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66"/>
  </p:notesMasterIdLst>
  <p:handoutMasterIdLst>
    <p:handoutMasterId r:id="rId67"/>
  </p:handoutMasterIdLst>
  <p:sldIdLst>
    <p:sldId id="671" r:id="rId2"/>
    <p:sldId id="813" r:id="rId3"/>
    <p:sldId id="868" r:id="rId4"/>
    <p:sldId id="869" r:id="rId5"/>
    <p:sldId id="766" r:id="rId6"/>
    <p:sldId id="822" r:id="rId7"/>
    <p:sldId id="830" r:id="rId8"/>
    <p:sldId id="831" r:id="rId9"/>
    <p:sldId id="824" r:id="rId10"/>
    <p:sldId id="832" r:id="rId11"/>
    <p:sldId id="825" r:id="rId12"/>
    <p:sldId id="772" r:id="rId13"/>
    <p:sldId id="833" r:id="rId14"/>
    <p:sldId id="814" r:id="rId15"/>
    <p:sldId id="774" r:id="rId16"/>
    <p:sldId id="775" r:id="rId17"/>
    <p:sldId id="834" r:id="rId18"/>
    <p:sldId id="835" r:id="rId19"/>
    <p:sldId id="838" r:id="rId20"/>
    <p:sldId id="734" r:id="rId21"/>
    <p:sldId id="783" r:id="rId22"/>
    <p:sldId id="842" r:id="rId23"/>
    <p:sldId id="839" r:id="rId24"/>
    <p:sldId id="854" r:id="rId25"/>
    <p:sldId id="843" r:id="rId26"/>
    <p:sldId id="844" r:id="rId27"/>
    <p:sldId id="836" r:id="rId28"/>
    <p:sldId id="867" r:id="rId29"/>
    <p:sldId id="738" r:id="rId30"/>
    <p:sldId id="763" r:id="rId31"/>
    <p:sldId id="855" r:id="rId32"/>
    <p:sldId id="841" r:id="rId33"/>
    <p:sldId id="849" r:id="rId34"/>
    <p:sldId id="856" r:id="rId35"/>
    <p:sldId id="857" r:id="rId36"/>
    <p:sldId id="858" r:id="rId37"/>
    <p:sldId id="859" r:id="rId38"/>
    <p:sldId id="870" r:id="rId39"/>
    <p:sldId id="864" r:id="rId40"/>
    <p:sldId id="861" r:id="rId41"/>
    <p:sldId id="746" r:id="rId42"/>
    <p:sldId id="826" r:id="rId43"/>
    <p:sldId id="759" r:id="rId44"/>
    <p:sldId id="780" r:id="rId45"/>
    <p:sldId id="745" r:id="rId46"/>
    <p:sldId id="747" r:id="rId47"/>
    <p:sldId id="827" r:id="rId48"/>
    <p:sldId id="865" r:id="rId49"/>
    <p:sldId id="749" r:id="rId50"/>
    <p:sldId id="866" r:id="rId51"/>
    <p:sldId id="750" r:id="rId52"/>
    <p:sldId id="828" r:id="rId53"/>
    <p:sldId id="850" r:id="rId54"/>
    <p:sldId id="845" r:id="rId55"/>
    <p:sldId id="820" r:id="rId56"/>
    <p:sldId id="848" r:id="rId57"/>
    <p:sldId id="829" r:id="rId58"/>
    <p:sldId id="851" r:id="rId59"/>
    <p:sldId id="795" r:id="rId60"/>
    <p:sldId id="862" r:id="rId61"/>
    <p:sldId id="846" r:id="rId62"/>
    <p:sldId id="821" r:id="rId63"/>
    <p:sldId id="871" r:id="rId64"/>
    <p:sldId id="847" r:id="rId6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0909" autoAdjust="0"/>
  </p:normalViewPr>
  <p:slideViewPr>
    <p:cSldViewPr>
      <p:cViewPr>
        <p:scale>
          <a:sx n="70" d="100"/>
          <a:sy n="70" d="100"/>
        </p:scale>
        <p:origin x="-145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2018/8/1</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2018/8/1</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744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158534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2672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5719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37689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36621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993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06332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教育庁、大阪市</a:t>
            </a:r>
            <a:endParaRPr kumimoji="1" lang="ja-JP" altLang="en-US" dirty="0"/>
          </a:p>
        </p:txBody>
      </p:sp>
    </p:spTree>
    <p:extLst>
      <p:ext uri="{BB962C8B-B14F-4D97-AF65-F5344CB8AC3E}">
        <p14:creationId xmlns:p14="http://schemas.microsoft.com/office/powerpoint/2010/main" val="2290180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福祉部、大阪市</a:t>
            </a:r>
            <a:endParaRPr kumimoji="1" lang="ja-JP" altLang="en-US" dirty="0"/>
          </a:p>
        </p:txBody>
      </p:sp>
    </p:spTree>
    <p:extLst>
      <p:ext uri="{BB962C8B-B14F-4D97-AF65-F5344CB8AC3E}">
        <p14:creationId xmlns:p14="http://schemas.microsoft.com/office/powerpoint/2010/main" val="4021159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福祉部、政策企画部</a:t>
            </a:r>
            <a:endParaRPr kumimoji="1" lang="ja-JP" altLang="en-US" dirty="0"/>
          </a:p>
        </p:txBody>
      </p:sp>
    </p:spTree>
    <p:extLst>
      <p:ext uri="{BB962C8B-B14F-4D97-AF65-F5344CB8AC3E}">
        <p14:creationId xmlns:p14="http://schemas.microsoft.com/office/powerpoint/2010/main" val="30661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a:t>
            </a:r>
            <a:endParaRPr kumimoji="1" lang="ja-JP" altLang="en-US" dirty="0"/>
          </a:p>
        </p:txBody>
      </p:sp>
    </p:spTree>
    <p:extLst>
      <p:ext uri="{BB962C8B-B14F-4D97-AF65-F5344CB8AC3E}">
        <p14:creationId xmlns:p14="http://schemas.microsoft.com/office/powerpoint/2010/main" val="2808959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88586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4400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98966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政策企画部、商工労働部、大阪市</a:t>
            </a:r>
            <a:endParaRPr kumimoji="1" lang="ja-JP" altLang="en-US" dirty="0"/>
          </a:p>
        </p:txBody>
      </p:sp>
    </p:spTree>
    <p:extLst>
      <p:ext uri="{BB962C8B-B14F-4D97-AF65-F5344CB8AC3E}">
        <p14:creationId xmlns:p14="http://schemas.microsoft.com/office/powerpoint/2010/main" val="3559141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まちづくり部</a:t>
            </a:r>
            <a:endParaRPr kumimoji="1" lang="ja-JP" altLang="en-US" dirty="0"/>
          </a:p>
        </p:txBody>
      </p:sp>
    </p:spTree>
    <p:extLst>
      <p:ext uri="{BB962C8B-B14F-4D97-AF65-F5344CB8AC3E}">
        <p14:creationId xmlns:p14="http://schemas.microsoft.com/office/powerpoint/2010/main" val="28144819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7152644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61190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2557683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8771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316000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都市整備部、大阪市、政策企画部</a:t>
            </a:r>
            <a:endParaRPr kumimoji="1" lang="ja-JP" altLang="en-US" dirty="0"/>
          </a:p>
        </p:txBody>
      </p:sp>
    </p:spTree>
    <p:extLst>
      <p:ext uri="{BB962C8B-B14F-4D97-AF65-F5344CB8AC3E}">
        <p14:creationId xmlns:p14="http://schemas.microsoft.com/office/powerpoint/2010/main" val="39696790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25262299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政策企画部</a:t>
            </a:r>
            <a:endParaRPr kumimoji="1" lang="ja-JP" altLang="en-US"/>
          </a:p>
        </p:txBody>
      </p:sp>
    </p:spTree>
    <p:extLst>
      <p:ext uri="{BB962C8B-B14F-4D97-AF65-F5344CB8AC3E}">
        <p14:creationId xmlns:p14="http://schemas.microsoft.com/office/powerpoint/2010/main" val="26944558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795764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a:t>
            </a:r>
            <a:endParaRPr kumimoji="1" lang="ja-JP" altLang="en-US" dirty="0"/>
          </a:p>
        </p:txBody>
      </p:sp>
    </p:spTree>
    <p:extLst>
      <p:ext uri="{BB962C8B-B14F-4D97-AF65-F5344CB8AC3E}">
        <p14:creationId xmlns:p14="http://schemas.microsoft.com/office/powerpoint/2010/main" val="22974714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98478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869198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480990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環境・農林水産部、大阪市</a:t>
            </a:r>
            <a:endParaRPr kumimoji="1" lang="ja-JP" altLang="en-US" dirty="0"/>
          </a:p>
        </p:txBody>
      </p:sp>
    </p:spTree>
    <p:extLst>
      <p:ext uri="{BB962C8B-B14F-4D97-AF65-F5344CB8AC3E}">
        <p14:creationId xmlns:p14="http://schemas.microsoft.com/office/powerpoint/2010/main" val="963573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290088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a:t>
            </a:r>
            <a:endParaRPr kumimoji="1" lang="ja-JP" altLang="en-US" dirty="0"/>
          </a:p>
        </p:txBody>
      </p:sp>
    </p:spTree>
    <p:extLst>
      <p:ext uri="{BB962C8B-B14F-4D97-AF65-F5344CB8AC3E}">
        <p14:creationId xmlns:p14="http://schemas.microsoft.com/office/powerpoint/2010/main" val="6289202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39054258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602808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環境農林水産部、大阪市</a:t>
            </a:r>
            <a:endParaRPr kumimoji="1" lang="ja-JP" altLang="en-US" dirty="0"/>
          </a:p>
        </p:txBody>
      </p:sp>
    </p:spTree>
    <p:extLst>
      <p:ext uri="{BB962C8B-B14F-4D97-AF65-F5344CB8AC3E}">
        <p14:creationId xmlns:p14="http://schemas.microsoft.com/office/powerpoint/2010/main" val="231237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IR</a:t>
            </a:r>
            <a:r>
              <a:rPr kumimoji="1" lang="ja-JP" altLang="en-US" dirty="0" smtClean="0"/>
              <a:t>推進室、都市整備部、大阪市、政策企画部</a:t>
            </a:r>
            <a:endParaRPr kumimoji="1" lang="ja-JP" altLang="en-US" dirty="0"/>
          </a:p>
        </p:txBody>
      </p:sp>
    </p:spTree>
    <p:extLst>
      <p:ext uri="{BB962C8B-B14F-4D97-AF65-F5344CB8AC3E}">
        <p14:creationId xmlns:p14="http://schemas.microsoft.com/office/powerpoint/2010/main" val="10286126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597144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2604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645023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65866DF-0081-4CF5-A004-89E783456D13}" type="datetime1">
              <a:rPr lang="ja-JP" altLang="en-US" smtClean="0"/>
              <a:t>2018/8/1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07BB522-223D-41E7-9175-7B2EA69552D0}" type="datetime1">
              <a:rPr lang="ja-JP" altLang="en-US" smtClean="0"/>
              <a:t>2018/8/1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F4911C9-143F-4E36-88A2-CF9435454533}" type="datetime1">
              <a:rPr lang="ja-JP" altLang="en-US" smtClean="0"/>
              <a:t>2018/8/1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58B6CD7-6472-4BC8-A35F-CBDA22170E5C}" type="datetime1">
              <a:rPr lang="ja-JP" altLang="en-US" smtClean="0"/>
              <a:t>2018/8/1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390532D-FCFF-46D1-9C1E-D24ED75BDBAD}" type="datetime1">
              <a:rPr lang="ja-JP" altLang="en-US" smtClean="0"/>
              <a:t>2018/8/1</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430522D-C1BA-49EE-9FAA-F2472CA4F54B}" type="datetime1">
              <a:rPr lang="ja-JP" altLang="en-US" smtClean="0"/>
              <a:t>2018/8/1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13CDB9A-2C54-4C9C-A6C2-CC911416769D}" type="datetime1">
              <a:rPr lang="ja-JP" altLang="en-US" smtClean="0"/>
              <a:t>2018/8/1</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3"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1ED223B-EE99-4BA3-A722-3873345F0598}" type="datetime1">
              <a:rPr lang="ja-JP" altLang="en-US" smtClean="0"/>
              <a:t>2018/8/1</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C2A64C-5048-4BB9-B0E2-8A19F80F13E3}" type="datetime1">
              <a:rPr lang="ja-JP" altLang="en-US" smtClean="0"/>
              <a:t>2018/8/1</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05CE01B-27E7-400B-8AE6-E8014D4CF08F}" type="datetime1">
              <a:rPr lang="ja-JP" altLang="en-US" smtClean="0"/>
              <a:t>2018/8/1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8EF5AB5-BF3E-48BB-A016-76D9D9FD98D8}" type="datetime1">
              <a:rPr lang="ja-JP" altLang="en-US" smtClean="0"/>
              <a:t>2018/8/1</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E812BF-1930-4A86-9639-7448AD7EDEBF}" type="datetime1">
              <a:rPr lang="ja-JP" altLang="en-US" smtClean="0"/>
              <a:t>2018/8/1</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395288" y="1628453"/>
            <a:ext cx="8362950" cy="2808659"/>
          </a:xfrm>
        </p:spPr>
        <p:txBody>
          <a:bodyPr/>
          <a:lstStyle/>
          <a:p>
            <a:pPr eaLnBrk="1" hangingPunct="1"/>
            <a:r>
              <a:rPr lang="ja-JP" altLang="en-US" sz="4800" dirty="0" smtClean="0">
                <a:latin typeface="Meiryo UI" pitchFamily="50" charset="-128"/>
                <a:ea typeface="Meiryo UI" pitchFamily="50" charset="-128"/>
                <a:cs typeface="Meiryo UI" pitchFamily="50" charset="-128"/>
              </a:rPr>
              <a:t>データでみる</a:t>
            </a:r>
            <a:r>
              <a:rPr lang="en-US" altLang="ja-JP" sz="4800" dirty="0" smtClean="0">
                <a:latin typeface="Meiryo UI" pitchFamily="50" charset="-128"/>
                <a:ea typeface="Meiryo UI" pitchFamily="50" charset="-128"/>
                <a:cs typeface="Meiryo UI" pitchFamily="50" charset="-128"/>
              </a:rPr>
              <a:t/>
            </a:r>
            <a:br>
              <a:rPr lang="en-US" altLang="ja-JP" sz="4800" dirty="0" smtClean="0">
                <a:latin typeface="Meiryo UI" pitchFamily="50" charset="-128"/>
                <a:ea typeface="Meiryo UI" pitchFamily="50" charset="-128"/>
                <a:cs typeface="Meiryo UI" pitchFamily="50" charset="-128"/>
              </a:rPr>
            </a:br>
            <a:r>
              <a:rPr lang="ja-JP" altLang="en-US" sz="4800" dirty="0" smtClean="0">
                <a:latin typeface="Meiryo UI" pitchFamily="50" charset="-128"/>
                <a:ea typeface="Meiryo UI" pitchFamily="50" charset="-128"/>
                <a:cs typeface="Meiryo UI" pitchFamily="50" charset="-128"/>
              </a:rPr>
              <a:t>「大阪の成長戦略」</a:t>
            </a:r>
            <a:endParaRPr lang="ja-JP" altLang="en-US" dirty="0" smtClean="0">
              <a:latin typeface="Meiryo UI" pitchFamily="50" charset="-128"/>
              <a:ea typeface="Meiryo UI" pitchFamily="50" charset="-128"/>
              <a:cs typeface="Meiryo UI" pitchFamily="50" charset="-128"/>
            </a:endParaRPr>
          </a:p>
        </p:txBody>
      </p:sp>
      <p:sp>
        <p:nvSpPr>
          <p:cNvPr id="2053" name="テキスト ボックス 4"/>
          <p:cNvSpPr txBox="1">
            <a:spLocks noChangeArrowheads="1"/>
          </p:cNvSpPr>
          <p:nvPr/>
        </p:nvSpPr>
        <p:spPr bwMode="auto">
          <a:xfrm>
            <a:off x="6472496" y="764704"/>
            <a:ext cx="2451312" cy="67710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dirty="0" smtClean="0">
                <a:latin typeface="ＭＳ ゴシック" panose="020B0609070205080204" pitchFamily="49" charset="-128"/>
                <a:ea typeface="ＭＳ ゴシック" panose="020B0609070205080204" pitchFamily="49" charset="-128"/>
                <a:cs typeface="Meiryo UI" pitchFamily="50" charset="-128"/>
              </a:rPr>
              <a:t>別　冊</a:t>
            </a:r>
            <a:endParaRPr lang="en-US" altLang="ja-JP" sz="2000" b="1" dirty="0" smtClean="0">
              <a:latin typeface="ＭＳ ゴシック" panose="020B0609070205080204" pitchFamily="49" charset="-128"/>
              <a:ea typeface="ＭＳ ゴシック" panose="020B0609070205080204" pitchFamily="49" charset="-128"/>
              <a:cs typeface="Meiryo UI" pitchFamily="50" charset="-128"/>
            </a:endParaRPr>
          </a:p>
          <a:p>
            <a:pPr algn="ctr" eaLnBrk="1" hangingPunct="1">
              <a:spcBef>
                <a:spcPct val="0"/>
              </a:spcBef>
              <a:buFontTx/>
              <a:buNone/>
            </a:pPr>
            <a:r>
              <a:rPr lang="ja-JP" altLang="en-US" sz="1800" dirty="0" smtClean="0">
                <a:latin typeface="Meiryo UI" pitchFamily="50" charset="-128"/>
                <a:ea typeface="Meiryo UI" pitchFamily="50" charset="-128"/>
                <a:cs typeface="Meiryo UI" pitchFamily="50" charset="-128"/>
              </a:rPr>
              <a:t>＜具体的取組の状況＞</a:t>
            </a:r>
            <a:endParaRPr lang="ja-JP" altLang="en-US" sz="1800" dirty="0">
              <a:latin typeface="Meiryo UI" pitchFamily="50" charset="-128"/>
              <a:ea typeface="Meiryo UI" pitchFamily="50" charset="-128"/>
              <a:cs typeface="Meiryo UI" pitchFamily="50" charset="-128"/>
            </a:endParaRPr>
          </a:p>
        </p:txBody>
      </p:sp>
      <p:sp>
        <p:nvSpPr>
          <p:cNvPr id="5" name="サブタイトル 2"/>
          <p:cNvSpPr txBox="1">
            <a:spLocks/>
          </p:cNvSpPr>
          <p:nvPr/>
        </p:nvSpPr>
        <p:spPr bwMode="auto">
          <a:xfrm>
            <a:off x="2880200" y="4581128"/>
            <a:ext cx="34920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40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８</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月版</a:t>
            </a:r>
            <a:endParaRPr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a:xfrm>
            <a:off x="2628072" y="5157192"/>
            <a:ext cx="2592000" cy="612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812360" y="208216"/>
            <a:ext cx="1080000" cy="495108"/>
          </a:xfrm>
          <a:prstGeom prst="rect">
            <a:avLst/>
          </a:prstGeom>
          <a:noFill/>
          <a:ln w="15875">
            <a:solidFill>
              <a:schemeClr val="tx1"/>
            </a:solidFill>
          </a:ln>
        </p:spPr>
        <p:txBody>
          <a:bodyPr wrap="square" lIns="180000" tIns="108000" rIns="180000" bIns="108000" rtlCol="0" anchor="ctr" anchorCtr="0">
            <a:spAutoFit/>
          </a:bodyP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参考３</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819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196"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629798856"/>
              </p:ext>
            </p:extLst>
          </p:nvPr>
        </p:nvGraphicFramePr>
        <p:xfrm>
          <a:off x="193675" y="823912"/>
          <a:ext cx="8756650" cy="5954866"/>
        </p:xfrm>
        <a:graphic>
          <a:graphicData uri="http://schemas.openxmlformats.org/drawingml/2006/table">
            <a:tbl>
              <a:tblPr firstRow="1" bandRow="1">
                <a:tableStyleId>{5940675A-B579-460E-94D1-54222C63F5DA}</a:tableStyleId>
              </a:tblPr>
              <a:tblGrid>
                <a:gridCol w="2794430"/>
                <a:gridCol w="5962220"/>
              </a:tblGrid>
              <a:tr h="3008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r>
              <a:tr h="518876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◇既存資源を活かしたコンベンション拠点の形成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（府市一体となった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機能強化　等）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◇大阪ＭＩＣＥビジネス・アライアンスによるＭＩＣＥ誘致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（ホテル、交通機関、飲食、物品販売、観光施設など関連企業の協力体制による会議の誘致やインセンティブツアーの受入れ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◇万博記念公園の魅力創出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◇エンターテイメント関連施設の誘致や関連イベントの実施促進に向けた規制緩和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年以降を見据えた国際博覧会大阪誘致等の中長期プロジェクトの検討</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c>
                  <a:txBody>
                    <a:bodyPr/>
                    <a:lstStyle/>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誘致促進の取組み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kern="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回（延べ参加者数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・国際ミーティング・エキスポへの出展</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共同出展者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社、来場者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2,791</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○大阪での開催決定（大阪観光局誘致案件）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・決定件数［</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件、国内会議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○インセンティブツアーの受入（大阪観光局誘致案件）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ヶ国から</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19,665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推進方針」を策定</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推進委員会を設置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で決定</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ja-JP" altLang="en-US" sz="120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の一般公開に向けた耐震改修工事及び内部展示物の復元・再生の取</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組みを推進</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zh-CN"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日本万国博覧会誘致委員会</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年国際博覧会の大阪誘致に向けて立候補と開催申請を行うことを閣議了 </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解［</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○国が、博覧会国際事務局（</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）に対し立候補</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総会においてプレゼンテーションを実施</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○誘致機運の醸成</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・大阪府において、誘致の実現に向けた全庁横断的な組織として「大阪府万博誘致推進本部」を設置［</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・大阪市において、市内機運醸成に向けた庁内推進体制「大阪市万博連絡調整会議」を設　置</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・誘致ロゴマークの決定</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・主催イベントをはじめ、あらゆる機会をとらえ、府民、企業等の誘致機運を醸成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9</a:t>
            </a:fld>
            <a:endParaRPr lang="ja-JP" altLang="en-US" dirty="0"/>
          </a:p>
        </p:txBody>
      </p:sp>
    </p:spTree>
    <p:extLst>
      <p:ext uri="{BB962C8B-B14F-4D97-AF65-F5344CB8AC3E}">
        <p14:creationId xmlns:p14="http://schemas.microsoft.com/office/powerpoint/2010/main" val="2328078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（２）関空観光ハブ化の推進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47593608"/>
              </p:ext>
            </p:extLst>
          </p:nvPr>
        </p:nvGraphicFramePr>
        <p:xfrm>
          <a:off x="192899" y="836712"/>
          <a:ext cx="8758202" cy="5744700"/>
        </p:xfrm>
        <a:graphic>
          <a:graphicData uri="http://schemas.openxmlformats.org/drawingml/2006/table">
            <a:tbl>
              <a:tblPr firstRow="1" bandRow="1">
                <a:tableStyleId>{5940675A-B579-460E-94D1-54222C63F5DA}</a:tableStyleId>
              </a:tblPr>
              <a:tblGrid>
                <a:gridCol w="2794925"/>
                <a:gridCol w="5963277"/>
              </a:tblGrid>
              <a:tr h="31926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◇インバウンド受入機能の強化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（ターミナルの拡充、出入国審査場における混雑緩和やファーストレーンの設置、入国規制・手続きのさらなる緩和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（ＬＣＣの就航促進、中長距離等国際線ネットワークの充実、関空を拠点空港として活用する航空会社の定着促進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◇関空周辺の観光魅力向上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（地域活性化総合特区の活用等による国際医療交流の推進等りんくうタウンの活性化、泉州観光プロモーション推進協議会と連携した取組み　等）</a:t>
                      </a: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○関西で開催される国際会議に参加する訪日外国人や</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VIP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等を利用対象とした国内初となるファーストレーンを、関西国際空港の第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ターミナルビル入国審査場内において運用を開始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○中国、東南アジア諸国、インド等におけるビザ発給緩和</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endParaRPr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○東南アジア諸国、インド</a:t>
                      </a:r>
                      <a:r>
                        <a:rPr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、ブラジル、モンゴル、ロシア等における数次ビザの開始［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○関空促進協の取組みを通じ、海外向けフリーペーパーを用い、旅行博出展等を通じた情報</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発信やツアー造成支援を実施し、　関空への集客を促進。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リムジンバスの路線網図・案内掲示板・時刻表の国際対応表示が実現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indent="-92075">
                        <a:lnSpc>
                          <a:spcPts val="1400"/>
                        </a:lnSpc>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関空対岸という立地ポテンシャルを最大限に活かして、外国人へのホスピタリティや地域魅力の向上を図るため、「りんくうタウンのさらなる活性化に向けたまちづくり戦略プラン」を策定</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[H24.3~H28.3]</a:t>
                      </a: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りんくう公園予定地の活用に向け地元市町と協議</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］、高度がん医療</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拠点施設がオープン［</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10</a:t>
            </a:fld>
            <a:endParaRPr lang="ja-JP" altLang="en-US" dirty="0"/>
          </a:p>
        </p:txBody>
      </p:sp>
    </p:spTree>
    <p:extLst>
      <p:ext uri="{BB962C8B-B14F-4D97-AF65-F5344CB8AC3E}">
        <p14:creationId xmlns:p14="http://schemas.microsoft.com/office/powerpoint/2010/main" val="208402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568116761"/>
              </p:ext>
            </p:extLst>
          </p:nvPr>
        </p:nvGraphicFramePr>
        <p:xfrm>
          <a:off x="193675" y="765175"/>
          <a:ext cx="8756650" cy="5994405"/>
        </p:xfrm>
        <a:graphic>
          <a:graphicData uri="http://schemas.openxmlformats.org/drawingml/2006/table">
            <a:tbl>
              <a:tblPr firstRow="1" bandRow="1">
                <a:tableStyleId>{5940675A-B579-460E-94D1-54222C63F5DA}</a:tableStyleId>
              </a:tblPr>
              <a:tblGrid>
                <a:gridCol w="2794430"/>
                <a:gridCol w="5962220"/>
              </a:tblGrid>
              <a:tr h="27433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◇関西各地と関空とのアクセス強化、利便性向上</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関西観光・文化振興計画」の見直し、広域観光ルートの発信、海外観光プロモーションの実施、東京オリンピック・パラリンピック等の開催に向けた関西文化の内外への発信強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◇通訳案内士制度の充実改善・人材育成などによる訪日外国人に対するサービス向上（関西広域連合へ制度改正・運用改善に向けた働きかけを実施、通訳案内士を育成するための研修の実施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marL="92075" indent="-92075">
                        <a:lnSpc>
                          <a:spcPts val="14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endPar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タイ・マレーシア［</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香港・台湾</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オーストラリア・ニュージ－ランド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○関西観光・文化振興計画の改定</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改訂予定）</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○関西広域連合「はなやか関西・文化戦略会議」による「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年東京大会等をターゲットとした関西文化の一層の飛躍に向けて　提言（第１次）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○文化庁・関西広域連合・関西経済連合会共同宣言「文化の力で関西・日本を元気に」）</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東南アジアを中心としたメディア・エージェントのファム事業（観光誘客促進のため、旅行事業者等を対象に現地視察をしてもらう事業）や旅行博出展、プロモーション等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○（一財）関西観光本部との連携［</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○関西広域連合による通訳案内士の登録・育成等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・関西広域連合に登録している通訳案内士向けに品位の保持、資質の向上等を図ることを目的として研修を実施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4" marR="91424" marT="45716" marB="45716"/>
                </a:tc>
              </a:tr>
            </a:tbl>
          </a:graphicData>
        </a:graphic>
      </p:graphicFrame>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11</a:t>
            </a:fld>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1831249459"/>
              </p:ext>
            </p:extLst>
          </p:nvPr>
        </p:nvGraphicFramePr>
        <p:xfrm>
          <a:off x="193675" y="765174"/>
          <a:ext cx="8756650" cy="5745885"/>
        </p:xfrm>
        <a:graphic>
          <a:graphicData uri="http://schemas.openxmlformats.org/drawingml/2006/table">
            <a:tbl>
              <a:tblPr firstRow="1" bandRow="1">
                <a:tableStyleId>{5940675A-B579-460E-94D1-54222C63F5DA}</a:tableStyleId>
              </a:tblPr>
              <a:tblGrid>
                <a:gridCol w="2794430"/>
                <a:gridCol w="5962220"/>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◇観光情報を入手するためのインターネット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接続環境整備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◇ターゲットに応じたプロモーションの実施（トラベルミッションの推進（中国・台湾・香港・韓国・東南アジア・欧米・豪州　等））</a:t>
                      </a: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a:t>
                      </a:r>
                    </a:p>
                    <a:p>
                      <a:pPr marL="177800" marR="0" lvl="0" indent="-17780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（りんくうタウンにおける地域活性化総合特区の活用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◇買い物、食、クルーズなど大阪の都市魅力であるコンテンツや観光資源との連携した集客力向上（６ケ国語に対応した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情報発信、クルーズ客船の誘致拡大・受入強化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5,832</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○大阪観光局による海外プロモーションの推進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海外プロモーション実施状況）</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○国際医療観光の推進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3600" marR="0" indent="-18360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・民間主体の国際医療観光懇話会の設立を支援、同懇話会において国際医療観光の推進に向けての情報共有や課題を検討</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最新の計画認定</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・総合特区内限定通訳案内士（特区ガイド）の養成研修の実施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同施設のオープン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○観光メニューの充実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・関西メガセール</a:t>
                      </a:r>
                      <a:r>
                        <a:rPr lang="ja-JP"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Shopping Festival</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」に参画し、東京・福岡</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・北海道・沖縄</a:t>
                      </a:r>
                      <a:r>
                        <a:rPr lang="ja-JP"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と同時</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大型ショッピングモールや百貨店を中心に実施。 </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0" marB="45700"/>
                </a:tc>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2694061325"/>
              </p:ext>
            </p:extLst>
          </p:nvPr>
        </p:nvGraphicFramePr>
        <p:xfrm>
          <a:off x="3347866" y="2492896"/>
          <a:ext cx="5184574" cy="914400"/>
        </p:xfrm>
        <a:graphic>
          <a:graphicData uri="http://schemas.openxmlformats.org/drawingml/2006/table">
            <a:tbl>
              <a:tblPr firstRow="1" bandRow="1">
                <a:tableStyleId>{2D5ABB26-0587-4C30-8999-92F81FD0307C}</a:tableStyleId>
              </a:tblPr>
              <a:tblGrid>
                <a:gridCol w="1278389"/>
                <a:gridCol w="781237"/>
                <a:gridCol w="781237"/>
                <a:gridCol w="781237"/>
                <a:gridCol w="781237"/>
                <a:gridCol w="781237"/>
              </a:tblGrid>
              <a:tr h="144016">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観光展等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セールス訪問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トレードファム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ブロガーファム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中国・台湾・香港・韓国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欧米・豪州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12</a:t>
            </a:fld>
            <a:endParaRPr lang="ja-JP" altLang="en-US" dirty="0"/>
          </a:p>
        </p:txBody>
      </p:sp>
    </p:spTree>
    <p:extLst>
      <p:ext uri="{BB962C8B-B14F-4D97-AF65-F5344CB8AC3E}">
        <p14:creationId xmlns:p14="http://schemas.microsoft.com/office/powerpoint/2010/main" val="2124086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13</a:t>
            </a:fld>
            <a:endParaRPr lang="ja-JP" altLang="en-US" dirty="0"/>
          </a:p>
        </p:txBody>
      </p:sp>
    </p:spTree>
    <p:extLst>
      <p:ext uri="{BB962C8B-B14F-4D97-AF65-F5344CB8AC3E}">
        <p14:creationId xmlns:p14="http://schemas.microsoft.com/office/powerpoint/2010/main" val="1732908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12377" name="正方形/長方形 4"/>
          <p:cNvSpPr>
            <a:spLocks noChangeArrowheads="1"/>
          </p:cNvSpPr>
          <p:nvPr/>
        </p:nvSpPr>
        <p:spPr bwMode="auto">
          <a:xfrm>
            <a:off x="250825" y="404664"/>
            <a:ext cx="87852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sp>
        <p:nvSpPr>
          <p:cNvPr id="12378" name="テキスト ボックス 7"/>
          <p:cNvSpPr txBox="1">
            <a:spLocks noChangeArrowheads="1"/>
          </p:cNvSpPr>
          <p:nvPr/>
        </p:nvSpPr>
        <p:spPr bwMode="auto">
          <a:xfrm>
            <a:off x="107950" y="6611938"/>
            <a:ext cx="89439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Meiryo UI" pitchFamily="50" charset="-128"/>
                <a:ea typeface="Meiryo UI" pitchFamily="50" charset="-128"/>
                <a:cs typeface="Meiryo UI" pitchFamily="50" charset="-128"/>
              </a:rPr>
              <a:t>*:15</a:t>
            </a:r>
            <a:r>
              <a:rPr lang="ja-JP" altLang="en-US" sz="1000">
                <a:latin typeface="Meiryo UI" pitchFamily="50" charset="-128"/>
                <a:ea typeface="Meiryo UI" pitchFamily="50" charset="-128"/>
                <a:cs typeface="Meiryo UI" pitchFamily="50" charset="-128"/>
              </a:rPr>
              <a:t>歳以上人口に占める就業者の割合</a:t>
            </a:r>
          </a:p>
        </p:txBody>
      </p:sp>
      <p:graphicFrame>
        <p:nvGraphicFramePr>
          <p:cNvPr id="9" name="表 8"/>
          <p:cNvGraphicFramePr>
            <a:graphicFrameLocks noGrp="1"/>
          </p:cNvGraphicFramePr>
          <p:nvPr>
            <p:extLst>
              <p:ext uri="{D42A27DB-BD31-4B8C-83A1-F6EECF244321}">
                <p14:modId xmlns:p14="http://schemas.microsoft.com/office/powerpoint/2010/main" val="3411426961"/>
              </p:ext>
            </p:extLst>
          </p:nvPr>
        </p:nvGraphicFramePr>
        <p:xfrm>
          <a:off x="119106" y="836712"/>
          <a:ext cx="8917389" cy="5801817"/>
        </p:xfrm>
        <a:graphic>
          <a:graphicData uri="http://schemas.openxmlformats.org/drawingml/2006/table">
            <a:tbl>
              <a:tblPr firstRow="1" bandRow="1">
                <a:tableStyleId>{5940675A-B579-460E-94D1-54222C63F5DA}</a:tableStyleId>
              </a:tblPr>
              <a:tblGrid>
                <a:gridCol w="925084"/>
                <a:gridCol w="624651"/>
                <a:gridCol w="866783"/>
                <a:gridCol w="866783"/>
                <a:gridCol w="866783"/>
                <a:gridCol w="866783"/>
                <a:gridCol w="866783"/>
                <a:gridCol w="866783"/>
                <a:gridCol w="866783"/>
                <a:gridCol w="1300173"/>
              </a:tblGrid>
              <a:tr h="356804">
                <a:tc gridSpan="2">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587333">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大阪府内への留学生数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（高等教育機関及び日本語学校）</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11,841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13,588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15,280</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18,411</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５月１日時点</a:t>
                      </a:r>
                      <a:endPar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日本学生支援機構「外国人留学生在籍状況調査結果」</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7333">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「専門的・技術的分野」の在留資格を有し、府内事業所に勤務する外国人労働者数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12,356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indent="0">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厚生労働省「外国人雇用状況の届出状況」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r>
              <a:tr h="720000">
                <a:tc rowSpan="2">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学力調査結果</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正答率</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algn="ct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T w="285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r>
              <a:tr h="720000">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ct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58.5%</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0"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822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年生の英検準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級以上の割合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p>
                  </a:txBody>
                  <a:tcPr anchor="ct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25.8</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文部科学省「公立高等学校・中等教育学校（後期課程）における英語教育実施状況調査」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r>
              <a:tr h="582297">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就業率 </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T w="28575" cap="flat" cmpd="sng" algn="ctr">
                      <a:solidFill>
                        <a:schemeClr val="tx1"/>
                      </a:solidFill>
                      <a:prstDash val="solid"/>
                      <a:round/>
                      <a:headEnd type="none" w="med" len="med"/>
                      <a:tailEnd type="none" w="med" len="med"/>
                    </a:lnT>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lnT w="28575" cap="flat" cmpd="sng" algn="ctr">
                      <a:solidFill>
                        <a:schemeClr val="tx1"/>
                      </a:solidFill>
                      <a:prstDash val="solid"/>
                      <a:round/>
                      <a:headEnd type="none" w="med" len="med"/>
                      <a:tailEnd type="none" w="med" len="med"/>
                    </a:lnT>
                  </a:tcPr>
                </a:tc>
                <a:tc rowSpan="2">
                  <a:txBody>
                    <a:bodyPr/>
                    <a:lstStyle/>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総務省「労働力調査」</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大阪府統計課「労働力調査地方集計結果（年平均）」</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tcPr>
                </a:tc>
              </a:tr>
              <a:tr h="582297">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6" marB="4570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vMerge="1">
                  <a:txBody>
                    <a:bodyPr/>
                    <a:lstStyle/>
                    <a:p>
                      <a:pPr marL="0" indent="0">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14</a:t>
            </a:fld>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752" y="188640"/>
            <a:ext cx="9090248" cy="6170920"/>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高等教育機関への</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外国人留学生数</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増加</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潜在労働力の活用については、出産・子育て期</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(35</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44</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歳のいわゆる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M</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字カーブの底の部分</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の女性の労働力率は改善傾向が続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く</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p>
          <a:p>
            <a:pPr marL="182563" indent="-182563" fontAlgn="auto">
              <a:lnSpc>
                <a:spcPts val="1200"/>
              </a:lnSpc>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（１）国際競争を勝ち抜くハイエンド人材の育成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における取組み</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英語圏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の大学に進学できる英語力をめざすために府立高校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校における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の授業の導入</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等の高校教育の充実に加え</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戦略に基づくグローバル人材の育成の取組みを実施。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府立大学と市立大学について、強い大阪を実現する知的インフラ拠点をめざした新大学ビジョンを策定（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両大学で、主体的に大阪における公立大学のあり方について検討を行い、「新・公立大学」大阪モデル（基本構想）を公表（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月に府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市及び両大学による新大学設計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者タスクフォースを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a:t>
            </a:r>
            <a:endParaRPr lang="ja-JP"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（２）外国人高度専門人材等の受け入れ拡大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国際化戦略に基づく海外での留学プロモーションや外国人留学生を対象とした府内企業へのインターンシップ事業などの取組みを実施。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小</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中学校における学力については、小学校</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で</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は全国</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水準に達していたものの、中学校では全国水準に達していなかったことから、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より　課題の大きい中学校に対して重点的な支援を行った</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i="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英語教育の充実については</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以降、</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フォニックスを活用した小学生向けの教材として英語学習</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パッケージ「</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DREAM</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開発し、</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中学校においては、洋書を活用した実践研究を行った。高等学校においては、Ｈ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SET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Super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English Teacher</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中学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卒業時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自由な学校選択の機会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保障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私立高校等の授業料無償化制度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産業界のニーズに応える人材育成に向けて、産業人材育成拠点となる高等職業技術専門校に、産学官による産業人材育成協議会を設置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協議会のネットワークを活用しながら産業界のニーズに対応した職業訓練を実施。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（４）地域の強みを活かす労働市場の構築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リニューアルオープンした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しごとフィールドにおいて、ハローワーク業務と府雇用施策の一体的実施を実現。きめ細かいキャリアカウンセリングとハローワークの豊富な求人情報を活用して、雇用施策の効果を高める。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大阪スマイル・チャイルド事業など子育て世代が安心して働くための環境整備事業を実施。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400"/>
              </a:lnSpc>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しごとフィールドにおいて、若年者、中高年齢者など、さまざまな人が能力を発揮できる雇用機会の確保に向けた事業を展開。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からは、「働くママ応援コーナー」を設置し、仕事と子育ての両立を支援するなど機能を強化。</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15</a:t>
            </a:fld>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（１）国際競争を勝ち抜くハイエンド人材の育成</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２．人材力強化・活躍の場づくり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4216309408"/>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425"/>
                <a:gridCol w="5890225"/>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◇大学間競争の促進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（国公立大学への交付金や私立大学への補助金などの競争力に応じた重点配分化、公立大学におけるベンチャー企業等への出資や金融機関からの資金調達を可能にするなどの規制緩和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◇成長に貢献する公立大学の機能強化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◇大学・大学院における理工系人材育成機能の充実の促進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16" marB="45716"/>
                </a:tc>
                <a:tc>
                  <a:txBody>
                    <a:bodyPr/>
                    <a:lstStyle/>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indent="-8572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indent="-8572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・関西大学高槻キャンパスの開設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・立命館大学の大阪茨木キャンパス開設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・大阪工業大学梅田キャンパスの開設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1</a:t>
            </a:r>
            <a:r>
              <a:rPr lang="en-US" altLang="ja-JP" sz="1400" dirty="0" smtClean="0">
                <a:solidFill>
                  <a:prstClr val="black"/>
                </a:solidFill>
                <a:latin typeface="Meiryo UI" pitchFamily="50" charset="-128"/>
                <a:ea typeface="Meiryo UI" pitchFamily="50" charset="-128"/>
                <a:cs typeface="Meiryo UI" pitchFamily="50" charset="-128"/>
              </a:rPr>
              <a:t>/2</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16</a:t>
            </a:fld>
            <a:endParaRPr lang="ja-JP" altLang="en-US" dirty="0"/>
          </a:p>
        </p:txBody>
      </p:sp>
    </p:spTree>
    <p:extLst>
      <p:ext uri="{BB962C8B-B14F-4D97-AF65-F5344CB8AC3E}">
        <p14:creationId xmlns:p14="http://schemas.microsoft.com/office/powerpoint/2010/main" val="2244726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（１）国際競争を勝ち抜くハイエンド人材の育成</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２．人材力強化・活躍の場づくり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2879890346"/>
              </p:ext>
            </p:extLst>
          </p:nvPr>
        </p:nvGraphicFramePr>
        <p:xfrm>
          <a:off x="193675" y="836613"/>
          <a:ext cx="8756650" cy="5902325"/>
        </p:xfrm>
        <a:graphic>
          <a:graphicData uri="http://schemas.openxmlformats.org/drawingml/2006/table">
            <a:tbl>
              <a:tblPr firstRow="1" bandRow="1">
                <a:tableStyleId>{5940675A-B579-460E-94D1-54222C63F5DA}</a:tableStyleId>
              </a:tblPr>
              <a:tblGrid>
                <a:gridCol w="2866425"/>
                <a:gridCol w="5890225"/>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GLHS)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や国際関係学科等における国際的人材の育成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TOEFL</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の活用など、英語圏の大学に進学できるレベルをめざした高等学校における英語教育の充実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◇国家戦略特区を活用した国際バカロレア認定コースと特色ある学科を併せ持つ公設民営学校の設置</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高校生の海外留学支援を目的としたおおさかグローバル塾や、実践的英語学習の機会を提供するグローバル体験プログラムなどを通じて、若者の海外留学を支援</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校に対し</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を扱った授業を実施</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2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i="0" u="none" strike="sng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2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・「留学準備集中講座」</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・「海外留学セミナー」</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○グローバルリーダー育成・留学促進事業</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92075" indent="-92075"/>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○高校生相互派遣・交流事業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：派遣６名、受け入れ</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：派遣６名、受け入れ</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2/2</a:t>
            </a:r>
            <a:r>
              <a:rPr lang="ja-JP" altLang="en-US" sz="1400" dirty="0">
                <a:solidFill>
                  <a:prstClr val="black"/>
                </a:solidFill>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17</a:t>
            </a:fld>
            <a:endParaRPr lang="ja-JP" altLang="en-US" dirty="0"/>
          </a:p>
        </p:txBody>
      </p:sp>
    </p:spTree>
    <p:extLst>
      <p:ext uri="{BB962C8B-B14F-4D97-AF65-F5344CB8AC3E}">
        <p14:creationId xmlns:p14="http://schemas.microsoft.com/office/powerpoint/2010/main" val="494018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（２）外国人高度専門人材等の受入拡大</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2" name="表 11"/>
          <p:cNvGraphicFramePr>
            <a:graphicFrameLocks noGrp="1"/>
          </p:cNvGraphicFramePr>
          <p:nvPr>
            <p:extLst>
              <p:ext uri="{D42A27DB-BD31-4B8C-83A1-F6EECF244321}">
                <p14:modId xmlns:p14="http://schemas.microsoft.com/office/powerpoint/2010/main" val="786554550"/>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gridCol w="5818230"/>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◇留学生など優れた人材を世界から呼び込む「外国人の受入環境整備」の推進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（海外での留学プロモーションの実施や、府内企業に就職するまでのキャリア形成支援、企業とのマッチング機会の提供などを通じて、留学生の呼び込みから就職までをトータルで支援）</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（留学等の在留期間の年限廃止、臨床修練制度の規制緩和、外国人の創業人材や家事支援人材の受入れ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◇魅力ある生活環境整備の促進（医療等各種サービスの多言語化、円滑な住宅の斡旋、外国人の児童・生徒を対象とするインターナショナルスクールの充実</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国際バカロレア認定コースと特色ある学科を併せ持つ公設民営学校の設置、外国との年金通算など社会保障協定の締結促進　等）</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　（うめきたにおける国際ビジネス支援機能の整備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indent="-177800"/>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・海外での留学プロモーション（インドネシア［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］、ベトナム［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・大阪留学プロモーションフォローアップ（ベトナム</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・外国人留学生を対象とした府内企業へのインターンシップ事業［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・外国人留学生対象合同企業説明会［</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effectLst/>
                          <a:latin typeface="HGPｺﾞｼｯｸE" pitchFamily="50" charset="-128"/>
                          <a:ea typeface="HGPｺﾞｼｯｸE"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・教育機関向け外国人留学生受入担当者研修会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p>
                    <a:p>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・外国人留学生向け就職支援オープン講座</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・外国人留学生・企業相互理解促進事業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○外国人留学生の定着支援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計画の認定（当面は大阪市域のみ）</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新たな措置に係る提案</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グローバル技能外国人人材受入れ拡大のための規制改革を提案し、当該規制改革の一部を盛り込む国家戦略特別区域法改正案が</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回通常国会で成立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06" marB="45706"/>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18</a:t>
            </a:fld>
            <a:endParaRPr lang="ja-JP" altLang="en-US" dirty="0"/>
          </a:p>
        </p:txBody>
      </p:sp>
    </p:spTree>
    <p:extLst>
      <p:ext uri="{BB962C8B-B14F-4D97-AF65-F5344CB8AC3E}">
        <p14:creationId xmlns:p14="http://schemas.microsoft.com/office/powerpoint/2010/main" val="493679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211480093"/>
              </p:ext>
            </p:extLst>
          </p:nvPr>
        </p:nvGraphicFramePr>
        <p:xfrm>
          <a:off x="215516" y="866613"/>
          <a:ext cx="8712968" cy="5847080"/>
        </p:xfrm>
        <a:graphic>
          <a:graphicData uri="http://schemas.openxmlformats.org/drawingml/2006/table">
            <a:tbl>
              <a:tblPr firstRow="1" bandRow="1">
                <a:tableStyleId>{5940675A-B579-460E-94D1-54222C63F5DA}</a:tableStyleId>
              </a:tblPr>
              <a:tblGrid>
                <a:gridCol w="2808312"/>
                <a:gridCol w="5904656"/>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◇小・中学校における確かな学力の定着を図るため、市町村教育委員会と連携し、授業改善に向けた取組を支援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◇ニーズ、地域の政策的判断に応じた小・中・高等学校における英語教育をはじめとするグローバル人材育成の充実等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・学力向上に向けた取組みを積極的に推進する府内</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を事業対象校に指定し、取組みの中心となる担当教員を配置するとともに、当該校の学力向上の取組み計画に基づき、府と市町村が連携し、その計画に基づいた指導方法の工夫改善を着実に実行できるよう学校訪問等を行い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校、中学校７校）を研究協力校に指定し、フォニックス（小学校）や洋書（中学校）を活用した実践研究を実施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・在籍校によらないオール大阪の視点で特訓クラス、海外研修支援、教員研修等を実施（府立高校）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　　</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生きた英語や多様な文化に触れる機会の拡充　等）</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1/3</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19</a:t>
            </a:fld>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287969043"/>
              </p:ext>
            </p:extLst>
          </p:nvPr>
        </p:nvGraphicFramePr>
        <p:xfrm>
          <a:off x="215900" y="866775"/>
          <a:ext cx="8712200" cy="5877598"/>
        </p:xfrm>
        <a:graphic>
          <a:graphicData uri="http://schemas.openxmlformats.org/drawingml/2006/table">
            <a:tbl>
              <a:tblPr firstRow="1" bandRow="1">
                <a:tableStyleId>{5940675A-B579-460E-94D1-54222C63F5DA}</a:tableStyleId>
              </a:tblPr>
              <a:tblGrid>
                <a:gridCol w="2808064"/>
                <a:gridCol w="5904136"/>
              </a:tblGrid>
              <a:tr h="27434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r>
              <a:tr h="3224502">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（小・中・高等学校におけるキャリア教育・職業教育の充実、職業体験機会の充実、アントレプレナーシップ教育の実施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◇工科高校におけるそれぞれの持つ強みを生かした人材育成の重点化</a:t>
                      </a:r>
                    </a:p>
                  </a:txBody>
                  <a:tcPr marL="91432" marR="91432" marT="45725" marB="45725"/>
                </a:tc>
                <a:tc>
                  <a:txBody>
                    <a:bodyPr/>
                    <a:lstStyle/>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・「キャリア教育の進め方サポートブック」の作成</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〇中学校区ごとの全体指導計画作成の推進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〇アントレプレナーシップ（起業家精神）教育の実施</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・大阪府立大学と共催で「高校生起業家教育講座」を実施。（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工学系大学進学に対応した新たな進学系専科を設置するとともに、企業・大学と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の連携を進め、生徒の企業研修等、実践的指導を推進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○職業教育推進事業の実施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・専門学校のノウハウを活用し、職業教育テキストを作成して授業等で使用することにより、府立・私立高校生の職業観の育成を図る。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tc>
              </a:tr>
            </a:tbl>
          </a:graphicData>
        </a:graphic>
      </p:graphicFrame>
      <p:sp>
        <p:nvSpPr>
          <p:cNvPr id="17423"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2/3</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20</a:t>
            </a:fld>
            <a:endParaRPr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18436" name="正方形/長方形 13"/>
          <p:cNvSpPr>
            <a:spLocks noChangeArrowheads="1"/>
          </p:cNvSpPr>
          <p:nvPr/>
        </p:nvSpPr>
        <p:spPr bwMode="auto">
          <a:xfrm>
            <a:off x="8027988" y="566038"/>
            <a:ext cx="10810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3/3</a:t>
            </a:r>
            <a:r>
              <a:rPr lang="ja-JP" altLang="en-US" sz="1400">
                <a:latin typeface="Meiryo UI" pitchFamily="50" charset="-128"/>
                <a:ea typeface="Meiryo UI" pitchFamily="50" charset="-128"/>
                <a:cs typeface="Meiryo UI"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2072359677"/>
              </p:ext>
            </p:extLst>
          </p:nvPr>
        </p:nvGraphicFramePr>
        <p:xfrm>
          <a:off x="179388" y="859788"/>
          <a:ext cx="8829675" cy="5979100"/>
        </p:xfrm>
        <a:graphic>
          <a:graphicData uri="http://schemas.openxmlformats.org/drawingml/2006/table">
            <a:tbl>
              <a:tblPr/>
              <a:tblGrid>
                <a:gridCol w="2808287"/>
                <a:gridCol w="6021388"/>
              </a:tblGrid>
              <a:tr h="27427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具体的取組（成長戦略の記載内容）</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取組状況</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5539153">
                <a:tc>
                  <a:txBody>
                    <a:bodyPr/>
                    <a:lstStyle>
                      <a:lvl1pPr marL="174625" indent="-174625" defTabSz="900113">
                        <a:spcBef>
                          <a:spcPct val="20000"/>
                        </a:spcBef>
                        <a:buFont typeface="Arial" charset="0"/>
                        <a:defRPr kumimoji="1" sz="2800">
                          <a:solidFill>
                            <a:schemeClr val="tx1"/>
                          </a:solidFill>
                          <a:latin typeface="Calibri" pitchFamily="34" charset="0"/>
                          <a:ea typeface="ＭＳ Ｐゴシック" charset="-128"/>
                        </a:defRPr>
                      </a:lvl1pPr>
                      <a:lvl2pPr marL="742950" indent="-285750" defTabSz="900113">
                        <a:spcBef>
                          <a:spcPct val="20000"/>
                        </a:spcBef>
                        <a:buFont typeface="Arial" charset="0"/>
                        <a:defRPr kumimoji="1" sz="2400">
                          <a:solidFill>
                            <a:schemeClr val="tx1"/>
                          </a:solidFill>
                          <a:latin typeface="Calibri" pitchFamily="34" charset="0"/>
                          <a:ea typeface="ＭＳ Ｐゴシック" charset="-128"/>
                        </a:defRPr>
                      </a:lvl2pPr>
                      <a:lvl3pPr marL="1143000" indent="-228600" defTabSz="900113">
                        <a:spcBef>
                          <a:spcPct val="20000"/>
                        </a:spcBef>
                        <a:buFont typeface="Arial" charset="0"/>
                        <a:defRPr kumimoji="1" sz="2000">
                          <a:solidFill>
                            <a:schemeClr val="tx1"/>
                          </a:solidFill>
                          <a:latin typeface="Calibri" pitchFamily="34" charset="0"/>
                          <a:ea typeface="ＭＳ Ｐゴシック" charset="-128"/>
                        </a:defRPr>
                      </a:lvl3pPr>
                      <a:lvl4pPr marL="1600200" indent="-228600" defTabSz="900113">
                        <a:spcBef>
                          <a:spcPct val="20000"/>
                        </a:spcBef>
                        <a:buFont typeface="Arial" charset="0"/>
                        <a:defRPr kumimoji="1">
                          <a:solidFill>
                            <a:schemeClr val="tx1"/>
                          </a:solidFill>
                          <a:latin typeface="Calibri" pitchFamily="34" charset="0"/>
                          <a:ea typeface="ＭＳ Ｐゴシック" charset="-128"/>
                        </a:defRPr>
                      </a:lvl4pPr>
                      <a:lvl5pPr marL="2057400" indent="-228600" defTabSz="900113">
                        <a:spcBef>
                          <a:spcPct val="20000"/>
                        </a:spcBef>
                        <a:buFont typeface="Arial" charset="0"/>
                        <a:defRPr kumimoji="1">
                          <a:solidFill>
                            <a:schemeClr val="tx1"/>
                          </a:solidFill>
                          <a:latin typeface="Calibri" pitchFamily="34" charset="0"/>
                          <a:ea typeface="ＭＳ Ｐゴシック" charset="-128"/>
                        </a:defRPr>
                      </a:lvl5pPr>
                      <a:lvl6pPr marL="25146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◇産業界のニーズに応じた人材の育成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（ＰＢＬ</a:t>
                      </a:r>
                      <a:r>
                        <a:rPr kumimoji="1" lang="en-US" altLang="ja-JP"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(Problem-Based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Learning)</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課題解決型授業）やｲﾝﾀｰﾝｼｯﾌﾟなど実践的産学官連携プログラムの実施、成長産業分野を支える人材の育成、企業ニーズに応じた職業訓練）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◇産業振興と一体となった人材の育成</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（地域の強みを活かしたものづくり人材の育成、高等職業技術専門校の産業人材育成の拠点化、地域の企業や工科高校等の教育機関との連携）</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学習環境の整備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（タブレットＰＣや電子黒板の活用等）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◇生徒の学び直しを支援する役割を担う「エンパワメントスクール」</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の設置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◇専修学校における「産学接続型教育」の開発支援</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（観光、ファッション、福祉、ものづくり分野　等）</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◇公立・私立学校間の競争条件を整え、生徒・保護者の自由な学校選択を保障できるよう、私立高校生への授業料負担の軽減を支援</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・大阪府専修学校各種学校連合会と連携し策定した、「大阪発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産学接続コース</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ガイドライン」にもとづく取組みを推進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策定、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H26.7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・大阪発産学接続コースを福祉やものづくり分野を含む全分野に拡大。トータル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コースを推奨</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[H28.11]</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・専修学校専門課程「質保証・向上事業」の実施により、専修学校の産学連携を推進。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新規</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○ＰＢＬ等実践的産学官連携プログラムの実施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○高等職業技術専門校の機能充実</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なる高等職業技術専門校において、特色ある職業訓練を展開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◇在職者に対する職業能力開発（テクノ講座）</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年度の受講者数：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1,441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～モデル校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校追加）において実証研究を実施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～モデル校を各区に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校以上となるよう</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校に拡充して実証研究を実施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年度末に全小中学校に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台のタブレット端末などのＩＣＴ機器を整備し、Ｈ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～一斉展開</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４に西成高校、長吉高校、箕面東高校を、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a:t>
                      </a:r>
                      <a:r>
                        <a:rPr kumimoji="1" lang="ja-JP" altLang="en-US" sz="11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に成</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城高</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校、岬高校を、Ｈ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に布施北高校を開校）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・生徒の「わかる喜び」や「学ぶ意欲」を引き出し、しっかりとした学力と社会で活躍する力を身につけるため、</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「学び直し」や「正解が１つでない問題を考える授業」、「体験型の授業」を重視したカリキュラムを編成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環境や実習室等を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・生徒の進路実現を支援するキャリア教育コーディネーターや生活面での課題を抱える生徒をサポートする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スクールソーシャルワーカーを活用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21</a:t>
            </a:fld>
            <a:endParaRPr lang="ja-JP" altLang="en-US" dirty="0"/>
          </a:p>
        </p:txBody>
      </p:sp>
    </p:spTree>
    <p:extLst>
      <p:ext uri="{BB962C8B-B14F-4D97-AF65-F5344CB8AC3E}">
        <p14:creationId xmlns:p14="http://schemas.microsoft.com/office/powerpoint/2010/main" val="3934879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55616369"/>
              </p:ext>
            </p:extLst>
          </p:nvPr>
        </p:nvGraphicFramePr>
        <p:xfrm>
          <a:off x="195263" y="810844"/>
          <a:ext cx="8756650" cy="5413795"/>
        </p:xfrm>
        <a:graphic>
          <a:graphicData uri="http://schemas.openxmlformats.org/drawingml/2006/table">
            <a:tbl>
              <a:tblPr firstRow="1" bandRow="1">
                <a:tableStyleId>{5940675A-B579-460E-94D1-54222C63F5DA}</a:tableStyleId>
              </a:tblPr>
              <a:tblGrid>
                <a:gridCol w="3226401"/>
                <a:gridCol w="5530249"/>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◇産業振興と一体となった人材の育成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強みを活かしたものづくり人材の育成、高等職業技術専門校の産業人材育成の拠点化、地域の企業や工科高校等の教育機関との連携、国家戦略特区を活用した雇用条件明確化のための「雇用労働相談センター」の設置、女性の活躍推進等への対応のための外国人家事支援人材の活用、労働時間規制の改革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◇ハローワークと連携した就職支援施設「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○地方分権改革に関する提案募集への提案の実施</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ハローワークの都道府県への移管（特に「</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ものハローワーク」等の先行実施）を国に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 </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　　　</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○国において「地方版ハローワーク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や「地方公共団体がハローワークを活用する仕組み」の創設など、職業安定法･雇用対策法を改正（第６次地方分権一括法）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高等職業技術専門校の機能充実</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・家事支援外国人受入事業計画の認定（当面は大阪市域のみ）</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○国との役割分担を明確化しつつ、</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しごとフィールドの機能を充実させ、リニューアルオープン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しごとフィールドのきめ細かいキャリアカウンセリングと、ハローワークが持つ豊富な求人情報を活用した就職支援を強化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（４）地域の強みを活かす労働市場の構築</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22</a:t>
            </a:fld>
            <a:endParaRPr lang="ja-JP" altLang="en-US" dirty="0"/>
          </a:p>
        </p:txBody>
      </p:sp>
    </p:spTree>
    <p:extLst>
      <p:ext uri="{BB962C8B-B14F-4D97-AF65-F5344CB8AC3E}">
        <p14:creationId xmlns:p14="http://schemas.microsoft.com/office/powerpoint/2010/main" val="388326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605788299"/>
              </p:ext>
            </p:extLst>
          </p:nvPr>
        </p:nvGraphicFramePr>
        <p:xfrm>
          <a:off x="192899" y="795104"/>
          <a:ext cx="8758202" cy="6055360"/>
        </p:xfrm>
        <a:graphic>
          <a:graphicData uri="http://schemas.openxmlformats.org/drawingml/2006/table">
            <a:tbl>
              <a:tblPr firstRow="1" bandRow="1">
                <a:tableStyleId>{5940675A-B579-460E-94D1-54222C63F5DA}</a:tableStyleId>
              </a:tblPr>
              <a:tblGrid>
                <a:gridCol w="2794925"/>
                <a:gridCol w="5963277"/>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○人材確保を必要とする業界（製造業、運輸業、建設業）を中心に業界団体との協働により、職場環境の改善や魅力向上・発信等を行い、女性・若者の人材確保を支援する取組の実施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事業者登録制度の運営（登録事業者数　</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336</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○女性が活躍する環境整備に向け、一定の基準に達している企業を「大阪市女性活躍リーディングカンパニー」として認証。その内、特に優れた取組みをしている企業を表彰。</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（認証数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）（最優秀賞４件、優秀賞</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し、この結果</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を基に開発した若年女性向け人材育成プログラム（しごと力プログラム）の活用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・女性有資格者等を、保有する知識に加え、マネジメント等多面的スキルを有する人材とする</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女性活躍推進月間」と定め、集中的にイベントを実施（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女性活躍推進月間シンポジウム（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・上記事業等により集積した取組事例等を掲載した冊子を作成し、企業等へ配付</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23</a:t>
            </a:fld>
            <a:endParaRPr lang="ja-JP" altLang="en-US" dirty="0"/>
          </a:p>
        </p:txBody>
      </p:sp>
    </p:spTree>
    <p:extLst>
      <p:ext uri="{BB962C8B-B14F-4D97-AF65-F5344CB8AC3E}">
        <p14:creationId xmlns:p14="http://schemas.microsoft.com/office/powerpoint/2010/main" val="393099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45257992"/>
              </p:ext>
            </p:extLst>
          </p:nvPr>
        </p:nvGraphicFramePr>
        <p:xfrm>
          <a:off x="192899" y="795104"/>
          <a:ext cx="8758202" cy="5321682"/>
        </p:xfrm>
        <a:graphic>
          <a:graphicData uri="http://schemas.openxmlformats.org/drawingml/2006/table">
            <a:tbl>
              <a:tblPr firstRow="1" bandRow="1">
                <a:tableStyleId>{5940675A-B579-460E-94D1-54222C63F5DA}</a:tableStyleId>
              </a:tblPr>
              <a:tblGrid>
                <a:gridCol w="2794925"/>
                <a:gridCol w="5963277"/>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14,565</a:t>
                      </a: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人分の保育の拡大）</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・認可保育所等への移行を希望する</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供給の促進（子どものための教育・保育給付費補助事業）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：３か所）</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・企業主導型保育事業を活用した「事業所内保育施設」の設置に向けた企業等への支援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・ワーキングウーマン応援事業（働く女性のための労働相談会の開催、女性のための働くルール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ブックの配布）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件、ルールブック配布数：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・啓発リーフレット「ワーク・ライフ・バランス～すすめよう！仕事と生活の調和のとれた働き方！」</a:t>
                      </a: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リーフレット配布数：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千部</a:t>
                      </a: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24</a:t>
            </a:fld>
            <a:endParaRPr lang="ja-JP" altLang="en-US" dirty="0"/>
          </a:p>
        </p:txBody>
      </p:sp>
    </p:spTree>
    <p:extLst>
      <p:ext uri="{BB962C8B-B14F-4D97-AF65-F5344CB8AC3E}">
        <p14:creationId xmlns:p14="http://schemas.microsoft.com/office/powerpoint/2010/main" val="392294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870738806"/>
              </p:ext>
            </p:extLst>
          </p:nvPr>
        </p:nvGraphicFramePr>
        <p:xfrm>
          <a:off x="192899" y="795104"/>
          <a:ext cx="8758202" cy="592683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しごとフィールド」を核とした若年者、高齢者、</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者が能力を発揮できる雇用機会の確保（若者と中小企業を結び付ける取組みの推進、障がい者の職業能力開発の充実、高齢者がキャリアを活かして働ける仕組みの構築）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◇経験・知識・ノウハウをもつ高齢者の社会参加・就労促進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◇生活困窮者等の就業支援を通じて自立できる仕組みの構築（生活困窮者自立支援法に基づく生活困窮者の就労・自立に向けたきめ細かな支援　等）</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◇新しい公共やソーシャルビジネスの活性化によるソーシャルキャピタルの充実</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（高齢者や女性などの潜在労働力の活用、福祉・介護・保育などの社会的課題を解決するｿｰｼｬﾙﾋﾞｼﾞﾈｽの創出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○能力を発揮できる雇用機会の確保につながる事業の実施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就職者数：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7,733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・金融機関等と連携した合同企業説明会等の実施</a:t>
                      </a:r>
                    </a:p>
                    <a:p>
                      <a:pPr marL="0" marR="0" indent="1809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開催回数：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回（参加企業数</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のべ</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社、就職者数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・市町村地域就労支援事業との連携・バックアップにより、就職困難者等の就業支援を実施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新規相談件数：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1,679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・ハートフル条例に基づく</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者の雇用機会の拡大</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入校者数：障害者校・芦原校・北大阪校の合計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人、短期委託訓練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名、精神障がい者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H28.4~H29.3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シニア就業促進センターを通じた高齢者の就業促進を実施</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保育士不足解消に向け、</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地域限定保育士事業</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地域限定保育士試験の状況</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3,298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受験申請者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・待機児童解消に向け、保育所設置基準の緩和などについて提案</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・都市公園占用保育所等施設設置事業の認定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[H28.9,H29.2]</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1509" name="正方形/長方形 10"/>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25</a:t>
            </a:fld>
            <a:endParaRPr lang="ja-JP" altLang="en-US" dirty="0"/>
          </a:p>
        </p:txBody>
      </p:sp>
    </p:spTree>
    <p:extLst>
      <p:ext uri="{BB962C8B-B14F-4D97-AF65-F5344CB8AC3E}">
        <p14:creationId xmlns:p14="http://schemas.microsoft.com/office/powerpoint/2010/main" val="3137300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2423727424"/>
              </p:ext>
            </p:extLst>
          </p:nvPr>
        </p:nvGraphicFramePr>
        <p:xfrm>
          <a:off x="193675" y="795338"/>
          <a:ext cx="8756650" cy="5585990"/>
        </p:xfrm>
        <a:graphic>
          <a:graphicData uri="http://schemas.openxmlformats.org/drawingml/2006/table">
            <a:tbl>
              <a:tblPr firstRow="1" bandRow="1">
                <a:tableStyleId>{5940675A-B579-460E-94D1-54222C63F5DA}</a:tableStyleId>
              </a:tblPr>
              <a:tblGrid>
                <a:gridCol w="2794430"/>
                <a:gridCol w="5962220"/>
              </a:tblGrid>
              <a:tr h="288057">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r>
              <a:tr h="5297933">
                <a:tc>
                  <a:txBody>
                    <a:bodyPr/>
                    <a:lstStyle/>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（地域の課題の解決に向けて、地域のＮＰＯ法人や社会福祉法人などのさまざまな団体が協働し、それぞれの持ち場で能力を発揮し、助け合い、支えあう社会づくりへの取組み）</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◇貸金業法改正に対応した借り手の保護・救済のためのセーフティネット確立（借り手の立場から債務整理・生活再建を支援）</a:t>
                      </a:r>
                    </a:p>
                  </a:txBody>
                  <a:tcPr marL="91424" marR="91424" marT="45724" marB="45724"/>
                </a:tc>
                <a:tc>
                  <a:txBody>
                    <a:bodyPr/>
                    <a:lstStyle/>
                    <a:p>
                      <a:pPr>
                        <a:lnSpc>
                          <a:spcPts val="1300"/>
                        </a:lnSpc>
                      </a:pP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「大阪府府民協働促進指針」の具体化に向けた取組みの推進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○協働の促進に向けた推進体制の整備</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・府民協働促進交流会の開催（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○市民公益税制を進めるための環境整備と寄附文化の機運の醸成</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活動法人を定めるための手続き等に関する条例」を制定（</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号に掲げる寄附金を定める条例」（以下、</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・制度の周知（チラシ作成・配布、府ホームページへ掲載）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○債務整理を推進するとともに</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市町村の多重債務相談窓口が実施する返済困難者への相談支援を強化</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・過払金請求等債務整理に関する支援</a:t>
                      </a:r>
                      <a:endParaRPr kumimoji="1" lang="en-US" altLang="ja-JP" sz="12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・相談の実施（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年度電話相談延べ</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1,453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件、来庁相談延べ</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・研修会等による市町村への相談支援</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tc>
              </a:tr>
            </a:tbl>
          </a:graphicData>
        </a:graphic>
      </p:graphicFrame>
      <p:sp>
        <p:nvSpPr>
          <p:cNvPr id="22543"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26</a:t>
            </a:fld>
            <a:endParaRPr lang="ja-JP" altLang="en-US" dirty="0"/>
          </a:p>
        </p:txBody>
      </p:sp>
    </p:spTree>
    <p:extLst>
      <p:ext uri="{BB962C8B-B14F-4D97-AF65-F5344CB8AC3E}">
        <p14:creationId xmlns:p14="http://schemas.microsoft.com/office/powerpoint/2010/main" val="1150031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18307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24670" name="正方形/長方形 4"/>
          <p:cNvSpPr>
            <a:spLocks noChangeArrowheads="1"/>
          </p:cNvSpPr>
          <p:nvPr/>
        </p:nvSpPr>
        <p:spPr bwMode="auto">
          <a:xfrm>
            <a:off x="250825" y="511274"/>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148929558"/>
              </p:ext>
            </p:extLst>
          </p:nvPr>
        </p:nvGraphicFramePr>
        <p:xfrm>
          <a:off x="251520" y="901868"/>
          <a:ext cx="8750021" cy="5676434"/>
        </p:xfrm>
        <a:graphic>
          <a:graphicData uri="http://schemas.openxmlformats.org/drawingml/2006/table">
            <a:tbl>
              <a:tblPr firstRow="1" bandRow="1">
                <a:tableStyleId>{5940675A-B579-460E-94D1-54222C63F5DA}</a:tableStyleId>
              </a:tblPr>
              <a:tblGrid>
                <a:gridCol w="579501"/>
                <a:gridCol w="579501"/>
                <a:gridCol w="925813"/>
                <a:gridCol w="925813"/>
                <a:gridCol w="925813"/>
                <a:gridCol w="925813"/>
                <a:gridCol w="925813"/>
                <a:gridCol w="925813"/>
                <a:gridCol w="925813"/>
                <a:gridCol w="1110328"/>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546414">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国際特許出願件数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特許庁「特許行政年次報告書</a:t>
                      </a: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通関額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8,793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9,859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3,318</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輸入</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7,454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4,740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vMerge="1">
                  <a:txBody>
                    <a:bodyPr/>
                    <a:lstStyle/>
                    <a:p>
                      <a:pPr marL="0" indent="0" algn="l">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0040">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出荷額等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7,131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4,925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5,292</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公表未定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経済産業省「工業統計表」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経済活動センサス活動調査報告」</a:t>
                      </a:r>
                    </a:p>
                  </a:txBody>
                  <a:tcPr anchor="ctr"/>
                </a:tc>
              </a:tr>
              <a:tr h="36004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医薬品製剤製造業</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7,463</a:t>
                      </a:r>
                    </a:p>
                    <a:p>
                      <a:pPr marL="0" indent="0" algn="ctr">
                        <a:tabLst>
                          <a:tab pos="0"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7,719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6,684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6,471</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公表未定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vMerge="1">
                  <a:txBody>
                    <a:bodyPr/>
                    <a:lstStyle/>
                    <a:p>
                      <a:endParaRPr kumimoji="1" lang="ja-JP" altLang="en-US"/>
                    </a:p>
                  </a:txBody>
                  <a:tcPr/>
                </a:tc>
              </a:tr>
              <a:tr h="720080">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一人あたり府民所得</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速報公表予定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大阪府統計課「大阪府民経済計算」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年）は早期推計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r h="79208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開業事業所数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7,477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7,564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8,276</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8,383</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10,119</a:t>
                      </a:r>
                    </a:p>
                    <a:p>
                      <a:pPr marL="182563" indent="-182563" algn="ctr">
                        <a:tabLst>
                          <a:tab pos="92075" algn="l"/>
                        </a:tabLst>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11,700</a:t>
                      </a:r>
                    </a:p>
                    <a:p>
                      <a:pPr marL="0" indent="0" algn="ctr">
                        <a:tabLst>
                          <a:tab pos="92075" algn="l"/>
                        </a:tabLst>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91443" marR="91443" marT="45716" marB="45716"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zh-TW"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厚生労働省「雇用保険事業年報</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･月報</a:t>
                      </a: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雇用保険関係新規成立事業者数</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28</a:t>
            </a:fld>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615206267"/>
              </p:ext>
            </p:extLst>
          </p:nvPr>
        </p:nvGraphicFramePr>
        <p:xfrm>
          <a:off x="250826" y="1196752"/>
          <a:ext cx="8569324" cy="5168265"/>
        </p:xfrm>
        <a:graphic>
          <a:graphicData uri="http://schemas.openxmlformats.org/drawingml/2006/table">
            <a:tbl>
              <a:tblPr>
                <a:tableStyleId>{5C22544A-7EE6-4342-B048-85BDC9FD1C3A}</a:tableStyleId>
              </a:tblPr>
              <a:tblGrid>
                <a:gridCol w="7921574"/>
                <a:gridCol w="647750"/>
              </a:tblGrid>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内外の集客力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）関空観光ハブ化の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）関西観光ポータル化の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人材力強化・活躍の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場づくり・・・・・・・・・・・・・・・・・・・・・・・・・・・・・・・・・・・・・・・・・・・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育成・・・・・・・・・・・・・・・・・・・・・・・・・・・・・・</a:t>
                      </a:r>
                      <a:endParaRPr lang="en-US" altLang="ja-JP"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）外国人高度専門人材等の受入</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拡大・・・・・・・・・・・・・・・・・・・・・・・・・・・・・・・・・・</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18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）地域の強みを活かす労働市場の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構築・・・・・・・・・・・・・・・・・・・・・・・・・・・・・・・・・</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）成長を支えるセーフティネットの整備と多様な人材が活躍できる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場づくり・・・・・・・・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23</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強みを活かす産業・技術の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28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）先端技術産業のさらなる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）生活支援型サービス産業・都市型サービス産業の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）対内投資促進による国際競争力の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）ハイエンドなものづくりの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37</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）成長分野に挑戦する企業への支援・経済活動の新陳代謝の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39</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499798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575" y="0"/>
            <a:ext cx="8832850" cy="6401753"/>
          </a:xfrm>
          <a:prstGeom prst="rect">
            <a:avLst/>
          </a:prstGeom>
          <a:noFill/>
        </p:spPr>
        <p:txBody>
          <a:bodyPr>
            <a:spAutoFit/>
          </a:bodyPr>
          <a:lstStyle/>
          <a:p>
            <a:pPr fontAlgn="auto">
              <a:spcBef>
                <a:spcPts val="0"/>
              </a:spcBef>
              <a:spcAft>
                <a:spcPts val="0"/>
              </a:spcAft>
              <a:defRPr/>
            </a:pP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44000" indent="8255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開業事業所数が増加。この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間、国際戦略総合特区の国からの指定、全国最多のプロジェクト認定、地域独自の地方税の軽減措置など、産業・技術力強化に向けた基盤を構築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府県市が共同申請した「関西イノベーション国際戦略総合特区」が国の指定を獲得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回の計画変更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により全国最多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のプロジェクトが計画認定。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4400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ライフサイエンス分野では、彩都における医薬関連企業の研究所新設、（独）医薬品医療機器総合機構（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設置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月より薬事戦略相談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の一部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GMP/QMS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実地調査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を実施）</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新エネルギー分野では「バッテリー戦略研究センター」のサポートにより、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KIX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水素グリッドプロジェクトにおいて燃料電池フォークリフトの実証運用が開始し、咲洲では大型蓄電システム試験･評価施設（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NLAB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）が開所するなど、イノベーション創出に向けた動きが加速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（２）世界市場に打って出る大阪産業・大阪企業への支援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世界市場に向けた海外トッププロモーション（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～）、内外に向けた販路開拓支援（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～）、金融機関提案型融資（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～）、バイオベンチャー等海外展開支援事業（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）等の取組みにより、海外展開や新事業進出などの中小企業のチャレンジを応援する取組みを実施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（３）生活支援型サービス産業・都市型サービス産業の強化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・大阪市において、医療・健康づくりサービスの向上と大阪のポテンシャルを活かした関連産業振興方策について、戦略的観点から検討するため「大阪府市医療戦略会議」を設置（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具体的戦略を柱とする提言をとりまとめ（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）、提言をふまえた取組みの具体化・推進。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ものづくり企業等とのコラボレーションにより、付加価値の高い製品等を創出するクリエイティブ産業振興の取組みを実施。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（４）対内投資促進による国際競争力の強化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国際戦略総合特区の取組みとともに、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月にうめきた先行開発区域が</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ちびらき。グローバルイノベーション創出拠点「大阪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イノベーションハブ（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OIH</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における取組みが本格化。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（５）ハイエンドなものづくりの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9207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ものづくり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ビジネスセンター大阪（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）の運営によるモノづくりに関するワンストップサービス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支援。また、（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地独）大阪府立産業技術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　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研究所、（地独）大阪市立工業研究所の統合に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より設立した、（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地独）大阪産業技術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研究所において技術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の高度化支援を実施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６）成長分野に挑戦する企業への支援・経済活動の新陳代謝の促進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制度融資において、「金融機関提案型融資」による中小企業者のチャレンジを応援。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新エネルギー産業分野など成長分野への中小企業の参入促進施策を展開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29</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4240398591"/>
              </p:ext>
            </p:extLst>
          </p:nvPr>
        </p:nvGraphicFramePr>
        <p:xfrm>
          <a:off x="162349" y="764704"/>
          <a:ext cx="8843597" cy="589127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◇「国際戦略総合特区」を活用し、環境・新エネルギー、ライフサイエンスなどの新分野でイノベーションを先導する企業、人材の内外からの集積を促進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（バッテリーの新たな需要創出（新型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ユース蓄電池・医療用等）や大型蓄電池システム等の安全性・性能評価のための拠点の形成、蓄電技術を活かしたスマートグリッド等のインフラ・社会システム整備に向けたスマートコミュニティ実証の展開や構成技術の国際標準化支援、革新的医薬品や医療機器、先進医療技術等の実用化促進のための環境の整備、特区区域内への企業集積を図るためのインセンティブとして府市連携による税の軽減措置の実施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◇オール大阪の産学官連携体制によるバイオ戦略の推進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・蓄電池・水素燃料電池国際カンファレンス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・国際的な認証期間との連携要諦の締結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a:lnSpc>
                          <a:spcPts val="1400"/>
                        </a:lnSpc>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を踏まえての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○未来医療国際拠点の形成を目指し、「中之島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丁目再生医療国際拠点検討協議会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[H28.</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において、基本方針（案）の策定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及び基本計画（素案）のとりまとめ</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 </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○健康関連産業について、企業ニーズに基づく大学等の有望シーズ実用化までのプロセスを</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支援す</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システム構築に着手</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○国立循環器病研究センターを核とした医療クラスター推進協議会の運営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・府をはじめ、地元市･国立循環器病研究センター等の関係者が一体となって、健都への健康医療関連企業集積に向けた取組の検討・実施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・地元市において、健都イノベーションパーク初となる企業募集がなされ、優先交渉権者を選定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30</a:t>
            </a:fld>
            <a:endParaRPr lang="ja-JP" altLang="en-US" dirty="0"/>
          </a:p>
        </p:txBody>
      </p:sp>
    </p:spTree>
    <p:extLst>
      <p:ext uri="{BB962C8B-B14F-4D97-AF65-F5344CB8AC3E}">
        <p14:creationId xmlns:p14="http://schemas.microsoft.com/office/powerpoint/2010/main" val="1243983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4"/>
          <p:cNvSpPr txBox="1">
            <a:spLocks noChangeArrowheads="1"/>
          </p:cNvSpPr>
          <p:nvPr/>
        </p:nvSpPr>
        <p:spPr bwMode="auto">
          <a:xfrm>
            <a:off x="53975"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1792643789"/>
              </p:ext>
            </p:extLst>
          </p:nvPr>
        </p:nvGraphicFramePr>
        <p:xfrm>
          <a:off x="170957" y="836787"/>
          <a:ext cx="8843963" cy="5544541"/>
        </p:xfrm>
        <a:graphic>
          <a:graphicData uri="http://schemas.openxmlformats.org/drawingml/2006/table">
            <a:tbl>
              <a:tblPr firstRow="1" bandRow="1">
                <a:tableStyleId>{5940675A-B579-460E-94D1-54222C63F5DA}</a:tableStyleId>
              </a:tblPr>
              <a:tblGrid>
                <a:gridCol w="2753581"/>
                <a:gridCol w="6090382"/>
              </a:tblGrid>
              <a:tr h="26732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r>
              <a:tr h="527020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◇国家戦略特区の保険外併用療養に関する特例等を活用した革新的な医薬品・医療機器・再生医療の研究開発の促進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○国立健康･栄養研究所の移転</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・「国立健康・栄養研究所の大阪府への移転に関する方針」（厚生労働省、国立研究開発法人医薬基盤・健康・栄養研究所、大阪府）を取りまとめ、公表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年度中を目標に大阪に全部移転を開始するとの方針を決定）</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・追加提案した革新的医薬品の開発迅速化に関する制度の法案（国家戦略特別区域法の一部を改正する法律案）が、第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回通常国会で成立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ﾃﾞﾊﾞｲｽを用いたﾃﾞｨｽﾎﾟｰｻﾞﾌﾞﾙ型医療機器の開発事業の認定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適合生産施設の構築事業の認定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○府有施設を利用した新エネ・省エネ関連技術の実証の展開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    の方向性を示した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r>
            </a:tbl>
          </a:graphicData>
        </a:graphic>
      </p:graphicFrame>
      <p:sp>
        <p:nvSpPr>
          <p:cNvPr id="10" name="正方形/長方形 30"/>
          <p:cNvSpPr>
            <a:spLocks noChangeArrowheads="1"/>
          </p:cNvSpPr>
          <p:nvPr/>
        </p:nvSpPr>
        <p:spPr bwMode="auto">
          <a:xfrm>
            <a:off x="7969250" y="52881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31</a:t>
            </a:fld>
            <a:endParaRPr lang="ja-JP" altLang="en-US" dirty="0"/>
          </a:p>
        </p:txBody>
      </p:sp>
    </p:spTree>
    <p:extLst>
      <p:ext uri="{BB962C8B-B14F-4D97-AF65-F5344CB8AC3E}">
        <p14:creationId xmlns:p14="http://schemas.microsoft.com/office/powerpoint/2010/main" val="8243771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12181087"/>
              </p:ext>
            </p:extLst>
          </p:nvPr>
        </p:nvGraphicFramePr>
        <p:xfrm>
          <a:off x="107504" y="836712"/>
          <a:ext cx="8843597" cy="5835535"/>
        </p:xfrm>
        <a:graphic>
          <a:graphicData uri="http://schemas.openxmlformats.org/drawingml/2006/table">
            <a:tbl>
              <a:tblPr firstRow="1" bandRow="1">
                <a:tableStyleId>{5940675A-B579-460E-94D1-54222C63F5DA}</a:tableStyleId>
              </a:tblPr>
              <a:tblGrid>
                <a:gridCol w="2753467"/>
                <a:gridCol w="6090130"/>
              </a:tblGrid>
              <a:tr h="27143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6121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◇国際医療交流の推進・外国人医師等高度専門人材受入れのための環境整備（りんくうタウンにおける「地域活性化総合特区」の活用等による臨床修練制度の規制緩和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◇革新的がん医療（ＢＮＣＴ）の研究成果を活用した医療イノベーションの促進（「国際戦略総合特区」の活用等による医療イノベーションの促進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○スマートエネルギー関連企業と中小企業との技術マッチングの実施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○水素ショーケース機能強化に伴う整備の支援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同施設のオープン</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・大阪医科大学に、研究拠点と連携した医療拠点（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がん治療施設）の整備が決定。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推進協議会において、</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研究拠点や医療機関と連携した「共同利用型</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医療拠点</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についての</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提言を取りまとめ。</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[H29.3]</a:t>
                      </a: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1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67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32</a:t>
            </a:fld>
            <a:endParaRPr lang="ja-JP" altLang="en-US" dirty="0"/>
          </a:p>
        </p:txBody>
      </p:sp>
    </p:spTree>
    <p:extLst>
      <p:ext uri="{BB962C8B-B14F-4D97-AF65-F5344CB8AC3E}">
        <p14:creationId xmlns:p14="http://schemas.microsoft.com/office/powerpoint/2010/main" val="3582925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76555657"/>
              </p:ext>
            </p:extLst>
          </p:nvPr>
        </p:nvGraphicFramePr>
        <p:xfrm>
          <a:off x="107504" y="692696"/>
          <a:ext cx="8843597" cy="5760640"/>
        </p:xfrm>
        <a:graphic>
          <a:graphicData uri="http://schemas.openxmlformats.org/drawingml/2006/table">
            <a:tbl>
              <a:tblPr firstRow="1" bandRow="1">
                <a:tableStyleId>{5940675A-B579-460E-94D1-54222C63F5DA}</a:tableStyleId>
              </a:tblPr>
              <a:tblGrid>
                <a:gridCol w="2753467"/>
                <a:gridCol w="6090130"/>
              </a:tblGrid>
              <a:tr h="32582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43481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（電気自動車）、ペット医療、ＢＮＣＴ研究センター、植物工場、人工光合成研究センター、健康科学イノベーションセンター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◇リチウムイオン電池の有望市場である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endParaRPr kumimoji="1" lang="ja-JP" altLang="en-US"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（燃料電池自動車）の本格導入に向けた環境整備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「新世代植物工場」の開設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次世代電動車両開発研究センターの設立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推進会議を「大阪次世代自動車普及推進協議会」として再編し、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大阪次世代自動車普及推進協議会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において、「大阪府内における水素ステーション整備計画」を改訂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・関空二期島に「イワタニ水素ステーション関西国際空港」が開所（国際戦略総合特区の国税優遇措置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675"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33</a:t>
            </a:fld>
            <a:endParaRPr lang="ja-JP" altLang="en-US" dirty="0"/>
          </a:p>
        </p:txBody>
      </p:sp>
    </p:spTree>
    <p:extLst>
      <p:ext uri="{BB962C8B-B14F-4D97-AF65-F5344CB8AC3E}">
        <p14:creationId xmlns:p14="http://schemas.microsoft.com/office/powerpoint/2010/main" val="8346690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（２）世界市場に打って出る大阪産業・大阪企業への支援</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3768938968"/>
              </p:ext>
            </p:extLst>
          </p:nvPr>
        </p:nvGraphicFramePr>
        <p:xfrm>
          <a:off x="192899" y="811872"/>
          <a:ext cx="8758202" cy="5536688"/>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◇中小企業等のアジアをはじめとする海外展開への支援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（トップによるビジネス環境の整備と大阪産業等の海外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展開、バイオ関連ベンチャー企業を対象とした欧米のバイオクラスター等との交流支援、海外事務所等を通じた現地でのビジネス支援、金融機関や海外提携先自治体等とのネットワークを活用した販路開拓や事業連携、大阪や海外での商談会・展示会等を通じた大阪企業と海外企業間の交易・提携促進、技術流出防止等のための知的財産相談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◇大阪府・大阪市連携による経済交流促進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（上海事務所の共同運営等）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◇上下水道などインフラ関連産業の技術・システム輸出に向けた体制整備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◇クリエイティブ産業等の競争力向上、輸出・海外展開の促進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○中小企業の海外展開支援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・知事によるトッププロモーションの実施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フィリピン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（知事）、カナダ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a:t>
                      </a:r>
                      <a:b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・市長によるトッププロモーションの実施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アメリカ</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（市長）、シンガポール・ベトナム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・セミナー、商談会の実施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実施件数（府が主催のもの）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延べ参加人数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2,817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回、海外での商談会開催：</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1,038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・ライフサイエンス関連のベンチャー企業及び中小企業の海外展開支援のため、大型見本市への出展やバイオクラスターへの訪問のためのミッションツアーを実施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米国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・トルコ家電企業とのオープンイノベーションの実施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○府市連携による上海事務所の統合（大阪政府上海事務所として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・官民連携による水環境技術の海外展開 </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・ウェブサイトによる府内中小企業の水関連技術の情報提供</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・海外水メジャーとのオープンイノベーションの実施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映像コンテンツの海外販路開拓に向けて国際見本市に出展［</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34</a:t>
            </a:fld>
            <a:endParaRPr lang="ja-JP" altLang="en-US" dirty="0"/>
          </a:p>
        </p:txBody>
      </p:sp>
    </p:spTree>
    <p:extLst>
      <p:ext uri="{BB962C8B-B14F-4D97-AF65-F5344CB8AC3E}">
        <p14:creationId xmlns:p14="http://schemas.microsoft.com/office/powerpoint/2010/main" val="13379849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（３）生活支援型サービス産業・都市型サービス産業の強化</a:t>
            </a:r>
            <a:endParaRPr lang="en-US" altLang="ja-JP" sz="1600">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188896136"/>
              </p:ext>
            </p:extLst>
          </p:nvPr>
        </p:nvGraphicFramePr>
        <p:xfrm>
          <a:off x="192899" y="836712"/>
          <a:ext cx="8758202" cy="5723000"/>
        </p:xfrm>
        <a:graphic>
          <a:graphicData uri="http://schemas.openxmlformats.org/drawingml/2006/table">
            <a:tbl>
              <a:tblPr firstRow="1" bandRow="1">
                <a:tableStyleId>{5940675A-B579-460E-94D1-54222C63F5DA}</a:tableStyleId>
              </a:tblPr>
              <a:tblGrid>
                <a:gridCol w="2794925"/>
                <a:gridCol w="5963277"/>
              </a:tblGrid>
              <a:tr h="328040">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◇高齢者関連サービスなど健康医療産業の振興</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（ロボット技術の活用による介護機器等新たな製品・サービスの開発や実証実験環境の整備、健康サービス産業での科学的検証基準の整備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◇幅広く厚みのある産業を支える対事業所向けビジネス支援サービスなど都市型サービス産業の強化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・国の地方創生加速化交付金を活用し、「食と健康寿命延伸」をテーマに、人口減少・超高齢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社会における都市型「生涯活躍のまち」モデル事業を実施［</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2563" indent="-182563"/>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大阪健康寿命延伸産業創出プラットフォーム（</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７設立）による事業化支援</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・専門人材を活用した事業者連携、実証等のサポート</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・オープン交流会の開催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・健康寿命延伸産業創出に向けたセミナー＆交流会の開催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・新規ビジネスプラン創出研究会の開催</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７～９（予定）</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○国の機能性表示食品制度を踏まえた大阪での支援機関による企業支援（届出支援）</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・新事業の創出に意欲的な事業者を対象に、フォーラムやワークショップを開催し、多様な主体と</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の協創を通じ、市場価値の高い商品・サービスの開発を支援。 </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新事業創造プラットフォーム事業）</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spcAft>
                          <a:spcPts val="0"/>
                        </a:spcAft>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・クリエイターのネットワーク構築・強化（クリエイティブクラスター登録者数：</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1,255</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29.3</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276</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a:t>
                      </a:r>
                      <a:r>
                        <a:rPr lang="ja-JP" altLang="ja-JP" sz="1200" b="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等</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への参入に意欲的な企業や大学、研究機関、地域支援機関等が</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加入するプラットフォーム（おおさかトップランナー</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Club</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企業会員：</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886</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サポーター会員：</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37</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29</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35</a:t>
            </a:fld>
            <a:endParaRPr lang="ja-JP" altLang="en-US" dirty="0"/>
          </a:p>
        </p:txBody>
      </p:sp>
    </p:spTree>
    <p:extLst>
      <p:ext uri="{BB962C8B-B14F-4D97-AF65-F5344CB8AC3E}">
        <p14:creationId xmlns:p14="http://schemas.microsoft.com/office/powerpoint/2010/main" val="4070774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（４）対内投資促進による国際競争力の強化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781238707"/>
              </p:ext>
            </p:extLst>
          </p:nvPr>
        </p:nvGraphicFramePr>
        <p:xfrm>
          <a:off x="34924" y="764704"/>
          <a:ext cx="9001572" cy="5888793"/>
        </p:xfrm>
        <a:graphic>
          <a:graphicData uri="http://schemas.openxmlformats.org/drawingml/2006/table">
            <a:tbl>
              <a:tblPr firstRow="1" bandRow="1">
                <a:tableStyleId>{5940675A-B579-460E-94D1-54222C63F5DA}</a:tableStyleId>
              </a:tblPr>
              <a:tblGrid>
                <a:gridCol w="2946598"/>
                <a:gridCol w="6054974"/>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（「国際戦略総合特区」や「国家戦略特区」を中心とする税優遇等を活用した国内外企業等の立地促進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・追加提案した革新的医薬品の開発迅速化に関する制度の法案（国家戦略特別区域法の一部を改正する法律案）が、第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回通常国会で成立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」においてグローバルイノベーション創出支援事業［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16,613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○国家戦略特区の取り組み推進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gn="l">
                        <a:spcAft>
                          <a:spcPts val="0"/>
                        </a:spcAft>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外国人滞在施設経営事業計画の認定（大阪府</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４市町村、大阪市域）</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[H27.12,H28.4,5]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及び法令改正による最低滞在日数の短縮（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36</a:t>
            </a:fld>
            <a:endParaRPr lang="ja-JP" altLang="en-US" dirty="0"/>
          </a:p>
        </p:txBody>
      </p:sp>
    </p:spTree>
    <p:extLst>
      <p:ext uri="{BB962C8B-B14F-4D97-AF65-F5344CB8AC3E}">
        <p14:creationId xmlns:p14="http://schemas.microsoft.com/office/powerpoint/2010/main" val="27063581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（５）ハイエンドなものづくりの推進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70334338"/>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gridCol w="5962220"/>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◇デザイン・イノベーションによる高付加価値化した製品・サービスの創出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（（地独）府立産業技術総合研究所と（地独）市立工業研究所双方の強みを活かした技術支援の強化、国の研究開発・産学連携に対する支援の拡充　等）</a:t>
                      </a:r>
                    </a:p>
                  </a:txBody>
                  <a:tcPr marL="91424" marR="91424" marT="45722" marB="45722"/>
                </a:tc>
                <a:tc>
                  <a:txBody>
                    <a:bodyPr/>
                    <a:lstStyle/>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）を拠点とした事業の展開</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・産学公民金の各支援機関等との連携による最適なビジネス環境の整備</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（定例交流会 開催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（地域コンシェルジュ研修</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修了生　</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[H26]26</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[H27]25</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[H28]24</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MOBIO-Cafe/Forum</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の運営による産学官のネットワーク充実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員による</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企業へのアドバイス及びデザイナー紹介</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794</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○大阪ものづくりイノベーションネットワーク（がんばるものづくり企業を応援する、産官学で構成する会員制ネットワーク組織）の運営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1,163</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:239</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○（地独）大阪産業技術研究所における技術支援強化の取組み</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・（地独）大阪府立産業技術総合研究所、（地独）大阪市立工業研究所の統合により、</a:t>
                      </a:r>
                    </a:p>
                    <a:p>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180975" indent="-180975"/>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による技術の高度化支援と、「スーパー公設試」をめざす取組みの推進［</a:t>
                      </a:r>
                      <a:r>
                        <a:rPr kumimoji="1" lang="en-US" altLang="ja-JP"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推進ラボ事業</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リーンスタート！セミナー・</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lang="en-US" altLang="ja-JP" sz="12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マッチングなどの事業を実施</a:t>
                      </a:r>
                      <a:endParaRPr lang="en-US" altLang="ja-JP" sz="12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tr>
            </a:tbl>
          </a:graphicData>
        </a:graphic>
      </p:graphicFrame>
      <p:sp>
        <p:nvSpPr>
          <p:cNvPr id="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（１</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２）</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37</a:t>
            </a:fld>
            <a:endParaRPr lang="ja-JP" altLang="en-US" dirty="0"/>
          </a:p>
        </p:txBody>
      </p:sp>
    </p:spTree>
    <p:extLst>
      <p:ext uri="{BB962C8B-B14F-4D97-AF65-F5344CB8AC3E}">
        <p14:creationId xmlns:p14="http://schemas.microsoft.com/office/powerpoint/2010/main" val="1555742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（５）ハイエンドなものづくりの推進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408615450"/>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gridCol w="5962220"/>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txBody>
                  <a:tcPr marL="91424" marR="91424"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a:t>
                      </a: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部向け研究会を実施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22" marB="45722"/>
                </a:tc>
              </a:tr>
            </a:tbl>
          </a:graphicData>
        </a:graphic>
      </p:graphicFrame>
      <p:sp>
        <p:nvSpPr>
          <p:cNvPr id="6" name="正方形/長方形 16"/>
          <p:cNvSpPr>
            <a:spLocks noChangeArrowheads="1"/>
          </p:cNvSpPr>
          <p:nvPr/>
        </p:nvSpPr>
        <p:spPr bwMode="auto">
          <a:xfrm>
            <a:off x="795020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（２</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２）</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38</a:t>
            </a:fld>
            <a:endParaRPr lang="ja-JP" altLang="en-US" dirty="0"/>
          </a:p>
        </p:txBody>
      </p:sp>
    </p:spTree>
    <p:extLst>
      <p:ext uri="{BB962C8B-B14F-4D97-AF65-F5344CB8AC3E}">
        <p14:creationId xmlns:p14="http://schemas.microsoft.com/office/powerpoint/2010/main" val="3079021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47889538"/>
              </p:ext>
            </p:extLst>
          </p:nvPr>
        </p:nvGraphicFramePr>
        <p:xfrm>
          <a:off x="251520" y="728663"/>
          <a:ext cx="8640960" cy="3861435"/>
        </p:xfrm>
        <a:graphic>
          <a:graphicData uri="http://schemas.openxmlformats.org/drawingml/2006/table">
            <a:tbl>
              <a:tblPr>
                <a:tableStyleId>{5C22544A-7EE6-4342-B048-85BDC9FD1C3A}</a:tableStyleId>
              </a:tblPr>
              <a:tblGrid>
                <a:gridCol w="7920880"/>
                <a:gridCol w="720080"/>
              </a:tblGrid>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）関西国際空港の国際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ハブ化・・・・・・・・・・・・・・・・・・・・・・・・・・・・・・・・・・・・・・・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）阪神港の国際</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ハブ化・・・・・・・・・・・・・・・・・・・・・・・・・・・・・・・・・・・・・・・・・・・・・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44</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）物流を支える高速道路機能の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46</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）官民連携等による戦略インフラの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48</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都市の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再生・・・・・・・・・・・・・・・・・・・・・・・・・・・・・・・・・・・・・・・・・・・・・・・・・・・・・・・・</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52</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55</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59</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）みどりを活かした</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都市づくり・・・・・・・・・・・・・・・・・・・・・・・・・・・・・・・・・・・・・・・・・・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62</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a:effectLst/>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a:t>
                      </a:r>
                      <a:r>
                        <a:rPr lang="ja-JP" altLang="en-US" sz="1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a:effectLst/>
                          <a:latin typeface="Meiryo UI" panose="020B0604030504040204" pitchFamily="50" charset="-128"/>
                          <a:ea typeface="Meiryo UI" panose="020B0604030504040204" pitchFamily="50" charset="-128"/>
                          <a:cs typeface="Meiryo UI" panose="020B0604030504040204" pitchFamily="50" charset="-128"/>
                        </a:rPr>
                        <a:t>63</a:t>
                      </a:r>
                      <a:endParaRPr lang="en-US" altLang="ja-JP"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71450">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175031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（６）成長分野に挑戦する企業への支援・経済活動の新陳代謝の促進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981394277"/>
              </p:ext>
            </p:extLst>
          </p:nvPr>
        </p:nvGraphicFramePr>
        <p:xfrm>
          <a:off x="134278" y="764704"/>
          <a:ext cx="8758202" cy="5904428"/>
        </p:xfrm>
        <a:graphic>
          <a:graphicData uri="http://schemas.openxmlformats.org/drawingml/2006/table">
            <a:tbl>
              <a:tblPr firstRow="1" bandRow="1">
                <a:tableStyleId>{5940675A-B579-460E-94D1-54222C63F5DA}</a:tableStyleId>
              </a:tblPr>
              <a:tblGrid>
                <a:gridCol w="2722917"/>
                <a:gridCol w="6035285"/>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◇成長産業分野への中小企業の参入促進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・（地独）府立産業技術総合研究所及び（地独）市立工業研究所における環境・新エネルギー・ライフサイエンス関連の技術開発支援など、成長産業分野への参入促進支援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・医療機器相談事業の実施や医療現場のニーズとものづくり中小企業の技術をつなげるマッチングシステムの構築（医工連携）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・中小企業が持つスマートエネルギー関連技術と大企業・中堅企業のニーズとのマッチング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　（将来の大阪経済を担う有望な起業家の発掘支援、市町村等創業支援機関との連携強化・支援機能の高度化促進、クラウド・ファンディングの活用などリスクマネーの提供による新事業の創出支援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・（地独）大阪産業技術研究所における新エネ技術の開発支援事業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○Ｉ</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・ロボットテクノロジーを活用したビジネスを創出［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・専門コーディネータによる支援メニュー提供等、創業に向けた支援を実施。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・市町村創業支援事業計画の効果的な実施を支援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・成功起業家による積極的な個別指導等を行い、ベンチャー企業の成長を強く支援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○創業支援（大阪起業家スタートアップ事業）を開始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回より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ビジネス部門を新設し、同技術を活用して社会課題の解決を目指す創業者を支援○クラウド・ファンディングの活用を促進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のプロジェクトの合計で約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万円を調達、関連事業者も府内に定着</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・ビジョンに基づく具体的な取組みを構成団体と共に実施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（大阪産業創造館）において連携推進会議を設置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39</a:t>
            </a:fld>
            <a:endParaRPr lang="ja-JP" altLang="en-US" dirty="0"/>
          </a:p>
        </p:txBody>
      </p:sp>
    </p:spTree>
    <p:extLst>
      <p:ext uri="{BB962C8B-B14F-4D97-AF65-F5344CB8AC3E}">
        <p14:creationId xmlns:p14="http://schemas.microsoft.com/office/powerpoint/2010/main" val="25956285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sp>
        <p:nvSpPr>
          <p:cNvPr id="34889" name="正方形/長方形 6"/>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286376142"/>
              </p:ext>
            </p:extLst>
          </p:nvPr>
        </p:nvGraphicFramePr>
        <p:xfrm>
          <a:off x="251520" y="980728"/>
          <a:ext cx="8713087" cy="4121624"/>
        </p:xfrm>
        <a:graphic>
          <a:graphicData uri="http://schemas.openxmlformats.org/drawingml/2006/table">
            <a:tbl>
              <a:tblPr firstRow="1" bandRow="1">
                <a:tableStyleId>{5940675A-B579-460E-94D1-54222C63F5DA}</a:tableStyleId>
              </a:tblPr>
              <a:tblGrid>
                <a:gridCol w="227616"/>
                <a:gridCol w="684264"/>
                <a:gridCol w="968141"/>
                <a:gridCol w="968141"/>
                <a:gridCol w="968141"/>
                <a:gridCol w="968141"/>
                <a:gridCol w="968141"/>
                <a:gridCol w="968141"/>
                <a:gridCol w="968141"/>
                <a:gridCol w="1024220"/>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762438">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関空輸出入貿易額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9,662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8,515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4,719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2,125</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7606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関空旅客数</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14,181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13,863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16,804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18,126</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20,049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25,721</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rowSpan="3">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関西エアポート株式会社</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rowSpan="2">
                  <a:txBody>
                    <a:bodyPr/>
                    <a:lstStyle/>
                    <a:p>
                      <a:endParaRPr kumimoji="1" lang="ja-JP" altLang="en-US" dirty="0">
                        <a:solidFill>
                          <a:schemeClr val="tx1"/>
                        </a:solidFill>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5,375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6,570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vMerge="1">
                  <a:txBody>
                    <a:bodyPr/>
                    <a:lstStyle/>
                    <a:p>
                      <a:endParaRPr kumimoji="1" lang="ja-JP" altLang="en-US"/>
                    </a:p>
                  </a:txBody>
                  <a:tcPr/>
                </a:tc>
              </a:tr>
              <a:tr h="504056">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10,408</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10,114</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11,429</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12,052</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13,524</a:t>
                      </a: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17,276</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19,152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vMerge="1">
                  <a:txBody>
                    <a:bodyPr/>
                    <a:lstStyle/>
                    <a:p>
                      <a:endParaRPr kumimoji="1" lang="ja-JP" altLang="en-US"/>
                    </a:p>
                  </a:txBody>
                  <a:tcPr/>
                </a:tc>
              </a:tr>
              <a:tr h="1080120">
                <a:tc grid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阪神港外貿定期コンテナ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航路便数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便／週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0" indent="0"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131.9</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11" marB="45711" anchor="ctr"/>
                </a:tc>
                <a:tc>
                  <a:txBody>
                    <a:bodyPr/>
                    <a:lstStyle/>
                    <a:p>
                      <a:pPr marL="0" indent="0" algn="ctr">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0" indent="0"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143</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p>
                    <a:p>
                      <a:pPr marL="0" indent="0" algn="ctr">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142.5</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142.7</a:t>
                      </a:r>
                    </a:p>
                  </a:txBody>
                  <a:tcPr anchor="ctr"/>
                </a:tc>
                <a:tc>
                  <a:txBody>
                    <a:bodyPr/>
                    <a:lstStyle/>
                    <a:p>
                      <a:pPr marL="0" indent="0" algn="ctr">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gn="ctr">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125.2</a:t>
                      </a:r>
                    </a:p>
                  </a:txBody>
                  <a:tcPr anchor="ctr"/>
                </a:tc>
                <a:tc>
                  <a:txBody>
                    <a:bodyPr/>
                    <a:lstStyle/>
                    <a:p>
                      <a:pPr marL="0" indent="0" algn="ctr">
                        <a:tabLst>
                          <a:tab pos="0"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tab pos="92075" algn="l"/>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p>
                    <a:p>
                      <a:pPr marL="182563" indent="-182563" algn="ctr">
                        <a:tabLst>
                          <a:tab pos="92075" algn="l"/>
                        </a:tabLst>
                      </a:pP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134.7</a:t>
                      </a:r>
                    </a:p>
                  </a:txBody>
                  <a:tcPr marL="91452" marR="91452" marT="45724" marB="45724" anchor="ctr"/>
                </a:tc>
                <a:tc>
                  <a:txBody>
                    <a:bodyPr/>
                    <a:lstStyle/>
                    <a:p>
                      <a:pPr marL="0" indent="0"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52" marR="91452" marT="45724" marB="45724" anchor="ctr"/>
                </a:tc>
                <a:tc>
                  <a:txBody>
                    <a:bodyPr/>
                    <a:lstStyle/>
                    <a:p>
                      <a:pPr marL="182563" indent="-182563">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日現在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国土交通省「港湾統計」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40</a:t>
            </a:fld>
            <a:endParaRPr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110" y="7158"/>
            <a:ext cx="8833780" cy="6370975"/>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関西国際空港については、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の国際線就航便数は、過去最高となる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1,248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（冬期）を記録。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の国際貨物量は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、前年度比＋</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阪神港について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年は近海・東南アジアの航路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便数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が増加。</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高速道路については、淀川左岸線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延伸部が事業化</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indent="-952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鉄道については、公共交通戦略（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策定）に基づく戦略４</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路線に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おいて、北大阪急行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延伸では起工式</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を経て事業主体である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箕面市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及び北大阪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急行電鉄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年度の開業目標に向け現地着手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リニア中央新幹線について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、総額３兆円の財政投融資により、開業時期が最大８年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前倒し。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１）関西国際空港の国際ハブ化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関西国際空港については促進協事業や国際戦略総合特区制度を活用し、就航ネットワークの充実や旅客需要の拡大、国際貨物取扱機能向上を目指し、機能強化を展開。関空を拠点とする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LCC(Peach</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の就航開始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フェデックスの北太平洋地区ハブの開設（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）、春秋航空が関空を初の海外拠点とすることを発表（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）などが実現。更なる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の成長を見据え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エアポート株式会社が第２ターミナル（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専用）を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拡張し、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月に供用開始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戦略総合特区制度を活用した医薬品等輸出入手続（薬監証明手続）電子化を</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月まで先行して実施し、この実施結果をもとに国において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月から医薬品輸出入手続きの電子化が全国展開。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60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関西国際空港の財務構造の改善と国際拠点空港化を図るため、大阪国際空港との経営統合が実現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[H24.7]</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新関空会社がコンセッションを実施、関西エアポート株式会社による関西国際空港・大阪国際空港の運営開始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[H28.4]</a:t>
            </a: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２）阪神港の国際ハブ化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月に国際コンテナ戦略港湾として選定された阪神港においては、各種インセンティブ制度等により西日本から貨物を集める「集貨」や産業の立地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促進等に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より新たな貨物を生み出す「創貨」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経営主体の確立などの「競争力強化」といった様々な取り組みを実施。また、大阪湾諸港の港湾管理一元化に向けた検討を実施。</a:t>
            </a:r>
            <a:endParaRPr lang="ja-JP" altLang="en-US" sz="1100" strike="dblStrike"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３）物流を支える高速道路機能の強化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高速道路については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阪神高速道路における対距離制料金の導入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[H24.1]</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新名神高速道路の抜本的見直し区間の着工許可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[H24.4]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淀川左岸線延伸部の都市計画案及び環境影響評価準備書の公告・縦覧・地元説明会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[H27.10]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阪神圏高速道路におけるシームレスな料金体系の実現について国との確認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等を踏まえ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道路料金に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、ネットワークの機能強化に向けた取組みを実施。また、大阪都市再生環状道路を構成する、大和川線の一部区間（三宅西～三宅中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三宝～鉄砲</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淀川左岸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線の一期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が開通</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[H25.5</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H26.7]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松原ジャンクション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近畿道渡り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・三宝ランプ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関空方面入口</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供用</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着手。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[H27.6]</a:t>
            </a:r>
            <a:r>
              <a:rPr lang="ja-JP" altLang="ja-JP"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同推進協議会として</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国等への要望活動</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４回</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。淀川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左岸線延伸部が事業化</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H29.4</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４）人流を支える鉄道アクセス・ネットワーク強化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鉄道ネットワークの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充実に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ついては、北大阪急行延伸やモノレール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延伸の事業化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、なにわ筋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線の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具体化に向けた取組などを推進。リニア中央新幹線については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a:latin typeface="Meiryo UI" panose="020B0604030504040204" pitchFamily="50" charset="-128"/>
                <a:ea typeface="Meiryo UI" panose="020B0604030504040204" pitchFamily="50" charset="-128"/>
                <a:cs typeface="Meiryo UI" panose="020B0604030504040204" pitchFamily="50" charset="-128"/>
              </a:rPr>
              <a:t>2017</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、総額３兆円の財政投融資により、開業時期が最大８年前倒しされ、さらに</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「経済財政運営と改革の基本方針（骨太の方針）」において、「駅・ルートの公表に向けた準備を進められるよう、必要な連携、協力を行う」と明記</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29.6]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北陸新幹線については、</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与党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29.3]</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41</a:t>
            </a:fld>
            <a:endParaRPr lang="ja-JP" altLang="en-US" dirty="0"/>
          </a:p>
        </p:txBody>
      </p:sp>
    </p:spTree>
    <p:extLst>
      <p:ext uri="{BB962C8B-B14F-4D97-AF65-F5344CB8AC3E}">
        <p14:creationId xmlns:p14="http://schemas.microsoft.com/office/powerpoint/2010/main" val="29666932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638331834"/>
              </p:ext>
            </p:extLst>
          </p:nvPr>
        </p:nvGraphicFramePr>
        <p:xfrm>
          <a:off x="192899" y="915060"/>
          <a:ext cx="8758202" cy="5713608"/>
        </p:xfrm>
        <a:graphic>
          <a:graphicData uri="http://schemas.openxmlformats.org/drawingml/2006/table">
            <a:tbl>
              <a:tblPr firstRow="1" bandRow="1">
                <a:tableStyleId>{5940675A-B579-460E-94D1-54222C63F5DA}</a:tableStyleId>
              </a:tblPr>
              <a:tblGrid>
                <a:gridCol w="2794925"/>
                <a:gridCol w="5963277"/>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（関西国際空港の国際ハブ化に向けた、関空・伊丹のコンセッション（公共施設等運営権の設定）の推進）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○新関空会社による着陸料の引き下げ［</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・関空促進協において、航空</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事業者・地方連携によるインバウンド循環モデル認定</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事業を公募採択</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ファムトリップの実施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85725" lvl="0" indent="-85725">
                        <a:lnSpc>
                          <a:spcPts val="1400"/>
                        </a:lnSpc>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・エアポートプロモーション等の実施により、北米直行便ネットワークが拡大</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ロサンゼルス</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・関空促進協の取組みを通じ、食の輸出拠点化に向け、アジア各地で商談会や物産展などを開催するとともに、国内事業者向けの物流セミナーを開催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36869" name="正方形/長方形 6"/>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42</a:t>
            </a:fld>
            <a:endParaRPr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1301709142"/>
              </p:ext>
            </p:extLst>
          </p:nvPr>
        </p:nvGraphicFramePr>
        <p:xfrm>
          <a:off x="192899" y="915060"/>
          <a:ext cx="8758202" cy="5322252"/>
        </p:xfrm>
        <a:graphic>
          <a:graphicData uri="http://schemas.openxmlformats.org/drawingml/2006/table">
            <a:tbl>
              <a:tblPr firstRow="1" bandRow="1">
                <a:tableStyleId>{5940675A-B579-460E-94D1-54222C63F5DA}</a:tableStyleId>
              </a:tblPr>
              <a:tblGrid>
                <a:gridCol w="2794925"/>
                <a:gridCol w="5963277"/>
              </a:tblGrid>
              <a:tr h="30315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19097">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・特区制度も活用した成長産業の拠点機能誘致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a:t>
                      </a:r>
                      <a:r>
                        <a:rPr kumimoji="1" lang="ja-JP" altLang="en-US" sz="1200" b="0" i="0" u="none" strike="noStrike" cap="none" normalizeH="0" baseline="0" noProof="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輸出入</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促進に向けた環境整備</a:t>
                      </a: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、リムジンバスの路線網図・案内掲示板・時刻表の国際対応表示が実現</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ターミナルの供用に伴うリムジンバス時刻表の多言語化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43</a:t>
            </a:fld>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（２）阪神港の国際ハブ化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2655738411"/>
              </p:ext>
            </p:extLst>
          </p:nvPr>
        </p:nvGraphicFramePr>
        <p:xfrm>
          <a:off x="192899" y="887050"/>
          <a:ext cx="8758202" cy="58912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民の視点に立った港湾経営主体の確立、「国際戦略総合特区」等の活用による阪神港の機能強化）</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○集貨</a:t>
                      </a:r>
                      <a:endParaRPr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・「阪神インランドコンテナデポ滋賀みなくち」設置・運営［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・阪神国際戦略事務局ポートセールス部会を設置［</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○創貨</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○競争力強化</a:t>
                      </a:r>
                      <a:endPar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○各種税制優遇措置、新規制度等について国家要望</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44</a:t>
            </a:fld>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（３）物流を支える高速道路機能の強化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943851832"/>
              </p:ext>
            </p:extLst>
          </p:nvPr>
        </p:nvGraphicFramePr>
        <p:xfrm>
          <a:off x="193675" y="901700"/>
          <a:ext cx="8756650" cy="5897280"/>
        </p:xfrm>
        <a:graphic>
          <a:graphicData uri="http://schemas.openxmlformats.org/drawingml/2006/table">
            <a:tbl>
              <a:tblPr firstRow="1" bandRow="1">
                <a:tableStyleId>{5940675A-B579-460E-94D1-54222C63F5DA}</a:tableStyleId>
              </a:tblPr>
              <a:tblGrid>
                <a:gridCol w="2794430"/>
                <a:gridCol w="5962220"/>
              </a:tblGrid>
              <a:tr h="319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024085">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都市圏高速道路等の一体的運営構想（ハイウェイオーソリティ構想）の実現に向け、ＮＥＸＣＯ・阪神高速など運営主体間で異なる料金体系を、地域の実情を踏まえ、対距離制の導入による利用しやすい料金体系に一元化、物流や渋滞、環境等の課題解決のための政策的な料金施策の構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◇淀川左岸線延伸部（都市計画法及び環境影響評価法に基づく手続き中）などのミッシングリンクの早期解消による環状道路ネットワークの充実強化、渋滞解消・都市機能の確保に向けた取組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（ミッシングリンクの解消に向けた新たな事業制度の検討・提案　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○同部会が「近畿圏の高速道路を賢く使うための料金体系　基本方針</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○大阪府、大阪市を含む５地方自治体による料金に関する国への提案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○国が「近畿圏の新たな高速道路料金に関する具体方針</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○高速道路会社が新たな料金についての地方議会の議決及び地方自治体の同意を得て、国が事業許可</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○関西経済連合会、大阪商工会議所、大阪市、淀川左岸線延伸部の早期実現を国へ要望</a:t>
                      </a:r>
                      <a:r>
                        <a:rPr lang="en-US" altLang="ja-JP"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 [H28.1] [H28.8][H28.11]</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○淀川左岸線延伸部の都市計画</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○淀川左岸線延伸部が社会資本整備審議会道路分科会第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回事業評価部会にて国直轄事業と有料道路事業の合併施行方式での新規事業化が妥当とされた。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○淀川左岸線延伸部が事業化</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大和川線（三宝ランプ～鉄砲）供用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45</a:t>
            </a:fld>
            <a:endParaRPr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（４）人流を支える鉄道アクセス・ネットワーク強化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1840492996"/>
              </p:ext>
            </p:extLst>
          </p:nvPr>
        </p:nvGraphicFramePr>
        <p:xfrm>
          <a:off x="192899" y="830754"/>
          <a:ext cx="8758202" cy="5848032"/>
        </p:xfrm>
        <a:graphic>
          <a:graphicData uri="http://schemas.openxmlformats.org/drawingml/2006/table">
            <a:tbl>
              <a:tblPr firstRow="1" bandRow="1">
                <a:tableStyleId>{5940675A-B579-460E-94D1-54222C63F5DA}</a:tableStyleId>
              </a:tblPr>
              <a:tblGrid>
                <a:gridCol w="2794925"/>
                <a:gridCol w="5963277"/>
              </a:tblGrid>
              <a:tr h="30067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◇リニア中央新幹線の全線同時開業に向けた取組</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（リニア中央新幹線全線同時開業推進協議会（経済界と自治体が連携した地元の協議会）における要望・要請、調査・研究、広報啓発活動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◇米原ルートによるフル規格での北陸新幹線の全線整備に向けた取組</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◇鉄道ネットワークの充実（北大阪急行延伸、モノレール延伸、なにわ筋線など）、公共交通の利便性向上などの実現に向けた公共交通戦略の推進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 </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○リニア中央新幹線は、早期全線開業の実現に向け、関西経済団体とで構成する協議会において国等への要望・提案、</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シンポジウム等</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機運醸成の取組みを実施。</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「経済財政運営と改革の基本方針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」において、リニア建設への財政投融資の活用等の検討が明記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・「未来への投資を実現する経済対策」に全線開業最大</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年間前倒しが位置付け</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鉄道運輸機構法の改正により、</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財政投融資の活用が可能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年度政府予算成立により、開業時期</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最大８年前倒し</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「経済財政運営と改革の基本方針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駅・ルートの公表に向けた準備を進められるよう、必要な連携、協力を行う</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」と明記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○北陸新幹線は、</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早期全線</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整備に向け、国への働きかけなどを実施。</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与党</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○公共交通戦略の推進</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・北大阪急行延伸は、起工式</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を経て事業主体である箕面市及び北大阪急行電鉄㈱が</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年度の開業目標に向け現地着手。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基本協定締結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0975" indent="-1809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・モノレール延伸は、都市計画等の手続きに必要となる測量、土質調査、環境調査、予備設計等に着手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。事業計画の概要について関係者間で合意し、公表</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箇所作成</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（次ページへ進む）</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１</a:t>
            </a:r>
            <a:r>
              <a:rPr lang="en-US" altLang="ja-JP" sz="1400" dirty="0" smtClean="0">
                <a:latin typeface="Meiryo UI" pitchFamily="50" charset="-128"/>
                <a:ea typeface="Meiryo UI" pitchFamily="50" charset="-128"/>
                <a:cs typeface="Meiryo UI" pitchFamily="50" charset="-128"/>
              </a:rPr>
              <a:t>/2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46</a:t>
            </a:fld>
            <a:endParaRPr lang="ja-JP" altLang="en-US" dirty="0"/>
          </a:p>
        </p:txBody>
      </p:sp>
    </p:spTree>
    <p:extLst>
      <p:ext uri="{BB962C8B-B14F-4D97-AF65-F5344CB8AC3E}">
        <p14:creationId xmlns:p14="http://schemas.microsoft.com/office/powerpoint/2010/main" val="11199222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（４）人流を支える鉄道アクセス・ネットワーク強化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470203092"/>
              </p:ext>
            </p:extLst>
          </p:nvPr>
        </p:nvGraphicFramePr>
        <p:xfrm>
          <a:off x="192899" y="830754"/>
          <a:ext cx="8758202" cy="3753431"/>
        </p:xfrm>
        <a:graphic>
          <a:graphicData uri="http://schemas.openxmlformats.org/drawingml/2006/table">
            <a:tbl>
              <a:tblPr firstRow="1" bandRow="1">
                <a:tableStyleId>{5940675A-B579-460E-94D1-54222C63F5DA}</a:tableStyleId>
              </a:tblPr>
              <a:tblGrid>
                <a:gridCol w="2794925"/>
                <a:gridCol w="5963277"/>
              </a:tblGrid>
              <a:tr h="19925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47911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◇大阪市営交通の民営化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○近畿地方交通審議会次期答申に向けた検討調査を実施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ちか</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トクきっぷ発売（大阪市営地下鉄＋南海電鉄、片道</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○おおさか東線は、</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年度の全線開業に向け着実な事業進捗</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２</a:t>
            </a:r>
            <a:r>
              <a:rPr lang="en-US" altLang="ja-JP" sz="1400" dirty="0" smtClean="0">
                <a:latin typeface="Meiryo UI" pitchFamily="50" charset="-128"/>
                <a:ea typeface="Meiryo UI" pitchFamily="50" charset="-128"/>
                <a:cs typeface="Meiryo UI" pitchFamily="50" charset="-128"/>
              </a:rPr>
              <a:t>/2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47</a:t>
            </a:fld>
            <a:endParaRPr lang="ja-JP" altLang="en-US" dirty="0"/>
          </a:p>
        </p:txBody>
      </p:sp>
    </p:spTree>
    <p:extLst>
      <p:ext uri="{BB962C8B-B14F-4D97-AF65-F5344CB8AC3E}">
        <p14:creationId xmlns:p14="http://schemas.microsoft.com/office/powerpoint/2010/main" val="32311414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（５）官民連携等による戦略インフラの強化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2979812283"/>
              </p:ext>
            </p:extLst>
          </p:nvPr>
        </p:nvGraphicFramePr>
        <p:xfrm>
          <a:off x="193675" y="895350"/>
          <a:ext cx="8756650" cy="5775241"/>
        </p:xfrm>
        <a:graphic>
          <a:graphicData uri="http://schemas.openxmlformats.org/drawingml/2006/table">
            <a:tbl>
              <a:tblPr firstRow="1" bandRow="1">
                <a:tableStyleId>{5940675A-B579-460E-94D1-54222C63F5DA}</a:tableStyleId>
              </a:tblPr>
              <a:tblGrid>
                <a:gridCol w="2866425"/>
                <a:gridCol w="5890225"/>
              </a:tblGrid>
              <a:tr h="30918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r>
              <a:tr h="517679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◇港湾法改正による「港湾運営会社」の設立、大阪港・神戸港両埠頭会社の経営統合</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TIF</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など新たな都市開発の仕組みづくり、レベニュー債などの官民連携手法の検討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○関西エアポートが関空の航空系料金を新規策定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92075" indent="-92075"/>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  </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indent="-180975">
                        <a:lnSpc>
                          <a:spcPts val="1300"/>
                        </a:lnSpc>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2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48</a:t>
            </a:fld>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4100" name="正方形/長方形 4"/>
          <p:cNvSpPr>
            <a:spLocks noChangeArrowheads="1"/>
          </p:cNvSpPr>
          <p:nvPr/>
        </p:nvSpPr>
        <p:spPr bwMode="auto">
          <a:xfrm>
            <a:off x="228600" y="5827291"/>
            <a:ext cx="856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１：　延べ宿泊者数から外国人延べ宿泊者数を引いて算出。</a:t>
            </a:r>
            <a:endParaRPr lang="en-US" altLang="ja-JP" sz="1000" dirty="0">
              <a:latin typeface="Meiryo UI" pitchFamily="50" charset="-128"/>
              <a:ea typeface="Meiryo UI" pitchFamily="50" charset="-128"/>
              <a:cs typeface="Meiryo UI" pitchFamily="50" charset="-128"/>
            </a:endParaRPr>
          </a:p>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２：　</a:t>
            </a:r>
            <a:r>
              <a:rPr lang="en-US" altLang="ja-JP" sz="1000" dirty="0">
                <a:latin typeface="Meiryo UI" pitchFamily="50" charset="-128"/>
                <a:ea typeface="Meiryo UI" pitchFamily="50" charset="-128"/>
                <a:cs typeface="Meiryo UI" pitchFamily="50" charset="-128"/>
              </a:rPr>
              <a:t>2010</a:t>
            </a: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H22</a:t>
            </a:r>
            <a:r>
              <a:rPr lang="ja-JP" altLang="en-US" sz="1000" dirty="0">
                <a:latin typeface="Meiryo UI" pitchFamily="50" charset="-128"/>
                <a:ea typeface="Meiryo UI" pitchFamily="50" charset="-128"/>
                <a:cs typeface="Meiryo UI" pitchFamily="50" charset="-128"/>
              </a:rPr>
              <a:t>）年の宿泊者数は、従業員数</a:t>
            </a:r>
            <a:r>
              <a:rPr lang="en-US" altLang="ja-JP" sz="1000" dirty="0">
                <a:latin typeface="Meiryo UI" pitchFamily="50" charset="-128"/>
                <a:ea typeface="Meiryo UI" pitchFamily="50" charset="-128"/>
                <a:cs typeface="Meiryo UI" pitchFamily="50" charset="-128"/>
              </a:rPr>
              <a:t>9</a:t>
            </a:r>
            <a:r>
              <a:rPr lang="ja-JP" altLang="en-US" sz="1000" dirty="0">
                <a:latin typeface="Meiryo UI" pitchFamily="50" charset="-128"/>
                <a:ea typeface="Meiryo UI" pitchFamily="50" charset="-128"/>
                <a:cs typeface="Meiryo UI" pitchFamily="50" charset="-128"/>
              </a:rPr>
              <a:t>人以下の施設は調査対象外。</a:t>
            </a:r>
          </a:p>
          <a:p>
            <a:pPr eaLnBrk="1" hangingPunct="1">
              <a:spcBef>
                <a:spcPct val="0"/>
              </a:spcBef>
              <a:buFontTx/>
              <a:buNone/>
            </a:pP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３：　訪</a:t>
            </a:r>
            <a:r>
              <a:rPr lang="ja-JP" altLang="en-US" sz="1000" dirty="0">
                <a:solidFill>
                  <a:srgbClr val="000000"/>
                </a:solidFill>
                <a:latin typeface="Meiryo UI" pitchFamily="50" charset="-128"/>
                <a:ea typeface="Meiryo UI" pitchFamily="50" charset="-128"/>
                <a:cs typeface="Meiryo UI" pitchFamily="50" charset="-128"/>
              </a:rPr>
              <a:t>日外国人のうち大阪を訪問した率　</a:t>
            </a:r>
          </a:p>
        </p:txBody>
      </p:sp>
      <p:sp>
        <p:nvSpPr>
          <p:cNvPr id="4101" name="正方形/長方形 4"/>
          <p:cNvSpPr>
            <a:spLocks noChangeArrowheads="1"/>
          </p:cNvSpPr>
          <p:nvPr/>
        </p:nvSpPr>
        <p:spPr bwMode="auto">
          <a:xfrm>
            <a:off x="250825" y="80010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solidFill>
                  <a:srgbClr val="000000"/>
                </a:solidFill>
                <a:latin typeface="Meiryo UI" pitchFamily="50" charset="-128"/>
                <a:ea typeface="Meiryo UI" pitchFamily="50" charset="-128"/>
                <a:cs typeface="Meiryo UI" pitchFamily="50" charset="-128"/>
              </a:rPr>
              <a:t>◇進捗状況を把握するための指標</a:t>
            </a:r>
          </a:p>
        </p:txBody>
      </p:sp>
      <p:graphicFrame>
        <p:nvGraphicFramePr>
          <p:cNvPr id="8" name="表 7"/>
          <p:cNvGraphicFramePr>
            <a:graphicFrameLocks noGrp="1"/>
          </p:cNvGraphicFramePr>
          <p:nvPr>
            <p:extLst>
              <p:ext uri="{D42A27DB-BD31-4B8C-83A1-F6EECF244321}">
                <p14:modId xmlns:p14="http://schemas.microsoft.com/office/powerpoint/2010/main" val="2676476582"/>
              </p:ext>
            </p:extLst>
          </p:nvPr>
        </p:nvGraphicFramePr>
        <p:xfrm>
          <a:off x="107505" y="1380722"/>
          <a:ext cx="9007240" cy="4417768"/>
        </p:xfrm>
        <a:graphic>
          <a:graphicData uri="http://schemas.openxmlformats.org/drawingml/2006/table">
            <a:tbl>
              <a:tblPr firstRow="1" bandRow="1">
                <a:tableStyleId>{5940675A-B579-460E-94D1-54222C63F5DA}</a:tableStyleId>
              </a:tblPr>
              <a:tblGrid>
                <a:gridCol w="208280"/>
                <a:gridCol w="1292298"/>
                <a:gridCol w="889054"/>
                <a:gridCol w="889054"/>
                <a:gridCol w="889054"/>
                <a:gridCol w="889054"/>
                <a:gridCol w="889054"/>
                <a:gridCol w="889054"/>
                <a:gridCol w="889054"/>
                <a:gridCol w="1283284"/>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7722">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延べ宿泊者数（大阪府）</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mpd="sng">
                      <a:noFill/>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1,962</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2,176</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2,334</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2,388</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2,837</a:t>
                      </a:r>
                    </a:p>
                    <a:p>
                      <a:pPr marL="182563" indent="-182563" algn="ctr" defTabSz="914400" rtl="0" eaLnBrk="1" latinLnBrk="0" hangingPunct="1">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3,037</a:t>
                      </a:r>
                    </a:p>
                    <a:p>
                      <a:pPr marL="182563" indent="-182563" algn="ctr" defTabSz="914400" rtl="0" eaLnBrk="1" latinLnBrk="0" hangingPunct="1">
                        <a:tabLst>
                          <a:tab pos="92075" algn="l"/>
                        </a:tabLst>
                      </a:pP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lvl="0" indent="-182563" algn="ctr">
                        <a:tabLst>
                          <a:tab pos="92075" algn="l"/>
                        </a:tabLst>
                      </a:pP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3,101</a:t>
                      </a:r>
                    </a:p>
                    <a:p>
                      <a:pPr marL="182563" lvl="0"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lvl="0" indent="-182563"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「宿泊旅行統計調査」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7722">
                <a:tc rowSpan="2">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うち外国人延べ宿泊者数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431</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897</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1,001</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tab pos="0"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「宿泊旅行統計調査」</a:t>
                      </a:r>
                    </a:p>
                  </a:txBody>
                  <a:tcPr anchor="ctr"/>
                </a:tc>
              </a:tr>
              <a:tr h="677722">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うち日本人延べ宿泊者数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1,653</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1,940</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2,028</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1,957</a:t>
                      </a:r>
                    </a:p>
                    <a:p>
                      <a:pPr marL="182563" indent="-182563" algn="ctr">
                        <a:tabLst>
                          <a:tab pos="92075" algn="l"/>
                        </a:tabLs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2,217</a:t>
                      </a:r>
                    </a:p>
                    <a:p>
                      <a:pPr marL="182563" indent="-182563" algn="ctr" defTabSz="914400" rtl="0" eaLnBrk="1" latinLnBrk="0" hangingPunct="1">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2,140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2,100</a:t>
                      </a: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観光庁「宿泊旅行統計調査」より推計</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0663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外国人訪問率（大阪府）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年：日本政府観光局</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「訪日外客訪問地調査」</a:t>
                      </a:r>
                    </a:p>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以降：観光庁</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「訪日外国人消費動向調査」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29735">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国際会議開催件数</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月公表予定</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日本政府観光局（</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b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「国際会議統計」</a:t>
                      </a: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a:t>
            </a:fld>
            <a:endParaRPr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71272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3076" name="正方形/長方形 4"/>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graphicFrame>
        <p:nvGraphicFramePr>
          <p:cNvPr id="7" name="表 6"/>
          <p:cNvGraphicFramePr>
            <a:graphicFrameLocks noGrp="1"/>
          </p:cNvGraphicFramePr>
          <p:nvPr>
            <p:extLst>
              <p:ext uri="{D42A27DB-BD31-4B8C-83A1-F6EECF244321}">
                <p14:modId xmlns:p14="http://schemas.microsoft.com/office/powerpoint/2010/main" val="232981794"/>
              </p:ext>
            </p:extLst>
          </p:nvPr>
        </p:nvGraphicFramePr>
        <p:xfrm>
          <a:off x="179512" y="1436700"/>
          <a:ext cx="8785226" cy="4009373"/>
        </p:xfrm>
        <a:graphic>
          <a:graphicData uri="http://schemas.openxmlformats.org/drawingml/2006/table">
            <a:tbl>
              <a:tblPr firstRow="1" bandRow="1">
                <a:tableStyleId>{5940675A-B579-460E-94D1-54222C63F5DA}</a:tableStyleId>
              </a:tblPr>
              <a:tblGrid>
                <a:gridCol w="1452675"/>
                <a:gridCol w="889310"/>
                <a:gridCol w="889310"/>
                <a:gridCol w="889310"/>
                <a:gridCol w="889310"/>
                <a:gridCol w="889310"/>
                <a:gridCol w="889310"/>
                <a:gridCol w="889310"/>
                <a:gridCol w="1107381"/>
              </a:tblGrid>
              <a:tr h="474033">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03" marB="45703"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民間建設・土木工事費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大阪府・着工ベース</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5,057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4,445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6,712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国土交通省「建設総合統計」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太陽光発電設備導入状況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Ｗ</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p>
                  </a:txBody>
                  <a:tcPr marL="91444" marR="91444" marT="45715" marB="45715" anchor="ctr">
                    <a:noFill/>
                  </a:tcP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資源エネルギー庁ＨＰなど</a:t>
                      </a:r>
                    </a:p>
                  </a:txBody>
                  <a:tcPr marL="91444" marR="91444" marT="45715" marB="45715"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農業産出額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農林水産省「生産農業所得統計」</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民間住宅耐震改修等補助件数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除却含む（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大阪府住宅まちづくり部</a:t>
                      </a:r>
                    </a:p>
                  </a:txBody>
                  <a:tcPr anchor="ctr"/>
                </a:tc>
              </a:tr>
              <a:tr h="678095">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自主防災組織率</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80.4%</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83.5%</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４月１日現在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消防庁「消防白書」</a:t>
                      </a: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50</a:t>
            </a:fld>
            <a:endParaRPr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4925" y="44450"/>
            <a:ext cx="8929688" cy="6819816"/>
          </a:xfrm>
          <a:prstGeom prst="rect">
            <a:avLst/>
          </a:prstGeom>
          <a:noFill/>
        </p:spPr>
        <p:txBody>
          <a:bodyPr>
            <a:spAutoFit/>
          </a:bodyPr>
          <a:lstStyle/>
          <a:p>
            <a:pPr fontAlgn="auto">
              <a:lnSpc>
                <a:spcPts val="1300"/>
              </a:lnSpc>
              <a:spcBef>
                <a:spcPts val="0"/>
              </a:spcBef>
              <a:spcAft>
                <a:spcPts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都市再生については、「都市再生緊急整備地域」「国際戦略総合特区」の指定などにより、大阪駅周辺地区やあべの地区、中之島地区等における民間都市開発事業が進展。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建設・土木工事費も堅調に増加している。エネルギーについては、固定価格買取制度が始まったこともあり、太陽光発電の導入実績が、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年以降伸びを示している。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（１）企業・人材・情報が集い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、イノベーションが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生まれる都市づくり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「特定都市再生緊急整備地域」に指定された「大阪駅周辺・中之島・御堂筋周辺地域」等において、指定による規制緩和・税制優遇等を活用した民間都市開発事業が進展。</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首都機能バックアップについては、政府業務継続計画（首都直下地震対策）において、大阪を東京圏外の代替拠点の候補の一つとしつつ、その在り方等については今後の検討課題とされた（Ｈ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系金融機関等のＢＣＰ支援ニーズに関する調査を実施するとともに、大阪でバックアップオフィスを設置する際、円滑に事業継続するために必要な取り組みについて検討</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こうした中、ＡＩＧジャパンホールディングスが、本社機能を含む第二の拠点を大阪に新設することを決定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[H27.11]</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月、大都市・大阪の将来の都市空間の姿を示す「グランドデザイン・大阪」を策定。今後、これに基づき、地域の持つストックやポテンシャルを踏まえた大阪都心部の再生に取り組んでいく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、「グランドデザイン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・大阪都市圏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」を策定し、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「広域連携型都市構造」によるまちづくりを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80000" fontAlgn="auto">
              <a:spcBef>
                <a:spcPts val="0"/>
              </a:spcBef>
              <a:spcAft>
                <a:spcPts val="0"/>
              </a:spcAft>
              <a:buFont typeface="Meiryo UI" panose="020B0604030504040204" pitchFamily="50" charset="-128"/>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南海トラフ巨大地震について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の防災基本計画の修正、熊本地震の教訓や府の防災対策の最新の取組みを踏まえ、府地域防災計画を修正</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[H29.3]</a:t>
            </a:r>
          </a:p>
          <a:p>
            <a:pPr marL="288000" indent="-180000" fontAlgn="auto">
              <a:spcBef>
                <a:spcPts val="0"/>
              </a:spcBef>
              <a:spcAft>
                <a:spcPts val="0"/>
              </a:spcAft>
              <a:buFont typeface="Meiryo UI" panose="020B0604030504040204" pitchFamily="50" charset="-128"/>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月に策定した「新・大阪府地震防災アクションプラン」 について、Ｈ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月、進捗管理手法を決定するとともに、「住宅建築物耐震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ヵ年戦略・大阪」を踏まえ改訂。また、Ｈ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月、南海トラフ巨大地震に関する最新の知見に基づく被害想定、事業所のための津波避難の基本的な考え方、計画の進行管理の仕組みを構築するなど、府石油コンビナート等防災計画を改訂。</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新たなエネルギー社会の構築については、大阪府内でも夢洲地区、咲洲地区、泉大津市の廃棄物最終処分場、水みらいセンター（北部、中部、南部など７センター）、岬町の多奈川地区多目的公園等でメガソーラー発電導入が進展。また、スマートコミュニティの取組みについては、府内各地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調査等が実施されている他、「万博スマートコミュニティ」（吹田市）での電力の面的利用や、「堺区鉄砲町地区」（堺市）での下水再生水の複合利用といった実導入も進展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dbl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再生可能エネルギーの普及拡大」、「エネルギー消費の抑制」、「電力需要の平準化と電力供給の安定化」の３つを取組みの柱とし、太陽光発電等の導入目標値を掲げた「おおさかエネルギー地産地消推進プラン」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月、「大阪府地球温暖化対策実行計画」と「おおさかヒートアイランド対策推進計画」を策定。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（４）みどりを活かした都市づくり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lvl="0" fontAlgn="auto">
              <a:lnSpc>
                <a:spcPts val="1300"/>
              </a:lnSpc>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みどり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の整備では、海と山をつなぐ「みどりの風の軸」の形成をめざして、「みどりの風促進区域」（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路線・約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200km</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月指定）の緑化に取り組んでいく。また、「ウェルカムガーデン新大阪」等の都心部のシンボリックなみどりづくりなど、民間活力を活用したみどり環境の整備を実施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自然災害から暮らしを守る」「健全な森林を次世代へつなぐ」ため、森林環境税を導入して緊急かつ集中的な対応を実施［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H28.4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（５）農空間の多面的な機能を活かした都市づくり・都市農業の再生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農業においては、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年度の「準農家制度」の導入やＨ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年度に設置した農地中間管理機構の活用などにより、企業や都市住民の新規参入が進展。また、大阪産（もん）の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次産業化に取り組む事業者の新商品開発への技術支援など新たな食ビジネスの展開に向けた魅力ある商品づくりを実施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51</a:t>
            </a:fld>
            <a:endParaRPr lang="ja-JP" altLang="en-US" dirty="0"/>
          </a:p>
        </p:txBody>
      </p:sp>
    </p:spTree>
    <p:extLst>
      <p:ext uri="{BB962C8B-B14F-4D97-AF65-F5344CB8AC3E}">
        <p14:creationId xmlns:p14="http://schemas.microsoft.com/office/powerpoint/2010/main" val="4415275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a:t>
            </a:r>
            <a:r>
              <a:rPr lang="ja-JP" altLang="en-US" sz="1600" dirty="0" smtClean="0">
                <a:solidFill>
                  <a:srgbClr val="000000"/>
                </a:solidFill>
                <a:latin typeface="Meiryo UI" pitchFamily="50" charset="-128"/>
                <a:ea typeface="Meiryo UI" pitchFamily="50" charset="-128"/>
                <a:cs typeface="Meiryo UI" pitchFamily="50" charset="-128"/>
              </a:rPr>
              <a:t>、</a:t>
            </a:r>
            <a:r>
              <a:rPr lang="ja-JP" altLang="en-US" sz="1600" dirty="0">
                <a:solidFill>
                  <a:srgbClr val="000000"/>
                </a:solidFill>
                <a:latin typeface="Meiryo UI" pitchFamily="50" charset="-128"/>
                <a:ea typeface="Meiryo UI" pitchFamily="50" charset="-128"/>
                <a:cs typeface="Meiryo UI" pitchFamily="50" charset="-128"/>
              </a:rPr>
              <a:t>イノベーション</a:t>
            </a:r>
            <a:r>
              <a:rPr lang="ja-JP" altLang="en-US" sz="1600" dirty="0" smtClean="0">
                <a:solidFill>
                  <a:srgbClr val="000000"/>
                </a:solidFill>
                <a:latin typeface="Meiryo UI" pitchFamily="50" charset="-128"/>
                <a:ea typeface="Meiryo UI" pitchFamily="50" charset="-128"/>
                <a:cs typeface="Meiryo UI" pitchFamily="50" charset="-128"/>
              </a:rPr>
              <a:t>が</a:t>
            </a:r>
            <a:r>
              <a:rPr lang="ja-JP" altLang="en-US" sz="1600" dirty="0">
                <a:solidFill>
                  <a:srgbClr val="000000"/>
                </a:solidFill>
                <a:latin typeface="Meiryo UI" pitchFamily="50" charset="-128"/>
                <a:ea typeface="Meiryo UI" pitchFamily="50" charset="-128"/>
                <a:cs typeface="Meiryo UI" pitchFamily="50" charset="-128"/>
              </a:rPr>
              <a:t>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859475824"/>
              </p:ext>
            </p:extLst>
          </p:nvPr>
        </p:nvGraphicFramePr>
        <p:xfrm>
          <a:off x="34926" y="815974"/>
          <a:ext cx="9001570" cy="5826258"/>
        </p:xfrm>
        <a:graphic>
          <a:graphicData uri="http://schemas.openxmlformats.org/drawingml/2006/table">
            <a:tbl>
              <a:tblPr firstRow="1" bandRow="1">
                <a:tableStyleId>{5940675A-B579-460E-94D1-54222C63F5DA}</a:tableStyleId>
              </a:tblPr>
              <a:tblGrid>
                <a:gridCol w="2872589"/>
                <a:gridCol w="6128981"/>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◇うめきた２期開発の推進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◇国家戦略特区による都市計画法等の特例を活用したチャレンジ・イノベーションを支える都市環境の整備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92075" indent="-920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○「大阪駅周辺・中之島・御堂筋周辺地域」「大阪コスモスクエア駅周辺地域」が特定都市再生緊急整備地域に指定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「大阪京橋駅・大阪ビジネスパーク駅周辺・天満橋駅周辺地域」が都市再生緊急整備地域に指定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52400" indent="-152400"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）」においてグローバルイノベーション創出支援事業［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の来場者数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16,613</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○選定された優秀提案内容等を活用しながら、当区域の都市計画や開発事業者を決定するための公募条件の基本となる「うめきた２期区域まちづくりの方針」を決定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2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○うめきた２期区域の地区計画などの都市計画決定・変更の実施［</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最先端低体温研究所の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・森ノ宮医療学園の２期工事の完了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及び用地拡張</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・臨海部における国際交流拠点としての役割強化に向け、宿泊など国際観光の支援機能の導入と駅周辺での民間複合開発の誘導を図るため、咲洲の地区計画を変更</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95250" marR="0" indent="-95250" algn="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３）</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52</a:t>
            </a:fld>
            <a:endParaRPr lang="ja-JP" altLang="en-US" dirty="0"/>
          </a:p>
        </p:txBody>
      </p:sp>
    </p:spTree>
    <p:extLst>
      <p:ext uri="{BB962C8B-B14F-4D97-AF65-F5344CB8AC3E}">
        <p14:creationId xmlns:p14="http://schemas.microsoft.com/office/powerpoint/2010/main" val="2694636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585788542"/>
              </p:ext>
            </p:extLst>
          </p:nvPr>
        </p:nvGraphicFramePr>
        <p:xfrm>
          <a:off x="193675" y="711430"/>
          <a:ext cx="8756650" cy="5831818"/>
        </p:xfrm>
        <a:graphic>
          <a:graphicData uri="http://schemas.openxmlformats.org/drawingml/2006/table">
            <a:tbl>
              <a:tblPr firstRow="1" bandRow="1">
                <a:tableStyleId>{5940675A-B579-460E-94D1-54222C63F5DA}</a:tableStyleId>
              </a:tblPr>
              <a:tblGrid>
                <a:gridCol w="2794430"/>
                <a:gridCol w="5962220"/>
              </a:tblGrid>
              <a:tr h="27431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r>
              <a:tr h="429292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◇夢洲・咲洲におけるバッテリースーパークラスターの中核拠点形成やスマートコミュニティ実証の展開、コンベンション機能（国際会議・見本市等）の強化等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c>
                  <a:txBody>
                    <a:bodyPr/>
                    <a:lstStyle/>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○大阪駅周辺・中之島・御堂筋周辺地域都市再生緊急整備協議会中之島地域部会の設立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並びに特定都市再生緊急整備地域の整備計画及び都市再生安全確保計画の策定［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丁目において、社学共創・産学共創・アート拠点、再生医療国際拠点の形成をめざし、「中之島アゴラ構想推進協議会」及び「中之島</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丁目再生医療国際拠点検討協議会」を設置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し基本方針</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MIPIM</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–ASIA PACIFIC 2016-</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（国際不動産見本市会議）の大阪誘致</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に係る道路法の特例を活用した公道における道路占用イベント含め、グランフロント大阪全体を会場として大阪からの魅力発信、さらなる国内外からの来街・交流促進、地域コミュニティの活性化などを目的としたイベントを開催</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電気自動車構造研究会の実施</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[H25.3][H26.2]</a:t>
                      </a: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バッテリー戦略研究センターセミナーの開催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○大阪見本市誘致強化検討会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[H26.2~H27.3]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○新規展示会誘致助成事業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r>
            </a:tbl>
          </a:graphicData>
        </a:graphic>
      </p:graphicFrame>
      <p:sp>
        <p:nvSpPr>
          <p:cNvPr id="46095" name="正方形/長方形 8"/>
          <p:cNvSpPr>
            <a:spLocks noChangeArrowheads="1"/>
          </p:cNvSpPr>
          <p:nvPr/>
        </p:nvSpPr>
        <p:spPr bwMode="auto">
          <a:xfrm>
            <a:off x="8101013"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53</a:t>
            </a:fld>
            <a:endParaRPr lang="ja-JP" altLang="en-US" dirty="0"/>
          </a:p>
        </p:txBody>
      </p:sp>
    </p:spTree>
    <p:extLst>
      <p:ext uri="{BB962C8B-B14F-4D97-AF65-F5344CB8AC3E}">
        <p14:creationId xmlns:p14="http://schemas.microsoft.com/office/powerpoint/2010/main" val="29840866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3759452186"/>
              </p:ext>
            </p:extLst>
          </p:nvPr>
        </p:nvGraphicFramePr>
        <p:xfrm>
          <a:off x="193675" y="711430"/>
          <a:ext cx="8756650" cy="5885922"/>
        </p:xfrm>
        <a:graphic>
          <a:graphicData uri="http://schemas.openxmlformats.org/drawingml/2006/table">
            <a:tbl>
              <a:tblPr firstRow="1" bandRow="1">
                <a:tableStyleId>{5940675A-B579-460E-94D1-54222C63F5DA}</a:tableStyleId>
              </a:tblPr>
              <a:tblGrid>
                <a:gridCol w="2794430"/>
                <a:gridCol w="5962220"/>
              </a:tblGrid>
              <a:tr h="35351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r>
              <a:tr h="5532404">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◇首都機能のバックアップの確保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（ＢＣＰの観点から経済機能、特に金融分野の大阪への機能分散を働きかけ）</a:t>
                      </a:r>
                    </a:p>
                  </a:txBody>
                  <a:tcPr marL="91424" marR="91424" marT="45711" marB="45711"/>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地方合同庁舎の活用などにより、大阪・関西を首都機能バックアップ拠点にするよう内閣府防災担当特命大臣へ提言</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・関西広域連合と関西経済団体が、「首都機能バックアップ構造の構築に関する意見」を政府関係省庁に提出</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・バックアップ拠点のあり方などの課題等の検証、大阪への関心を高めるため、大阪の安全性等についての講演や、意見交換を行い、大阪へのバックアップ拠点設置の可能性について理解を深めた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r>
            </a:tbl>
          </a:graphicData>
        </a:graphic>
      </p:graphicFrame>
      <p:sp>
        <p:nvSpPr>
          <p:cNvPr id="46095" name="正方形/長方形 8"/>
          <p:cNvSpPr>
            <a:spLocks noChangeArrowheads="1"/>
          </p:cNvSpPr>
          <p:nvPr/>
        </p:nvSpPr>
        <p:spPr bwMode="auto">
          <a:xfrm>
            <a:off x="8101013" y="404763"/>
            <a:ext cx="1079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54</a:t>
            </a:fld>
            <a:endParaRPr lang="ja-JP" altLang="en-US" dirty="0"/>
          </a:p>
        </p:txBody>
      </p:sp>
    </p:spTree>
    <p:extLst>
      <p:ext uri="{BB962C8B-B14F-4D97-AF65-F5344CB8AC3E}">
        <p14:creationId xmlns:p14="http://schemas.microsoft.com/office/powerpoint/2010/main" val="9166769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148548541"/>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gridCol w="6215541"/>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の策定、防潮堤の津波浸水対策の推進、「逃げる」ための対策の総合化、帰宅困難者支援対策の強化、避難行動要支援者への支援の強化、自主防災組織の強化など地域防災力の強化、災害に強い「みどり」空間づくり、消防施設・装備の充実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、津波対策工事等を実施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3600"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[H27.3]</a:t>
                      </a:r>
                      <a:endPar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tab pos="85725" algn="l"/>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修正）に基づき、</a:t>
                      </a:r>
                      <a:r>
                        <a:rPr lang="ja-JP" altLang="en-US" sz="1100" u="non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大規模地震や津波、風水害など、本市で想定される各種災害の被害軽減を 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endPar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184150"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〇新・大阪府地震防災アクションプランについて、ＰＤＣＡサイクルによる進捗管理手法を決定するとともに、「住宅建築物耐震</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ヵ年戦略・大阪」を踏まえ、被害軽減目標を設定。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海トラフ巨大地震を想定した見直しを引き続き行い、最新の知見に基づく被害想定（高圧ガスタンク、地盤の液状化による側方流動）、事業所のための津波避難の基本的な考え方、計画の進行管理の仕組みを構築するなど、府石油コンビナート等防災計画を改訂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〇府と府内消防本部等による消防力強化のための勉強会の設置</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○国の防災基本計画の修正、熊本地震の教訓や府の防災対策の最新の取組みを踏まえ、府地域防災計画を修正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○府内全河川の洪水リスク開示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を踏まえ人命を守ることを最優先に当面の治水目標を見直し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「逃げる」「凌ぐ」「防ぐ」施策を推進</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・洪水リスクの高い箇所への河川カメラの設置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等による府民自らの避難行動の支援</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・流域内の既存ストックであるため池の治水活用した流出抑制等の推進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・「人命を守る」ことに加え経済成長を支える寝屋川総合治水対策や安威川ダム建設等の推進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55</a:t>
            </a:fld>
            <a:endParaRPr lang="ja-JP" altLang="en-US" dirty="0"/>
          </a:p>
        </p:txBody>
      </p:sp>
    </p:spTree>
    <p:extLst>
      <p:ext uri="{BB962C8B-B14F-4D97-AF65-F5344CB8AC3E}">
        <p14:creationId xmlns:p14="http://schemas.microsoft.com/office/powerpoint/2010/main" val="11912424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881912786"/>
              </p:ext>
            </p:extLst>
          </p:nvPr>
        </p:nvGraphicFramePr>
        <p:xfrm>
          <a:off x="144463" y="792162"/>
          <a:ext cx="8915400" cy="5805189"/>
        </p:xfrm>
        <a:graphic>
          <a:graphicData uri="http://schemas.openxmlformats.org/drawingml/2006/table">
            <a:tbl>
              <a:tblPr firstRow="1" bandRow="1">
                <a:tableStyleId>{5940675A-B579-460E-94D1-54222C63F5DA}</a:tableStyleId>
              </a:tblPr>
              <a:tblGrid>
                <a:gridCol w="2699859"/>
                <a:gridCol w="6215541"/>
              </a:tblGrid>
              <a:tr h="28171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523476">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◇密集市街地の防災性向上と良好な市街地への転換</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（地震時等に著しく危険な密集市街地の解消等災害に強い都市構造の形成）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年間の補助拡充による木造住宅耐震化の加速、沿道建築物・大規模建築物等の耐震化促進　等）</a:t>
                      </a:r>
                    </a:p>
                  </a:txBody>
                  <a:tcPr marL="91438" marR="91438" marT="45713" marB="45713"/>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施設の要配慮者利用施設管理者を対象に自然災害に備えた説明会を開催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し、避難確保計画の作成や避難訓練の実施を依頼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「土砂災害対策の今後の方針」について審議会より答申を受け「逃げる」「凌ぐ」「防ぐ」の各施策を組み合せ、地域特性に応じた土砂災害対策を実施</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8,345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箇所で指定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○府民の安全・安心を確保し、地域社会の発展と成長を支えるため、「大阪府都市基盤施設長寿命化計画」に基づき、府・市のインフラの予防保全を推進［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］、各密集地区の整備アクションプログラム（関係市作成）の公表及び更新［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～］、府市連携によるまちの不燃化の促進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老朽住宅除却促進補助制度の拡充</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～］、密集市街地の解消に向けた取組検証と新たな推進方策の検討。［</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木造住宅の耐震化の促進（耐震診断・設計・改修補助）、</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（耐震診断・設計・改修補助）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特定既存耐震不適格建築物の耐震化促進（耐震診断補助）</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、耐震診断が義務となる大規模建築物の一部の耐震化促進（設計・改修補助）</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府有建築物の耐震化の促進</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56</a:t>
            </a:fld>
            <a:endParaRPr lang="ja-JP" altLang="en-US" dirty="0"/>
          </a:p>
        </p:txBody>
      </p:sp>
    </p:spTree>
    <p:extLst>
      <p:ext uri="{BB962C8B-B14F-4D97-AF65-F5344CB8AC3E}">
        <p14:creationId xmlns:p14="http://schemas.microsoft.com/office/powerpoint/2010/main" val="18234429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381043"/>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456729"/>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843783221"/>
              </p:ext>
            </p:extLst>
          </p:nvPr>
        </p:nvGraphicFramePr>
        <p:xfrm>
          <a:off x="114197" y="692696"/>
          <a:ext cx="8866015" cy="5002272"/>
        </p:xfrm>
        <a:graphic>
          <a:graphicData uri="http://schemas.openxmlformats.org/drawingml/2006/table">
            <a:tbl>
              <a:tblPr firstRow="1" bandRow="1">
                <a:tableStyleId>{5940675A-B579-460E-94D1-54222C63F5DA}</a:tableStyleId>
              </a:tblPr>
              <a:tblGrid>
                <a:gridCol w="2714429"/>
                <a:gridCol w="6151586"/>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92489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方向性を示す「グランドデザイン・大阪都市圏」の</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endPar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indent="-85725">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）に基づく都市づくりを推進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・選定された優秀提案内容等を活用しながら、当区域の都市計画や開発事業者を決定するための公募条件の</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基本となる「うめきた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・うめきたのまちにふさわしい「みどり」</a:t>
                      </a:r>
                      <a:r>
                        <a:rPr kumimoji="1" lang="ja-JP" altLang="en-US" sz="105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・うめきた２期区域の地区計画などの都市計画決定・変更の実施［</a:t>
                      </a:r>
                      <a:r>
                        <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・成人病センター跡地等の活用を具体化するため、まちづくり方針を作成　</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・「大阪城東部地区のまちづくりの方向性」（素案）を府市でとりまとめ</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なんば駅周辺道路空間再編社会実験を実施</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○「グランドデザイン・大阪都市圏」に基づく「広域連携型都市構造」によるまちづくりを推進</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a:t>
                      </a:r>
                      <a:r>
                        <a:rPr lang="en-US" altLang="ja-JP" sz="105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・具体化に向け、府内市町村や隣接府県、市町村、民間、学識経験者と意見交換、勉強会を開催</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・淀川舟運を活かした魅力的な都市空間の創造に向け、沿川市町からなる「淀川舟運整備推進協議会」に参画</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lang="ja-JP" altLang="en-US" sz="105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国の地方創生加速化交付金を活用し、「北大阪まちづくりフォーラム」の開催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］や、地域の取組と連携した民主導のまちづくりに向け、舟運の試験運航を実施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・竹内街道を活かした魅力的な都市空間の創造に向け、国の地方創生加速化交付金を活用し、「街道ネットワークフォーラム」の開催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］や、地域の取組と連携した民主導のまちづくりに向け、街道周遊バスの試験運行を実施　</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・産業用地の提供と集落の機能維持のため、市町村と連携した市街化調整区域における開発許可等の府の審査基準の施行</a:t>
                      </a:r>
                      <a:r>
                        <a:rPr lang="en-US" altLang="ja-JP"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r">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57</a:t>
            </a:fld>
            <a:endParaRPr lang="ja-JP" altLang="en-US" dirty="0"/>
          </a:p>
        </p:txBody>
      </p:sp>
    </p:spTree>
    <p:extLst>
      <p:ext uri="{BB962C8B-B14F-4D97-AF65-F5344CB8AC3E}">
        <p14:creationId xmlns:p14="http://schemas.microsoft.com/office/powerpoint/2010/main" val="17731711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59302"/>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534988"/>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84503316"/>
              </p:ext>
            </p:extLst>
          </p:nvPr>
        </p:nvGraphicFramePr>
        <p:xfrm>
          <a:off x="114197" y="822598"/>
          <a:ext cx="8866015" cy="5846762"/>
        </p:xfrm>
        <a:graphic>
          <a:graphicData uri="http://schemas.openxmlformats.org/drawingml/2006/table">
            <a:tbl>
              <a:tblPr firstRow="1" bandRow="1">
                <a:tableStyleId>{5940675A-B579-460E-94D1-54222C63F5DA}</a:tableStyleId>
              </a:tblPr>
              <a:tblGrid>
                <a:gridCol w="2714429"/>
                <a:gridCol w="6151586"/>
              </a:tblGrid>
              <a:tr h="32231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2444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（近大医学部等の移転等も踏まえた泉ヶ丘駅前地域の活性化、公的賃貸住宅再生、近隣センターの再生、公的賃貸住宅ストックを一体的に活用した新たな仕組み構築に向けた検討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（無電柱化、みどり空間の確保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0000" indent="-457200" algn="l">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05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05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住宅確保要配慮者の入居を受入れる住宅を登録する「大阪あんぜん・あんしん賃貸住宅登録制度」を策定　</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］し、居住の安定</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確保を促進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大阪市内府営住宅（事業中団地を除く）の大阪市への移管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府営住宅の所在する全</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市町と「府営住宅資産を活用したまちづくり協議の場」を設置</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・公民連携による「大阪の住まい活性化フォーラム」を設立［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～］し、中古住宅流通・リフォーム市場活性化を促進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し、同協議会泉ヶ丘分室を設置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し、ニュータウン再生に向けての取組みを推進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地元関係者による「ライブタウン会議」の設置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H24.5</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組織を活用した地域再生事業」の採択を受け、泉北ニュータウンをモデル地区の一つとして自律的</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組織）の提案として国へ提案・要望を実施［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05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・形態制限等の緩和を含む御堂筋の新たなルールである、地区計画やデザインガイドラインによるまちなみ誘導</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・御堂筋の道路空間再編に向け、一部区間でモデル整備が完成</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角丸四角形 2"/>
          <p:cNvSpPr/>
          <p:nvPr/>
        </p:nvSpPr>
        <p:spPr>
          <a:xfrm>
            <a:off x="2915816" y="2420888"/>
            <a:ext cx="5976664" cy="646331"/>
          </a:xfrm>
          <a:prstGeom prst="round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58</a:t>
            </a:fld>
            <a:endParaRPr lang="ja-JP" altLang="en-US" dirty="0"/>
          </a:p>
        </p:txBody>
      </p:sp>
    </p:spTree>
    <p:extLst>
      <p:ext uri="{BB962C8B-B14F-4D97-AF65-F5344CB8AC3E}">
        <p14:creationId xmlns:p14="http://schemas.microsoft.com/office/powerpoint/2010/main" val="310026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11020" y="116632"/>
            <a:ext cx="8928992" cy="5701561"/>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lvl="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に日本国内の外国人旅行者数が過去最高を記録する中、</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延べ</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宿泊者数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増加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大阪府への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外国人の訪問率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も過去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最高を記録している。</a:t>
            </a:r>
            <a:endParaRPr lang="ja-JP"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関空の外国人旅客数は、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の就航拡大や東南アジア向けのビザ緩和等を背景に、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前年比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増</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開港以来過去最高となってい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る。</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　</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に策定した「都市魅力創造戦略」</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に基づき</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大阪府市が連携し推進してきた取組みを発展・進化させるとともに、府域全体の発展にも資する施策展開を図るため、大阪府市共通の戦略として「大阪都市魅力創造戦略</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H28 </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11 </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月に策定［</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］。同戦略</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に基づき、世界的な創造都市、国際エンターテイメント都市へ加速し、</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）年に向け大阪を世界へアピールするよう取組みを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国際エンターテイメント都市に向けた動きとしては、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記念公園南側ゾーン活性化事業者を決定</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[H23. 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し、工事着手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[H26.2]</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万博記念公園南側ゾーンにおいて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EXPOCITY</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がオープン</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また、万博記念公園「太陽の塔」については</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月の一般公開に向けた耐震改修工事</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内部展示物の復元・再生の取組み</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統合型</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リゾート（ＩＲ）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ついては、 </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月に府市共同の内部組織として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推進局を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設置し、</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国の法整備の動きを注視しつつ</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、誘致に向けた取組みを推進。</a:t>
            </a:r>
            <a:endParaRPr lang="en-US" altLang="ja-JP" sz="1250" strike="sng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については、官民一体のワンストップサービスである「大阪</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ビジネス・アライアンス」を中心に大阪への</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誘致の取組みを推進</a:t>
            </a:r>
            <a:r>
              <a:rPr lang="ja-JP" altLang="en-US" sz="1250" dirty="0" smtClean="0">
                <a:latin typeface="Meiryo UI" pitchFamily="50" charset="-128"/>
                <a:ea typeface="Meiryo UI" pitchFamily="50" charset="-128"/>
                <a:cs typeface="Meiryo UI" panose="020B0604030504040204" pitchFamily="50" charset="-128"/>
              </a:rPr>
              <a:t>。</a:t>
            </a:r>
            <a:r>
              <a:rPr lang="ja-JP" altLang="en-US" sz="1250" dirty="0">
                <a:latin typeface="Meiryo UI" pitchFamily="50" charset="-128"/>
                <a:ea typeface="Meiryo UI" pitchFamily="50" charset="-128"/>
                <a:cs typeface="Meiryo UI" panose="020B0604030504040204" pitchFamily="50" charset="-128"/>
              </a:rPr>
              <a:t>また、大阪府、市、経済団体と連携し「大阪における</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推進方針」を策定</a:t>
            </a:r>
            <a:r>
              <a:rPr lang="en-US" altLang="ja-JP" sz="1250" dirty="0">
                <a:latin typeface="Meiryo UI" pitchFamily="50" charset="-128"/>
                <a:ea typeface="Meiryo UI" pitchFamily="50" charset="-128"/>
                <a:cs typeface="Meiryo UI" panose="020B0604030504040204" pitchFamily="50" charset="-128"/>
              </a:rPr>
              <a:t>[H29.3]</a:t>
            </a:r>
            <a:r>
              <a:rPr lang="ja-JP" altLang="en-US" sz="1250" dirty="0" err="1" smtClean="0">
                <a:latin typeface="Meiryo UI" pitchFamily="50" charset="-128"/>
                <a:ea typeface="Meiryo UI" pitchFamily="50" charset="-128"/>
                <a:cs typeface="Meiryo UI" panose="020B0604030504040204" pitchFamily="50" charset="-128"/>
              </a:rPr>
              <a:t>。</a:t>
            </a: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（２）関空観光ハブ化の推進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就航ネットワークの強化、内際乗継機能の強化については、関空を拠点とする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Peach</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」が、ネットワークを拡大中。更なる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の成長を見据え、関空エアポート株式会社が第２ターミナル（</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専用）</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を拡張し、</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月に供用開始。</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関空アクセスの利便性の向上に向けて、高速アクセスによる効果等を検討し、国が「建設費に見合った需要を高めていくことが課題」という調査結果をとりまとめた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なにわ</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筋</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線は事業計画の概要について関係者間で合意し、公表</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[H29.5]</a:t>
            </a:r>
            <a:r>
              <a:rPr lang="ja-JP" altLang="en-US" sz="125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5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トッププロモーション</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国際観光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YEAR</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取組みなど、関西広域連合による関西全域での観光魅力の向上・</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としての観光魅力の向上としては、「りんくうタウン・泉佐野市域」地域活性化総合特区の活用や、大阪市と大阪観光局</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よる推進会議の設置等によるクルーズ客船誘致など観光メニューの多様化に向けた取組みを実施。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24" name="正方形/長方形 2"/>
          <p:cNvSpPr>
            <a:spLocks noChangeArrowheads="1"/>
          </p:cNvSpPr>
          <p:nvPr/>
        </p:nvSpPr>
        <p:spPr bwMode="auto">
          <a:xfrm>
            <a:off x="7956550" y="404813"/>
            <a:ext cx="10826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1400">
              <a:latin typeface="HGPｺﾞｼｯｸE" pitchFamily="50" charset="-128"/>
              <a:ea typeface="HGPｺﾞｼｯｸE"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5</a:t>
            </a:fld>
            <a:endParaRPr lang="ja-JP" altLang="en-US" dirty="0"/>
          </a:p>
        </p:txBody>
      </p:sp>
    </p:spTree>
    <p:extLst>
      <p:ext uri="{BB962C8B-B14F-4D97-AF65-F5344CB8AC3E}">
        <p14:creationId xmlns:p14="http://schemas.microsoft.com/office/powerpoint/2010/main" val="32199569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3900540395"/>
              </p:ext>
            </p:extLst>
          </p:nvPr>
        </p:nvGraphicFramePr>
        <p:xfrm>
          <a:off x="150813" y="765175"/>
          <a:ext cx="8842375" cy="5918124"/>
        </p:xfrm>
        <a:graphic>
          <a:graphicData uri="http://schemas.openxmlformats.org/drawingml/2006/table">
            <a:tbl>
              <a:tblPr firstRow="1" bandRow="1">
                <a:tableStyleId>{5940675A-B579-460E-94D1-54222C63F5DA}</a:tableStyleId>
              </a:tblPr>
              <a:tblGrid>
                <a:gridCol w="2722541"/>
                <a:gridCol w="6119834"/>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化、省エネ提案型総合評価入札の実施等）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・地域環境活動を広げる府民共同発電補助事業［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tr>
            </a:tbl>
          </a:graphicData>
        </a:graphic>
      </p:graphicFrame>
      <p:sp>
        <p:nvSpPr>
          <p:cNvPr id="4916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59</a:t>
            </a:fld>
            <a:endParaRPr lang="ja-JP" altLang="en-US" dirty="0"/>
          </a:p>
        </p:txBody>
      </p:sp>
    </p:spTree>
    <p:extLst>
      <p:ext uri="{BB962C8B-B14F-4D97-AF65-F5344CB8AC3E}">
        <p14:creationId xmlns:p14="http://schemas.microsoft.com/office/powerpoint/2010/main" val="2297712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211475698"/>
              </p:ext>
            </p:extLst>
          </p:nvPr>
        </p:nvGraphicFramePr>
        <p:xfrm>
          <a:off x="107504" y="637824"/>
          <a:ext cx="8784976" cy="5852084"/>
        </p:xfrm>
        <a:graphic>
          <a:graphicData uri="http://schemas.openxmlformats.org/drawingml/2006/table">
            <a:tbl>
              <a:tblPr firstRow="1" bandRow="1">
                <a:tableStyleId>{5940675A-B579-460E-94D1-54222C63F5DA}</a:tableStyleId>
              </a:tblPr>
              <a:tblGrid>
                <a:gridCol w="2722541"/>
                <a:gridCol w="6062435"/>
              </a:tblGrid>
              <a:tr h="27426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05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05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7726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○地中熱普及促進のための調査事業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○下水熱普及促進事業［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新プランに基づき、府有</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事業者を選定、うち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○公共施設における使用電力を一般競争入札等により調達　</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[H12</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から順次拡大</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○「大阪府地球温暖化対策実行計画」と「おおさかヒートアイランド対策推進計画」を策定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温暖化防止条例」の改正</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・建築物省エネ法の制定を受け、省エネルギー基準への適合義務の対象範囲を拡大及び環境性能表示を工事現場へ掲示する制度を追加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施行予定</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○クールスポットモデル拠点推進事業［</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ja-JP" sz="1050" u="none" kern="1200" dirty="0" smtClean="0">
                          <a:solidFill>
                            <a:schemeClr val="tx1"/>
                          </a:solidFill>
                          <a:latin typeface="Meiryo UI" pitchFamily="50" charset="-128"/>
                          <a:ea typeface="Meiryo UI" pitchFamily="50" charset="-128"/>
                          <a:cs typeface="Meiryo UI" pitchFamily="50" charset="-128"/>
                        </a:rPr>
                        <a:t>○「大阪市建築物の環境配慮に関する条例」の改正 </a:t>
                      </a:r>
                    </a:p>
                    <a:p>
                      <a:pPr marL="180975" indent="-180975" algn="l"/>
                      <a:r>
                        <a:rPr kumimoji="1" lang="ja-JP" altLang="ja-JP" sz="1050" u="none" kern="1200" dirty="0" smtClean="0">
                          <a:solidFill>
                            <a:schemeClr val="tx1"/>
                          </a:solidFill>
                          <a:latin typeface="Meiryo UI" pitchFamily="50" charset="-128"/>
                          <a:ea typeface="Meiryo UI" pitchFamily="50" charset="-128"/>
                          <a:cs typeface="Meiryo UI" pitchFamily="50" charset="-128"/>
                        </a:rPr>
                        <a:t>　</a:t>
                      </a:r>
                      <a:r>
                        <a:rPr kumimoji="1" lang="ja-JP" altLang="en-US" sz="1050" u="none" kern="1200" dirty="0" smtClean="0">
                          <a:solidFill>
                            <a:schemeClr val="tx1"/>
                          </a:solidFill>
                          <a:latin typeface="Meiryo UI" pitchFamily="50" charset="-128"/>
                          <a:ea typeface="Meiryo UI" pitchFamily="50" charset="-128"/>
                          <a:cs typeface="Meiryo UI" pitchFamily="50" charset="-128"/>
                        </a:rPr>
                        <a:t>・</a:t>
                      </a:r>
                      <a:r>
                        <a:rPr kumimoji="1" lang="ja-JP" altLang="ja-JP" sz="1050" u="none" kern="1200" dirty="0" smtClean="0">
                          <a:solidFill>
                            <a:schemeClr val="tx1"/>
                          </a:solidFill>
                          <a:latin typeface="Meiryo UI" pitchFamily="50" charset="-128"/>
                          <a:ea typeface="Meiryo UI" pitchFamily="50" charset="-128"/>
                          <a:cs typeface="Meiryo UI" pitchFamily="50" charset="-128"/>
                        </a:rPr>
                        <a:t>再生可能エネルギー利用設備の導入の検討及び省エネルギー基準への適合を義務付ける規定を追加し、省エネルギー基準への適合状況を公表</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・建築物省エネ法の制定を受け、省エネルギー基準への適合義務の対象範囲を拡大及び環境性能表示を工事現場へ掲示する制度を追加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施行予定</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アクションプログラムに基づく</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ビジネスの展開</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tr>
            </a:tbl>
          </a:graphicData>
        </a:graphic>
      </p:graphicFrame>
      <p:sp>
        <p:nvSpPr>
          <p:cNvPr id="50191" name="正方形/長方形 7"/>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60</a:t>
            </a:fld>
            <a:endParaRPr lang="ja-JP" altLang="en-US" dirty="0"/>
          </a:p>
        </p:txBody>
      </p:sp>
    </p:spTree>
    <p:extLst>
      <p:ext uri="{BB962C8B-B14F-4D97-AF65-F5344CB8AC3E}">
        <p14:creationId xmlns:p14="http://schemas.microsoft.com/office/powerpoint/2010/main" val="21055859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306011220"/>
              </p:ext>
            </p:extLst>
          </p:nvPr>
        </p:nvGraphicFramePr>
        <p:xfrm>
          <a:off x="107504" y="637824"/>
          <a:ext cx="8784976" cy="6103544"/>
        </p:xfrm>
        <a:graphic>
          <a:graphicData uri="http://schemas.openxmlformats.org/drawingml/2006/table">
            <a:tbl>
              <a:tblPr firstRow="1" bandRow="1">
                <a:tableStyleId>{5940675A-B579-460E-94D1-54222C63F5DA}</a:tableStyleId>
              </a:tblPr>
              <a:tblGrid>
                <a:gridCol w="2722541"/>
                <a:gridCol w="6062435"/>
              </a:tblGrid>
              <a:tr h="28609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05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05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81745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スマート愛ランド水素グリッドプロジェクト）を展開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及び関空１期島貨物地区に「産業車両用水素インフラ」を開所</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○新たな製品・サービスの実用化により水素利用の幅の拡大を図るため、水素関連事業の取組みの方向性を示した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H2Osaka</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91427" marR="91427" marT="45701" marB="45701"/>
                </a:tc>
              </a:tr>
            </a:tbl>
          </a:graphicData>
        </a:graphic>
      </p:graphicFrame>
      <p:sp>
        <p:nvSpPr>
          <p:cNvPr id="50191" name="正方形/長方形 7"/>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61</a:t>
            </a:fld>
            <a:endParaRPr lang="ja-JP" altLang="en-US" dirty="0"/>
          </a:p>
        </p:txBody>
      </p:sp>
    </p:spTree>
    <p:extLst>
      <p:ext uri="{BB962C8B-B14F-4D97-AF65-F5344CB8AC3E}">
        <p14:creationId xmlns:p14="http://schemas.microsoft.com/office/powerpoint/2010/main" val="3109690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657544845"/>
              </p:ext>
            </p:extLst>
          </p:nvPr>
        </p:nvGraphicFramePr>
        <p:xfrm>
          <a:off x="119107" y="810048"/>
          <a:ext cx="8905786" cy="5859312"/>
        </p:xfrm>
        <a:graphic>
          <a:graphicData uri="http://schemas.openxmlformats.org/drawingml/2006/table">
            <a:tbl>
              <a:tblPr firstRow="1" bandRow="1">
                <a:tableStyleId>{5940675A-B579-460E-94D1-54222C63F5DA}</a:tableStyleId>
              </a:tblPr>
              <a:tblGrid>
                <a:gridCol w="2857114"/>
                <a:gridCol w="6048672"/>
              </a:tblGrid>
              <a:tr h="293039">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56627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（みどりの創出に関する制度充実に向けた国への働きかけ、緑視率等を活用した府民が実感できるみどりの創出等）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」のネットワークを活かしたみどりの保全と創出、都市養蜂と連携したみどりづくりの展開、校庭の芝生化推進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（適正な森林の管理や治山対策の推進による災害に強い健全な森林の再生、林業の再生による木材の安定供給の強化、府民の森や長距離自然歩道等を活かした魅力ある地域づくり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地区で実施、植栽本数約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シンボルグリーン東梅田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のシンボリックなみどりづくりの拠点継続実施</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〔H25.12,H27.2,H28.3,H29.3〕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○実感できるみどりづくり事業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市街地中心部等の府民等の目に触れる場所において、街区単位等のみどり豊かなまちづくりに向けた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認定事業者の緑陰等整備及び地域への緑化促進活動を支援（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：３地区）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○建築物敷地等緑化促進制度を改正し、民間建築物の建替え等の機会を捉えて、人の行きかう道路側に緑化を誘導</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strike="dbl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p>
                    <a:p>
                      <a:pPr marL="92075" indent="-92075">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11,919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8,981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○「自然災害から暮らしを守る」「健全な森林を次世代へつなぐ」ため、森林環境税を導入して緊急かつ集中的な対応を実施［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推進や、民間企業等との連携による住宅の耐震や省エネ分野での木材の新たな用途開発など、木材利用の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（４）みどりを活かした都市づくり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62</a:t>
            </a:fld>
            <a:endParaRPr lang="ja-JP" altLang="en-US" dirty="0"/>
          </a:p>
        </p:txBody>
      </p:sp>
    </p:spTree>
    <p:extLst>
      <p:ext uri="{BB962C8B-B14F-4D97-AF65-F5344CB8AC3E}">
        <p14:creationId xmlns:p14="http://schemas.microsoft.com/office/powerpoint/2010/main" val="28454659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33468457"/>
              </p:ext>
            </p:extLst>
          </p:nvPr>
        </p:nvGraphicFramePr>
        <p:xfrm>
          <a:off x="192899" y="830754"/>
          <a:ext cx="8758202" cy="5838606"/>
        </p:xfrm>
        <a:graphic>
          <a:graphicData uri="http://schemas.openxmlformats.org/drawingml/2006/table">
            <a:tbl>
              <a:tblPr firstRow="1" bandRow="1">
                <a:tableStyleId>{5940675A-B579-460E-94D1-54222C63F5DA}</a:tableStyleId>
              </a:tblPr>
              <a:tblGrid>
                <a:gridCol w="3082957"/>
                <a:gridCol w="5675245"/>
              </a:tblGrid>
              <a:tr h="35031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548828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（「農地中間管理機構」、「準農家制度」の活用等による主力農業者の生産規模拡大や企業・都市住民の農業参入の促進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◇生産振興・地産地消及び６次産業化の推進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産物直売所を核とした販売農家・地域の活性化、大阪エコ農産物認証制度など農産物の安全安心確保の推進、東京プロモーション等を通じた大阪産（もん）のブランド力向上、環境農林水産総合研究所による試験研究・技術開発の推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（地域力による持続可能な農空間づくりの推進、遊休農地の解消・未然防止、営農環境の整備、ため池の総合減災の推進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◇販売市場の拡大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（関空の活用によるアジア市場を対象にした農産物等の販売促進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○大阪農業の成長産業化の推進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・農業ビジネススクール「大阪アグリアカデミア」「経営強化コンサルプロジェクト事業」の実施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による受講生の販売額増加</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名及び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・農業者チャレンジプロポーザル事業による、農業経営強化プランの作成・発表による経営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意欲喚起、企画力、発想力の向上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・戦略型農業人材マッチング事業による主力農業者の経営拡大を推進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貸付可能な農地の確保および企業や都市住民などの希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望者の発掘、次世代人材投資事業や新規就農村運営事業、準農家制度による参入支援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社、新規就農者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名、準農家</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○新たな食ビジネスの展開に向けた魅力ある大阪産（もん）商品づくり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・大阪産（もん）の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次産業化に取組む事業者の相談窓口としてサポートセンターを設置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し、新商品開発の開発を支援。</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・環農水研による加工食品開発の技術支援（大阪産（もん）チャレンジ支援事業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・農業者・地域住民が主体となった「農空間づくりプラン」の作成による遊休農地の利用促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進や農空間の保全活用など、地域特性を活かした取組みの実施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636ha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「新世代植物工場（量産型実証モデル）」の開設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txBody>
                  <a:tcPr/>
                </a:tc>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（５）農空間の多面的な機能を活かした都市づくり・都市農業</a:t>
            </a:r>
            <a:r>
              <a:rPr lang="ja-JP" altLang="en-US" sz="1600" dirty="0" smtClean="0">
                <a:solidFill>
                  <a:srgbClr val="000000"/>
                </a:solidFill>
                <a:latin typeface="Meiryo UI" pitchFamily="50" charset="-128"/>
                <a:ea typeface="Meiryo UI" pitchFamily="50" charset="-128"/>
                <a:cs typeface="Meiryo UI" pitchFamily="50" charset="-128"/>
              </a:rPr>
              <a:t>の</a:t>
            </a:r>
            <a:r>
              <a:rPr lang="ja-JP" altLang="en-US" sz="1600" dirty="0">
                <a:solidFill>
                  <a:srgbClr val="000000"/>
                </a:solidFill>
                <a:latin typeface="Meiryo UI" pitchFamily="50" charset="-128"/>
                <a:ea typeface="Meiryo UI" pitchFamily="50" charset="-128"/>
                <a:cs typeface="Meiryo UI" pitchFamily="50" charset="-128"/>
              </a:rPr>
              <a:t>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63</a:t>
            </a:fld>
            <a:endParaRPr lang="ja-JP" altLang="en-US" dirty="0"/>
          </a:p>
        </p:txBody>
      </p:sp>
    </p:spTree>
    <p:extLst>
      <p:ext uri="{BB962C8B-B14F-4D97-AF65-F5344CB8AC3E}">
        <p14:creationId xmlns:p14="http://schemas.microsoft.com/office/powerpoint/2010/main" val="356765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916911816"/>
              </p:ext>
            </p:extLst>
          </p:nvPr>
        </p:nvGraphicFramePr>
        <p:xfrm>
          <a:off x="206375" y="836613"/>
          <a:ext cx="8758238" cy="5547954"/>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「大阪都市魅力創造戦略</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年度に策定した「都市魅力創造戦略」に　基づき大阪府市が連携し推進してきた取組みを発展・進化させるとともに、府域全体の発展にも資する施策展開を図るため、大阪府市共通の戦略として「大阪都市魅力創造戦略</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・同戦略に基づき、世界的な創造都市、国際エンターテイメント都市へ加速し、</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）年に向け大阪を世界へアピールするよう取組みを推進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b="0" i="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大阪観光局（大阪版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）による戦略的な観光振興施策推進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・登録物</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○大阪ストーリープロジェクトの推進</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・ストーリーの検討を含めた、事業推進に係るワーキンググループを設置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・大阪ストーリープロジェクト事業補助金制度創設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○ナイトカルチャーの発掘・創出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・補助制度の制度設計等に係る検討会を設置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・大阪府ナイトカルチャー発掘・創出事業補助金制度創設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・世界文化遺産登録後を見据えた資産活用やまちづくりのあり方における「百舌鳥・古市古墳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群を活用した地域活性化ビジョン」を策定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・経済界や文化人等が中心となった、百舌鳥・古市古墳群の世界遺産登録を応援する府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民会議の設立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・堺市・羽曳野市・藤井寺市とともに推薦書原案を策定し、文化庁へ提出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・文化審議会世界文化遺産部会において、世界文化遺産推薦候補に決定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a:t>
            </a:fld>
            <a:endParaRPr lang="ja-JP" altLang="en-US" dirty="0"/>
          </a:p>
        </p:txBody>
      </p:sp>
    </p:spTree>
    <p:extLst>
      <p:ext uri="{BB962C8B-B14F-4D97-AF65-F5344CB8AC3E}">
        <p14:creationId xmlns:p14="http://schemas.microsoft.com/office/powerpoint/2010/main" val="934657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27765963"/>
              </p:ext>
            </p:extLst>
          </p:nvPr>
        </p:nvGraphicFramePr>
        <p:xfrm>
          <a:off x="206375" y="764704"/>
          <a:ext cx="8758238" cy="6080760"/>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ライトアップ：</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か所）・護岸（</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か所）・公園（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、公共船着場（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歩道整備</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、本町橋船着場整備</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］、中之島公園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水辺のまちあそび</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にぎわい施設の誘致（西天満若松浜、中之島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中之島バンクス、北浜テラス　ほか）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光のルネサンス」「御堂筋イルミネーション」をコアプログラムに、民間等が主体となって実施する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の光のプログラムと連携し、「大阪・光の饗宴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highlight>
                            <a:srgbClr val="FFFF00"/>
                          </a:highlight>
                          <a:uLnTx/>
                          <a:uFill>
                            <a:solidFill>
                              <a:srgbClr val="00B0F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大阪城公園において民間事業者による公園及び公園施設の一体的な管理・運営を行うパークマネジメント事業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○（仮称）大阪新美術館整備事業</a:t>
                      </a:r>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zh-TW"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・設計コンペにおいて最優秀案を決定［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魅力創造・管理運営を行う民間事業者を決定し、エントランス</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エリア（愛称</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御堂筋フェスタ（春）</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H17</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H20</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と御堂筋フェスタを同時開催（春）、</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は「御堂筋ジョイふる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2014</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からは「御堂筋オータムパーティ</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」として開催</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は「御堂筋オータムパーティ</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御堂筋ならではの上質なエンターテイメントとして、国内外で活躍するアーティストによるファッションショーやメダリストによるスポーツコンテンツ等からなる「御堂筋ランウェイ」を開催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[H28.11]</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○御堂筋の上質なにぎわい空間の創出、質の高いデザインストリートの可視化、沿道開発（三菱東京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UFJ</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銀行ほか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件の建替誘導）</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彫刻ガイドツアー開催、沿道美化活動（一斉清掃等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○官民協働の「なんば駅前広場空間利用検討会」において、なんば駅前の広場化を実現するための指針となる「なんば駅周辺道路空間の再編に係る基本計画」を策定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endPar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回大会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a:t>
            </a:fld>
            <a:endParaRPr lang="ja-JP" altLang="en-US" dirty="0"/>
          </a:p>
        </p:txBody>
      </p:sp>
    </p:spTree>
    <p:extLst>
      <p:ext uri="{BB962C8B-B14F-4D97-AF65-F5344CB8AC3E}">
        <p14:creationId xmlns:p14="http://schemas.microsoft.com/office/powerpoint/2010/main" val="217536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462161704"/>
              </p:ext>
            </p:extLst>
          </p:nvPr>
        </p:nvGraphicFramePr>
        <p:xfrm>
          <a:off x="192899" y="749893"/>
          <a:ext cx="8758202" cy="6094160"/>
        </p:xfrm>
        <a:graphic>
          <a:graphicData uri="http://schemas.openxmlformats.org/drawingml/2006/table">
            <a:tbl>
              <a:tblPr firstRow="1" bandRow="1">
                <a:tableStyleId>{5940675A-B579-460E-94D1-54222C63F5DA}</a:tableStyleId>
              </a:tblPr>
              <a:tblGrid>
                <a:gridCol w="2794925"/>
                <a:gridCol w="5963277"/>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◇夢洲を軸とした大阪市内ベイエリアにおける世界最高水準のエンターテイメント、ＭＩＣＥなど様々な機能を持つ「統合型リゾート（ＩＲ）」の立地促進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（統合型ﾘｿﾞｰﾄの整備の推進に関する法制度の整備、民間が主体的に施設整備をするための規制緩和・税制優遇　等）</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年ラグビーワードカップ日本大会の開催地（全国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会場）の１つとして東大阪市の花園ラグビー場が決定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関西を、関西一円で開催することが決定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競技種目と開催地は以下のとおり、閉会式は大阪市での実施が決定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・自転車（</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BMX</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）：サイクルピア岸和田ＢＭＸコース（岸和田市）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・ラグビーフットボール：東大阪市花園ラグビー場（東大阪市）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・水泳（オープンウォーター）：タルイサザンビーチ（泉南市）</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・サッカー（サッカー、フットサル）：Ｊ</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ＧＲＥＥＮ堺 （堺市）</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○芸術文化魅力育成プロジェクト事業</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4763"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大阪アーツカウンシルの提言をもとに、大阪にある優れた芸術文化を掘り起こし、磨きをかけて強力に発信するとともに、若手プロデューサーの発掘、育成するため、大阪府市が連携して事業を実施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おおさかカンヴァス推進事業 </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府内の公共空間を活用したアート作品の公募・展示</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strike="noStrik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endPar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・夢洲まちづくり構想検討会の設置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夢洲まちづくり構想案中間とりまとめ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・夢洲における国際観光拠点形成に向けた民間からのアイデア募集［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に対する理解促進のための府民向けセミナーを開催</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・夢洲まちづくり構想（案）とりまとめ</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・外部有識者や経済界で構成する</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推進会議を立ち上げ</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・府市共同の内部組織として</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推進局を設置</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・夢洲まちづくり構想策定［</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a:t>
            </a:fld>
            <a:endParaRPr lang="ja-JP" altLang="en-US" dirty="0"/>
          </a:p>
        </p:txBody>
      </p:sp>
    </p:spTree>
    <p:extLst>
      <p:ext uri="{BB962C8B-B14F-4D97-AF65-F5344CB8AC3E}">
        <p14:creationId xmlns:p14="http://schemas.microsoft.com/office/powerpoint/2010/main" val="2371691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7392</Words>
  <Application>Microsoft Office PowerPoint</Application>
  <PresentationFormat>画面に合わせる (4:3)</PresentationFormat>
  <Paragraphs>2523</Paragraphs>
  <Slides>64</Slides>
  <Notes>61</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Office ​​テーマ</vt:lpstr>
      <vt:lpstr>データでみる 「大阪の成長戦略」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2015-08-20T01:15:04Z</dcterms:created>
  <dcterms:modified xsi:type="dcterms:W3CDTF">2018-08-01T06:22:31Z</dcterms:modified>
</cp:coreProperties>
</file>