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3" r:id="rId2"/>
    <p:sldId id="284" r:id="rId3"/>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66"/>
    <a:srgbClr val="969696"/>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94" autoAdjust="0"/>
    <p:restoredTop sz="95583" autoAdjust="0"/>
  </p:normalViewPr>
  <p:slideViewPr>
    <p:cSldViewPr>
      <p:cViewPr>
        <p:scale>
          <a:sx n="75" d="100"/>
          <a:sy n="75" d="100"/>
        </p:scale>
        <p:origin x="-792" y="1224"/>
      </p:cViewPr>
      <p:guideLst>
        <p:guide orient="horz" pos="3024"/>
        <p:guide pos="37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6888" cy="33972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6" y="1"/>
            <a:ext cx="4308475" cy="339725"/>
          </a:xfrm>
          <a:prstGeom prst="rect">
            <a:avLst/>
          </a:prstGeom>
        </p:spPr>
        <p:txBody>
          <a:bodyPr vert="horz" lIns="91434" tIns="45717" rIns="91434" bIns="45717" rtlCol="0"/>
          <a:lstStyle>
            <a:lvl1pPr algn="r">
              <a:defRPr sz="1200"/>
            </a:lvl1pPr>
          </a:lstStyle>
          <a:p>
            <a:fld id="{BA9D72F3-FE3E-4BF3-A534-C6911AF7DCFB}" type="datetimeFigureOut">
              <a:rPr kumimoji="1" lang="ja-JP" altLang="en-US" smtClean="0"/>
              <a:t>2018/2/2</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993775" y="3233739"/>
            <a:ext cx="7951788" cy="3062287"/>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9"/>
            <a:ext cx="4306888" cy="339725"/>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6" y="6465889"/>
            <a:ext cx="4308475" cy="339725"/>
          </a:xfrm>
          <a:prstGeom prst="rect">
            <a:avLst/>
          </a:prstGeom>
        </p:spPr>
        <p:txBody>
          <a:bodyPr vert="horz" lIns="91434" tIns="45717" rIns="91434" bIns="45717" rtlCol="0" anchor="b"/>
          <a:lstStyle>
            <a:lvl1pPr algn="r">
              <a:defRPr sz="1200"/>
            </a:lvl1pPr>
          </a:lstStyle>
          <a:p>
            <a:fld id="{D776380A-8C0C-4DFD-88A0-68B6638288D4}" type="slidenum">
              <a:rPr kumimoji="1" lang="ja-JP" altLang="en-US" smtClean="0"/>
              <a:t>‹#›</a:t>
            </a:fld>
            <a:endParaRPr kumimoji="1" lang="ja-JP" altLang="en-US"/>
          </a:p>
        </p:txBody>
      </p:sp>
    </p:spTree>
    <p:extLst>
      <p:ext uri="{BB962C8B-B14F-4D97-AF65-F5344CB8AC3E}">
        <p14:creationId xmlns:p14="http://schemas.microsoft.com/office/powerpoint/2010/main" val="7368618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420201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15167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127375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376524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82440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327191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162953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261946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66987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320540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B0E46C-B8A1-4C05-B772-E81FC0924722}" type="datetimeFigureOut">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267149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AB0E46C-B8A1-4C05-B772-E81FC0924722}" type="datetimeFigureOut">
              <a:rPr kumimoji="1" lang="ja-JP" altLang="en-US" smtClean="0"/>
              <a:t>2018/2/2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225198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円/楕円 44"/>
          <p:cNvSpPr/>
          <p:nvPr/>
        </p:nvSpPr>
        <p:spPr>
          <a:xfrm>
            <a:off x="7336904" y="6960840"/>
            <a:ext cx="1152128" cy="2036067"/>
          </a:xfrm>
          <a:prstGeom prst="ellipse">
            <a:avLst/>
          </a:prstGeom>
          <a:solidFill>
            <a:schemeClr val="accent3">
              <a:lumMod val="40000"/>
              <a:lumOff val="60000"/>
            </a:schemeClr>
          </a:solidFill>
          <a:ln w="25400" cmpd="dbl">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000"/>
              </a:lnSpc>
            </a:pPr>
            <a:endParaRPr kumimoji="1" lang="ja-JP" altLang="en-US" sz="900" dirty="0"/>
          </a:p>
        </p:txBody>
      </p:sp>
      <p:sp>
        <p:nvSpPr>
          <p:cNvPr id="3" name="円/楕円 2"/>
          <p:cNvSpPr/>
          <p:nvPr/>
        </p:nvSpPr>
        <p:spPr>
          <a:xfrm>
            <a:off x="7336904" y="4204692"/>
            <a:ext cx="1152128" cy="2036067"/>
          </a:xfrm>
          <a:prstGeom prst="ellipse">
            <a:avLst/>
          </a:prstGeom>
          <a:solidFill>
            <a:schemeClr val="accent4">
              <a:lumMod val="20000"/>
              <a:lumOff val="80000"/>
            </a:schemeClr>
          </a:solidFill>
          <a:ln w="25400" cmpd="dbl">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000"/>
              </a:lnSpc>
            </a:pPr>
            <a:endParaRPr kumimoji="1" lang="ja-JP" altLang="en-US" sz="900" dirty="0"/>
          </a:p>
        </p:txBody>
      </p:sp>
      <p:sp>
        <p:nvSpPr>
          <p:cNvPr id="88" name="正方形/長方形 87"/>
          <p:cNvSpPr/>
          <p:nvPr/>
        </p:nvSpPr>
        <p:spPr>
          <a:xfrm>
            <a:off x="1" y="-23936"/>
            <a:ext cx="12801599" cy="504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8" tIns="107985" rIns="91428" bIns="45713" rtlCol="0" anchor="ctr"/>
          <a:lstStyle/>
          <a:p>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「大阪の成長戦略」のバージョンアップに</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ついて　　　</a:t>
            </a:r>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99" name="正方形/長方形 98"/>
          <p:cNvSpPr/>
          <p:nvPr/>
        </p:nvSpPr>
        <p:spPr>
          <a:xfrm>
            <a:off x="347857" y="1047104"/>
            <a:ext cx="5188847" cy="720081"/>
          </a:xfrm>
          <a:prstGeom prst="rect">
            <a:avLst/>
          </a:prstGeom>
          <a:no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marL="88900" indent="-88900">
              <a:lnSpc>
                <a:spcPts val="1500"/>
              </a:lnSpc>
              <a:defRPr/>
            </a:pP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「大阪府・大阪市成長戦略推進会議」を開催</a:t>
            </a:r>
            <a:r>
              <a:rPr lang="en-US" altLang="ja-JP"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８月</a:t>
            </a:r>
            <a:r>
              <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の到達点</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の課題</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を府</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で共有</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の方向性について</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議論</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■９月府議会にバージョンアップの方向性（中間報告）を提示</a:t>
            </a:r>
            <a:endParaRPr lang="en-US" altLang="ja-JP"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437565" y="2055217"/>
            <a:ext cx="5063242" cy="1594048"/>
          </a:xfrm>
          <a:prstGeom prst="rect">
            <a:avLst/>
          </a:prstGeom>
          <a:no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36000" rIns="0" bIns="72000" rtlCol="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marL="88900" indent="-88900">
              <a:lnSpc>
                <a:spcPts val="1500"/>
              </a:lnSpc>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大阪の成長を支えているものづくり中小企業に対する取組みについて</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成長</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戦略の中で見える形に落とし込むべき</a:t>
            </a:r>
          </a:p>
          <a:p>
            <a:pPr marL="88900" indent="-88900">
              <a:lnSpc>
                <a:spcPts val="1500"/>
              </a:lnSpc>
              <a:spcBef>
                <a:spcPts val="600"/>
              </a:spcBef>
              <a:defRPr/>
            </a:pP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新たに重点化を図る分野のうち、第４次</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革命への対応や人材力</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強化について、大阪</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・関西らしさを</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クローズアップ</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できれば</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、府市でつくる</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成長戦略ということがよりわかりやすくなる</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spcBef>
                <a:spcPts val="600"/>
              </a:spcBef>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重点化と併せて、既存インフラを戦略的に維持していくスタンスも</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盛り</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込む必要</a:t>
            </a:r>
            <a:endPar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テキスト ボックス 5"/>
          <p:cNvSpPr txBox="1"/>
          <p:nvPr/>
        </p:nvSpPr>
        <p:spPr>
          <a:xfrm>
            <a:off x="6184776" y="903089"/>
            <a:ext cx="5319085" cy="307777"/>
          </a:xfrm>
          <a:prstGeom prst="rect">
            <a:avLst/>
          </a:prstGeom>
          <a:noFill/>
        </p:spPr>
        <p:txBody>
          <a:bodyPr wrap="non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kumimoji="1" lang="en-US" altLang="ja-JP" sz="1400" b="1" dirty="0" smtClean="0">
                <a:latin typeface="+mj-ea"/>
                <a:ea typeface="+mj-ea"/>
              </a:rPr>
              <a:t>【</a:t>
            </a:r>
            <a:r>
              <a:rPr kumimoji="1" lang="ja-JP" altLang="en-US" sz="1400" b="1" dirty="0" smtClean="0">
                <a:latin typeface="+mj-ea"/>
                <a:ea typeface="+mj-ea"/>
              </a:rPr>
              <a:t>中間報告（バージョンアップの方向性</a:t>
            </a:r>
            <a:r>
              <a:rPr kumimoji="1" lang="en-US" altLang="ja-JP" sz="1400" b="1" dirty="0" smtClean="0">
                <a:latin typeface="+mj-ea"/>
                <a:ea typeface="+mj-ea"/>
              </a:rPr>
              <a:t>〔</a:t>
            </a:r>
            <a:r>
              <a:rPr kumimoji="1" lang="ja-JP" altLang="en-US" sz="1400" b="1" dirty="0" smtClean="0">
                <a:latin typeface="+mj-ea"/>
                <a:ea typeface="+mj-ea"/>
              </a:rPr>
              <a:t>たたき台</a:t>
            </a:r>
            <a:r>
              <a:rPr kumimoji="1" lang="en-US" altLang="ja-JP" sz="1400" b="1" dirty="0" smtClean="0">
                <a:latin typeface="+mj-ea"/>
                <a:ea typeface="+mj-ea"/>
              </a:rPr>
              <a:t>〕</a:t>
            </a:r>
            <a:r>
              <a:rPr kumimoji="1" lang="ja-JP" altLang="en-US" sz="1400" b="1" dirty="0" smtClean="0">
                <a:latin typeface="+mj-ea"/>
                <a:ea typeface="+mj-ea"/>
              </a:rPr>
              <a:t>）以降の検討状況</a:t>
            </a:r>
            <a:r>
              <a:rPr kumimoji="1" lang="en-US" altLang="ja-JP" sz="1400" b="1" dirty="0" smtClean="0">
                <a:latin typeface="+mj-ea"/>
                <a:ea typeface="+mj-ea"/>
              </a:rPr>
              <a:t>】</a:t>
            </a:r>
            <a:endParaRPr kumimoji="1" lang="ja-JP" altLang="en-US" sz="1400" b="1" dirty="0">
              <a:latin typeface="+mj-ea"/>
              <a:ea typeface="+mj-ea"/>
            </a:endParaRPr>
          </a:p>
        </p:txBody>
      </p:sp>
      <p:sp>
        <p:nvSpPr>
          <p:cNvPr id="152" name="正方形/長方形 151"/>
          <p:cNvSpPr/>
          <p:nvPr/>
        </p:nvSpPr>
        <p:spPr>
          <a:xfrm>
            <a:off x="6319285" y="1191121"/>
            <a:ext cx="6120680" cy="1130840"/>
          </a:xfrm>
          <a:prstGeom prst="rect">
            <a:avLst/>
          </a:prstGeom>
          <a:no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36000" rIns="0" bIns="72000" rtlCol="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marL="88900" indent="-88900">
              <a:lnSpc>
                <a:spcPts val="1500"/>
              </a:lnSpc>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大阪のけん引産業・中小企業の状況、第４次産業革命関係、人材関係を中心に</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更なる要因分析、中小企業や有識者等へ</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のヒアリングを</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spcBef>
                <a:spcPts val="600"/>
              </a:spcBef>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新たに重点化</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分野の考え方やそれぞれの具体的取組み</a:t>
            </a: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整理</a:t>
            </a:r>
            <a:endPar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spcBef>
                <a:spcPts val="600"/>
              </a:spcBef>
              <a:defRPr/>
            </a:pPr>
            <a:r>
              <a:rPr lang="ja-JP" altLang="en-US" sz="12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成長戦略における</a:t>
            </a:r>
            <a:r>
              <a:rPr lang="en-US" altLang="ja-JP"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万博・ＩＲの位置づけを整理</a:t>
            </a:r>
            <a:endParaRPr lang="en-US" altLang="ja-JP" sz="1200" dirty="0">
              <a:solidFill>
                <a:schemeClr val="tx1"/>
              </a:solidFill>
            </a:endParaRPr>
          </a:p>
        </p:txBody>
      </p:sp>
      <p:sp>
        <p:nvSpPr>
          <p:cNvPr id="153" name="テキスト ボックス 7"/>
          <p:cNvSpPr txBox="1"/>
          <p:nvPr/>
        </p:nvSpPr>
        <p:spPr>
          <a:xfrm>
            <a:off x="6195671" y="2323504"/>
            <a:ext cx="1895071" cy="307777"/>
          </a:xfrm>
          <a:prstGeom prst="rect">
            <a:avLst/>
          </a:prstGeom>
          <a:noFill/>
        </p:spPr>
        <p:txBody>
          <a:bodyPr wrap="non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kumimoji="1" lang="en-US" altLang="ja-JP" sz="1400" b="1" dirty="0" smtClean="0">
                <a:latin typeface="+mj-ea"/>
                <a:ea typeface="+mj-ea"/>
              </a:rPr>
              <a:t>【</a:t>
            </a:r>
            <a:r>
              <a:rPr kumimoji="1" lang="ja-JP" altLang="en-US" sz="1400" b="1" dirty="0" smtClean="0">
                <a:latin typeface="+mj-ea"/>
                <a:ea typeface="+mj-ea"/>
              </a:rPr>
              <a:t>今後のスケジュール</a:t>
            </a:r>
            <a:r>
              <a:rPr kumimoji="1" lang="en-US" altLang="ja-JP" sz="1400" b="1" dirty="0" smtClean="0">
                <a:latin typeface="+mj-ea"/>
                <a:ea typeface="+mj-ea"/>
              </a:rPr>
              <a:t>】</a:t>
            </a:r>
            <a:endParaRPr kumimoji="1" lang="ja-JP" altLang="en-US" sz="1400" b="1" dirty="0">
              <a:latin typeface="+mj-ea"/>
              <a:ea typeface="+mj-ea"/>
            </a:endParaRPr>
          </a:p>
        </p:txBody>
      </p:sp>
      <p:sp>
        <p:nvSpPr>
          <p:cNvPr id="154" name="円/楕円 153"/>
          <p:cNvSpPr/>
          <p:nvPr/>
        </p:nvSpPr>
        <p:spPr>
          <a:xfrm>
            <a:off x="11223413" y="2631281"/>
            <a:ext cx="1288560" cy="792088"/>
          </a:xfrm>
          <a:prstGeom prst="ellipse">
            <a:avLst/>
          </a:prstGeom>
          <a:ln/>
        </p:spPr>
        <p:style>
          <a:lnRef idx="1">
            <a:schemeClr val="accent4"/>
          </a:lnRef>
          <a:fillRef idx="2">
            <a:schemeClr val="accent4"/>
          </a:fillRef>
          <a:effectRef idx="1">
            <a:schemeClr val="accent4"/>
          </a:effectRef>
          <a:fontRef idx="minor">
            <a:schemeClr val="dk1"/>
          </a:fontRef>
        </p:style>
        <p:txBody>
          <a:bodyPr lIns="36000" rIns="36000" rtlCol="0" anchor="ct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lnSpc>
                <a:spcPts val="1000"/>
              </a:lnSpc>
            </a:pPr>
            <a:endParaRPr kumimoji="1" lang="ja-JP" altLang="en-US" sz="900" dirty="0"/>
          </a:p>
        </p:txBody>
      </p:sp>
      <p:sp>
        <p:nvSpPr>
          <p:cNvPr id="155" name="右矢印 154"/>
          <p:cNvSpPr/>
          <p:nvPr/>
        </p:nvSpPr>
        <p:spPr>
          <a:xfrm>
            <a:off x="7921501" y="2847305"/>
            <a:ext cx="1008000" cy="391923"/>
          </a:xfrm>
          <a:prstGeom prst="rightArrow">
            <a:avLst>
              <a:gd name="adj1" fmla="val 50000"/>
              <a:gd name="adj2" fmla="val 44533"/>
            </a:avLst>
          </a:prstGeom>
          <a:ln w="15875"/>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テキスト ボックス 20"/>
          <p:cNvSpPr txBox="1"/>
          <p:nvPr/>
        </p:nvSpPr>
        <p:spPr>
          <a:xfrm>
            <a:off x="7536137" y="2703289"/>
            <a:ext cx="1539854" cy="153888"/>
          </a:xfrm>
          <a:prstGeom prst="rect">
            <a:avLst/>
          </a:prstGeom>
          <a:noFill/>
        </p:spPr>
        <p:txBody>
          <a:bodyPr wrap="square" lIns="0" tIns="0" rIns="0" bIns="0"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議会でのご議論</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テキスト ボックス 21"/>
          <p:cNvSpPr txBox="1"/>
          <p:nvPr/>
        </p:nvSpPr>
        <p:spPr>
          <a:xfrm>
            <a:off x="6435146" y="2703288"/>
            <a:ext cx="1288507" cy="720000"/>
          </a:xfrm>
          <a:prstGeom prst="rect">
            <a:avLst/>
          </a:prstGeom>
          <a:noFill/>
          <a:ln w="3175">
            <a:solidFill>
              <a:schemeClr val="tx1"/>
            </a:solidFill>
            <a:prstDash val="dash"/>
          </a:ln>
        </p:spPr>
        <p:txBody>
          <a:bodyPr wrap="square" lIns="0" tIns="36000" rIns="0" bIns="36000" rtlCol="0" anchor="ctr" anchorCtr="0">
            <a:no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ctr">
              <a:lnSpc>
                <a:spcPts val="12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２月</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成長戦略推進会議</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テキスト ボックス 22"/>
          <p:cNvSpPr txBox="1"/>
          <p:nvPr/>
        </p:nvSpPr>
        <p:spPr>
          <a:xfrm>
            <a:off x="7664499" y="3206645"/>
            <a:ext cx="1339484" cy="153888"/>
          </a:xfrm>
          <a:prstGeom prst="rect">
            <a:avLst/>
          </a:prstGeom>
          <a:noFill/>
        </p:spPr>
        <p:txBody>
          <a:bodyPr wrap="square" lIns="0" tIns="0" rIns="0" bIns="0"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パブリックコメント</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テキスト ボックス 23"/>
          <p:cNvSpPr txBox="1"/>
          <p:nvPr/>
        </p:nvSpPr>
        <p:spPr>
          <a:xfrm>
            <a:off x="9093153" y="2703288"/>
            <a:ext cx="1278982" cy="720000"/>
          </a:xfrm>
          <a:prstGeom prst="rect">
            <a:avLst/>
          </a:prstGeom>
          <a:noFill/>
          <a:ln w="3175">
            <a:solidFill>
              <a:schemeClr val="tx1"/>
            </a:solidFill>
            <a:prstDash val="dash"/>
          </a:ln>
        </p:spPr>
        <p:txBody>
          <a:bodyPr wrap="square" lIns="0" tIns="36000" rIns="0" bIns="36000" rtlCol="0" anchor="ctr" anchorCtr="0">
            <a:no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ctr">
              <a:lnSpc>
                <a:spcPts val="12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３月</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成案化</a:t>
            </a:r>
          </a:p>
        </p:txBody>
      </p:sp>
      <p:sp>
        <p:nvSpPr>
          <p:cNvPr id="160" name="ストライプ矢印 159"/>
          <p:cNvSpPr/>
          <p:nvPr/>
        </p:nvSpPr>
        <p:spPr>
          <a:xfrm>
            <a:off x="10516263" y="2847305"/>
            <a:ext cx="555550" cy="393732"/>
          </a:xfrm>
          <a:prstGeom prst="stripedRightArrow">
            <a:avLst/>
          </a:prstGeom>
          <a:ln w="15875"/>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61" name="テキスト ボックス 25"/>
          <p:cNvSpPr txBox="1"/>
          <p:nvPr/>
        </p:nvSpPr>
        <p:spPr>
          <a:xfrm>
            <a:off x="11359845" y="2775297"/>
            <a:ext cx="1043904" cy="507831"/>
          </a:xfrm>
          <a:prstGeom prst="rect">
            <a:avLst/>
          </a:prstGeom>
          <a:noFill/>
        </p:spPr>
        <p:txBody>
          <a:bodyPr wrap="square" lIns="0" tIns="0" rIns="0" bIns="0"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バージョンアップを</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踏まえ、具体的な</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取組みを進める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正方形/長方形 161"/>
          <p:cNvSpPr/>
          <p:nvPr/>
        </p:nvSpPr>
        <p:spPr>
          <a:xfrm>
            <a:off x="280120" y="835636"/>
            <a:ext cx="12385376" cy="2813629"/>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a:lnSpc>
                <a:spcPts val="1000"/>
              </a:lnSpc>
            </a:pPr>
            <a:endParaRPr kumimoji="1" lang="ja-JP" altLang="en-US" sz="900" dirty="0"/>
          </a:p>
        </p:txBody>
      </p:sp>
      <p:sp>
        <p:nvSpPr>
          <p:cNvPr id="163" name="テキスト ボックス 2"/>
          <p:cNvSpPr txBox="1"/>
          <p:nvPr/>
        </p:nvSpPr>
        <p:spPr>
          <a:xfrm>
            <a:off x="136105" y="687065"/>
            <a:ext cx="1350000" cy="297142"/>
          </a:xfrm>
          <a:prstGeom prst="rect">
            <a:avLst/>
          </a:prstGeom>
        </p:spPr>
        <p:style>
          <a:lnRef idx="1">
            <a:schemeClr val="accent5"/>
          </a:lnRef>
          <a:fillRef idx="2">
            <a:schemeClr val="accent5"/>
          </a:fillRef>
          <a:effectRef idx="1">
            <a:schemeClr val="accent5"/>
          </a:effectRef>
          <a:fontRef idx="minor">
            <a:schemeClr val="dk1"/>
          </a:fontRef>
        </p:style>
        <p:txBody>
          <a:bodyPr wrap="none" lIns="0" tIns="36000" rIns="0" bIns="0" rtlCol="0" anchor="ctr" anchorCtr="0">
            <a:noAutofit/>
          </a:bodyP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400"/>
              </a:lnSpc>
            </a:pPr>
            <a:r>
              <a:rPr lang="ja-JP" altLang="en-US" sz="1400" dirty="0" smtClean="0">
                <a:latin typeface="HG創英角ｺﾞｼｯｸUB" panose="020B0909000000000000" pitchFamily="49" charset="-128"/>
                <a:ea typeface="HG創英角ｺﾞｼｯｸUB" panose="020B0909000000000000" pitchFamily="49" charset="-128"/>
              </a:rPr>
              <a:t>　検討の経過</a:t>
            </a:r>
            <a:endParaRPr kumimoji="1" lang="en-US" altLang="ja-JP" sz="1400" u="none" dirty="0" smtClean="0">
              <a:latin typeface="HG創英角ｺﾞｼｯｸUB" panose="020B0909000000000000" pitchFamily="49" charset="-128"/>
              <a:ea typeface="HG創英角ｺﾞｼｯｸUB" panose="020B0909000000000000" pitchFamily="49" charset="-128"/>
            </a:endParaRPr>
          </a:p>
        </p:txBody>
      </p:sp>
      <p:sp>
        <p:nvSpPr>
          <p:cNvPr id="164" name="二等辺三角形 163"/>
          <p:cNvSpPr/>
          <p:nvPr/>
        </p:nvSpPr>
        <p:spPr>
          <a:xfrm rot="5400000">
            <a:off x="4741277" y="2123886"/>
            <a:ext cx="2202816" cy="252134"/>
          </a:xfrm>
          <a:prstGeom prst="triangle">
            <a:avLst/>
          </a:prstGeom>
          <a:ln/>
        </p:spPr>
        <p:style>
          <a:lnRef idx="1">
            <a:schemeClr val="accent4"/>
          </a:lnRef>
          <a:fillRef idx="2">
            <a:schemeClr val="accent4"/>
          </a:fillRef>
          <a:effectRef idx="1">
            <a:schemeClr val="accent4"/>
          </a:effectRef>
          <a:fontRef idx="minor">
            <a:schemeClr val="dk1"/>
          </a:fontRef>
        </p:style>
        <p:txBody>
          <a:bodyPr lIns="36000" rIns="36000" rtlCol="0" anchor="ct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lnSpc>
                <a:spcPts val="1000"/>
              </a:lnSpc>
            </a:pPr>
            <a:endParaRPr kumimoji="1" lang="ja-JP" altLang="en-US" sz="900" dirty="0"/>
          </a:p>
        </p:txBody>
      </p:sp>
      <p:sp>
        <p:nvSpPr>
          <p:cNvPr id="165" name="テキスト ボックス 52"/>
          <p:cNvSpPr txBox="1"/>
          <p:nvPr/>
        </p:nvSpPr>
        <p:spPr>
          <a:xfrm>
            <a:off x="244224" y="1767185"/>
            <a:ext cx="3079689" cy="307777"/>
          </a:xfrm>
          <a:prstGeom prst="rect">
            <a:avLst/>
          </a:prstGeom>
          <a:noFill/>
        </p:spPr>
        <p:txBody>
          <a:bodyPr wrap="non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kumimoji="1" lang="en-US" altLang="ja-JP" sz="1400" b="1" dirty="0" smtClean="0">
                <a:latin typeface="+mj-ea"/>
                <a:ea typeface="+mj-ea"/>
              </a:rPr>
              <a:t>【</a:t>
            </a:r>
            <a:r>
              <a:rPr kumimoji="1" lang="ja-JP" altLang="en-US" sz="1400" b="1" dirty="0" smtClean="0">
                <a:latin typeface="+mj-ea"/>
                <a:ea typeface="+mj-ea"/>
              </a:rPr>
              <a:t>これまでの議論における主なご意見</a:t>
            </a:r>
            <a:r>
              <a:rPr kumimoji="1" lang="en-US" altLang="ja-JP" sz="1400" b="1" dirty="0" smtClean="0">
                <a:latin typeface="+mj-ea"/>
                <a:ea typeface="+mj-ea"/>
              </a:rPr>
              <a:t>】</a:t>
            </a:r>
            <a:endParaRPr kumimoji="1" lang="ja-JP" altLang="en-US" sz="1400" b="1" dirty="0">
              <a:latin typeface="+mj-ea"/>
              <a:ea typeface="+mj-ea"/>
            </a:endParaRPr>
          </a:p>
        </p:txBody>
      </p:sp>
      <p:sp>
        <p:nvSpPr>
          <p:cNvPr id="166" name="テキスト ボックス 26"/>
          <p:cNvSpPr txBox="1"/>
          <p:nvPr/>
        </p:nvSpPr>
        <p:spPr>
          <a:xfrm>
            <a:off x="136104" y="3711401"/>
            <a:ext cx="4216217" cy="297111"/>
          </a:xfrm>
          <a:prstGeom prst="rect">
            <a:avLst/>
          </a:prstGeom>
        </p:spPr>
        <p:style>
          <a:lnRef idx="1">
            <a:schemeClr val="accent5"/>
          </a:lnRef>
          <a:fillRef idx="2">
            <a:schemeClr val="accent5"/>
          </a:fillRef>
          <a:effectRef idx="1">
            <a:schemeClr val="accent5"/>
          </a:effectRef>
          <a:fontRef idx="minor">
            <a:schemeClr val="dk1"/>
          </a:fontRef>
        </p:style>
        <p:txBody>
          <a:bodyPr wrap="none" lIns="0" tIns="36000" rIns="0" bIns="0" rtlCol="0" anchor="ctr" anchorCtr="0">
            <a:noAutofit/>
          </a:bodyP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400"/>
              </a:lnSpc>
            </a:pPr>
            <a:r>
              <a:rPr lang="ja-JP" altLang="en-US" sz="1600" dirty="0" smtClean="0">
                <a:latin typeface="HG創英角ｺﾞｼｯｸUB" panose="020B0909000000000000" pitchFamily="49" charset="-128"/>
                <a:ea typeface="HG創英角ｺﾞｼｯｸUB" panose="020B0909000000000000" pitchFamily="49" charset="-128"/>
              </a:rPr>
              <a:t>　</a:t>
            </a:r>
            <a:r>
              <a:rPr lang="ja-JP" altLang="en-US" sz="1400" dirty="0" smtClean="0">
                <a:latin typeface="HG創英角ｺﾞｼｯｸUB" panose="020B0909000000000000" pitchFamily="49" charset="-128"/>
                <a:ea typeface="HG創英角ｺﾞｼｯｸUB" panose="020B0909000000000000" pitchFamily="49" charset="-128"/>
              </a:rPr>
              <a:t>新たに重点化を図る分野について</a:t>
            </a:r>
            <a:r>
              <a:rPr lang="ja-JP" altLang="en-US" sz="1200" dirty="0" smtClean="0">
                <a:latin typeface="HG創英角ｺﾞｼｯｸUB" panose="020B0909000000000000" pitchFamily="49" charset="-128"/>
                <a:ea typeface="HG創英角ｺﾞｼｯｸUB" panose="020B0909000000000000" pitchFamily="49" charset="-128"/>
              </a:rPr>
              <a:t>（分野の考え方）</a:t>
            </a:r>
            <a:endParaRPr lang="en-US" altLang="ja-JP" sz="1400" dirty="0" smtClean="0">
              <a:latin typeface="HG創英角ｺﾞｼｯｸUB" panose="020B0909000000000000" pitchFamily="49" charset="-128"/>
              <a:ea typeface="HG創英角ｺﾞｼｯｸUB" panose="020B0909000000000000" pitchFamily="49" charset="-128"/>
            </a:endParaRPr>
          </a:p>
        </p:txBody>
      </p:sp>
      <p:sp>
        <p:nvSpPr>
          <p:cNvPr id="170" name="角丸四角形 169"/>
          <p:cNvSpPr/>
          <p:nvPr/>
        </p:nvSpPr>
        <p:spPr>
          <a:xfrm>
            <a:off x="9310103" y="4044624"/>
            <a:ext cx="3067361" cy="972000"/>
          </a:xfrm>
          <a:prstGeom prst="roundRect">
            <a:avLst>
              <a:gd name="adj" fmla="val 0"/>
            </a:avLst>
          </a:prstGeom>
          <a:ln/>
        </p:spPr>
        <p:style>
          <a:lnRef idx="0">
            <a:schemeClr val="accent4"/>
          </a:lnRef>
          <a:fillRef idx="3">
            <a:schemeClr val="accent4"/>
          </a:fillRef>
          <a:effectRef idx="3">
            <a:schemeClr val="accent4"/>
          </a:effectRef>
          <a:fontRef idx="minor">
            <a:schemeClr val="lt1"/>
          </a:fontRef>
        </p:style>
        <p:txBody>
          <a:bodyPr lIns="144000" tIns="216000" rIns="36000" bIns="3600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nSpc>
                <a:spcPts val="1800"/>
              </a:lnSpc>
              <a:defRPr/>
            </a:pPr>
            <a:r>
              <a:rPr lang="en-US" altLang="ja-JP" sz="1500" b="1" dirty="0" smtClean="0">
                <a:solidFill>
                  <a:schemeClr val="bg1"/>
                </a:solidFill>
                <a:latin typeface="Meiryo UI"/>
                <a:ea typeface="Meiryo UI"/>
                <a:cs typeface="Meiryo UI"/>
              </a:rPr>
              <a:t>Ⅰ </a:t>
            </a:r>
            <a:r>
              <a:rPr lang="ja-JP" altLang="en-US" sz="1500" b="1" dirty="0" smtClean="0">
                <a:solidFill>
                  <a:schemeClr val="bg1"/>
                </a:solidFill>
                <a:latin typeface="Meiryo UI"/>
                <a:ea typeface="Meiryo UI"/>
                <a:cs typeface="Meiryo UI"/>
              </a:rPr>
              <a:t>健康・医療関連産業の世界的</a:t>
            </a:r>
            <a:endParaRPr lang="en-US" altLang="ja-JP" sz="1500" b="1" dirty="0" smtClean="0">
              <a:solidFill>
                <a:schemeClr val="bg1"/>
              </a:solidFill>
              <a:latin typeface="Meiryo UI"/>
              <a:ea typeface="Meiryo UI"/>
              <a:cs typeface="Meiryo UI"/>
            </a:endParaRPr>
          </a:p>
          <a:p>
            <a:pPr>
              <a:lnSpc>
                <a:spcPts val="1800"/>
              </a:lnSpc>
              <a:defRPr/>
            </a:pPr>
            <a:r>
              <a:rPr lang="ja-JP" altLang="en-US" sz="1500" b="1" dirty="0">
                <a:solidFill>
                  <a:schemeClr val="bg1"/>
                </a:solidFill>
                <a:latin typeface="Meiryo UI"/>
                <a:ea typeface="Meiryo UI"/>
                <a:cs typeface="Meiryo UI"/>
              </a:rPr>
              <a:t>　</a:t>
            </a:r>
            <a:r>
              <a:rPr lang="ja-JP" altLang="en-US" sz="1500" b="1" dirty="0" smtClean="0">
                <a:solidFill>
                  <a:schemeClr val="bg1"/>
                </a:solidFill>
                <a:latin typeface="Meiryo UI"/>
                <a:ea typeface="Meiryo UI"/>
                <a:cs typeface="Meiryo UI"/>
              </a:rPr>
              <a:t>　なクラスター形成</a:t>
            </a:r>
            <a:endParaRPr lang="en-US" altLang="ja-JP" sz="1500" b="1" dirty="0" smtClean="0">
              <a:solidFill>
                <a:schemeClr val="bg1"/>
              </a:solidFill>
              <a:latin typeface="Meiryo UI"/>
              <a:ea typeface="Meiryo UI"/>
              <a:cs typeface="Meiryo UI"/>
            </a:endParaRPr>
          </a:p>
        </p:txBody>
      </p:sp>
      <p:sp>
        <p:nvSpPr>
          <p:cNvPr id="171" name="右矢印 170"/>
          <p:cNvSpPr/>
          <p:nvPr/>
        </p:nvSpPr>
        <p:spPr>
          <a:xfrm>
            <a:off x="7120880" y="4296544"/>
            <a:ext cx="1944000" cy="478697"/>
          </a:xfrm>
          <a:prstGeom prst="rightArrow">
            <a:avLst>
              <a:gd name="adj1" fmla="val 50000"/>
              <a:gd name="adj2" fmla="val 81454"/>
            </a:avLst>
          </a:prstGeom>
          <a:gradFill>
            <a:gsLst>
              <a:gs pos="0">
                <a:schemeClr val="accent4">
                  <a:lumMod val="60000"/>
                  <a:lumOff val="40000"/>
                </a:schemeClr>
              </a:gs>
              <a:gs pos="35000">
                <a:schemeClr val="accent4">
                  <a:tint val="37000"/>
                  <a:satMod val="300000"/>
                </a:schemeClr>
              </a:gs>
              <a:gs pos="100000">
                <a:schemeClr val="accent4">
                  <a:tint val="15000"/>
                  <a:satMod val="350000"/>
                </a:schemeClr>
              </a:gs>
            </a:gsLst>
          </a:gradFill>
          <a:ln>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endParaRPr kumimoji="1" lang="ja-JP" altLang="en-US" dirty="0"/>
          </a:p>
        </p:txBody>
      </p:sp>
      <p:sp>
        <p:nvSpPr>
          <p:cNvPr id="172" name="角丸四角形 171"/>
          <p:cNvSpPr/>
          <p:nvPr/>
        </p:nvSpPr>
        <p:spPr>
          <a:xfrm>
            <a:off x="280800" y="4304678"/>
            <a:ext cx="6660000" cy="504056"/>
          </a:xfrm>
          <a:prstGeom prst="roundRect">
            <a:avLst>
              <a:gd name="adj" fmla="val 0"/>
            </a:avLst>
          </a:prstGeom>
          <a:noFill/>
          <a:ln w="3175">
            <a:solidFill>
              <a:schemeClr val="tx2">
                <a:lumMod val="50000"/>
              </a:schemeClr>
            </a:solidFill>
            <a:prstDash val="dash"/>
          </a:ln>
        </p:spPr>
        <p:style>
          <a:lnRef idx="2">
            <a:schemeClr val="accent4"/>
          </a:lnRef>
          <a:fillRef idx="1">
            <a:schemeClr val="lt1"/>
          </a:fillRef>
          <a:effectRef idx="0">
            <a:schemeClr val="accent4"/>
          </a:effectRef>
          <a:fontRef idx="minor">
            <a:schemeClr val="dk1"/>
          </a:fontRef>
        </p:style>
        <p:txBody>
          <a:bodyPr lIns="72000" tIns="72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500"/>
              </a:lnSpc>
              <a:defRPr/>
            </a:pPr>
            <a:r>
              <a:rPr lang="ja-JP" altLang="en-US" sz="1200" dirty="0" smtClean="0">
                <a:solidFill>
                  <a:schemeClr val="tx1"/>
                </a:solidFill>
                <a:latin typeface="Meiryo UI"/>
                <a:ea typeface="Meiryo UI"/>
                <a:cs typeface="Meiryo UI"/>
              </a:rPr>
              <a:t>○ 健康</a:t>
            </a:r>
            <a:r>
              <a:rPr lang="ja-JP" altLang="en-US" sz="1200" dirty="0" smtClean="0">
                <a:solidFill>
                  <a:srgbClr val="FF0000"/>
                </a:solidFill>
                <a:latin typeface="Meiryo UI"/>
                <a:ea typeface="Meiryo UI"/>
                <a:cs typeface="Meiryo UI"/>
              </a:rPr>
              <a:t>・</a:t>
            </a:r>
            <a:r>
              <a:rPr lang="ja-JP" altLang="en-US" sz="1200" dirty="0" smtClean="0">
                <a:solidFill>
                  <a:schemeClr val="tx1"/>
                </a:solidFill>
                <a:latin typeface="Meiryo UI"/>
                <a:ea typeface="Meiryo UI"/>
                <a:cs typeface="Meiryo UI"/>
              </a:rPr>
              <a:t>医療関連産業は、今後高齢化が進むアジアを含め世界的に伸びる市場</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大阪</a:t>
            </a:r>
            <a:r>
              <a:rPr lang="ja-JP" altLang="en-US" sz="1200" dirty="0">
                <a:solidFill>
                  <a:schemeClr val="tx1"/>
                </a:solidFill>
                <a:latin typeface="Meiryo UI"/>
                <a:ea typeface="Meiryo UI"/>
                <a:cs typeface="Meiryo UI"/>
              </a:rPr>
              <a:t>・関西には、スポーツや食をはじめ</a:t>
            </a:r>
            <a:r>
              <a:rPr lang="ja-JP" altLang="en-US" sz="1200" dirty="0" smtClean="0">
                <a:solidFill>
                  <a:schemeClr val="tx1"/>
                </a:solidFill>
                <a:latin typeface="Meiryo UI"/>
                <a:ea typeface="Meiryo UI"/>
                <a:cs typeface="Meiryo UI"/>
              </a:rPr>
              <a:t>とする</a:t>
            </a:r>
            <a:r>
              <a:rPr lang="ja-JP" altLang="en-US" sz="1200" dirty="0">
                <a:solidFill>
                  <a:schemeClr val="tx1"/>
                </a:solidFill>
                <a:latin typeface="Meiryo UI"/>
                <a:ea typeface="Meiryo UI"/>
                <a:cs typeface="Meiryo UI"/>
              </a:rPr>
              <a:t>ヘルスケア分野など、</a:t>
            </a:r>
            <a:r>
              <a:rPr lang="ja-JP" altLang="en-US" sz="1200" dirty="0" smtClean="0">
                <a:solidFill>
                  <a:schemeClr val="tx1"/>
                </a:solidFill>
                <a:latin typeface="Meiryo UI"/>
                <a:ea typeface="Meiryo UI"/>
                <a:cs typeface="Meiryo UI"/>
              </a:rPr>
              <a:t>健康に関わる産業</a:t>
            </a:r>
            <a:r>
              <a:rPr lang="ja-JP" altLang="en-US" sz="1200" dirty="0">
                <a:solidFill>
                  <a:schemeClr val="tx1"/>
                </a:solidFill>
                <a:latin typeface="Meiryo UI"/>
                <a:ea typeface="Meiryo UI"/>
                <a:cs typeface="Meiryo UI"/>
              </a:rPr>
              <a:t>が幅広く</a:t>
            </a:r>
            <a:r>
              <a:rPr lang="ja-JP" altLang="en-US" sz="1200" dirty="0" smtClean="0">
                <a:solidFill>
                  <a:schemeClr val="tx1"/>
                </a:solidFill>
                <a:latin typeface="Meiryo UI"/>
                <a:ea typeface="Meiryo UI"/>
                <a:cs typeface="Meiryo UI"/>
              </a:rPr>
              <a:t>集積</a:t>
            </a:r>
            <a:endParaRPr lang="en-US" altLang="ja-JP" sz="1200" dirty="0" smtClean="0">
              <a:solidFill>
                <a:schemeClr val="tx1"/>
              </a:solidFill>
              <a:latin typeface="Meiryo UI"/>
              <a:ea typeface="Meiryo UI"/>
              <a:cs typeface="Meiryo UI"/>
            </a:endParaRPr>
          </a:p>
        </p:txBody>
      </p:sp>
      <p:sp>
        <p:nvSpPr>
          <p:cNvPr id="173" name="角丸四角形 172"/>
          <p:cNvSpPr/>
          <p:nvPr/>
        </p:nvSpPr>
        <p:spPr>
          <a:xfrm>
            <a:off x="432000" y="4849054"/>
            <a:ext cx="6689460" cy="341962"/>
          </a:xfrm>
          <a:prstGeom prst="roundRect">
            <a:avLst>
              <a:gd name="adj" fmla="val 0"/>
            </a:avLst>
          </a:prstGeom>
          <a:noFill/>
          <a:ln w="12700">
            <a:noFill/>
            <a:prstDash val="dash"/>
          </a:ln>
        </p:spPr>
        <p:style>
          <a:lnRef idx="2">
            <a:schemeClr val="accent4"/>
          </a:lnRef>
          <a:fillRef idx="1">
            <a:schemeClr val="lt1"/>
          </a:fillRef>
          <a:effectRef idx="0">
            <a:schemeClr val="accent4"/>
          </a:effectRef>
          <a:fontRef idx="minor">
            <a:schemeClr val="dk1"/>
          </a:fontRef>
        </p:style>
        <p:txBody>
          <a:bodyPr lIns="0" tIns="36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400"/>
              </a:lnSpc>
              <a:defRPr/>
            </a:pPr>
            <a:r>
              <a:rPr lang="ja-JP" altLang="en-US" sz="1200" dirty="0" smtClean="0">
                <a:solidFill>
                  <a:schemeClr val="tx1"/>
                </a:solidFill>
                <a:latin typeface="Meiryo UI"/>
                <a:ea typeface="Meiryo UI"/>
                <a:cs typeface="Meiryo UI"/>
              </a:rPr>
              <a:t>⇒ </a:t>
            </a:r>
            <a:r>
              <a:rPr lang="ja-JP" altLang="en-US" sz="1200" u="sng" dirty="0" smtClean="0">
                <a:solidFill>
                  <a:schemeClr val="tx1"/>
                </a:solidFill>
                <a:latin typeface="Meiryo UI"/>
                <a:ea typeface="Meiryo UI"/>
                <a:cs typeface="Meiryo UI"/>
              </a:rPr>
              <a:t>ライフサイエンスのポテンシャルを活かしながら、ヘルスケアなど、すそ野の広い重層的な産業を創出する必要</a:t>
            </a:r>
            <a:endParaRPr lang="en-US" altLang="ja-JP" sz="1200" u="sng" dirty="0" smtClean="0">
              <a:solidFill>
                <a:schemeClr val="tx1"/>
              </a:solidFill>
              <a:latin typeface="Meiryo UI"/>
              <a:ea typeface="Meiryo UI"/>
              <a:cs typeface="Meiryo UI"/>
            </a:endParaRPr>
          </a:p>
        </p:txBody>
      </p:sp>
      <p:sp>
        <p:nvSpPr>
          <p:cNvPr id="174" name="角丸四角形 173"/>
          <p:cNvSpPr/>
          <p:nvPr/>
        </p:nvSpPr>
        <p:spPr>
          <a:xfrm>
            <a:off x="9310103" y="5297834"/>
            <a:ext cx="3067361" cy="972000"/>
          </a:xfrm>
          <a:prstGeom prst="roundRect">
            <a:avLst>
              <a:gd name="adj" fmla="val 0"/>
            </a:avLst>
          </a:prstGeom>
          <a:ln/>
        </p:spPr>
        <p:style>
          <a:lnRef idx="0">
            <a:schemeClr val="accent4"/>
          </a:lnRef>
          <a:fillRef idx="3">
            <a:schemeClr val="accent4"/>
          </a:fillRef>
          <a:effectRef idx="3">
            <a:schemeClr val="accent4"/>
          </a:effectRef>
          <a:fontRef idx="minor">
            <a:schemeClr val="lt1"/>
          </a:fontRef>
        </p:style>
        <p:txBody>
          <a:bodyPr lIns="144000" tIns="216000" rIns="36000" bIns="3600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nSpc>
                <a:spcPts val="1800"/>
              </a:lnSpc>
              <a:defRPr/>
            </a:pPr>
            <a:r>
              <a:rPr lang="en-US" altLang="ja-JP" sz="1500" b="1" dirty="0" smtClean="0">
                <a:solidFill>
                  <a:schemeClr val="bg1"/>
                </a:solidFill>
                <a:latin typeface="Meiryo UI"/>
                <a:ea typeface="Meiryo UI"/>
                <a:cs typeface="Meiryo UI"/>
              </a:rPr>
              <a:t>Ⅱ </a:t>
            </a:r>
            <a:r>
              <a:rPr lang="ja-JP" altLang="en-US" sz="1500" b="1" dirty="0" smtClean="0">
                <a:solidFill>
                  <a:schemeClr val="bg1"/>
                </a:solidFill>
                <a:latin typeface="Meiryo UI"/>
                <a:ea typeface="Meiryo UI"/>
                <a:cs typeface="Meiryo UI"/>
              </a:rPr>
              <a:t>インバウンドの増加を契機とした</a:t>
            </a:r>
            <a:endParaRPr lang="en-US" altLang="ja-JP" sz="1500" b="1" dirty="0" smtClean="0">
              <a:solidFill>
                <a:schemeClr val="bg1"/>
              </a:solidFill>
              <a:latin typeface="Meiryo UI"/>
              <a:ea typeface="Meiryo UI"/>
              <a:cs typeface="Meiryo UI"/>
            </a:endParaRPr>
          </a:p>
          <a:p>
            <a:pPr>
              <a:lnSpc>
                <a:spcPts val="1800"/>
              </a:lnSpc>
              <a:defRPr/>
            </a:pPr>
            <a:r>
              <a:rPr lang="ja-JP" altLang="en-US" sz="1500" b="1" dirty="0">
                <a:solidFill>
                  <a:schemeClr val="bg1"/>
                </a:solidFill>
                <a:latin typeface="Meiryo UI"/>
                <a:ea typeface="Meiryo UI"/>
                <a:cs typeface="Meiryo UI"/>
              </a:rPr>
              <a:t>　</a:t>
            </a:r>
            <a:r>
              <a:rPr lang="ja-JP" altLang="en-US" sz="1500" b="1" dirty="0" smtClean="0">
                <a:solidFill>
                  <a:schemeClr val="bg1"/>
                </a:solidFill>
                <a:latin typeface="Meiryo UI"/>
                <a:ea typeface="Meiryo UI"/>
                <a:cs typeface="Meiryo UI"/>
              </a:rPr>
              <a:t>　アジア市場の取り込み</a:t>
            </a:r>
            <a:r>
              <a:rPr lang="ja-JP" altLang="en-US" sz="1500" b="1" dirty="0">
                <a:solidFill>
                  <a:schemeClr val="bg1"/>
                </a:solidFill>
                <a:latin typeface="Meiryo UI"/>
                <a:ea typeface="Meiryo UI"/>
                <a:cs typeface="Meiryo UI"/>
              </a:rPr>
              <a:t>強化</a:t>
            </a:r>
          </a:p>
        </p:txBody>
      </p:sp>
      <p:sp>
        <p:nvSpPr>
          <p:cNvPr id="175" name="角丸四角形 174"/>
          <p:cNvSpPr/>
          <p:nvPr/>
        </p:nvSpPr>
        <p:spPr>
          <a:xfrm>
            <a:off x="281682" y="5451006"/>
            <a:ext cx="6660000" cy="640800"/>
          </a:xfrm>
          <a:prstGeom prst="roundRect">
            <a:avLst>
              <a:gd name="adj" fmla="val 0"/>
            </a:avLst>
          </a:prstGeom>
          <a:noFill/>
          <a:ln w="3175">
            <a:solidFill>
              <a:schemeClr val="tx2">
                <a:lumMod val="50000"/>
              </a:schemeClr>
            </a:solidFill>
            <a:prstDash val="dash"/>
          </a:ln>
        </p:spPr>
        <p:style>
          <a:lnRef idx="2">
            <a:schemeClr val="accent4"/>
          </a:lnRef>
          <a:fillRef idx="1">
            <a:schemeClr val="lt1"/>
          </a:fillRef>
          <a:effectRef idx="0">
            <a:schemeClr val="accent4"/>
          </a:effectRef>
          <a:fontRef idx="minor">
            <a:schemeClr val="dk1"/>
          </a:fontRef>
        </p:style>
        <p:txBody>
          <a:bodyPr lIns="72000" tIns="72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500"/>
              </a:lnSpc>
              <a:defRPr/>
            </a:pPr>
            <a:r>
              <a:rPr lang="ja-JP" altLang="en-US" sz="1200" dirty="0" smtClean="0">
                <a:solidFill>
                  <a:schemeClr val="tx1"/>
                </a:solidFill>
                <a:latin typeface="Meiryo UI"/>
                <a:ea typeface="Meiryo UI"/>
                <a:cs typeface="Meiryo UI"/>
              </a:rPr>
              <a:t>○</a:t>
            </a:r>
            <a:r>
              <a:rPr lang="en-US" altLang="ja-JP" sz="1200" dirty="0" smtClean="0">
                <a:solidFill>
                  <a:schemeClr val="tx1"/>
                </a:solidFill>
                <a:latin typeface="Meiryo UI"/>
                <a:ea typeface="Meiryo UI"/>
                <a:cs typeface="Meiryo UI"/>
              </a:rPr>
              <a:t> 2025</a:t>
            </a:r>
            <a:r>
              <a:rPr lang="ja-JP" altLang="en-US" sz="1200" dirty="0" smtClean="0">
                <a:solidFill>
                  <a:schemeClr val="tx1"/>
                </a:solidFill>
                <a:latin typeface="Meiryo UI"/>
                <a:ea typeface="Meiryo UI"/>
                <a:cs typeface="Meiryo UI"/>
              </a:rPr>
              <a:t>年頃には</a:t>
            </a:r>
            <a:r>
              <a:rPr lang="en-US" altLang="ja-JP" sz="1200" dirty="0" smtClean="0">
                <a:solidFill>
                  <a:schemeClr val="tx1"/>
                </a:solidFill>
                <a:latin typeface="Meiryo UI"/>
                <a:ea typeface="Meiryo UI"/>
                <a:cs typeface="Meiryo UI"/>
              </a:rPr>
              <a:t>ASEAN10</a:t>
            </a:r>
            <a:r>
              <a:rPr lang="ja-JP" altLang="en-US" sz="1200" dirty="0">
                <a:solidFill>
                  <a:schemeClr val="tx1"/>
                </a:solidFill>
                <a:latin typeface="Meiryo UI"/>
                <a:ea typeface="Meiryo UI"/>
                <a:cs typeface="Meiryo UI"/>
              </a:rPr>
              <a:t>の</a:t>
            </a:r>
            <a:r>
              <a:rPr lang="en-US" altLang="ja-JP" sz="1200" dirty="0">
                <a:solidFill>
                  <a:schemeClr val="tx1"/>
                </a:solidFill>
                <a:latin typeface="Meiryo UI"/>
                <a:ea typeface="Meiryo UI"/>
                <a:cs typeface="Meiryo UI"/>
              </a:rPr>
              <a:t>GDP</a:t>
            </a:r>
            <a:r>
              <a:rPr lang="ja-JP" altLang="en-US" sz="1200" dirty="0" smtClean="0">
                <a:solidFill>
                  <a:schemeClr val="tx1"/>
                </a:solidFill>
                <a:latin typeface="Meiryo UI"/>
                <a:ea typeface="Meiryo UI"/>
                <a:cs typeface="Meiryo UI"/>
              </a:rPr>
              <a:t>が日本</a:t>
            </a:r>
            <a:r>
              <a:rPr lang="ja-JP" altLang="en-US" sz="1200" dirty="0">
                <a:solidFill>
                  <a:schemeClr val="tx1"/>
                </a:solidFill>
                <a:latin typeface="Meiryo UI"/>
                <a:ea typeface="Meiryo UI"/>
                <a:cs typeface="Meiryo UI"/>
              </a:rPr>
              <a:t>を</a:t>
            </a:r>
            <a:r>
              <a:rPr lang="ja-JP" altLang="en-US" sz="1200" dirty="0" smtClean="0">
                <a:solidFill>
                  <a:schemeClr val="tx1"/>
                </a:solidFill>
                <a:latin typeface="Meiryo UI"/>
                <a:ea typeface="Meiryo UI"/>
                <a:cs typeface="Meiryo UI"/>
              </a:rPr>
              <a:t>超えると予測されるなどアジア市場は確実に拡大が見込まれ、</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アジアとのつながりが強い大阪にとって好機</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今後、アジアの中間所得層の増加などにより、海外の観光人口は更に増加</a:t>
            </a:r>
            <a:endParaRPr lang="en-US" altLang="ja-JP" sz="1200" dirty="0" smtClean="0">
              <a:solidFill>
                <a:schemeClr val="tx1"/>
              </a:solidFill>
              <a:latin typeface="Meiryo UI"/>
              <a:ea typeface="Meiryo UI"/>
              <a:cs typeface="Meiryo UI"/>
            </a:endParaRPr>
          </a:p>
        </p:txBody>
      </p:sp>
      <p:sp>
        <p:nvSpPr>
          <p:cNvPr id="176" name="角丸四角形 175"/>
          <p:cNvSpPr/>
          <p:nvPr/>
        </p:nvSpPr>
        <p:spPr>
          <a:xfrm>
            <a:off x="432000" y="6151049"/>
            <a:ext cx="6761468" cy="273393"/>
          </a:xfrm>
          <a:prstGeom prst="roundRect">
            <a:avLst>
              <a:gd name="adj" fmla="val 0"/>
            </a:avLst>
          </a:prstGeom>
          <a:noFill/>
          <a:ln w="12700">
            <a:noFill/>
            <a:prstDash val="dash"/>
          </a:ln>
        </p:spPr>
        <p:style>
          <a:lnRef idx="2">
            <a:schemeClr val="accent4"/>
          </a:lnRef>
          <a:fillRef idx="1">
            <a:schemeClr val="lt1"/>
          </a:fillRef>
          <a:effectRef idx="0">
            <a:schemeClr val="accent4"/>
          </a:effectRef>
          <a:fontRef idx="minor">
            <a:schemeClr val="dk1"/>
          </a:fontRef>
        </p:style>
        <p:txBody>
          <a:bodyPr lIns="0" tIns="36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400"/>
              </a:lnSpc>
              <a:defRPr/>
            </a:pPr>
            <a:r>
              <a:rPr lang="ja-JP" altLang="en-US" sz="1200" dirty="0" smtClean="0">
                <a:solidFill>
                  <a:schemeClr val="tx1"/>
                </a:solidFill>
                <a:latin typeface="Meiryo UI"/>
                <a:ea typeface="Meiryo UI"/>
                <a:cs typeface="Meiryo UI"/>
              </a:rPr>
              <a:t>⇒ </a:t>
            </a:r>
            <a:r>
              <a:rPr lang="ja-JP" altLang="en-US" sz="1200" u="sng" dirty="0" smtClean="0">
                <a:solidFill>
                  <a:schemeClr val="tx1"/>
                </a:solidFill>
                <a:latin typeface="Meiryo UI"/>
                <a:ea typeface="Meiryo UI"/>
                <a:cs typeface="Meiryo UI"/>
              </a:rPr>
              <a:t>アジアの</a:t>
            </a:r>
            <a:r>
              <a:rPr lang="ja-JP" altLang="en-US" sz="1200" u="sng" dirty="0">
                <a:solidFill>
                  <a:schemeClr val="tx1"/>
                </a:solidFill>
                <a:latin typeface="Meiryo UI"/>
                <a:ea typeface="Meiryo UI"/>
                <a:cs typeface="Meiryo UI"/>
              </a:rPr>
              <a:t>成長</a:t>
            </a:r>
            <a:r>
              <a:rPr lang="ja-JP" altLang="en-US" sz="1200" u="sng" dirty="0" smtClean="0">
                <a:solidFill>
                  <a:schemeClr val="tx1"/>
                </a:solidFill>
                <a:latin typeface="Meiryo UI"/>
                <a:ea typeface="Meiryo UI"/>
                <a:cs typeface="Meiryo UI"/>
              </a:rPr>
              <a:t>を確実に取り込むため、大阪企業のアジア展開の促進や、経済的な結びつきを強める必要</a:t>
            </a:r>
            <a:endParaRPr lang="en-US" altLang="ja-JP" sz="1200" u="sng" dirty="0" smtClean="0">
              <a:solidFill>
                <a:schemeClr val="tx1"/>
              </a:solidFill>
              <a:latin typeface="Meiryo UI"/>
              <a:ea typeface="Meiryo UI"/>
              <a:cs typeface="Meiryo UI"/>
            </a:endParaRPr>
          </a:p>
        </p:txBody>
      </p:sp>
      <p:sp>
        <p:nvSpPr>
          <p:cNvPr id="177" name="角丸四角形 176"/>
          <p:cNvSpPr/>
          <p:nvPr/>
        </p:nvSpPr>
        <p:spPr>
          <a:xfrm>
            <a:off x="9346271" y="6617707"/>
            <a:ext cx="3067361" cy="972000"/>
          </a:xfrm>
          <a:prstGeom prst="roundRect">
            <a:avLst>
              <a:gd name="adj" fmla="val 0"/>
            </a:avLst>
          </a:prstGeom>
          <a:ln/>
        </p:spPr>
        <p:style>
          <a:lnRef idx="0">
            <a:schemeClr val="accent3"/>
          </a:lnRef>
          <a:fillRef idx="3">
            <a:schemeClr val="accent3"/>
          </a:fillRef>
          <a:effectRef idx="3">
            <a:schemeClr val="accent3"/>
          </a:effectRef>
          <a:fontRef idx="minor">
            <a:schemeClr val="lt1"/>
          </a:fontRef>
        </p:style>
        <p:txBody>
          <a:bodyPr lIns="144000" tIns="216000" rIns="36000" bIns="3600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nSpc>
                <a:spcPts val="1800"/>
              </a:lnSpc>
              <a:defRPr/>
            </a:pPr>
            <a:r>
              <a:rPr lang="en-US" altLang="ja-JP" sz="1500" b="1" dirty="0" smtClean="0">
                <a:solidFill>
                  <a:schemeClr val="bg1"/>
                </a:solidFill>
                <a:latin typeface="Meiryo UI"/>
                <a:ea typeface="Meiryo UI"/>
                <a:cs typeface="Meiryo UI"/>
              </a:rPr>
              <a:t>Ⅲ </a:t>
            </a:r>
            <a:r>
              <a:rPr lang="ja-JP" altLang="en-US" sz="1500" b="1" dirty="0" smtClean="0">
                <a:solidFill>
                  <a:schemeClr val="bg1"/>
                </a:solidFill>
                <a:latin typeface="Meiryo UI"/>
                <a:ea typeface="Meiryo UI"/>
                <a:cs typeface="Meiryo UI"/>
              </a:rPr>
              <a:t>第４次</a:t>
            </a:r>
            <a:r>
              <a:rPr lang="ja-JP" altLang="en-US" sz="1500" b="1" dirty="0">
                <a:solidFill>
                  <a:schemeClr val="bg1"/>
                </a:solidFill>
                <a:latin typeface="Meiryo UI"/>
                <a:ea typeface="Meiryo UI"/>
                <a:cs typeface="Meiryo UI"/>
              </a:rPr>
              <a:t>産業</a:t>
            </a:r>
            <a:r>
              <a:rPr lang="ja-JP" altLang="en-US" sz="1500" b="1" dirty="0" smtClean="0">
                <a:solidFill>
                  <a:schemeClr val="bg1"/>
                </a:solidFill>
                <a:latin typeface="Meiryo UI"/>
                <a:ea typeface="Meiryo UI"/>
                <a:cs typeface="Meiryo UI"/>
              </a:rPr>
              <a:t>革命</a:t>
            </a:r>
            <a:r>
              <a:rPr lang="ja-JP" altLang="en-US" sz="1500" b="1" dirty="0">
                <a:solidFill>
                  <a:schemeClr val="bg1"/>
                </a:solidFill>
                <a:latin typeface="Meiryo UI"/>
                <a:ea typeface="Meiryo UI"/>
                <a:cs typeface="Meiryo UI"/>
              </a:rPr>
              <a:t>に</a:t>
            </a:r>
            <a:r>
              <a:rPr lang="ja-JP" altLang="en-US" sz="1500" b="1" dirty="0" smtClean="0">
                <a:solidFill>
                  <a:schemeClr val="bg1"/>
                </a:solidFill>
                <a:latin typeface="Meiryo UI"/>
                <a:ea typeface="Meiryo UI"/>
                <a:cs typeface="Meiryo UI"/>
              </a:rPr>
              <a:t>対応したイノ</a:t>
            </a:r>
            <a:endParaRPr lang="en-US" altLang="ja-JP" sz="1500" b="1" dirty="0" smtClean="0">
              <a:solidFill>
                <a:schemeClr val="bg1"/>
              </a:solidFill>
              <a:latin typeface="Meiryo UI"/>
              <a:ea typeface="Meiryo UI"/>
              <a:cs typeface="Meiryo UI"/>
            </a:endParaRPr>
          </a:p>
          <a:p>
            <a:pPr>
              <a:lnSpc>
                <a:spcPts val="1800"/>
              </a:lnSpc>
              <a:defRPr/>
            </a:pPr>
            <a:r>
              <a:rPr lang="ja-JP" altLang="en-US" sz="1500" b="1" dirty="0">
                <a:solidFill>
                  <a:schemeClr val="bg1"/>
                </a:solidFill>
                <a:latin typeface="Meiryo UI"/>
                <a:ea typeface="Meiryo UI"/>
                <a:cs typeface="Meiryo UI"/>
              </a:rPr>
              <a:t>　</a:t>
            </a:r>
            <a:r>
              <a:rPr lang="ja-JP" altLang="en-US" sz="1500" b="1" dirty="0" smtClean="0">
                <a:solidFill>
                  <a:schemeClr val="bg1"/>
                </a:solidFill>
                <a:latin typeface="Meiryo UI"/>
                <a:ea typeface="Meiryo UI"/>
                <a:cs typeface="Meiryo UI"/>
              </a:rPr>
              <a:t>　ベーションの促進と生産性向上</a:t>
            </a:r>
            <a:endParaRPr lang="ja-JP" altLang="en-US" sz="1500" b="1" dirty="0">
              <a:solidFill>
                <a:schemeClr val="bg1"/>
              </a:solidFill>
              <a:latin typeface="Meiryo UI"/>
              <a:ea typeface="Meiryo UI"/>
              <a:cs typeface="Meiryo UI"/>
            </a:endParaRPr>
          </a:p>
        </p:txBody>
      </p:sp>
      <p:sp>
        <p:nvSpPr>
          <p:cNvPr id="178" name="角丸四角形 177"/>
          <p:cNvSpPr/>
          <p:nvPr/>
        </p:nvSpPr>
        <p:spPr>
          <a:xfrm>
            <a:off x="280800" y="6745880"/>
            <a:ext cx="6696064" cy="876623"/>
          </a:xfrm>
          <a:prstGeom prst="roundRect">
            <a:avLst>
              <a:gd name="adj" fmla="val 0"/>
            </a:avLst>
          </a:prstGeom>
          <a:noFill/>
          <a:ln w="3175">
            <a:solidFill>
              <a:schemeClr val="tx2">
                <a:lumMod val="50000"/>
              </a:schemeClr>
            </a:solidFill>
            <a:prstDash val="dash"/>
          </a:ln>
        </p:spPr>
        <p:style>
          <a:lnRef idx="2">
            <a:schemeClr val="accent4"/>
          </a:lnRef>
          <a:fillRef idx="1">
            <a:schemeClr val="lt1"/>
          </a:fillRef>
          <a:effectRef idx="0">
            <a:schemeClr val="accent4"/>
          </a:effectRef>
          <a:fontRef idx="minor">
            <a:schemeClr val="dk1"/>
          </a:fontRef>
        </p:style>
        <p:txBody>
          <a:bodyPr lIns="72000" tIns="72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500"/>
              </a:lnSpc>
              <a:defRPr/>
            </a:pPr>
            <a:r>
              <a:rPr lang="ja-JP" altLang="en-US" sz="1200" dirty="0" smtClean="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新た</a:t>
            </a:r>
            <a:r>
              <a:rPr lang="ja-JP" altLang="en-US" sz="1200" dirty="0" smtClean="0">
                <a:solidFill>
                  <a:schemeClr val="tx1"/>
                </a:solidFill>
                <a:latin typeface="Meiryo UI"/>
                <a:ea typeface="Meiryo UI"/>
                <a:cs typeface="Meiryo UI"/>
              </a:rPr>
              <a:t>な技術革新に対応した取組みが今後の成長を左右</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第４次産業革命に関連する技術を有するものづくり中堅・中小企業の集積などの大阪のポテンシャルが</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活かせる</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中小企業の多くは、</a:t>
            </a:r>
            <a:r>
              <a:rPr lang="en-US" altLang="ja-JP" sz="1200" dirty="0">
                <a:solidFill>
                  <a:schemeClr val="tx1"/>
                </a:solidFill>
                <a:latin typeface="Meiryo UI"/>
                <a:ea typeface="Meiryo UI"/>
                <a:cs typeface="Meiryo UI"/>
              </a:rPr>
              <a:t> </a:t>
            </a:r>
            <a:r>
              <a:rPr lang="en-US" altLang="ja-JP" sz="1200" dirty="0" smtClean="0">
                <a:solidFill>
                  <a:schemeClr val="tx1"/>
                </a:solidFill>
                <a:latin typeface="Meiryo UI"/>
                <a:ea typeface="Meiryo UI"/>
                <a:cs typeface="Meiryo UI"/>
              </a:rPr>
              <a:t>AI</a:t>
            </a:r>
            <a:r>
              <a:rPr lang="ja-JP" altLang="en-US" sz="1200" dirty="0" smtClean="0">
                <a:solidFill>
                  <a:schemeClr val="tx1"/>
                </a:solidFill>
                <a:latin typeface="Meiryo UI"/>
                <a:ea typeface="Meiryo UI"/>
                <a:cs typeface="Meiryo UI"/>
              </a:rPr>
              <a:t>や</a:t>
            </a:r>
            <a:r>
              <a:rPr lang="en-US" altLang="ja-JP" sz="1200" dirty="0" err="1" smtClean="0">
                <a:solidFill>
                  <a:schemeClr val="tx1"/>
                </a:solidFill>
                <a:latin typeface="Meiryo UI"/>
                <a:ea typeface="Meiryo UI"/>
                <a:cs typeface="Meiryo UI"/>
              </a:rPr>
              <a:t>IoT</a:t>
            </a:r>
            <a:r>
              <a:rPr lang="ja-JP" altLang="en-US" sz="1200" dirty="0" err="1" smtClean="0">
                <a:solidFill>
                  <a:schemeClr val="tx1"/>
                </a:solidFill>
                <a:latin typeface="Meiryo UI"/>
                <a:ea typeface="Meiryo UI"/>
                <a:cs typeface="Meiryo UI"/>
              </a:rPr>
              <a:t>、</a:t>
            </a:r>
            <a:r>
              <a:rPr lang="ja-JP" altLang="en-US" sz="1200" dirty="0" smtClean="0">
                <a:solidFill>
                  <a:schemeClr val="tx1"/>
                </a:solidFill>
                <a:latin typeface="Meiryo UI"/>
                <a:ea typeface="Meiryo UI"/>
                <a:cs typeface="Meiryo UI"/>
              </a:rPr>
              <a:t>ロボットなど新たな技術の活用が</a:t>
            </a:r>
            <a:r>
              <a:rPr lang="ja-JP" altLang="en-US" sz="1200" dirty="0">
                <a:solidFill>
                  <a:schemeClr val="tx1"/>
                </a:solidFill>
                <a:latin typeface="Meiryo UI"/>
                <a:ea typeface="Meiryo UI"/>
                <a:cs typeface="Meiryo UI"/>
              </a:rPr>
              <a:t>進んでいない</a:t>
            </a:r>
            <a:endParaRPr lang="en-US" altLang="ja-JP" sz="1200" dirty="0" smtClean="0">
              <a:solidFill>
                <a:schemeClr val="tx1"/>
              </a:solidFill>
              <a:latin typeface="Meiryo UI"/>
              <a:ea typeface="Meiryo UI"/>
              <a:cs typeface="Meiryo UI"/>
            </a:endParaRPr>
          </a:p>
        </p:txBody>
      </p:sp>
      <p:sp>
        <p:nvSpPr>
          <p:cNvPr id="179" name="角丸四角形 178"/>
          <p:cNvSpPr/>
          <p:nvPr/>
        </p:nvSpPr>
        <p:spPr>
          <a:xfrm>
            <a:off x="432000" y="7651979"/>
            <a:ext cx="6544864" cy="420880"/>
          </a:xfrm>
          <a:prstGeom prst="roundRect">
            <a:avLst>
              <a:gd name="adj" fmla="val 0"/>
            </a:avLst>
          </a:prstGeom>
          <a:noFill/>
          <a:ln w="12700">
            <a:noFill/>
            <a:prstDash val="dash"/>
          </a:ln>
        </p:spPr>
        <p:style>
          <a:lnRef idx="2">
            <a:schemeClr val="accent4"/>
          </a:lnRef>
          <a:fillRef idx="1">
            <a:schemeClr val="lt1"/>
          </a:fillRef>
          <a:effectRef idx="0">
            <a:schemeClr val="accent4"/>
          </a:effectRef>
          <a:fontRef idx="minor">
            <a:schemeClr val="dk1"/>
          </a:fontRef>
        </p:style>
        <p:txBody>
          <a:bodyPr lIns="0" tIns="36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400"/>
              </a:lnSpc>
              <a:defRPr/>
            </a:pPr>
            <a:r>
              <a:rPr lang="ja-JP" altLang="en-US" sz="1200" dirty="0" smtClean="0">
                <a:solidFill>
                  <a:schemeClr val="tx1"/>
                </a:solidFill>
                <a:latin typeface="Meiryo UI"/>
                <a:ea typeface="Meiryo UI"/>
                <a:cs typeface="Meiryo UI"/>
              </a:rPr>
              <a:t>⇒ </a:t>
            </a:r>
            <a:r>
              <a:rPr lang="ja-JP" altLang="en-US" sz="1200" u="sng" dirty="0" smtClean="0">
                <a:solidFill>
                  <a:schemeClr val="tx1"/>
                </a:solidFill>
                <a:latin typeface="Meiryo UI"/>
                <a:ea typeface="Meiryo UI"/>
                <a:cs typeface="Meiryo UI"/>
              </a:rPr>
              <a:t>大阪産業</a:t>
            </a:r>
            <a:r>
              <a:rPr lang="ja-JP" altLang="en-US" sz="1200" u="sng" dirty="0">
                <a:solidFill>
                  <a:schemeClr val="tx1"/>
                </a:solidFill>
                <a:latin typeface="Meiryo UI"/>
                <a:ea typeface="Meiryo UI"/>
                <a:cs typeface="Meiryo UI"/>
              </a:rPr>
              <a:t>の</a:t>
            </a:r>
            <a:r>
              <a:rPr lang="ja-JP" altLang="en-US" sz="1200" u="sng" dirty="0" smtClean="0">
                <a:solidFill>
                  <a:schemeClr val="tx1"/>
                </a:solidFill>
                <a:latin typeface="Meiryo UI"/>
                <a:ea typeface="Meiryo UI"/>
                <a:cs typeface="Meiryo UI"/>
              </a:rPr>
              <a:t>競争力を高めるためには、ものづくりのみならず、サービス業なども含め、あらゆる産業分野に</a:t>
            </a:r>
            <a:endParaRPr lang="en-US" altLang="ja-JP" sz="1200" dirty="0" smtClean="0">
              <a:solidFill>
                <a:schemeClr val="tx1"/>
              </a:solidFill>
              <a:latin typeface="Meiryo UI"/>
              <a:ea typeface="Meiryo UI"/>
              <a:cs typeface="Meiryo UI"/>
            </a:endParaRPr>
          </a:p>
          <a:p>
            <a:pPr>
              <a:lnSpc>
                <a:spcPts val="1400"/>
              </a:lnSpc>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a:t>
            </a:r>
            <a:r>
              <a:rPr lang="ja-JP" altLang="en-US" sz="1200" u="sng" dirty="0" smtClean="0">
                <a:solidFill>
                  <a:schemeClr val="tx1"/>
                </a:solidFill>
                <a:latin typeface="Meiryo UI"/>
                <a:ea typeface="Meiryo UI"/>
                <a:cs typeface="Meiryo UI"/>
              </a:rPr>
              <a:t>おいて、第４次産業革命の技術の活用を図っていく必要</a:t>
            </a:r>
            <a:endParaRPr lang="en-US" altLang="ja-JP" sz="1200" u="sng" dirty="0" smtClean="0">
              <a:solidFill>
                <a:schemeClr val="tx1"/>
              </a:solidFill>
              <a:latin typeface="Meiryo UI"/>
              <a:ea typeface="Meiryo UI"/>
              <a:cs typeface="Meiryo UI"/>
            </a:endParaRPr>
          </a:p>
        </p:txBody>
      </p:sp>
      <p:sp>
        <p:nvSpPr>
          <p:cNvPr id="180" name="角丸四角形 179"/>
          <p:cNvSpPr/>
          <p:nvPr/>
        </p:nvSpPr>
        <p:spPr>
          <a:xfrm>
            <a:off x="6976864" y="7748658"/>
            <a:ext cx="1890136" cy="508326"/>
          </a:xfrm>
          <a:prstGeom prst="roundRect">
            <a:avLst>
              <a:gd name="adj" fmla="val 0"/>
            </a:avLst>
          </a:prstGeom>
          <a:noFill/>
          <a:ln w="12700">
            <a:noFill/>
            <a:prstDash val="dash"/>
          </a:ln>
        </p:spPr>
        <p:style>
          <a:lnRef idx="2">
            <a:schemeClr val="accent4"/>
          </a:lnRef>
          <a:fillRef idx="1">
            <a:schemeClr val="lt1"/>
          </a:fillRef>
          <a:effectRef idx="0">
            <a:schemeClr val="accent4"/>
          </a:effectRef>
          <a:fontRef idx="minor">
            <a:schemeClr val="dk1"/>
          </a:fontRef>
        </p:style>
        <p:txBody>
          <a:bodyPr vert="horz" lIns="36000" tIns="72000" rIns="36000" bIns="36000" anchor="ctr"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lnSpc>
                <a:spcPts val="1800"/>
              </a:lnSpc>
              <a:spcBef>
                <a:spcPts val="0"/>
              </a:spcBef>
              <a:defRPr/>
            </a:pP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cs typeface="Meiryo UI"/>
              </a:rPr>
              <a:t>大阪のポテンシャ</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cs typeface="Meiryo UI"/>
              </a:rPr>
              <a:t>ル</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cs typeface="Meiryo UI"/>
              </a:rPr>
              <a:t>を</a:t>
            </a:r>
            <a:endPar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cs typeface="Meiryo UI"/>
            </a:endParaRPr>
          </a:p>
          <a:p>
            <a:pPr algn="ctr">
              <a:lnSpc>
                <a:spcPts val="1800"/>
              </a:lnSpc>
              <a:spcBef>
                <a:spcPts val="0"/>
              </a:spcBef>
              <a:defRPr/>
            </a:pP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cs typeface="Meiryo UI"/>
              </a:rPr>
              <a:t>活かし課題を</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cs typeface="Meiryo UI"/>
              </a:rPr>
              <a:t>克服</a:t>
            </a:r>
            <a:endPar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cs typeface="Meiryo UI"/>
            </a:endParaRPr>
          </a:p>
        </p:txBody>
      </p:sp>
      <p:sp>
        <p:nvSpPr>
          <p:cNvPr id="181" name="角丸四角形 180"/>
          <p:cNvSpPr/>
          <p:nvPr/>
        </p:nvSpPr>
        <p:spPr>
          <a:xfrm>
            <a:off x="9346254" y="8184976"/>
            <a:ext cx="3067441" cy="972000"/>
          </a:xfrm>
          <a:prstGeom prst="roundRect">
            <a:avLst>
              <a:gd name="adj" fmla="val 0"/>
            </a:avLst>
          </a:prstGeom>
          <a:ln/>
        </p:spPr>
        <p:style>
          <a:lnRef idx="0">
            <a:schemeClr val="accent3"/>
          </a:lnRef>
          <a:fillRef idx="3">
            <a:schemeClr val="accent3"/>
          </a:fillRef>
          <a:effectRef idx="3">
            <a:schemeClr val="accent3"/>
          </a:effectRef>
          <a:fontRef idx="minor">
            <a:schemeClr val="lt1"/>
          </a:fontRef>
        </p:style>
        <p:txBody>
          <a:bodyPr lIns="144000" tIns="216000" rIns="36000" bIns="36000" anchor="t" anchorCtr="0"/>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nSpc>
                <a:spcPts val="1800"/>
              </a:lnSpc>
              <a:defRPr/>
            </a:pPr>
            <a:r>
              <a:rPr lang="en-US" altLang="ja-JP" sz="1500" b="1" dirty="0" smtClean="0">
                <a:solidFill>
                  <a:schemeClr val="bg1"/>
                </a:solidFill>
                <a:latin typeface="Meiryo UI"/>
                <a:ea typeface="Meiryo UI"/>
                <a:cs typeface="Meiryo UI"/>
              </a:rPr>
              <a:t>Ⅳ </a:t>
            </a:r>
            <a:r>
              <a:rPr lang="ja-JP" altLang="en-US" sz="1500" b="1" dirty="0" smtClean="0">
                <a:solidFill>
                  <a:schemeClr val="bg1"/>
                </a:solidFill>
                <a:latin typeface="Meiryo UI"/>
                <a:ea typeface="Meiryo UI"/>
                <a:cs typeface="Meiryo UI"/>
              </a:rPr>
              <a:t>人口</a:t>
            </a:r>
            <a:r>
              <a:rPr lang="ja-JP" altLang="en-US" sz="1500" b="1" dirty="0">
                <a:solidFill>
                  <a:schemeClr val="bg1"/>
                </a:solidFill>
                <a:latin typeface="Meiryo UI"/>
                <a:ea typeface="Meiryo UI"/>
                <a:cs typeface="Meiryo UI"/>
              </a:rPr>
              <a:t>の減少</a:t>
            </a:r>
            <a:r>
              <a:rPr lang="ja-JP" altLang="en-US" sz="1500" b="1" dirty="0" smtClean="0">
                <a:solidFill>
                  <a:schemeClr val="bg1"/>
                </a:solidFill>
                <a:latin typeface="Meiryo UI"/>
                <a:ea typeface="Meiryo UI"/>
                <a:cs typeface="Meiryo UI"/>
              </a:rPr>
              <a:t>と産業構造の変化</a:t>
            </a:r>
            <a:endParaRPr lang="en-US" altLang="ja-JP" sz="1500" b="1" dirty="0" smtClean="0">
              <a:solidFill>
                <a:schemeClr val="bg1"/>
              </a:solidFill>
              <a:latin typeface="Meiryo UI"/>
              <a:ea typeface="Meiryo UI"/>
              <a:cs typeface="Meiryo UI"/>
            </a:endParaRPr>
          </a:p>
          <a:p>
            <a:pPr>
              <a:lnSpc>
                <a:spcPts val="1800"/>
              </a:lnSpc>
              <a:defRPr/>
            </a:pPr>
            <a:r>
              <a:rPr lang="ja-JP" altLang="en-US" sz="1500" b="1" dirty="0">
                <a:solidFill>
                  <a:schemeClr val="bg1"/>
                </a:solidFill>
                <a:latin typeface="Meiryo UI"/>
                <a:ea typeface="Meiryo UI"/>
                <a:cs typeface="Meiryo UI"/>
              </a:rPr>
              <a:t>　</a:t>
            </a:r>
            <a:r>
              <a:rPr lang="ja-JP" altLang="en-US" sz="1500" b="1" dirty="0" smtClean="0">
                <a:solidFill>
                  <a:schemeClr val="bg1"/>
                </a:solidFill>
                <a:latin typeface="Meiryo UI"/>
                <a:ea typeface="Meiryo UI"/>
                <a:cs typeface="Meiryo UI"/>
              </a:rPr>
              <a:t>　に</a:t>
            </a:r>
            <a:r>
              <a:rPr lang="ja-JP" altLang="en-US" sz="1500" b="1" dirty="0">
                <a:solidFill>
                  <a:schemeClr val="bg1"/>
                </a:solidFill>
                <a:latin typeface="Meiryo UI"/>
                <a:ea typeface="Meiryo UI"/>
                <a:cs typeface="Meiryo UI"/>
              </a:rPr>
              <a:t>対応</a:t>
            </a:r>
            <a:r>
              <a:rPr lang="ja-JP" altLang="en-US" sz="1500" b="1" dirty="0" smtClean="0">
                <a:solidFill>
                  <a:schemeClr val="bg1"/>
                </a:solidFill>
                <a:latin typeface="Meiryo UI"/>
                <a:ea typeface="Meiryo UI"/>
                <a:cs typeface="Meiryo UI"/>
              </a:rPr>
              <a:t>した人材力強化</a:t>
            </a:r>
            <a:endParaRPr lang="ja-JP" altLang="en-US" sz="1500" b="1" dirty="0">
              <a:solidFill>
                <a:schemeClr val="bg1"/>
              </a:solidFill>
              <a:latin typeface="Meiryo UI"/>
              <a:ea typeface="Meiryo UI"/>
              <a:cs typeface="Meiryo UI"/>
            </a:endParaRPr>
          </a:p>
        </p:txBody>
      </p:sp>
      <p:sp>
        <p:nvSpPr>
          <p:cNvPr id="182" name="角丸四角形 181"/>
          <p:cNvSpPr/>
          <p:nvPr/>
        </p:nvSpPr>
        <p:spPr>
          <a:xfrm>
            <a:off x="280800" y="8407008"/>
            <a:ext cx="6660000" cy="828000"/>
          </a:xfrm>
          <a:prstGeom prst="roundRect">
            <a:avLst>
              <a:gd name="adj" fmla="val 0"/>
            </a:avLst>
          </a:prstGeom>
          <a:noFill/>
          <a:ln w="3175">
            <a:solidFill>
              <a:schemeClr val="tx2">
                <a:lumMod val="50000"/>
              </a:schemeClr>
            </a:solidFill>
            <a:prstDash val="dash"/>
          </a:ln>
        </p:spPr>
        <p:style>
          <a:lnRef idx="2">
            <a:schemeClr val="accent4"/>
          </a:lnRef>
          <a:fillRef idx="1">
            <a:schemeClr val="lt1"/>
          </a:fillRef>
          <a:effectRef idx="0">
            <a:schemeClr val="accent4"/>
          </a:effectRef>
          <a:fontRef idx="minor">
            <a:schemeClr val="dk1"/>
          </a:fontRef>
        </p:style>
        <p:txBody>
          <a:bodyPr lIns="72000" tIns="72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500"/>
              </a:lnSpc>
              <a:defRPr/>
            </a:pPr>
            <a:r>
              <a:rPr lang="ja-JP" altLang="en-US" sz="1200" dirty="0" smtClean="0">
                <a:solidFill>
                  <a:schemeClr val="tx1"/>
                </a:solidFill>
                <a:latin typeface="Meiryo UI"/>
                <a:ea typeface="Meiryo UI"/>
                <a:cs typeface="Meiryo UI"/>
              </a:rPr>
              <a:t>○ 人口減少が確実となる中、いかに成長を図っていくかが課題</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女性や高齢者の就業率が低く、首都圏への若手人材の転出が続く。大学の都心回帰等で増加する学生</a:t>
            </a:r>
            <a:endParaRPr lang="en-US" altLang="ja-JP" sz="1200" dirty="0" smtClean="0">
              <a:solidFill>
                <a:schemeClr val="tx1"/>
              </a:solidFill>
              <a:latin typeface="Meiryo UI"/>
              <a:ea typeface="Meiryo UI"/>
              <a:cs typeface="Meiryo UI"/>
            </a:endParaRPr>
          </a:p>
          <a:p>
            <a:pPr>
              <a:lnSpc>
                <a:spcPts val="1500"/>
              </a:lnSpc>
              <a:defRPr/>
            </a:pPr>
            <a:r>
              <a:rPr lang="en-US" altLang="ja-JP" sz="1200" dirty="0">
                <a:solidFill>
                  <a:schemeClr val="tx1"/>
                </a:solidFill>
                <a:latin typeface="Meiryo UI"/>
                <a:ea typeface="Meiryo UI"/>
                <a:cs typeface="Meiryo UI"/>
              </a:rPr>
              <a:t> </a:t>
            </a:r>
            <a:r>
              <a:rPr lang="en-US" altLang="ja-JP" sz="1200" dirty="0" smtClean="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をいかに定着させるかが課題</a:t>
            </a:r>
            <a:endParaRPr lang="en-US" altLang="ja-JP" sz="1200" dirty="0" smtClean="0">
              <a:solidFill>
                <a:schemeClr val="tx1"/>
              </a:solidFill>
              <a:latin typeface="Meiryo UI"/>
              <a:ea typeface="Meiryo UI"/>
              <a:cs typeface="Meiryo UI"/>
            </a:endParaRPr>
          </a:p>
          <a:p>
            <a:pPr>
              <a:lnSpc>
                <a:spcPts val="1500"/>
              </a:lnSpc>
              <a:defRPr/>
            </a:pPr>
            <a:r>
              <a:rPr lang="ja-JP" altLang="en-US" sz="1200" dirty="0" smtClean="0">
                <a:solidFill>
                  <a:schemeClr val="tx1"/>
                </a:solidFill>
                <a:latin typeface="Meiryo UI"/>
                <a:ea typeface="Meiryo UI"/>
                <a:cs typeface="Meiryo UI"/>
              </a:rPr>
              <a:t>○ 中小企業では、</a:t>
            </a:r>
            <a:r>
              <a:rPr lang="ja-JP" altLang="en-US" sz="1200" dirty="0" smtClean="0">
                <a:solidFill>
                  <a:schemeClr val="tx1"/>
                </a:solidFill>
                <a:latin typeface="Meiryo UI"/>
                <a:ea typeface="Meiryo UI"/>
                <a:cs typeface="Meiryo UI"/>
              </a:rPr>
              <a:t>経営者等の高齢化が進み、事業承継や技能伝承が</a:t>
            </a:r>
            <a:r>
              <a:rPr lang="ja-JP" altLang="en-US" sz="1200" dirty="0" smtClean="0">
                <a:solidFill>
                  <a:schemeClr val="tx1"/>
                </a:solidFill>
                <a:latin typeface="Meiryo UI"/>
                <a:ea typeface="Meiryo UI"/>
                <a:cs typeface="Meiryo UI"/>
              </a:rPr>
              <a:t>課題</a:t>
            </a:r>
            <a:endParaRPr lang="en-US" altLang="ja-JP" sz="1200" dirty="0">
              <a:solidFill>
                <a:schemeClr val="tx1"/>
              </a:solidFill>
              <a:latin typeface="Meiryo UI"/>
              <a:ea typeface="Meiryo UI"/>
              <a:cs typeface="Meiryo UI"/>
            </a:endParaRPr>
          </a:p>
        </p:txBody>
      </p:sp>
      <p:sp>
        <p:nvSpPr>
          <p:cNvPr id="183" name="角丸四角形 182"/>
          <p:cNvSpPr/>
          <p:nvPr/>
        </p:nvSpPr>
        <p:spPr>
          <a:xfrm>
            <a:off x="7192888" y="4872608"/>
            <a:ext cx="1440160" cy="574908"/>
          </a:xfrm>
          <a:prstGeom prst="roundRect">
            <a:avLst>
              <a:gd name="adj" fmla="val 0"/>
            </a:avLst>
          </a:prstGeom>
          <a:noFill/>
          <a:ln w="12700">
            <a:noFill/>
            <a:prstDash val="dash"/>
          </a:ln>
        </p:spPr>
        <p:style>
          <a:lnRef idx="2">
            <a:schemeClr val="accent4"/>
          </a:lnRef>
          <a:fillRef idx="1">
            <a:schemeClr val="lt1"/>
          </a:fillRef>
          <a:effectRef idx="0">
            <a:schemeClr val="accent4"/>
          </a:effectRef>
          <a:fontRef idx="minor">
            <a:schemeClr val="dk1"/>
          </a:fontRef>
        </p:style>
        <p:txBody>
          <a:bodyPr vert="horz" lIns="36000" tIns="72000" rIns="36000" bIns="36000" anchor="ctr"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lnSpc>
                <a:spcPts val="1800"/>
              </a:lnSpc>
              <a:spcBef>
                <a:spcPts val="0"/>
              </a:spcBef>
              <a:defRPr/>
            </a:pP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cs typeface="Meiryo UI"/>
              </a:rPr>
              <a:t>大阪の強みを</a:t>
            </a:r>
            <a:endPar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cs typeface="Meiryo UI"/>
            </a:endParaRPr>
          </a:p>
          <a:p>
            <a:pPr algn="ctr">
              <a:lnSpc>
                <a:spcPts val="1800"/>
              </a:lnSpc>
              <a:spcBef>
                <a:spcPts val="0"/>
              </a:spcBef>
              <a:defRPr/>
            </a:pP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cs typeface="Meiryo UI"/>
              </a:rPr>
              <a:t>伸ばす</a:t>
            </a:r>
            <a:endPar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cs typeface="Meiryo UI"/>
            </a:endParaRPr>
          </a:p>
        </p:txBody>
      </p:sp>
      <p:sp>
        <p:nvSpPr>
          <p:cNvPr id="184" name="テキスト ボックス 46"/>
          <p:cNvSpPr txBox="1">
            <a:spLocks/>
          </p:cNvSpPr>
          <p:nvPr/>
        </p:nvSpPr>
        <p:spPr>
          <a:xfrm>
            <a:off x="280120" y="4066194"/>
            <a:ext cx="3416738" cy="276999"/>
          </a:xfrm>
          <a:prstGeom prst="rect">
            <a:avLst/>
          </a:prstGeom>
        </p:spPr>
        <p:style>
          <a:lnRef idx="0">
            <a:schemeClr val="accent1"/>
          </a:lnRef>
          <a:fillRef idx="3">
            <a:schemeClr val="accent1"/>
          </a:fillRef>
          <a:effectRef idx="3">
            <a:schemeClr val="accent1"/>
          </a:effectRef>
          <a:fontRef idx="minor">
            <a:schemeClr val="lt1"/>
          </a:fontRef>
        </p:style>
        <p:txBody>
          <a:bodyPr wrap="square" lIns="36000" rIns="36000" anchor="ctr">
            <a:spAutoFit/>
          </a:bodyP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r>
              <a:rPr lang="ja-JP" altLang="en-US" sz="1200" b="1" dirty="0">
                <a:solidFill>
                  <a:srgbClr val="FFFFFF"/>
                </a:solidFill>
                <a:latin typeface="Meiryo UI"/>
                <a:ea typeface="Meiryo UI"/>
                <a:cs typeface="Meiryo UI"/>
              </a:rPr>
              <a:t>今後の成長市場に関して</a:t>
            </a:r>
          </a:p>
        </p:txBody>
      </p:sp>
      <p:sp>
        <p:nvSpPr>
          <p:cNvPr id="185" name="テキスト ボックス 47"/>
          <p:cNvSpPr txBox="1">
            <a:spLocks/>
          </p:cNvSpPr>
          <p:nvPr/>
        </p:nvSpPr>
        <p:spPr>
          <a:xfrm>
            <a:off x="280120" y="5186507"/>
            <a:ext cx="3416738" cy="280800"/>
          </a:xfrm>
          <a:prstGeom prst="rect">
            <a:avLst/>
          </a:prstGeom>
        </p:spPr>
        <p:style>
          <a:lnRef idx="0">
            <a:schemeClr val="accent1"/>
          </a:lnRef>
          <a:fillRef idx="3">
            <a:schemeClr val="accent1"/>
          </a:fillRef>
          <a:effectRef idx="3">
            <a:schemeClr val="accent1"/>
          </a:effectRef>
          <a:fontRef idx="minor">
            <a:schemeClr val="lt1"/>
          </a:fontRef>
        </p:style>
        <p:txBody>
          <a:bodyPr wrap="square" lIns="36000" rIns="36000" anchor="ctr">
            <a:spAutoFit/>
          </a:bodyP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r>
              <a:rPr lang="ja-JP" altLang="en-US" sz="1200" b="1" dirty="0">
                <a:solidFill>
                  <a:srgbClr val="FFFFFF"/>
                </a:solidFill>
                <a:latin typeface="Meiryo UI"/>
                <a:ea typeface="Meiryo UI"/>
                <a:cs typeface="Meiryo UI"/>
              </a:rPr>
              <a:t>海外市場の動向に関して</a:t>
            </a:r>
          </a:p>
        </p:txBody>
      </p:sp>
      <p:sp>
        <p:nvSpPr>
          <p:cNvPr id="186" name="テキスト ボックス 48"/>
          <p:cNvSpPr txBox="1">
            <a:spLocks/>
          </p:cNvSpPr>
          <p:nvPr/>
        </p:nvSpPr>
        <p:spPr>
          <a:xfrm>
            <a:off x="280120" y="6499316"/>
            <a:ext cx="3416738" cy="276999"/>
          </a:xfrm>
          <a:prstGeom prst="rect">
            <a:avLst/>
          </a:prstGeom>
        </p:spPr>
        <p:style>
          <a:lnRef idx="0">
            <a:schemeClr val="accent1"/>
          </a:lnRef>
          <a:fillRef idx="3">
            <a:schemeClr val="accent1"/>
          </a:fillRef>
          <a:effectRef idx="3">
            <a:schemeClr val="accent1"/>
          </a:effectRef>
          <a:fontRef idx="minor">
            <a:schemeClr val="lt1"/>
          </a:fontRef>
        </p:style>
        <p:txBody>
          <a:bodyPr wrap="square" lIns="36000" rIns="36000" anchor="ctr">
            <a:spAutoFit/>
          </a:bodyP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r>
              <a:rPr lang="ja-JP" altLang="en-US" sz="1200" b="1" dirty="0">
                <a:solidFill>
                  <a:srgbClr val="FFFFFF"/>
                </a:solidFill>
                <a:latin typeface="Meiryo UI"/>
                <a:ea typeface="Meiryo UI"/>
                <a:cs typeface="Meiryo UI"/>
              </a:rPr>
              <a:t>「第４次産業革命」など新たな技術変革への対応</a:t>
            </a:r>
            <a:endParaRPr lang="en-US" altLang="ja-JP" sz="1200" b="1" dirty="0">
              <a:solidFill>
                <a:srgbClr val="FFFFFF"/>
              </a:solidFill>
              <a:latin typeface="Meiryo UI"/>
              <a:ea typeface="Meiryo UI"/>
              <a:cs typeface="Meiryo UI"/>
            </a:endParaRPr>
          </a:p>
        </p:txBody>
      </p:sp>
      <p:sp>
        <p:nvSpPr>
          <p:cNvPr id="187" name="テキスト ボックス 49"/>
          <p:cNvSpPr txBox="1">
            <a:spLocks/>
          </p:cNvSpPr>
          <p:nvPr/>
        </p:nvSpPr>
        <p:spPr>
          <a:xfrm>
            <a:off x="280800" y="8142511"/>
            <a:ext cx="3398916" cy="276999"/>
          </a:xfrm>
          <a:prstGeom prst="rect">
            <a:avLst/>
          </a:prstGeom>
        </p:spPr>
        <p:style>
          <a:lnRef idx="0">
            <a:schemeClr val="accent1"/>
          </a:lnRef>
          <a:fillRef idx="3">
            <a:schemeClr val="accent1"/>
          </a:fillRef>
          <a:effectRef idx="3">
            <a:schemeClr val="accent1"/>
          </a:effectRef>
          <a:fontRef idx="minor">
            <a:schemeClr val="lt1"/>
          </a:fontRef>
        </p:style>
        <p:txBody>
          <a:bodyPr wrap="square" lIns="36000" rIns="36000" anchor="ctr">
            <a:spAutoFit/>
          </a:bodyP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r>
              <a:rPr lang="ja-JP" altLang="en-US" sz="1200" b="1" dirty="0">
                <a:solidFill>
                  <a:srgbClr val="FFFFFF"/>
                </a:solidFill>
                <a:latin typeface="Meiryo UI"/>
                <a:ea typeface="Meiryo UI"/>
                <a:cs typeface="Meiryo UI"/>
              </a:rPr>
              <a:t>「人口・労働力」に関して</a:t>
            </a:r>
            <a:endParaRPr lang="en-US" altLang="ja-JP" sz="1200" b="1" dirty="0">
              <a:solidFill>
                <a:srgbClr val="FFFFFF"/>
              </a:solidFill>
              <a:latin typeface="Meiryo UI"/>
              <a:ea typeface="Meiryo UI"/>
              <a:cs typeface="Meiryo UI"/>
            </a:endParaRPr>
          </a:p>
        </p:txBody>
      </p:sp>
      <p:sp>
        <p:nvSpPr>
          <p:cNvPr id="188" name="角丸四角形 187"/>
          <p:cNvSpPr/>
          <p:nvPr/>
        </p:nvSpPr>
        <p:spPr>
          <a:xfrm>
            <a:off x="432000" y="9271918"/>
            <a:ext cx="6810100" cy="351906"/>
          </a:xfrm>
          <a:prstGeom prst="roundRect">
            <a:avLst>
              <a:gd name="adj" fmla="val 0"/>
            </a:avLst>
          </a:prstGeom>
          <a:noFill/>
          <a:ln w="12700">
            <a:noFill/>
            <a:prstDash val="dash"/>
          </a:ln>
        </p:spPr>
        <p:style>
          <a:lnRef idx="2">
            <a:schemeClr val="accent4"/>
          </a:lnRef>
          <a:fillRef idx="1">
            <a:schemeClr val="lt1"/>
          </a:fillRef>
          <a:effectRef idx="0">
            <a:schemeClr val="accent4"/>
          </a:effectRef>
          <a:fontRef idx="minor">
            <a:schemeClr val="dk1"/>
          </a:fontRef>
        </p:style>
        <p:txBody>
          <a:bodyPr lIns="0" tIns="36000" rIns="0" bIns="36000" anchor="t"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nSpc>
                <a:spcPts val="1400"/>
              </a:lnSpc>
              <a:defRPr/>
            </a:pPr>
            <a:r>
              <a:rPr lang="ja-JP" altLang="en-US" sz="1200" dirty="0" smtClean="0">
                <a:solidFill>
                  <a:schemeClr val="tx1"/>
                </a:solidFill>
                <a:latin typeface="Meiryo UI"/>
                <a:ea typeface="Meiryo UI"/>
                <a:cs typeface="Meiryo UI"/>
              </a:rPr>
              <a:t>⇒ </a:t>
            </a:r>
            <a:r>
              <a:rPr lang="ja-JP" altLang="en-US" sz="1200" u="sng" dirty="0" smtClean="0">
                <a:solidFill>
                  <a:schemeClr val="tx1"/>
                </a:solidFill>
                <a:latin typeface="Meiryo UI"/>
                <a:ea typeface="Meiryo UI"/>
                <a:cs typeface="Meiryo UI"/>
              </a:rPr>
              <a:t>女性や高齢者をはじめとする多様な人材の活躍の幅を広げるとともに、若手人材の定着を図る必要</a:t>
            </a:r>
            <a:endParaRPr lang="en-US" altLang="ja-JP" sz="1200" u="sng" dirty="0" smtClean="0">
              <a:solidFill>
                <a:schemeClr val="tx1"/>
              </a:solidFill>
              <a:latin typeface="Meiryo UI"/>
              <a:ea typeface="Meiryo UI"/>
              <a:cs typeface="Meiryo UI"/>
            </a:endParaRPr>
          </a:p>
        </p:txBody>
      </p:sp>
      <p:sp>
        <p:nvSpPr>
          <p:cNvPr id="189" name="右矢印 188"/>
          <p:cNvSpPr/>
          <p:nvPr/>
        </p:nvSpPr>
        <p:spPr>
          <a:xfrm>
            <a:off x="7120880" y="5539217"/>
            <a:ext cx="1944000" cy="478697"/>
          </a:xfrm>
          <a:prstGeom prst="rightArrow">
            <a:avLst>
              <a:gd name="adj1" fmla="val 50000"/>
              <a:gd name="adj2" fmla="val 81454"/>
            </a:avLst>
          </a:prstGeom>
          <a:gradFill>
            <a:gsLst>
              <a:gs pos="0">
                <a:schemeClr val="accent4">
                  <a:lumMod val="60000"/>
                  <a:lumOff val="40000"/>
                </a:schemeClr>
              </a:gs>
              <a:gs pos="35000">
                <a:schemeClr val="accent4">
                  <a:tint val="37000"/>
                  <a:satMod val="300000"/>
                </a:schemeClr>
              </a:gs>
              <a:gs pos="100000">
                <a:schemeClr val="accent4">
                  <a:tint val="15000"/>
                  <a:satMod val="350000"/>
                </a:schemeClr>
              </a:gs>
            </a:gsLst>
          </a:gradFill>
          <a:ln>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endParaRPr kumimoji="1" lang="ja-JP" altLang="en-US" dirty="0"/>
          </a:p>
        </p:txBody>
      </p:sp>
      <p:sp>
        <p:nvSpPr>
          <p:cNvPr id="190" name="右矢印 189"/>
          <p:cNvSpPr/>
          <p:nvPr/>
        </p:nvSpPr>
        <p:spPr>
          <a:xfrm>
            <a:off x="7120880" y="6986199"/>
            <a:ext cx="1944000" cy="478697"/>
          </a:xfrm>
          <a:prstGeom prst="rightArrow">
            <a:avLst>
              <a:gd name="adj1" fmla="val 50000"/>
              <a:gd name="adj2" fmla="val 81454"/>
            </a:avLst>
          </a:prstGeom>
          <a:gradFill>
            <a:gsLst>
              <a:gs pos="0">
                <a:schemeClr val="accent3">
                  <a:lumMod val="60000"/>
                  <a:lumOff val="40000"/>
                </a:schemeClr>
              </a:gs>
              <a:gs pos="35000">
                <a:schemeClr val="accent3">
                  <a:tint val="37000"/>
                  <a:satMod val="300000"/>
                </a:schemeClr>
              </a:gs>
              <a:gs pos="100000">
                <a:schemeClr val="accent3">
                  <a:tint val="15000"/>
                  <a:satMod val="350000"/>
                </a:schemeClr>
              </a:gs>
            </a:gsLst>
          </a:gradFill>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endParaRPr kumimoji="1" lang="ja-JP" altLang="en-US" dirty="0"/>
          </a:p>
        </p:txBody>
      </p:sp>
      <p:sp>
        <p:nvSpPr>
          <p:cNvPr id="191" name="右矢印 190"/>
          <p:cNvSpPr/>
          <p:nvPr/>
        </p:nvSpPr>
        <p:spPr>
          <a:xfrm>
            <a:off x="7120880" y="8498367"/>
            <a:ext cx="1944000" cy="478697"/>
          </a:xfrm>
          <a:prstGeom prst="rightArrow">
            <a:avLst>
              <a:gd name="adj1" fmla="val 50000"/>
              <a:gd name="adj2" fmla="val 81454"/>
            </a:avLst>
          </a:prstGeom>
          <a:gradFill>
            <a:gsLst>
              <a:gs pos="0">
                <a:schemeClr val="accent3">
                  <a:lumMod val="60000"/>
                  <a:lumOff val="40000"/>
                </a:schemeClr>
              </a:gs>
              <a:gs pos="35000">
                <a:schemeClr val="accent3">
                  <a:tint val="37000"/>
                  <a:satMod val="300000"/>
                </a:schemeClr>
              </a:gs>
              <a:gs pos="100000">
                <a:schemeClr val="accent3">
                  <a:tint val="15000"/>
                  <a:satMod val="350000"/>
                </a:schemeClr>
              </a:gs>
            </a:gsLst>
          </a:gradFill>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endParaRPr kumimoji="1" lang="ja-JP" altLang="en-US" dirty="0"/>
          </a:p>
        </p:txBody>
      </p:sp>
      <p:sp>
        <p:nvSpPr>
          <p:cNvPr id="47" name="テキスト ボックス 50"/>
          <p:cNvSpPr txBox="1"/>
          <p:nvPr/>
        </p:nvSpPr>
        <p:spPr>
          <a:xfrm>
            <a:off x="11511349" y="57020"/>
            <a:ext cx="1082139" cy="495108"/>
          </a:xfrm>
          <a:prstGeom prst="rect">
            <a:avLst/>
          </a:prstGeom>
          <a:solidFill>
            <a:schemeClr val="bg1"/>
          </a:solidFill>
          <a:ln w="15875">
            <a:solidFill>
              <a:schemeClr val="tx1"/>
            </a:solidFill>
          </a:ln>
        </p:spPr>
        <p:txBody>
          <a:bodyPr wrap="square" lIns="180000" tIns="108000" rIns="180000" bIns="108000" rtlCol="0" anchor="ctr" anchorCtr="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資料１</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サブタイトル 2"/>
          <p:cNvSpPr txBox="1">
            <a:spLocks/>
          </p:cNvSpPr>
          <p:nvPr/>
        </p:nvSpPr>
        <p:spPr>
          <a:xfrm>
            <a:off x="11153328" y="448950"/>
            <a:ext cx="1728192" cy="463218"/>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nchorCtr="1">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fontAlgn="auto">
              <a:spcAft>
                <a:spcPts val="0"/>
              </a:spcAft>
              <a:defRPr/>
            </a:pP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年度第２回</a:t>
            </a:r>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Aft>
                <a:spcPts val="0"/>
              </a:spcAft>
              <a:defRPr/>
            </a:pP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大阪府・大阪市成長戦略推進会議資料</a:t>
            </a:r>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04828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台形 90"/>
          <p:cNvSpPr/>
          <p:nvPr/>
        </p:nvSpPr>
        <p:spPr>
          <a:xfrm>
            <a:off x="308923" y="8184976"/>
            <a:ext cx="11996533" cy="576064"/>
          </a:xfrm>
          <a:prstGeom prst="trapezoid">
            <a:avLst>
              <a:gd name="adj" fmla="val 490086"/>
            </a:avLst>
          </a:prstGeom>
          <a:solidFill>
            <a:srgbClr val="432003"/>
          </a:solidFill>
          <a:ln>
            <a:solidFill>
              <a:srgbClr val="6020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77" name="台形 76"/>
          <p:cNvSpPr/>
          <p:nvPr/>
        </p:nvSpPr>
        <p:spPr>
          <a:xfrm>
            <a:off x="3704420" y="2279635"/>
            <a:ext cx="5285217" cy="6049357"/>
          </a:xfrm>
          <a:prstGeom prst="trapezoid">
            <a:avLst>
              <a:gd name="adj" fmla="val 13434"/>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10" name="正方形/長方形 9"/>
          <p:cNvSpPr/>
          <p:nvPr/>
        </p:nvSpPr>
        <p:spPr>
          <a:xfrm>
            <a:off x="1578020" y="7205797"/>
            <a:ext cx="9396000" cy="907171"/>
          </a:xfrm>
          <a:prstGeom prst="rect">
            <a:avLst/>
          </a:prstGeom>
          <a:solidFill>
            <a:srgbClr val="FFCCFF"/>
          </a:solid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48" name="角丸四角形 47"/>
          <p:cNvSpPr/>
          <p:nvPr/>
        </p:nvSpPr>
        <p:spPr>
          <a:xfrm>
            <a:off x="1561862" y="1128176"/>
            <a:ext cx="9556905" cy="971831"/>
          </a:xfrm>
          <a:prstGeom prst="roundRect">
            <a:avLst>
              <a:gd name="adj" fmla="val 376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800" tIns="180000" rIns="403200" bIns="64008" numCol="1" spcCol="0" rtlCol="0" fromWordArt="0" anchor="t" anchorCtr="0" forceAA="0" compatLnSpc="1">
            <a:prstTxWarp prst="textNoShape">
              <a:avLst/>
            </a:prstTxWarp>
            <a:noAutofit/>
          </a:bodyPr>
          <a:lstStyle/>
          <a:p>
            <a:pPr>
              <a:lnSpc>
                <a:spcPts val="1260"/>
              </a:lnSpc>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価値創造都市</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中継都市</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というめざすべき都市像を堅持したうえで、より具体的将来像を提示</a:t>
            </a:r>
          </a:p>
        </p:txBody>
      </p:sp>
      <p:sp>
        <p:nvSpPr>
          <p:cNvPr id="50" name="テキスト ボックス 49"/>
          <p:cNvSpPr txBox="1"/>
          <p:nvPr/>
        </p:nvSpPr>
        <p:spPr>
          <a:xfrm>
            <a:off x="1786055" y="912168"/>
            <a:ext cx="9007233" cy="324000"/>
          </a:xfrm>
          <a:prstGeom prst="rect">
            <a:avLst/>
          </a:prstGeom>
          <a:solidFill>
            <a:schemeClr val="bg1">
              <a:lumMod val="85000"/>
            </a:schemeClr>
          </a:solidFill>
          <a:ln/>
        </p:spPr>
        <p:style>
          <a:lnRef idx="2">
            <a:schemeClr val="dk1"/>
          </a:lnRef>
          <a:fillRef idx="1">
            <a:schemeClr val="lt1"/>
          </a:fillRef>
          <a:effectRef idx="0">
            <a:schemeClr val="dk1"/>
          </a:effectRef>
          <a:fontRef idx="minor">
            <a:schemeClr val="dk1"/>
          </a:fontRef>
        </p:style>
        <p:txBody>
          <a:bodyPr vert="horz" wrap="square" lIns="100800" tIns="0" rIns="100800" bIns="0" rtlCol="0" anchor="ctr" anchorCtr="0">
            <a:noAutofit/>
          </a:bodyPr>
          <a:lstStyle/>
          <a:p>
            <a:pPr algn="ctr"/>
            <a:r>
              <a:rPr lang="ja-JP" altLang="en-US" sz="1400" spc="-1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日本の成長をけん引する東西二極の</a:t>
            </a:r>
            <a:r>
              <a:rPr lang="ja-JP" altLang="en-US" sz="1400" spc="-140" dirty="0" smtClean="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一極（副首都）と</a:t>
            </a:r>
            <a:r>
              <a:rPr lang="ja-JP" altLang="en-US" sz="1400" spc="-1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して世界で存在感を発揮する</a:t>
            </a:r>
            <a:r>
              <a:rPr lang="ja-JP" altLang="en-US" sz="1400" spc="-140" dirty="0" smtClean="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都</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市</a:t>
            </a:r>
            <a:endParaRPr lang="ja-JP" altLang="en-US" sz="140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51" name="角丸四角形 50"/>
          <p:cNvSpPr/>
          <p:nvPr/>
        </p:nvSpPr>
        <p:spPr>
          <a:xfrm>
            <a:off x="1756592" y="1517934"/>
            <a:ext cx="2772000" cy="396000"/>
          </a:xfrm>
          <a:prstGeom prst="roundRect">
            <a:avLst/>
          </a:prstGeom>
        </p:spPr>
        <p:style>
          <a:lnRef idx="1">
            <a:schemeClr val="accent4"/>
          </a:lnRef>
          <a:fillRef idx="2">
            <a:schemeClr val="accent4"/>
          </a:fillRef>
          <a:effectRef idx="1">
            <a:schemeClr val="accent4"/>
          </a:effectRef>
          <a:fontRef idx="minor">
            <a:schemeClr val="dk1"/>
          </a:fontRef>
        </p:style>
        <p:txBody>
          <a:bodyPr lIns="108000" tIns="0" rIns="108000" bIns="0" rtlCol="0" anchor="ctr"/>
          <a:lstStyle/>
          <a:p>
            <a:pPr>
              <a:lnSpc>
                <a:spcPts val="1200"/>
              </a:lnSpc>
            </a:pPr>
            <a:r>
              <a:rPr lang="ja-JP" altLang="en-US" sz="1000" dirty="0" smtClean="0">
                <a:solidFill>
                  <a:schemeClr val="tx1"/>
                </a:solidFill>
                <a:latin typeface="Meiryo UI"/>
                <a:ea typeface="Meiryo UI"/>
                <a:cs typeface="Meiryo UI"/>
              </a:rPr>
              <a:t>世界</a:t>
            </a:r>
            <a:r>
              <a:rPr lang="ja-JP" altLang="en-US" sz="1000" dirty="0">
                <a:solidFill>
                  <a:schemeClr val="tx1"/>
                </a:solidFill>
                <a:latin typeface="Meiryo UI"/>
                <a:ea typeface="Meiryo UI"/>
                <a:cs typeface="Meiryo UI"/>
              </a:rPr>
              <a:t>に存在感を示す拠点都市となるための個性と産業競争力の強化</a:t>
            </a:r>
            <a:endParaRPr lang="ja-JP" altLang="en-US" sz="1000" dirty="0">
              <a:solidFill>
                <a:schemeClr val="tx1"/>
              </a:solidFill>
            </a:endParaRPr>
          </a:p>
        </p:txBody>
      </p:sp>
      <p:sp>
        <p:nvSpPr>
          <p:cNvPr id="52" name="角丸四角形 51"/>
          <p:cNvSpPr/>
          <p:nvPr/>
        </p:nvSpPr>
        <p:spPr>
          <a:xfrm>
            <a:off x="4924944" y="1524280"/>
            <a:ext cx="2772000" cy="396000"/>
          </a:xfrm>
          <a:prstGeom prst="roundRect">
            <a:avLst/>
          </a:prstGeom>
        </p:spPr>
        <p:style>
          <a:lnRef idx="1">
            <a:schemeClr val="accent4"/>
          </a:lnRef>
          <a:fillRef idx="2">
            <a:schemeClr val="accent4"/>
          </a:fillRef>
          <a:effectRef idx="1">
            <a:schemeClr val="accent4"/>
          </a:effectRef>
          <a:fontRef idx="minor">
            <a:schemeClr val="dk1"/>
          </a:fontRef>
        </p:style>
        <p:txBody>
          <a:bodyPr lIns="108000" tIns="0" rIns="108000" bIns="0" rtlCol="0" anchor="ctr"/>
          <a:lstStyle/>
          <a:p>
            <a:pPr>
              <a:lnSpc>
                <a:spcPts val="1200"/>
              </a:lnSpc>
            </a:pPr>
            <a:r>
              <a:rPr lang="ja-JP" altLang="en-US" sz="1000" dirty="0">
                <a:solidFill>
                  <a:schemeClr val="tx1"/>
                </a:solidFill>
                <a:latin typeface="Meiryo UI"/>
                <a:ea typeface="Meiryo UI"/>
                <a:cs typeface="Meiryo UI"/>
              </a:rPr>
              <a:t>アジア諸国と結びつき、その社会課題解決や市場ニーズを取り込んで共に成長する循環を構築</a:t>
            </a:r>
            <a:endParaRPr lang="ja-JP" altLang="en-US" sz="1000" dirty="0">
              <a:solidFill>
                <a:schemeClr val="tx1"/>
              </a:solidFill>
            </a:endParaRPr>
          </a:p>
        </p:txBody>
      </p:sp>
      <p:sp>
        <p:nvSpPr>
          <p:cNvPr id="53" name="角丸四角形 52"/>
          <p:cNvSpPr/>
          <p:nvPr/>
        </p:nvSpPr>
        <p:spPr>
          <a:xfrm>
            <a:off x="8128992" y="1524280"/>
            <a:ext cx="2772000" cy="396000"/>
          </a:xfrm>
          <a:prstGeom prst="roundRect">
            <a:avLst/>
          </a:prstGeom>
        </p:spPr>
        <p:style>
          <a:lnRef idx="1">
            <a:schemeClr val="accent4"/>
          </a:lnRef>
          <a:fillRef idx="2">
            <a:schemeClr val="accent4"/>
          </a:fillRef>
          <a:effectRef idx="1">
            <a:schemeClr val="accent4"/>
          </a:effectRef>
          <a:fontRef idx="minor">
            <a:schemeClr val="dk1"/>
          </a:fontRef>
        </p:style>
        <p:txBody>
          <a:bodyPr lIns="108000" tIns="0" rIns="108000" bIns="0" rtlCol="0" anchor="ctr"/>
          <a:lstStyle/>
          <a:p>
            <a:pPr>
              <a:lnSpc>
                <a:spcPts val="1200"/>
              </a:lnSpc>
            </a:pPr>
            <a:r>
              <a:rPr lang="ja-JP" altLang="en-US" sz="1000" dirty="0">
                <a:solidFill>
                  <a:schemeClr val="tx1"/>
                </a:solidFill>
                <a:latin typeface="Meiryo UI"/>
                <a:ea typeface="Meiryo UI"/>
                <a:cs typeface="Meiryo UI"/>
              </a:rPr>
              <a:t>人口</a:t>
            </a:r>
            <a:r>
              <a:rPr lang="ja-JP" altLang="en-US" sz="1000" dirty="0" smtClean="0">
                <a:solidFill>
                  <a:schemeClr val="tx1"/>
                </a:solidFill>
                <a:latin typeface="Meiryo UI"/>
                <a:ea typeface="Meiryo UI"/>
                <a:cs typeface="Meiryo UI"/>
              </a:rPr>
              <a:t>減少の</a:t>
            </a:r>
            <a:r>
              <a:rPr lang="ja-JP" altLang="en-US" sz="1000" dirty="0">
                <a:solidFill>
                  <a:schemeClr val="tx1"/>
                </a:solidFill>
                <a:latin typeface="Meiryo UI"/>
                <a:ea typeface="Meiryo UI"/>
                <a:cs typeface="Meiryo UI"/>
              </a:rPr>
              <a:t>中でも成長を実現でき、人材の力が最大限に発揮できる都市力の強化</a:t>
            </a:r>
            <a:endParaRPr lang="ja-JP" altLang="en-US" sz="1000" dirty="0">
              <a:solidFill>
                <a:schemeClr val="tx1"/>
              </a:solidFill>
            </a:endParaRPr>
          </a:p>
        </p:txBody>
      </p:sp>
      <p:sp>
        <p:nvSpPr>
          <p:cNvPr id="60" name="テキスト ボックス 59"/>
          <p:cNvSpPr txBox="1"/>
          <p:nvPr/>
        </p:nvSpPr>
        <p:spPr>
          <a:xfrm>
            <a:off x="1610084" y="8328992"/>
            <a:ext cx="2514978" cy="344710"/>
          </a:xfrm>
          <a:prstGeom prst="rect">
            <a:avLst/>
          </a:prstGeom>
          <a:noFill/>
        </p:spPr>
        <p:txBody>
          <a:bodyPr wrap="square" lIns="128016" tIns="64008" rIns="128016" bIns="64008" rtlCol="0">
            <a:spAutoFit/>
          </a:bodyPr>
          <a:lstStyle/>
          <a:p>
            <a:pPr algn="ctr"/>
            <a:r>
              <a:rPr lang="en-US" altLang="ja-JP" sz="1400" b="1" dirty="0">
                <a:solidFill>
                  <a:schemeClr val="bg1"/>
                </a:solidFill>
                <a:latin typeface="HGPｺﾞｼｯｸE" panose="020B0900000000000000" pitchFamily="50" charset="-128"/>
                <a:ea typeface="HGPｺﾞｼｯｸE" panose="020B0900000000000000" pitchFamily="50" charset="-128"/>
              </a:rPr>
              <a:t>【</a:t>
            </a:r>
            <a:r>
              <a:rPr lang="ja-JP" altLang="en-US" sz="1400" b="1" dirty="0">
                <a:solidFill>
                  <a:schemeClr val="bg1"/>
                </a:solidFill>
                <a:latin typeface="HGPｺﾞｼｯｸE" panose="020B0900000000000000" pitchFamily="50" charset="-128"/>
                <a:ea typeface="HGPｺﾞｼｯｸE" panose="020B0900000000000000" pitchFamily="50" charset="-128"/>
              </a:rPr>
              <a:t>知的ｲﾝﾌﾗの充実</a:t>
            </a:r>
            <a:r>
              <a:rPr lang="en-US" altLang="ja-JP" sz="1400" b="1" dirty="0">
                <a:solidFill>
                  <a:schemeClr val="bg1"/>
                </a:solidFill>
                <a:latin typeface="HGPｺﾞｼｯｸE" panose="020B0900000000000000" pitchFamily="50" charset="-128"/>
                <a:ea typeface="HGPｺﾞｼｯｸE" panose="020B0900000000000000" pitchFamily="50" charset="-128"/>
              </a:rPr>
              <a:t>】</a:t>
            </a:r>
            <a:endParaRPr lang="ja-JP" altLang="en-US" sz="1400" b="1" dirty="0">
              <a:solidFill>
                <a:schemeClr val="bg1"/>
              </a:solidFill>
              <a:latin typeface="HGPｺﾞｼｯｸE" panose="020B0900000000000000" pitchFamily="50" charset="-128"/>
              <a:ea typeface="HGPｺﾞｼｯｸE" panose="020B0900000000000000" pitchFamily="50" charset="-128"/>
            </a:endParaRPr>
          </a:p>
        </p:txBody>
      </p:sp>
      <p:sp>
        <p:nvSpPr>
          <p:cNvPr id="61" name="テキスト ボックス 60"/>
          <p:cNvSpPr txBox="1"/>
          <p:nvPr/>
        </p:nvSpPr>
        <p:spPr>
          <a:xfrm>
            <a:off x="8413290" y="8328992"/>
            <a:ext cx="2520638" cy="344710"/>
          </a:xfrm>
          <a:prstGeom prst="rect">
            <a:avLst/>
          </a:prstGeom>
          <a:noFill/>
        </p:spPr>
        <p:txBody>
          <a:bodyPr wrap="square" lIns="128016" tIns="64008" rIns="128016" bIns="64008" rtlCol="0">
            <a:spAutoFit/>
          </a:bodyPr>
          <a:lstStyle/>
          <a:p>
            <a:pPr algn="ctr"/>
            <a:r>
              <a:rPr lang="en-US" altLang="ja-JP" sz="1400" b="1" dirty="0">
                <a:solidFill>
                  <a:schemeClr val="bg1"/>
                </a:solidFill>
                <a:latin typeface="HGPｺﾞｼｯｸE" panose="020B0900000000000000" pitchFamily="50" charset="-128"/>
                <a:ea typeface="HGPｺﾞｼｯｸE" panose="020B0900000000000000" pitchFamily="50" charset="-128"/>
              </a:rPr>
              <a:t>【</a:t>
            </a:r>
            <a:r>
              <a:rPr lang="ja-JP" altLang="en-US" sz="1400" b="1" dirty="0">
                <a:solidFill>
                  <a:schemeClr val="bg1"/>
                </a:solidFill>
                <a:latin typeface="HGPｺﾞｼｯｸE" panose="020B0900000000000000" pitchFamily="50" charset="-128"/>
                <a:ea typeface="HGPｺﾞｼｯｸE" panose="020B0900000000000000" pitchFamily="50" charset="-128"/>
              </a:rPr>
              <a:t>都市ｲﾝﾌﾗの充実</a:t>
            </a:r>
            <a:r>
              <a:rPr lang="en-US" altLang="ja-JP" sz="1400" b="1" dirty="0">
                <a:solidFill>
                  <a:schemeClr val="bg1"/>
                </a:solidFill>
                <a:latin typeface="HGPｺﾞｼｯｸE" panose="020B0900000000000000" pitchFamily="50" charset="-128"/>
                <a:ea typeface="HGPｺﾞｼｯｸE" panose="020B0900000000000000" pitchFamily="50" charset="-128"/>
              </a:rPr>
              <a:t>】</a:t>
            </a:r>
            <a:endParaRPr lang="ja-JP" altLang="en-US" sz="1400" b="1" dirty="0">
              <a:solidFill>
                <a:schemeClr val="bg1"/>
              </a:solidFill>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03334" y="9300166"/>
            <a:ext cx="11808000" cy="235064"/>
          </a:xfrm>
          <a:prstGeom prst="rect">
            <a:avLst/>
          </a:prstGeom>
          <a:solidFill>
            <a:schemeClr val="tx2">
              <a:lumMod val="50000"/>
            </a:schemeClr>
          </a:solidFill>
        </p:spPr>
        <p:txBody>
          <a:bodyPr wrap="square" lIns="0" tIns="0" rIns="0" bIns="0" rtlCol="0" anchor="ctr" anchorCtr="1">
            <a:spAutoFit/>
          </a:bodyPr>
          <a:lstStyle/>
          <a:p>
            <a:pPr algn="ctr">
              <a:lnSpc>
                <a:spcPts val="2100"/>
              </a:lnSpc>
            </a:pPr>
            <a:r>
              <a:rPr lang="ja-JP" altLang="en-US" sz="1300" b="1"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成長のための５源泉</a:t>
            </a:r>
            <a:r>
              <a:rPr lang="en-US" altLang="ja-JP" sz="1300" b="1"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集客力、人材力、産業・技術力、物流人流ｲﾝﾌﾗ、都市の再生</a:t>
            </a:r>
            <a:r>
              <a:rPr lang="en-US" altLang="ja-JP" sz="1300" b="1"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1"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大かっこ 74"/>
          <p:cNvSpPr/>
          <p:nvPr/>
        </p:nvSpPr>
        <p:spPr>
          <a:xfrm>
            <a:off x="4769594" y="7348143"/>
            <a:ext cx="2931106" cy="658335"/>
          </a:xfrm>
          <a:prstGeom prst="bracketPair">
            <a:avLst>
              <a:gd name="adj" fmla="val 10903"/>
            </a:avLst>
          </a:prstGeom>
          <a:noFill/>
          <a:ln w="9525">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tIns="50400" rIns="108000" bIns="50400" anchor="ctr" anchorCtr="1"/>
          <a:lstStyle/>
          <a:p>
            <a:pPr>
              <a:lnSpc>
                <a:spcPts val="1200"/>
              </a:lnSpc>
            </a:pPr>
            <a:r>
              <a:rPr lang="en-US" altLang="ja-JP" sz="900" dirty="0" smtClean="0">
                <a:solidFill>
                  <a:schemeClr val="tx1"/>
                </a:solidFill>
                <a:latin typeface="Meiryo UI"/>
                <a:ea typeface="Meiryo UI"/>
                <a:cs typeface="Meiryo UI"/>
              </a:rPr>
              <a:t> 2025</a:t>
            </a:r>
            <a:r>
              <a:rPr lang="ja-JP" altLang="en-US" sz="900" dirty="0">
                <a:solidFill>
                  <a:schemeClr val="tx1"/>
                </a:solidFill>
                <a:latin typeface="Meiryo UI"/>
                <a:ea typeface="Meiryo UI"/>
                <a:cs typeface="Meiryo UI"/>
              </a:rPr>
              <a:t>日本万国博覧会やＩＲの実現に向けた取組みとあわせて上記の重点分野の取組みを加速させるとともに、実現後はそれらをインパクトとして更なる大阪の成長・発展につなげていく</a:t>
            </a:r>
          </a:p>
        </p:txBody>
      </p:sp>
      <p:sp>
        <p:nvSpPr>
          <p:cNvPr id="94" name="上矢印 93"/>
          <p:cNvSpPr/>
          <p:nvPr/>
        </p:nvSpPr>
        <p:spPr>
          <a:xfrm>
            <a:off x="3410800" y="2011338"/>
            <a:ext cx="5760000" cy="288000"/>
          </a:xfrm>
          <a:prstGeom prst="upArrow">
            <a:avLst>
              <a:gd name="adj1" fmla="val 56129"/>
              <a:gd name="adj2" fmla="val 10000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11" name="正方形/長方形 10"/>
          <p:cNvSpPr/>
          <p:nvPr/>
        </p:nvSpPr>
        <p:spPr>
          <a:xfrm>
            <a:off x="188084" y="2490147"/>
            <a:ext cx="12261388" cy="6588000"/>
          </a:xfrm>
          <a:prstGeom prst="rect">
            <a:avLst/>
          </a:prstGeom>
          <a:noFill/>
          <a:ln w="4762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112" name="テキスト ボックス 111"/>
          <p:cNvSpPr txBox="1"/>
          <p:nvPr/>
        </p:nvSpPr>
        <p:spPr>
          <a:xfrm>
            <a:off x="1829256" y="8963676"/>
            <a:ext cx="8676000" cy="246221"/>
          </a:xfrm>
          <a:prstGeom prst="rect">
            <a:avLst/>
          </a:prstGeom>
          <a:solidFill>
            <a:schemeClr val="bg1"/>
          </a:solidFill>
        </p:spPr>
        <p:txBody>
          <a:bodyPr wrap="square" lIns="36000" tIns="0" rIns="36000" bIns="0" rtlCol="0" anchor="ctr" anchorCtr="0">
            <a:spAutoFit/>
          </a:bodyPr>
          <a:lstStyle/>
          <a:p>
            <a:pPr algn="ctr"/>
            <a:r>
              <a:rPr lang="ja-JP" altLang="en-US" sz="1600" dirty="0" smtClean="0">
                <a:latin typeface="HGPｺﾞｼｯｸM" panose="020B0600000000000000" pitchFamily="50" charset="-128"/>
                <a:ea typeface="HGPｺﾞｼｯｸM" panose="020B0600000000000000" pitchFamily="50" charset="-128"/>
              </a:rPr>
              <a:t>５</a:t>
            </a:r>
            <a:r>
              <a:rPr lang="ja-JP" altLang="en-US" sz="1600" dirty="0">
                <a:latin typeface="HGPｺﾞｼｯｸM" panose="020B0600000000000000" pitchFamily="50" charset="-128"/>
                <a:ea typeface="HGPｺﾞｼｯｸM" panose="020B0600000000000000" pitchFamily="50" charset="-128"/>
              </a:rPr>
              <a:t>源泉の</a:t>
            </a:r>
            <a:r>
              <a:rPr lang="ja-JP" altLang="en-US" sz="1600" dirty="0" smtClean="0">
                <a:latin typeface="HGPｺﾞｼｯｸM" panose="020B0600000000000000" pitchFamily="50" charset="-128"/>
                <a:ea typeface="HGPｺﾞｼｯｸM" panose="020B0600000000000000" pitchFamily="50" charset="-128"/>
              </a:rPr>
              <a:t>もと、土壌となる知的</a:t>
            </a:r>
            <a:r>
              <a:rPr lang="ja-JP" altLang="en-US" sz="1600" dirty="0">
                <a:latin typeface="HGPｺﾞｼｯｸM" panose="020B0600000000000000" pitchFamily="50" charset="-128"/>
                <a:ea typeface="HGPｺﾞｼｯｸM" panose="020B0600000000000000" pitchFamily="50" charset="-128"/>
              </a:rPr>
              <a:t>ｲﾝﾌﾗや都市ｲﾝﾌﾗ</a:t>
            </a:r>
            <a:r>
              <a:rPr lang="ja-JP" altLang="en-US" sz="1600" dirty="0" smtClean="0">
                <a:latin typeface="HGPｺﾞｼｯｸM" panose="020B0600000000000000" pitchFamily="50" charset="-128"/>
                <a:ea typeface="HGPｺﾞｼｯｸM" panose="020B0600000000000000" pitchFamily="50" charset="-128"/>
              </a:rPr>
              <a:t>の更なる充実を図るとともに、４つの重点分野を設定</a:t>
            </a:r>
            <a:endParaRPr lang="ja-JP" altLang="en-US" sz="1800" dirty="0">
              <a:latin typeface="HGPｺﾞｼｯｸM" panose="020B0600000000000000" pitchFamily="50" charset="-128"/>
              <a:ea typeface="HGPｺﾞｼｯｸM" panose="020B0600000000000000" pitchFamily="50" charset="-128"/>
            </a:endParaRPr>
          </a:p>
        </p:txBody>
      </p:sp>
      <p:sp>
        <p:nvSpPr>
          <p:cNvPr id="86" name="正方形/長方形 85"/>
          <p:cNvSpPr/>
          <p:nvPr/>
        </p:nvSpPr>
        <p:spPr>
          <a:xfrm>
            <a:off x="496144" y="2622919"/>
            <a:ext cx="11735364" cy="4320000"/>
          </a:xfrm>
          <a:prstGeom prst="rect">
            <a:avLst/>
          </a:prstGeom>
          <a:solidFill>
            <a:schemeClr val="bg1">
              <a:lumMod val="85000"/>
            </a:schemeClr>
          </a:solidFill>
          <a:ln w="635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84" name="図形 83"/>
          <p:cNvSpPr/>
          <p:nvPr/>
        </p:nvSpPr>
        <p:spPr>
          <a:xfrm rot="5400000" flipH="1" flipV="1">
            <a:off x="805188" y="6864652"/>
            <a:ext cx="1215401" cy="1113408"/>
          </a:xfrm>
          <a:prstGeom prst="swooshArrow">
            <a:avLst>
              <a:gd name="adj1" fmla="val 27951"/>
              <a:gd name="adj2" fmla="val 38203"/>
            </a:avLst>
          </a:prstGeom>
          <a:ln/>
        </p:spPr>
        <p:style>
          <a:lnRef idx="1">
            <a:schemeClr val="accent2"/>
          </a:lnRef>
          <a:fillRef idx="2">
            <a:schemeClr val="accent2"/>
          </a:fillRef>
          <a:effectRef idx="1">
            <a:schemeClr val="accent2"/>
          </a:effectRef>
          <a:fontRef idx="minor">
            <a:schemeClr val="dk1"/>
          </a:fontRef>
        </p:style>
        <p:txBody>
          <a:bodyPr lIns="128016" tIns="64008" rIns="128016" bIns="64008"/>
          <a:lstStyle/>
          <a:p>
            <a:endParaRPr lang="ja-JP" altLang="en-US" dirty="0">
              <a:solidFill>
                <a:schemeClr val="tx1"/>
              </a:solidFill>
            </a:endParaRPr>
          </a:p>
        </p:txBody>
      </p:sp>
      <p:sp>
        <p:nvSpPr>
          <p:cNvPr id="88" name="図形 87"/>
          <p:cNvSpPr/>
          <p:nvPr/>
        </p:nvSpPr>
        <p:spPr>
          <a:xfrm rot="16200000" flipV="1">
            <a:off x="10462184" y="6842073"/>
            <a:ext cx="1215402" cy="1113408"/>
          </a:xfrm>
          <a:prstGeom prst="swooshArrow">
            <a:avLst>
              <a:gd name="adj1" fmla="val 29979"/>
              <a:gd name="adj2" fmla="val 38203"/>
            </a:avLst>
          </a:prstGeom>
          <a:ln/>
        </p:spPr>
        <p:style>
          <a:lnRef idx="1">
            <a:schemeClr val="accent2"/>
          </a:lnRef>
          <a:fillRef idx="2">
            <a:schemeClr val="accent2"/>
          </a:fillRef>
          <a:effectRef idx="1">
            <a:schemeClr val="accent2"/>
          </a:effectRef>
          <a:fontRef idx="minor">
            <a:schemeClr val="dk1"/>
          </a:fontRef>
        </p:style>
        <p:txBody>
          <a:bodyPr lIns="128016" tIns="64008" rIns="128016" bIns="64008"/>
          <a:lstStyle/>
          <a:p>
            <a:endParaRPr lang="ja-JP" altLang="en-US" dirty="0">
              <a:solidFill>
                <a:schemeClr val="tx1"/>
              </a:solidFill>
            </a:endParaRPr>
          </a:p>
        </p:txBody>
      </p:sp>
      <p:sp>
        <p:nvSpPr>
          <p:cNvPr id="57" name="テキスト ボックス 56"/>
          <p:cNvSpPr txBox="1">
            <a:spLocks/>
          </p:cNvSpPr>
          <p:nvPr/>
        </p:nvSpPr>
        <p:spPr>
          <a:xfrm>
            <a:off x="7874968" y="7313456"/>
            <a:ext cx="2808000" cy="720000"/>
          </a:xfrm>
          <a:prstGeom prst="snip1Rect">
            <a:avLst>
              <a:gd name="adj" fmla="val 0"/>
            </a:avLst>
          </a:prstGeom>
        </p:spPr>
        <p:style>
          <a:lnRef idx="1">
            <a:schemeClr val="accent2"/>
          </a:lnRef>
          <a:fillRef idx="2">
            <a:schemeClr val="accent2"/>
          </a:fillRef>
          <a:effectRef idx="1">
            <a:schemeClr val="accent2"/>
          </a:effectRef>
          <a:fontRef idx="minor">
            <a:schemeClr val="dk1"/>
          </a:fontRef>
        </p:style>
        <p:txBody>
          <a:bodyPr wrap="square" lIns="72000" tIns="180000" rIns="50400" bIns="50400">
            <a:noAutofit/>
          </a:bodyPr>
          <a:lstStyle/>
          <a:p>
            <a:pPr>
              <a:lnSpc>
                <a:spcPts val="1000"/>
              </a:lnSpc>
              <a:defRPr/>
            </a:pPr>
            <a:r>
              <a:rPr lang="ja-JP" altLang="en-US" sz="900" dirty="0" smtClean="0">
                <a:solidFill>
                  <a:schemeClr val="tx1"/>
                </a:solidFill>
                <a:latin typeface="Meiryo UI"/>
                <a:ea typeface="Meiryo UI"/>
                <a:cs typeface="Meiryo UI"/>
              </a:rPr>
              <a:t>・</a:t>
            </a:r>
            <a:r>
              <a:rPr lang="ja-JP" altLang="en-US" sz="900" dirty="0">
                <a:solidFill>
                  <a:schemeClr val="tx1"/>
                </a:solidFill>
                <a:latin typeface="Meiryo UI"/>
                <a:ea typeface="Meiryo UI"/>
                <a:cs typeface="Meiryo UI"/>
              </a:rPr>
              <a:t>集客のみならず、</a:t>
            </a:r>
            <a:r>
              <a:rPr lang="en-US" altLang="ja-JP" sz="900" dirty="0">
                <a:solidFill>
                  <a:schemeClr val="tx1"/>
                </a:solidFill>
                <a:latin typeface="Meiryo UI"/>
                <a:ea typeface="Meiryo UI"/>
                <a:cs typeface="Meiryo UI"/>
              </a:rPr>
              <a:t>MICE</a:t>
            </a:r>
            <a:r>
              <a:rPr lang="ja-JP" altLang="en-US" sz="900" dirty="0">
                <a:solidFill>
                  <a:schemeClr val="tx1"/>
                </a:solidFill>
                <a:latin typeface="Meiryo UI"/>
                <a:ea typeface="Meiryo UI"/>
                <a:cs typeface="Meiryo UI"/>
              </a:rPr>
              <a:t>等を通じ、世界から</a:t>
            </a:r>
            <a:r>
              <a:rPr lang="ja-JP" altLang="en-US" sz="900" dirty="0" smtClean="0">
                <a:solidFill>
                  <a:schemeClr val="tx1"/>
                </a:solidFill>
                <a:latin typeface="Meiryo UI"/>
                <a:ea typeface="Meiryo UI"/>
                <a:cs typeface="Meiryo UI"/>
              </a:rPr>
              <a:t>人材や情報</a:t>
            </a:r>
            <a:endParaRPr lang="en-US" altLang="ja-JP" sz="900" dirty="0" smtClean="0">
              <a:solidFill>
                <a:schemeClr val="tx1"/>
              </a:solidFill>
              <a:latin typeface="Meiryo UI"/>
              <a:ea typeface="Meiryo UI"/>
              <a:cs typeface="Meiryo UI"/>
            </a:endParaRPr>
          </a:p>
          <a:p>
            <a:pPr>
              <a:lnSpc>
                <a:spcPts val="1000"/>
              </a:lnSpc>
              <a:defRPr/>
            </a:pPr>
            <a:r>
              <a:rPr lang="ja-JP" altLang="en-US" sz="900" dirty="0">
                <a:solidFill>
                  <a:schemeClr val="tx1"/>
                </a:solidFill>
                <a:latin typeface="Meiryo UI"/>
                <a:ea typeface="Meiryo UI"/>
                <a:cs typeface="Meiryo UI"/>
              </a:rPr>
              <a:t>　</a:t>
            </a:r>
            <a:r>
              <a:rPr lang="ja-JP" altLang="en-US" sz="900" dirty="0" smtClean="0">
                <a:solidFill>
                  <a:schemeClr val="tx1"/>
                </a:solidFill>
                <a:latin typeface="Meiryo UI"/>
                <a:ea typeface="Meiryo UI"/>
                <a:cs typeface="Meiryo UI"/>
              </a:rPr>
              <a:t>が集まり、新た</a:t>
            </a:r>
            <a:r>
              <a:rPr lang="ja-JP" altLang="en-US" sz="900" dirty="0">
                <a:solidFill>
                  <a:schemeClr val="tx1"/>
                </a:solidFill>
                <a:latin typeface="Meiryo UI"/>
                <a:ea typeface="Meiryo UI"/>
                <a:cs typeface="Meiryo UI"/>
              </a:rPr>
              <a:t>なビジネスや価値を創造</a:t>
            </a:r>
            <a:endParaRPr lang="en-US" altLang="ja-JP" sz="900" dirty="0">
              <a:solidFill>
                <a:schemeClr val="tx1"/>
              </a:solidFill>
              <a:latin typeface="Meiryo UI"/>
              <a:ea typeface="Meiryo UI"/>
              <a:cs typeface="Meiryo UI"/>
            </a:endParaRPr>
          </a:p>
          <a:p>
            <a:pPr>
              <a:lnSpc>
                <a:spcPts val="1000"/>
              </a:lnSpc>
              <a:defRPr/>
            </a:pPr>
            <a:r>
              <a:rPr lang="ja-JP" altLang="en-US" sz="900" dirty="0">
                <a:solidFill>
                  <a:schemeClr val="tx1"/>
                </a:solidFill>
                <a:latin typeface="Meiryo UI"/>
                <a:ea typeface="Meiryo UI"/>
                <a:cs typeface="Meiryo UI"/>
              </a:rPr>
              <a:t>・都市ブランド力の向上</a:t>
            </a:r>
            <a:endParaRPr lang="en-US" altLang="ja-JP" sz="900" dirty="0">
              <a:solidFill>
                <a:schemeClr val="tx1"/>
              </a:solidFill>
              <a:latin typeface="Meiryo UI"/>
              <a:ea typeface="Meiryo UI"/>
              <a:cs typeface="Meiryo UI"/>
            </a:endParaRPr>
          </a:p>
        </p:txBody>
      </p:sp>
      <p:sp>
        <p:nvSpPr>
          <p:cNvPr id="55" name="テキスト ボックス 54"/>
          <p:cNvSpPr txBox="1">
            <a:spLocks/>
          </p:cNvSpPr>
          <p:nvPr/>
        </p:nvSpPr>
        <p:spPr>
          <a:xfrm>
            <a:off x="1806981" y="7313456"/>
            <a:ext cx="2808000" cy="720000"/>
          </a:xfrm>
          <a:prstGeom prst="snipRoundRect">
            <a:avLst>
              <a:gd name="adj1" fmla="val 0"/>
              <a:gd name="adj2" fmla="val 0"/>
            </a:avLst>
          </a:prstGeom>
        </p:spPr>
        <p:style>
          <a:lnRef idx="1">
            <a:schemeClr val="accent2"/>
          </a:lnRef>
          <a:fillRef idx="2">
            <a:schemeClr val="accent2"/>
          </a:fillRef>
          <a:effectRef idx="1">
            <a:schemeClr val="accent2"/>
          </a:effectRef>
          <a:fontRef idx="minor">
            <a:schemeClr val="dk1"/>
          </a:fontRef>
        </p:style>
        <p:txBody>
          <a:bodyPr wrap="square" lIns="72000" tIns="180000" rIns="50400" bIns="50400">
            <a:noAutofit/>
          </a:bodyPr>
          <a:lstStyle/>
          <a:p>
            <a:pPr>
              <a:lnSpc>
                <a:spcPts val="1000"/>
              </a:lnSpc>
              <a:defRPr/>
            </a:pPr>
            <a:r>
              <a:rPr lang="ja-JP" altLang="en-US" sz="900" dirty="0" smtClean="0">
                <a:solidFill>
                  <a:schemeClr val="tx1"/>
                </a:solidFill>
                <a:latin typeface="Meiryo UI"/>
                <a:ea typeface="Meiryo UI"/>
                <a:cs typeface="Meiryo UI"/>
              </a:rPr>
              <a:t>・</a:t>
            </a:r>
            <a:r>
              <a:rPr lang="ja-JP" altLang="en-US" sz="900" dirty="0">
                <a:solidFill>
                  <a:schemeClr val="tx1"/>
                </a:solidFill>
                <a:latin typeface="Meiryo UI"/>
                <a:ea typeface="Meiryo UI"/>
                <a:cs typeface="Meiryo UI"/>
              </a:rPr>
              <a:t>健康・医療関連産業を中心に、大阪の</a:t>
            </a:r>
            <a:r>
              <a:rPr lang="ja-JP" altLang="en-US" sz="900" dirty="0" smtClean="0">
                <a:solidFill>
                  <a:schemeClr val="tx1"/>
                </a:solidFill>
                <a:latin typeface="Meiryo UI"/>
                <a:ea typeface="Meiryo UI"/>
                <a:cs typeface="Meiryo UI"/>
              </a:rPr>
              <a:t>高い技術力</a:t>
            </a:r>
            <a:r>
              <a:rPr lang="ja-JP" altLang="en-US" sz="900" dirty="0">
                <a:solidFill>
                  <a:schemeClr val="tx1"/>
                </a:solidFill>
                <a:latin typeface="Meiryo UI"/>
                <a:ea typeface="Meiryo UI"/>
                <a:cs typeface="Meiryo UI"/>
              </a:rPr>
              <a:t>を</a:t>
            </a:r>
            <a:r>
              <a:rPr lang="ja-JP" altLang="en-US" sz="900" dirty="0" smtClean="0">
                <a:solidFill>
                  <a:schemeClr val="tx1"/>
                </a:solidFill>
                <a:latin typeface="Meiryo UI"/>
                <a:ea typeface="Meiryo UI"/>
                <a:cs typeface="Meiryo UI"/>
              </a:rPr>
              <a:t>、</a:t>
            </a:r>
            <a:endParaRPr lang="en-US" altLang="ja-JP" sz="900" dirty="0" smtClean="0">
              <a:solidFill>
                <a:schemeClr val="tx1"/>
              </a:solidFill>
              <a:latin typeface="Meiryo UI"/>
              <a:ea typeface="Meiryo UI"/>
              <a:cs typeface="Meiryo UI"/>
            </a:endParaRPr>
          </a:p>
          <a:p>
            <a:pPr>
              <a:lnSpc>
                <a:spcPts val="1000"/>
              </a:lnSpc>
              <a:defRPr/>
            </a:pPr>
            <a:r>
              <a:rPr lang="ja-JP" altLang="en-US" sz="900" dirty="0">
                <a:solidFill>
                  <a:schemeClr val="tx1"/>
                </a:solidFill>
                <a:latin typeface="Meiryo UI"/>
                <a:ea typeface="Meiryo UI"/>
                <a:cs typeface="Meiryo UI"/>
              </a:rPr>
              <a:t>　</a:t>
            </a:r>
            <a:r>
              <a:rPr lang="ja-JP" altLang="en-US" sz="900" dirty="0" smtClean="0">
                <a:solidFill>
                  <a:schemeClr val="tx1"/>
                </a:solidFill>
                <a:latin typeface="Meiryo UI"/>
                <a:ea typeface="Meiryo UI"/>
                <a:cs typeface="Meiryo UI"/>
              </a:rPr>
              <a:t>国内外に示す</a:t>
            </a:r>
            <a:endParaRPr lang="en-US" altLang="ja-JP" sz="900" dirty="0">
              <a:solidFill>
                <a:schemeClr val="tx1"/>
              </a:solidFill>
              <a:latin typeface="Meiryo UI"/>
              <a:ea typeface="Meiryo UI"/>
              <a:cs typeface="Meiryo UI"/>
            </a:endParaRPr>
          </a:p>
          <a:p>
            <a:pPr>
              <a:lnSpc>
                <a:spcPts val="1000"/>
              </a:lnSpc>
              <a:defRPr/>
            </a:pPr>
            <a:r>
              <a:rPr lang="ja-JP" altLang="en-US" sz="900" dirty="0">
                <a:solidFill>
                  <a:schemeClr val="tx1"/>
                </a:solidFill>
                <a:latin typeface="Meiryo UI"/>
                <a:ea typeface="Meiryo UI"/>
                <a:cs typeface="Meiryo UI"/>
              </a:rPr>
              <a:t>・世界的な課題解決にも貢献</a:t>
            </a:r>
            <a:endParaRPr lang="en-US" altLang="ja-JP" sz="900" dirty="0">
              <a:solidFill>
                <a:schemeClr val="tx1"/>
              </a:solidFill>
              <a:latin typeface="Meiryo UI"/>
              <a:ea typeface="Meiryo UI"/>
              <a:cs typeface="Meiryo UI"/>
            </a:endParaRPr>
          </a:p>
          <a:p>
            <a:pPr>
              <a:lnSpc>
                <a:spcPts val="1000"/>
              </a:lnSpc>
              <a:defRPr/>
            </a:pPr>
            <a:r>
              <a:rPr lang="ja-JP" altLang="en-US" sz="900" dirty="0">
                <a:solidFill>
                  <a:schemeClr val="tx1"/>
                </a:solidFill>
                <a:latin typeface="Meiryo UI"/>
                <a:ea typeface="Meiryo UI"/>
                <a:cs typeface="Meiryo UI"/>
              </a:rPr>
              <a:t>・イノベーションを喚起</a:t>
            </a:r>
            <a:endParaRPr lang="en-US" altLang="ja-JP" sz="900" dirty="0">
              <a:solidFill>
                <a:schemeClr val="tx1"/>
              </a:solidFill>
              <a:latin typeface="Meiryo UI"/>
              <a:ea typeface="Meiryo UI"/>
              <a:cs typeface="Meiryo UI"/>
            </a:endParaRPr>
          </a:p>
        </p:txBody>
      </p:sp>
      <p:sp>
        <p:nvSpPr>
          <p:cNvPr id="56" name="円/楕円 55"/>
          <p:cNvSpPr/>
          <p:nvPr/>
        </p:nvSpPr>
        <p:spPr>
          <a:xfrm>
            <a:off x="2021658" y="7011022"/>
            <a:ext cx="2318400" cy="396000"/>
          </a:xfrm>
          <a:prstGeom prst="ellipse">
            <a:avLst/>
          </a:prstGeom>
        </p:spPr>
        <p:style>
          <a:lnRef idx="0">
            <a:schemeClr val="accent2"/>
          </a:lnRef>
          <a:fillRef idx="3">
            <a:schemeClr val="accent2"/>
          </a:fillRef>
          <a:effectRef idx="3">
            <a:schemeClr val="accent2"/>
          </a:effectRef>
          <a:fontRef idx="minor">
            <a:schemeClr val="lt1"/>
          </a:fontRef>
        </p:style>
        <p:txBody>
          <a:bodyPr lIns="0" tIns="0" rIns="0" bIns="0" anchor="ctr"/>
          <a:lstStyle/>
          <a:p>
            <a:pPr algn="ctr" defTabSz="1792224">
              <a:defRPr/>
            </a:pPr>
            <a:r>
              <a:rPr lang="en-US" altLang="zh-CN"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CN"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日本万国博覧会</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円/楕円 64"/>
          <p:cNvSpPr/>
          <p:nvPr/>
        </p:nvSpPr>
        <p:spPr>
          <a:xfrm>
            <a:off x="8156381" y="7011022"/>
            <a:ext cx="2318400" cy="396000"/>
          </a:xfrm>
          <a:prstGeom prst="ellipse">
            <a:avLst/>
          </a:prstGeom>
        </p:spPr>
        <p:style>
          <a:lnRef idx="0">
            <a:schemeClr val="accent2"/>
          </a:lnRef>
          <a:fillRef idx="3">
            <a:schemeClr val="accent2"/>
          </a:fillRef>
          <a:effectRef idx="3">
            <a:schemeClr val="accent2"/>
          </a:effectRef>
          <a:fontRef idx="minor">
            <a:schemeClr val="lt1"/>
          </a:fontRef>
        </p:style>
        <p:txBody>
          <a:bodyPr lIns="0" tIns="0" rIns="0" bIns="0" anchor="ctr"/>
          <a:lstStyle/>
          <a:p>
            <a:pPr algn="ctr" defTabSz="1792224">
              <a:defRPr/>
            </a:pPr>
            <a:r>
              <a:rPr lang="en-US" altLang="zh-CN"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1356506" y="8619123"/>
            <a:ext cx="3102001" cy="141917"/>
          </a:xfrm>
          <a:prstGeom prst="bracketPair">
            <a:avLst/>
          </a:prstGeom>
          <a:noFill/>
          <a:ln>
            <a:solidFill>
              <a:schemeClr val="bg1"/>
            </a:solidFill>
          </a:ln>
        </p:spPr>
        <p:txBody>
          <a:bodyPr wrap="square" lIns="50400" tIns="0" rIns="50400" bIns="0" rtlCol="0">
            <a:spAutoFit/>
          </a:bodyPr>
          <a:lstStyle/>
          <a:p>
            <a:pPr>
              <a:lnSpc>
                <a:spcPts val="1000"/>
              </a:lnSpc>
            </a:pPr>
            <a:r>
              <a:rPr lang="en-US" altLang="ja-JP" sz="900" i="1" dirty="0">
                <a:solidFill>
                  <a:schemeClr val="bg1"/>
                </a:solidFill>
                <a:latin typeface="HGPｺﾞｼｯｸM" panose="020B0600000000000000" pitchFamily="50" charset="-128"/>
                <a:ea typeface="HGPｺﾞｼｯｸM" panose="020B0600000000000000" pitchFamily="50" charset="-128"/>
              </a:rPr>
              <a:t>※</a:t>
            </a:r>
            <a:r>
              <a:rPr lang="ja-JP" altLang="en-US" sz="900" i="1" dirty="0">
                <a:solidFill>
                  <a:schemeClr val="bg1"/>
                </a:solidFill>
                <a:latin typeface="HGPｺﾞｼｯｸM" panose="020B0600000000000000" pitchFamily="50" charset="-128"/>
                <a:ea typeface="HGPｺﾞｼｯｸM" panose="020B0600000000000000" pitchFamily="50" charset="-128"/>
              </a:rPr>
              <a:t>府立大学と市立大学の統合、スーパー公設試の創設　など</a:t>
            </a:r>
          </a:p>
        </p:txBody>
      </p:sp>
      <p:sp>
        <p:nvSpPr>
          <p:cNvPr id="46" name="テキスト ボックス 45"/>
          <p:cNvSpPr txBox="1"/>
          <p:nvPr/>
        </p:nvSpPr>
        <p:spPr>
          <a:xfrm>
            <a:off x="8519859" y="8619157"/>
            <a:ext cx="2773751" cy="141883"/>
          </a:xfrm>
          <a:prstGeom prst="bracketPair">
            <a:avLst/>
          </a:prstGeom>
          <a:noFill/>
          <a:ln>
            <a:solidFill>
              <a:schemeClr val="bg1"/>
            </a:solidFill>
          </a:ln>
        </p:spPr>
        <p:txBody>
          <a:bodyPr wrap="square" lIns="50400" tIns="0" rIns="50400" bIns="0" rtlCol="0">
            <a:spAutoFit/>
          </a:bodyPr>
          <a:lstStyle/>
          <a:p>
            <a:pPr>
              <a:lnSpc>
                <a:spcPts val="1000"/>
              </a:lnSpc>
            </a:pPr>
            <a:r>
              <a:rPr lang="en-US" altLang="ja-JP" sz="900" i="1" dirty="0">
                <a:solidFill>
                  <a:schemeClr val="bg1"/>
                </a:solidFill>
                <a:latin typeface="HGPｺﾞｼｯｸM" panose="020B0600000000000000" pitchFamily="50" charset="-128"/>
                <a:ea typeface="HGPｺﾞｼｯｸM" panose="020B0600000000000000" pitchFamily="50" charset="-128"/>
              </a:rPr>
              <a:t>※</a:t>
            </a:r>
            <a:r>
              <a:rPr lang="ja-JP" altLang="en-US" sz="900" i="1" dirty="0">
                <a:solidFill>
                  <a:schemeClr val="bg1"/>
                </a:solidFill>
                <a:latin typeface="HGPｺﾞｼｯｸM" panose="020B0600000000000000" pitchFamily="50" charset="-128"/>
                <a:ea typeface="HGPｺﾞｼｯｸM" panose="020B0600000000000000" pitchFamily="50" charset="-128"/>
              </a:rPr>
              <a:t>高速道路、鉄道ネットワークの</a:t>
            </a:r>
            <a:r>
              <a:rPr lang="ja-JP" altLang="en-US" sz="900" i="1" dirty="0" smtClean="0">
                <a:solidFill>
                  <a:schemeClr val="bg1"/>
                </a:solidFill>
                <a:latin typeface="HGPｺﾞｼｯｸM" panose="020B0600000000000000" pitchFamily="50" charset="-128"/>
                <a:ea typeface="HGPｺﾞｼｯｸM" panose="020B0600000000000000" pitchFamily="50" charset="-128"/>
              </a:rPr>
              <a:t>充実・機能</a:t>
            </a:r>
            <a:r>
              <a:rPr lang="ja-JP" altLang="en-US" sz="900" i="1" dirty="0">
                <a:solidFill>
                  <a:schemeClr val="bg1"/>
                </a:solidFill>
                <a:latin typeface="HGPｺﾞｼｯｸM" panose="020B0600000000000000" pitchFamily="50" charset="-128"/>
                <a:ea typeface="HGPｺﾞｼｯｸM" panose="020B0600000000000000" pitchFamily="50" charset="-128"/>
              </a:rPr>
              <a:t>強化　など</a:t>
            </a:r>
          </a:p>
        </p:txBody>
      </p:sp>
      <p:sp>
        <p:nvSpPr>
          <p:cNvPr id="81" name="角丸四角形 80"/>
          <p:cNvSpPr/>
          <p:nvPr/>
        </p:nvSpPr>
        <p:spPr>
          <a:xfrm>
            <a:off x="577417" y="2939366"/>
            <a:ext cx="5347504" cy="1734489"/>
          </a:xfrm>
          <a:prstGeom prst="roundRect">
            <a:avLst>
              <a:gd name="adj" fmla="val 6697"/>
            </a:avLst>
          </a:prstGeom>
          <a:solidFill>
            <a:schemeClr val="bg1"/>
          </a:solidFill>
          <a:ln w="25400" cmpd="sng">
            <a:solidFill>
              <a:schemeClr val="tx2">
                <a:lumMod val="50000"/>
              </a:schemeClr>
            </a:solidFill>
            <a:prstDash val="solid"/>
          </a:ln>
        </p:spPr>
        <p:style>
          <a:lnRef idx="1">
            <a:schemeClr val="dk1"/>
          </a:lnRef>
          <a:fillRef idx="2">
            <a:schemeClr val="dk1"/>
          </a:fillRef>
          <a:effectRef idx="1">
            <a:schemeClr val="dk1"/>
          </a:effectRef>
          <a:fontRef idx="minor">
            <a:schemeClr val="dk1"/>
          </a:fontRef>
        </p:style>
        <p:txBody>
          <a:bodyPr lIns="72000" tIns="432000" rIns="0" bIns="64008"/>
          <a:lstStyle/>
          <a:p>
            <a:pPr>
              <a:lnSpc>
                <a:spcPts val="1000"/>
              </a:lnSpc>
              <a:defRPr/>
            </a:pPr>
            <a:r>
              <a:rPr lang="ja-JP" altLang="en-US" sz="8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・ライフサイエンスのポテンシャルを</a:t>
            </a:r>
            <a:r>
              <a:rPr lang="ja-JP" altLang="en-US"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活かし、「健康・医療関連産業」を戦略的分野として重点化</a:t>
            </a:r>
            <a:endParaRPr lang="en-US" altLang="ja-JP"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0015" indent="-120015">
              <a:lnSpc>
                <a:spcPts val="1000"/>
              </a:lnSpc>
              <a:defRPr/>
            </a:pPr>
            <a:r>
              <a:rPr lang="ja-JP" altLang="en-US"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・食、スポーツをはじめとしたヘルスケア分野まで含めてすそ野を広くとらえた産業創出</a:t>
            </a:r>
            <a:r>
              <a:rPr lang="ja-JP" altLang="en-US" sz="8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a:t>
            </a:r>
            <a:r>
              <a:rPr lang="ja-JP" altLang="en-US"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ととも</a:t>
            </a:r>
            <a:r>
              <a:rPr lang="ja-JP" altLang="en-US" sz="8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に府民の</a:t>
            </a:r>
            <a:r>
              <a:rPr lang="ja-JP" altLang="en-US"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健康向上にも貢献</a:t>
            </a:r>
            <a:endParaRPr lang="en-US" altLang="ja-JP"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a:pPr>
            <a:endParaRPr lang="en-US" altLang="ja-JP" sz="1200" u="sng" dirty="0">
              <a:solidFill>
                <a:schemeClr val="tx1"/>
              </a:solidFill>
              <a:latin typeface="Meiryo UI"/>
              <a:ea typeface="Meiryo UI"/>
              <a:cs typeface="Meiryo UI"/>
            </a:endParaRPr>
          </a:p>
        </p:txBody>
      </p:sp>
      <p:sp>
        <p:nvSpPr>
          <p:cNvPr id="82" name="角丸四角形 81"/>
          <p:cNvSpPr>
            <a:spLocks/>
          </p:cNvSpPr>
          <p:nvPr/>
        </p:nvSpPr>
        <p:spPr>
          <a:xfrm>
            <a:off x="568152" y="2769862"/>
            <a:ext cx="5356769" cy="288000"/>
          </a:xfrm>
          <a:prstGeom prst="roundRect">
            <a:avLst>
              <a:gd name="adj" fmla="val 0"/>
            </a:avLst>
          </a:prstGeom>
          <a:gradFill>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p:spPr>
        <p:style>
          <a:lnRef idx="0">
            <a:schemeClr val="accent4"/>
          </a:lnRef>
          <a:fillRef idx="3">
            <a:schemeClr val="accent4"/>
          </a:fillRef>
          <a:effectRef idx="3">
            <a:schemeClr val="accent4"/>
          </a:effectRef>
          <a:fontRef idx="minor">
            <a:schemeClr val="lt1"/>
          </a:fontRef>
        </p:style>
        <p:txBody>
          <a:bodyPr lIns="72000" tIns="100800" rIns="36000" bIns="50400" anchor="ctr"/>
          <a:lstStyle/>
          <a:p>
            <a:pPr defTabSz="1792224">
              <a:lnSpc>
                <a:spcPts val="1820"/>
              </a:lnSpc>
              <a:defRPr/>
            </a:pPr>
            <a:r>
              <a:rPr lang="en-US" altLang="ja-JP" sz="1400" b="1" dirty="0">
                <a:solidFill>
                  <a:schemeClr val="bg1"/>
                </a:solidFill>
                <a:latin typeface="Meiryo UI"/>
                <a:ea typeface="Meiryo UI"/>
                <a:cs typeface="Meiryo UI"/>
              </a:rPr>
              <a:t>Ⅰ</a:t>
            </a:r>
            <a:r>
              <a:rPr lang="ja-JP" altLang="en-US" sz="1400" b="1" dirty="0">
                <a:solidFill>
                  <a:schemeClr val="bg1"/>
                </a:solidFill>
                <a:latin typeface="Meiryo UI"/>
                <a:ea typeface="Meiryo UI"/>
                <a:cs typeface="Meiryo UI"/>
              </a:rPr>
              <a:t>　</a:t>
            </a:r>
            <a:r>
              <a:rPr lang="ja-JP" altLang="en-US" sz="1400" b="1" u="sng" dirty="0">
                <a:solidFill>
                  <a:schemeClr val="bg1"/>
                </a:solidFill>
                <a:latin typeface="Meiryo UI"/>
                <a:ea typeface="Meiryo UI"/>
                <a:cs typeface="Meiryo UI"/>
              </a:rPr>
              <a:t>健康・医療関連産業の世界的なｸﾗｽﾀｰ形成</a:t>
            </a:r>
            <a:endParaRPr lang="en-US" altLang="ja-JP" sz="1400" b="1" u="sng" dirty="0">
              <a:solidFill>
                <a:schemeClr val="bg1"/>
              </a:solidFill>
              <a:latin typeface="Meiryo UI"/>
              <a:ea typeface="Meiryo UI"/>
              <a:cs typeface="Meiryo UI"/>
            </a:endParaRPr>
          </a:p>
        </p:txBody>
      </p:sp>
      <p:sp>
        <p:nvSpPr>
          <p:cNvPr id="89" name="角丸四角形 88"/>
          <p:cNvSpPr/>
          <p:nvPr/>
        </p:nvSpPr>
        <p:spPr>
          <a:xfrm>
            <a:off x="6476726" y="2939366"/>
            <a:ext cx="5346000" cy="1728000"/>
          </a:xfrm>
          <a:prstGeom prst="roundRect">
            <a:avLst>
              <a:gd name="adj" fmla="val 6697"/>
            </a:avLst>
          </a:prstGeom>
          <a:solidFill>
            <a:schemeClr val="bg1"/>
          </a:solidFill>
          <a:ln w="25400">
            <a:solidFill>
              <a:schemeClr val="tx2">
                <a:lumMod val="50000"/>
              </a:schemeClr>
            </a:solidFill>
            <a:prstDash val="solid"/>
          </a:ln>
        </p:spPr>
        <p:style>
          <a:lnRef idx="1">
            <a:schemeClr val="dk1"/>
          </a:lnRef>
          <a:fillRef idx="2">
            <a:schemeClr val="dk1"/>
          </a:fillRef>
          <a:effectRef idx="1">
            <a:schemeClr val="dk1"/>
          </a:effectRef>
          <a:fontRef idx="minor">
            <a:schemeClr val="dk1"/>
          </a:fontRef>
        </p:style>
        <p:txBody>
          <a:bodyPr lIns="72000" tIns="432000" rIns="0" bIns="64008"/>
          <a:lstStyle/>
          <a:p>
            <a:pPr>
              <a:lnSpc>
                <a:spcPts val="1000"/>
              </a:lnSpc>
              <a:defRPr/>
            </a:pPr>
            <a:r>
              <a:rPr lang="ja-JP" altLang="en-US" sz="800" dirty="0">
                <a:solidFill>
                  <a:schemeClr val="tx1"/>
                </a:solidFill>
                <a:latin typeface="Meiryo UI"/>
                <a:ea typeface="Meiryo UI"/>
                <a:cs typeface="Meiryo UI"/>
              </a:rPr>
              <a:t>・観光インバウンドの伸びとともに、</a:t>
            </a:r>
            <a:r>
              <a:rPr lang="en-US" altLang="ja-JP" sz="800" dirty="0">
                <a:solidFill>
                  <a:schemeClr val="tx1"/>
                </a:solidFill>
                <a:latin typeface="Meiryo UI"/>
                <a:ea typeface="Meiryo UI"/>
                <a:cs typeface="Meiryo UI"/>
              </a:rPr>
              <a:t>ASEAN</a:t>
            </a:r>
            <a:r>
              <a:rPr lang="ja-JP" altLang="en-US" sz="800" dirty="0">
                <a:solidFill>
                  <a:schemeClr val="tx1"/>
                </a:solidFill>
                <a:latin typeface="Meiryo UI"/>
                <a:ea typeface="Meiryo UI"/>
                <a:cs typeface="Meiryo UI"/>
              </a:rPr>
              <a:t>など成長するアジア全体の市場展開を</a:t>
            </a:r>
            <a:r>
              <a:rPr lang="ja-JP" altLang="en-US" sz="800" dirty="0" smtClean="0">
                <a:solidFill>
                  <a:schemeClr val="tx1"/>
                </a:solidFill>
                <a:latin typeface="Meiryo UI"/>
                <a:ea typeface="Meiryo UI"/>
                <a:cs typeface="Meiryo UI"/>
              </a:rPr>
              <a:t>図る</a:t>
            </a:r>
            <a:endParaRPr lang="en-US" altLang="ja-JP" sz="800" dirty="0">
              <a:solidFill>
                <a:schemeClr val="tx1"/>
              </a:solidFill>
              <a:latin typeface="Meiryo UI"/>
              <a:ea typeface="Meiryo UI"/>
              <a:cs typeface="Meiryo UI"/>
            </a:endParaRPr>
          </a:p>
          <a:p>
            <a:pPr>
              <a:lnSpc>
                <a:spcPts val="1000"/>
              </a:lnSpc>
              <a:defRPr/>
            </a:pPr>
            <a:r>
              <a:rPr lang="ja-JP" altLang="en-US" sz="800" dirty="0">
                <a:solidFill>
                  <a:schemeClr val="tx1"/>
                </a:solidFill>
                <a:latin typeface="Meiryo UI"/>
                <a:ea typeface="Meiryo UI"/>
                <a:cs typeface="Meiryo UI"/>
              </a:rPr>
              <a:t>・集客だけでなく、人材育成や輸出産業の強化など幅広い分野へつながりを広げる</a:t>
            </a:r>
            <a:endParaRPr lang="en-US" altLang="ja-JP" sz="800" dirty="0">
              <a:solidFill>
                <a:schemeClr val="tx1"/>
              </a:solidFill>
              <a:latin typeface="Meiryo UI"/>
              <a:ea typeface="Meiryo UI"/>
              <a:cs typeface="Meiryo UI"/>
            </a:endParaRPr>
          </a:p>
        </p:txBody>
      </p:sp>
      <p:sp>
        <p:nvSpPr>
          <p:cNvPr id="90" name="角丸四角形 89"/>
          <p:cNvSpPr>
            <a:spLocks/>
          </p:cNvSpPr>
          <p:nvPr/>
        </p:nvSpPr>
        <p:spPr>
          <a:xfrm>
            <a:off x="6472808" y="2769430"/>
            <a:ext cx="5349918" cy="288000"/>
          </a:xfrm>
          <a:prstGeom prst="roundRect">
            <a:avLst>
              <a:gd name="adj" fmla="val 0"/>
            </a:avLst>
          </a:prstGeom>
          <a:ln/>
        </p:spPr>
        <p:style>
          <a:lnRef idx="0">
            <a:schemeClr val="accent4"/>
          </a:lnRef>
          <a:fillRef idx="3">
            <a:schemeClr val="accent4"/>
          </a:fillRef>
          <a:effectRef idx="3">
            <a:schemeClr val="accent4"/>
          </a:effectRef>
          <a:fontRef idx="minor">
            <a:schemeClr val="lt1"/>
          </a:fontRef>
        </p:style>
        <p:txBody>
          <a:bodyPr lIns="72000" tIns="100800" rIns="36000" bIns="50400" anchor="ctr"/>
          <a:lstStyle/>
          <a:p>
            <a:pPr defTabSz="1792224">
              <a:lnSpc>
                <a:spcPts val="1820"/>
              </a:lnSpc>
              <a:defRPr/>
            </a:pPr>
            <a:r>
              <a:rPr lang="en-US" altLang="ja-JP" sz="1400" b="1" dirty="0">
                <a:solidFill>
                  <a:schemeClr val="bg1"/>
                </a:solidFill>
                <a:latin typeface="Meiryo UI"/>
                <a:ea typeface="Meiryo UI"/>
                <a:cs typeface="Meiryo UI"/>
              </a:rPr>
              <a:t>Ⅱ</a:t>
            </a:r>
            <a:r>
              <a:rPr lang="ja-JP" altLang="en-US" sz="1400" b="1" dirty="0">
                <a:solidFill>
                  <a:schemeClr val="bg1"/>
                </a:solidFill>
                <a:latin typeface="Meiryo UI"/>
                <a:ea typeface="Meiryo UI"/>
                <a:cs typeface="Meiryo UI"/>
              </a:rPr>
              <a:t>　</a:t>
            </a:r>
            <a:r>
              <a:rPr lang="ja-JP" altLang="en-US" sz="1400" b="1" u="sng" dirty="0">
                <a:solidFill>
                  <a:schemeClr val="bg1"/>
                </a:solidFill>
                <a:latin typeface="Meiryo UI"/>
                <a:ea typeface="Meiryo UI"/>
                <a:cs typeface="Meiryo UI"/>
              </a:rPr>
              <a:t>ｲﾝﾊﾞｳﾝﾄﾞの増加を契機としたｱｼﾞｱ市場の取り込み強化</a:t>
            </a:r>
          </a:p>
        </p:txBody>
      </p:sp>
      <p:sp>
        <p:nvSpPr>
          <p:cNvPr id="92" name="正方形/長方形 91"/>
          <p:cNvSpPr/>
          <p:nvPr/>
        </p:nvSpPr>
        <p:spPr>
          <a:xfrm>
            <a:off x="649417" y="3146098"/>
            <a:ext cx="5220000" cy="216000"/>
          </a:xfrm>
          <a:prstGeom prst="rect">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50400" bIns="50400" rtlCol="0" anchor="ctr"/>
          <a:lstStyle/>
          <a:p>
            <a:pPr>
              <a:lnSpc>
                <a:spcPts val="1200"/>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大阪の成長をけん引する戦略分野として健康・医療関連</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産業を</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、重点的な取組を進める</a:t>
            </a: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6548726" y="3127875"/>
            <a:ext cx="5220000" cy="216000"/>
          </a:xfrm>
          <a:prstGeom prst="rect">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50400" bIns="50400" rtlCol="0" anchor="ctr"/>
          <a:lstStyle/>
          <a:p>
            <a:pPr>
              <a:lnSpc>
                <a:spcPts val="1500"/>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インバウンド促進から、さらに世界の成長の中心である</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アジア市場</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への集中的な取組の推進を図る</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rot="20653038">
            <a:off x="5457052" y="2967995"/>
            <a:ext cx="828000" cy="432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b="1" dirty="0">
                <a:solidFill>
                  <a:schemeClr val="tx1"/>
                </a:solidFill>
              </a:rPr>
              <a:t>重点化・拡充</a:t>
            </a:r>
          </a:p>
        </p:txBody>
      </p:sp>
      <p:sp>
        <p:nvSpPr>
          <p:cNvPr id="99" name="円/楕円 98"/>
          <p:cNvSpPr/>
          <p:nvPr/>
        </p:nvSpPr>
        <p:spPr>
          <a:xfrm rot="20653038">
            <a:off x="11340487" y="2967995"/>
            <a:ext cx="828000" cy="432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a:solidFill>
                  <a:schemeClr val="tx1"/>
                </a:solidFill>
              </a:rPr>
              <a:t>重点化・拡充</a:t>
            </a:r>
          </a:p>
        </p:txBody>
      </p:sp>
      <p:sp>
        <p:nvSpPr>
          <p:cNvPr id="102" name="角丸四角形 101"/>
          <p:cNvSpPr/>
          <p:nvPr/>
        </p:nvSpPr>
        <p:spPr>
          <a:xfrm>
            <a:off x="588705" y="5016816"/>
            <a:ext cx="5336216" cy="1728000"/>
          </a:xfrm>
          <a:prstGeom prst="roundRect">
            <a:avLst>
              <a:gd name="adj" fmla="val 6697"/>
            </a:avLst>
          </a:prstGeom>
          <a:solidFill>
            <a:schemeClr val="bg1"/>
          </a:solidFill>
          <a:ln w="25400" cmpd="sng">
            <a:solidFill>
              <a:schemeClr val="tx2">
                <a:lumMod val="50000"/>
              </a:schemeClr>
            </a:solidFill>
            <a:prstDash val="solid"/>
          </a:ln>
        </p:spPr>
        <p:style>
          <a:lnRef idx="1">
            <a:schemeClr val="dk1"/>
          </a:lnRef>
          <a:fillRef idx="2">
            <a:schemeClr val="dk1"/>
          </a:fillRef>
          <a:effectRef idx="1">
            <a:schemeClr val="dk1"/>
          </a:effectRef>
          <a:fontRef idx="minor">
            <a:schemeClr val="dk1"/>
          </a:fontRef>
        </p:style>
        <p:txBody>
          <a:bodyPr lIns="72000" tIns="432000" rIns="0" bIns="64008"/>
          <a:lstStyle/>
          <a:p>
            <a:pPr>
              <a:lnSpc>
                <a:spcPts val="1000"/>
              </a:lnSpc>
              <a:defRPr/>
            </a:pPr>
            <a:r>
              <a:rPr lang="ja-JP" altLang="en-US" sz="800" dirty="0" smtClean="0">
                <a:solidFill>
                  <a:schemeClr val="tx1"/>
                </a:solidFill>
                <a:latin typeface="Meiryo UI"/>
                <a:ea typeface="Meiryo UI"/>
                <a:cs typeface="Meiryo UI"/>
              </a:rPr>
              <a:t>・</a:t>
            </a:r>
            <a:r>
              <a:rPr lang="en-US" altLang="ja-JP" sz="800" dirty="0" smtClean="0">
                <a:solidFill>
                  <a:schemeClr val="tx1"/>
                </a:solidFill>
                <a:latin typeface="Meiryo UI"/>
                <a:ea typeface="Meiryo UI"/>
                <a:cs typeface="Meiryo UI"/>
              </a:rPr>
              <a:t>AI</a:t>
            </a:r>
            <a:r>
              <a:rPr lang="ja-JP" altLang="en-US" sz="800" dirty="0" smtClean="0">
                <a:solidFill>
                  <a:schemeClr val="tx1"/>
                </a:solidFill>
                <a:latin typeface="Meiryo UI"/>
                <a:ea typeface="Meiryo UI"/>
                <a:cs typeface="Meiryo UI"/>
              </a:rPr>
              <a:t>や</a:t>
            </a:r>
            <a:r>
              <a:rPr lang="en-US" altLang="ja-JP" sz="800" dirty="0" err="1" smtClean="0">
                <a:solidFill>
                  <a:schemeClr val="tx1"/>
                </a:solidFill>
                <a:latin typeface="Meiryo UI"/>
                <a:ea typeface="Meiryo UI"/>
                <a:cs typeface="Meiryo UI"/>
              </a:rPr>
              <a:t>IoT</a:t>
            </a:r>
            <a:r>
              <a:rPr lang="ja-JP" altLang="en-US" sz="800" dirty="0" err="1" smtClean="0">
                <a:solidFill>
                  <a:schemeClr val="tx1"/>
                </a:solidFill>
                <a:latin typeface="Meiryo UI"/>
                <a:ea typeface="Meiryo UI"/>
                <a:cs typeface="Meiryo UI"/>
              </a:rPr>
              <a:t>、</a:t>
            </a:r>
            <a:r>
              <a:rPr lang="ja-JP" altLang="en-US" sz="800" dirty="0" smtClean="0">
                <a:solidFill>
                  <a:schemeClr val="tx1"/>
                </a:solidFill>
                <a:latin typeface="Meiryo UI"/>
                <a:ea typeface="Meiryo UI"/>
                <a:cs typeface="Meiryo UI"/>
              </a:rPr>
              <a:t>ﾛﾎﾞｯﾄなど</a:t>
            </a:r>
            <a:r>
              <a:rPr lang="ja-JP" altLang="en-US" sz="800" dirty="0">
                <a:solidFill>
                  <a:schemeClr val="tx1"/>
                </a:solidFill>
                <a:latin typeface="Meiryo UI"/>
                <a:ea typeface="Meiryo UI"/>
                <a:cs typeface="Meiryo UI"/>
              </a:rPr>
              <a:t>新たな</a:t>
            </a:r>
            <a:r>
              <a:rPr lang="ja-JP" altLang="en-US" sz="800" dirty="0" smtClean="0">
                <a:solidFill>
                  <a:schemeClr val="tx1"/>
                </a:solidFill>
                <a:latin typeface="Meiryo UI"/>
                <a:ea typeface="Meiryo UI"/>
                <a:cs typeface="Meiryo UI"/>
              </a:rPr>
              <a:t>技術を</a:t>
            </a:r>
            <a:r>
              <a:rPr lang="ja-JP" altLang="en-US" sz="800" dirty="0">
                <a:solidFill>
                  <a:schemeClr val="tx1"/>
                </a:solidFill>
                <a:latin typeface="Meiryo UI"/>
                <a:ea typeface="Meiryo UI"/>
                <a:cs typeface="Meiryo UI"/>
              </a:rPr>
              <a:t>、生産性の向上</a:t>
            </a:r>
            <a:r>
              <a:rPr lang="ja-JP" altLang="en-US" sz="800" dirty="0" smtClean="0">
                <a:solidFill>
                  <a:schemeClr val="tx1"/>
                </a:solidFill>
                <a:latin typeface="Meiryo UI"/>
                <a:ea typeface="Meiryo UI"/>
                <a:cs typeface="Meiryo UI"/>
              </a:rPr>
              <a:t>やｲﾉﾍﾞｰｼｮﾝ</a:t>
            </a:r>
            <a:r>
              <a:rPr lang="en-US" altLang="ja-JP" sz="800" dirty="0" smtClean="0">
                <a:solidFill>
                  <a:schemeClr val="tx1"/>
                </a:solidFill>
                <a:latin typeface="Meiryo UI"/>
                <a:ea typeface="Meiryo UI"/>
                <a:cs typeface="Meiryo UI"/>
              </a:rPr>
              <a:t>(</a:t>
            </a:r>
            <a:r>
              <a:rPr lang="ja-JP" altLang="en-US" sz="800" dirty="0" smtClean="0">
                <a:solidFill>
                  <a:schemeClr val="tx1"/>
                </a:solidFill>
                <a:latin typeface="Meiryo UI"/>
                <a:ea typeface="Meiryo UI"/>
                <a:cs typeface="Meiryo UI"/>
              </a:rPr>
              <a:t>ﾋﾞｼﾞﾈｽﾓﾃﾞﾙの創出を含む</a:t>
            </a:r>
            <a:r>
              <a:rPr lang="ja-JP" altLang="en-US" sz="800" dirty="0">
                <a:solidFill>
                  <a:schemeClr val="tx1"/>
                </a:solidFill>
                <a:latin typeface="Meiryo UI"/>
                <a:ea typeface="Meiryo UI"/>
                <a:cs typeface="Meiryo UI"/>
              </a:rPr>
              <a:t>幅広い</a:t>
            </a:r>
            <a:r>
              <a:rPr lang="ja-JP" altLang="en-US" sz="800" dirty="0" smtClean="0">
                <a:solidFill>
                  <a:schemeClr val="tx1"/>
                </a:solidFill>
                <a:latin typeface="Meiryo UI"/>
                <a:ea typeface="Meiryo UI"/>
                <a:cs typeface="Meiryo UI"/>
              </a:rPr>
              <a:t>変革</a:t>
            </a:r>
            <a:r>
              <a:rPr lang="en-US" altLang="ja-JP" sz="800" dirty="0" smtClean="0">
                <a:solidFill>
                  <a:schemeClr val="tx1"/>
                </a:solidFill>
                <a:latin typeface="Meiryo UI"/>
                <a:ea typeface="Meiryo UI"/>
                <a:cs typeface="Meiryo UI"/>
              </a:rPr>
              <a:t>)</a:t>
            </a:r>
            <a:r>
              <a:rPr lang="ja-JP" altLang="en-US" sz="800" dirty="0" smtClean="0">
                <a:solidFill>
                  <a:schemeClr val="tx1"/>
                </a:solidFill>
                <a:latin typeface="Meiryo UI"/>
                <a:ea typeface="Meiryo UI"/>
                <a:cs typeface="Meiryo UI"/>
              </a:rPr>
              <a:t>の</a:t>
            </a:r>
            <a:r>
              <a:rPr lang="ja-JP" altLang="en-US" sz="800" dirty="0">
                <a:solidFill>
                  <a:schemeClr val="tx1"/>
                </a:solidFill>
                <a:latin typeface="Meiryo UI"/>
                <a:ea typeface="Meiryo UI"/>
                <a:cs typeface="Meiryo UI"/>
              </a:rPr>
              <a:t>創出に</a:t>
            </a:r>
            <a:r>
              <a:rPr lang="ja-JP" altLang="en-US" sz="800" dirty="0" smtClean="0">
                <a:solidFill>
                  <a:schemeClr val="tx1"/>
                </a:solidFill>
                <a:latin typeface="Meiryo UI"/>
                <a:ea typeface="Meiryo UI"/>
                <a:cs typeface="Meiryo UI"/>
              </a:rPr>
              <a:t>つなげる</a:t>
            </a:r>
            <a:endParaRPr lang="en-US" altLang="ja-JP" sz="800" dirty="0">
              <a:solidFill>
                <a:schemeClr val="tx1"/>
              </a:solidFill>
              <a:latin typeface="Meiryo UI"/>
              <a:ea typeface="Meiryo UI"/>
              <a:cs typeface="Meiryo UI"/>
            </a:endParaRPr>
          </a:p>
          <a:p>
            <a:pPr>
              <a:lnSpc>
                <a:spcPts val="1000"/>
              </a:lnSpc>
              <a:defRPr/>
            </a:pPr>
            <a:r>
              <a:rPr lang="ja-JP" altLang="en-US" sz="800" dirty="0">
                <a:solidFill>
                  <a:schemeClr val="tx1"/>
                </a:solidFill>
                <a:latin typeface="Meiryo UI"/>
                <a:ea typeface="Meiryo UI"/>
                <a:cs typeface="Meiryo UI"/>
              </a:rPr>
              <a:t>・ものづくりに加え、観光や健康、福祉</a:t>
            </a:r>
            <a:r>
              <a:rPr lang="ja-JP" altLang="en-US" sz="800" dirty="0" smtClean="0">
                <a:solidFill>
                  <a:schemeClr val="tx1"/>
                </a:solidFill>
                <a:latin typeface="Meiryo UI"/>
                <a:ea typeface="Meiryo UI"/>
                <a:cs typeface="Meiryo UI"/>
              </a:rPr>
              <a:t>、建設、一次</a:t>
            </a:r>
            <a:r>
              <a:rPr lang="ja-JP" altLang="en-US" sz="800" dirty="0">
                <a:solidFill>
                  <a:schemeClr val="tx1"/>
                </a:solidFill>
                <a:latin typeface="Meiryo UI"/>
                <a:ea typeface="Meiryo UI"/>
                <a:cs typeface="Meiryo UI"/>
              </a:rPr>
              <a:t>産業</a:t>
            </a:r>
            <a:r>
              <a:rPr lang="ja-JP" altLang="en-US" sz="800" dirty="0" smtClean="0">
                <a:solidFill>
                  <a:schemeClr val="tx1"/>
                </a:solidFill>
                <a:latin typeface="Meiryo UI"/>
                <a:ea typeface="Meiryo UI"/>
                <a:cs typeface="Meiryo UI"/>
              </a:rPr>
              <a:t>など多様な産業分野</a:t>
            </a:r>
            <a:r>
              <a:rPr lang="ja-JP" altLang="en-US" sz="800" dirty="0">
                <a:solidFill>
                  <a:schemeClr val="tx1"/>
                </a:solidFill>
                <a:latin typeface="Meiryo UI"/>
                <a:ea typeface="Meiryo UI"/>
                <a:cs typeface="Meiryo UI"/>
              </a:rPr>
              <a:t>での活用をめざす</a:t>
            </a:r>
            <a:endParaRPr lang="en-US" altLang="ja-JP" sz="800" dirty="0">
              <a:solidFill>
                <a:schemeClr val="tx1"/>
              </a:solidFill>
              <a:latin typeface="Meiryo UI"/>
              <a:ea typeface="Meiryo UI"/>
              <a:cs typeface="Meiryo UI"/>
            </a:endParaRPr>
          </a:p>
        </p:txBody>
      </p:sp>
      <p:sp>
        <p:nvSpPr>
          <p:cNvPr id="103" name="角丸四角形 102"/>
          <p:cNvSpPr/>
          <p:nvPr/>
        </p:nvSpPr>
        <p:spPr>
          <a:xfrm>
            <a:off x="6488015" y="5016816"/>
            <a:ext cx="5346000" cy="1728000"/>
          </a:xfrm>
          <a:prstGeom prst="roundRect">
            <a:avLst>
              <a:gd name="adj" fmla="val 6697"/>
            </a:avLst>
          </a:prstGeom>
          <a:solidFill>
            <a:schemeClr val="bg1"/>
          </a:solidFill>
          <a:ln w="25400" cmpd="sng">
            <a:solidFill>
              <a:schemeClr val="tx2">
                <a:lumMod val="50000"/>
              </a:schemeClr>
            </a:solidFill>
            <a:prstDash val="solid"/>
          </a:ln>
        </p:spPr>
        <p:style>
          <a:lnRef idx="1">
            <a:schemeClr val="dk1"/>
          </a:lnRef>
          <a:fillRef idx="2">
            <a:schemeClr val="dk1"/>
          </a:fillRef>
          <a:effectRef idx="1">
            <a:schemeClr val="dk1"/>
          </a:effectRef>
          <a:fontRef idx="minor">
            <a:schemeClr val="dk1"/>
          </a:fontRef>
        </p:style>
        <p:txBody>
          <a:bodyPr lIns="72000" tIns="432000" rIns="0" bIns="64008"/>
          <a:lstStyle/>
          <a:p>
            <a:pPr>
              <a:lnSpc>
                <a:spcPts val="1000"/>
              </a:lnSpc>
              <a:defRPr/>
            </a:pPr>
            <a:r>
              <a:rPr lang="ja-JP" altLang="en-US" sz="800" dirty="0">
                <a:solidFill>
                  <a:schemeClr val="tx1"/>
                </a:solidFill>
                <a:latin typeface="Meiryo UI"/>
                <a:ea typeface="Meiryo UI"/>
                <a:cs typeface="Meiryo UI"/>
              </a:rPr>
              <a:t>・産業・雇用政策だけでなく、教育、福祉、住環境、都市基盤など多面的</a:t>
            </a:r>
            <a:r>
              <a:rPr lang="ja-JP" altLang="en-US" sz="800" dirty="0" smtClean="0">
                <a:solidFill>
                  <a:schemeClr val="tx1"/>
                </a:solidFill>
                <a:latin typeface="Meiryo UI"/>
                <a:ea typeface="Meiryo UI"/>
                <a:cs typeface="Meiryo UI"/>
              </a:rPr>
              <a:t>に人手不足</a:t>
            </a:r>
            <a:r>
              <a:rPr lang="ja-JP" altLang="en-US" sz="800" dirty="0">
                <a:solidFill>
                  <a:schemeClr val="tx1"/>
                </a:solidFill>
                <a:latin typeface="Meiryo UI"/>
                <a:ea typeface="Meiryo UI"/>
                <a:cs typeface="Meiryo UI"/>
              </a:rPr>
              <a:t>への</a:t>
            </a:r>
            <a:r>
              <a:rPr lang="ja-JP" altLang="en-US" sz="800" dirty="0" smtClean="0">
                <a:solidFill>
                  <a:schemeClr val="tx1"/>
                </a:solidFill>
                <a:latin typeface="Meiryo UI"/>
                <a:ea typeface="Meiryo UI"/>
                <a:cs typeface="Meiryo UI"/>
              </a:rPr>
              <a:t>対応が必要</a:t>
            </a:r>
            <a:r>
              <a:rPr lang="ja-JP" altLang="en-US" sz="800" dirty="0">
                <a:solidFill>
                  <a:schemeClr val="tx1"/>
                </a:solidFill>
                <a:latin typeface="Meiryo UI"/>
                <a:ea typeface="Meiryo UI"/>
                <a:cs typeface="Meiryo UI"/>
              </a:rPr>
              <a:t>になることを位置づけ</a:t>
            </a:r>
            <a:endParaRPr lang="en-US" altLang="ja-JP" sz="800" dirty="0">
              <a:solidFill>
                <a:schemeClr val="tx1"/>
              </a:solidFill>
              <a:latin typeface="Meiryo UI"/>
              <a:ea typeface="Meiryo UI"/>
              <a:cs typeface="Meiryo UI"/>
            </a:endParaRPr>
          </a:p>
          <a:p>
            <a:pPr>
              <a:lnSpc>
                <a:spcPts val="1000"/>
              </a:lnSpc>
              <a:defRPr/>
            </a:pPr>
            <a:r>
              <a:rPr lang="ja-JP" altLang="en-US" sz="800" dirty="0">
                <a:solidFill>
                  <a:schemeClr val="tx1"/>
                </a:solidFill>
                <a:latin typeface="Meiryo UI"/>
                <a:ea typeface="Meiryo UI"/>
                <a:cs typeface="Meiryo UI"/>
              </a:rPr>
              <a:t>・潜在的な労働力の活用など多様な人材が活躍できる環境づくりに重点的に取組む</a:t>
            </a:r>
            <a:endParaRPr lang="en-US" altLang="ja-JP" sz="800" dirty="0">
              <a:solidFill>
                <a:schemeClr val="tx1"/>
              </a:solidFill>
              <a:latin typeface="Meiryo UI"/>
              <a:ea typeface="Meiryo UI"/>
              <a:cs typeface="Meiryo UI"/>
            </a:endParaRPr>
          </a:p>
        </p:txBody>
      </p:sp>
      <p:sp>
        <p:nvSpPr>
          <p:cNvPr id="104" name="角丸四角形 103"/>
          <p:cNvSpPr>
            <a:spLocks/>
          </p:cNvSpPr>
          <p:nvPr/>
        </p:nvSpPr>
        <p:spPr>
          <a:xfrm>
            <a:off x="584788" y="4837728"/>
            <a:ext cx="5340133" cy="288000"/>
          </a:xfrm>
          <a:prstGeom prst="roundRect">
            <a:avLst>
              <a:gd name="adj" fmla="val 0"/>
            </a:avLst>
          </a:prstGeom>
          <a:ln/>
        </p:spPr>
        <p:style>
          <a:lnRef idx="0">
            <a:schemeClr val="accent3"/>
          </a:lnRef>
          <a:fillRef idx="3">
            <a:schemeClr val="accent3"/>
          </a:fillRef>
          <a:effectRef idx="3">
            <a:schemeClr val="accent3"/>
          </a:effectRef>
          <a:fontRef idx="minor">
            <a:schemeClr val="lt1"/>
          </a:fontRef>
        </p:style>
        <p:txBody>
          <a:bodyPr lIns="72000" tIns="100800" rIns="36000" bIns="50400" anchor="ctr"/>
          <a:lstStyle/>
          <a:p>
            <a:pPr defTabSz="1792224">
              <a:lnSpc>
                <a:spcPts val="1820"/>
              </a:lnSpc>
              <a:defRPr/>
            </a:pPr>
            <a:r>
              <a:rPr lang="en-US" altLang="ja-JP" sz="1400" b="1" dirty="0">
                <a:solidFill>
                  <a:schemeClr val="bg1"/>
                </a:solidFill>
                <a:latin typeface="Meiryo UI"/>
                <a:ea typeface="Meiryo UI"/>
                <a:cs typeface="Meiryo UI"/>
              </a:rPr>
              <a:t>Ⅲ</a:t>
            </a:r>
            <a:r>
              <a:rPr lang="ja-JP" altLang="en-US" sz="1400" b="1" dirty="0">
                <a:solidFill>
                  <a:schemeClr val="bg1"/>
                </a:solidFill>
                <a:latin typeface="Meiryo UI"/>
                <a:ea typeface="Meiryo UI"/>
                <a:cs typeface="Meiryo UI"/>
              </a:rPr>
              <a:t>　</a:t>
            </a:r>
            <a:r>
              <a:rPr lang="ja-JP" altLang="en-US" sz="1400" b="1" u="sng" dirty="0">
                <a:solidFill>
                  <a:schemeClr val="bg1"/>
                </a:solidFill>
                <a:latin typeface="Meiryo UI"/>
                <a:ea typeface="Meiryo UI"/>
                <a:cs typeface="Meiryo UI"/>
              </a:rPr>
              <a:t>第</a:t>
            </a:r>
            <a:r>
              <a:rPr lang="en-US" altLang="ja-JP" sz="1400" b="1" u="sng" dirty="0">
                <a:solidFill>
                  <a:schemeClr val="bg1"/>
                </a:solidFill>
                <a:latin typeface="Meiryo UI"/>
                <a:ea typeface="Meiryo UI"/>
                <a:cs typeface="Meiryo UI"/>
              </a:rPr>
              <a:t>4</a:t>
            </a:r>
            <a:r>
              <a:rPr lang="ja-JP" altLang="en-US" sz="1400" b="1" u="sng" dirty="0">
                <a:solidFill>
                  <a:schemeClr val="bg1"/>
                </a:solidFill>
                <a:latin typeface="Meiryo UI"/>
                <a:ea typeface="Meiryo UI"/>
                <a:cs typeface="Meiryo UI"/>
              </a:rPr>
              <a:t>次産業革命に対応したｲﾉﾍﾞｰｼｮﾝの促進と生産性向上</a:t>
            </a:r>
          </a:p>
        </p:txBody>
      </p:sp>
      <p:sp>
        <p:nvSpPr>
          <p:cNvPr id="105" name="角丸四角形 104"/>
          <p:cNvSpPr>
            <a:spLocks/>
          </p:cNvSpPr>
          <p:nvPr/>
        </p:nvSpPr>
        <p:spPr>
          <a:xfrm>
            <a:off x="6489444" y="4835974"/>
            <a:ext cx="5333282" cy="288000"/>
          </a:xfrm>
          <a:prstGeom prst="roundRect">
            <a:avLst>
              <a:gd name="adj" fmla="val 0"/>
            </a:avLst>
          </a:prstGeom>
          <a:ln/>
        </p:spPr>
        <p:style>
          <a:lnRef idx="0">
            <a:schemeClr val="accent3"/>
          </a:lnRef>
          <a:fillRef idx="3">
            <a:schemeClr val="accent3"/>
          </a:fillRef>
          <a:effectRef idx="3">
            <a:schemeClr val="accent3"/>
          </a:effectRef>
          <a:fontRef idx="minor">
            <a:schemeClr val="lt1"/>
          </a:fontRef>
        </p:style>
        <p:txBody>
          <a:bodyPr lIns="72000" tIns="100800" rIns="36000" bIns="50400" anchor="ctr"/>
          <a:lstStyle/>
          <a:p>
            <a:pPr defTabSz="1792224">
              <a:lnSpc>
                <a:spcPts val="1820"/>
              </a:lnSpc>
              <a:defRPr/>
            </a:pPr>
            <a:r>
              <a:rPr lang="en-US" altLang="ja-JP" sz="1400" b="1" dirty="0">
                <a:solidFill>
                  <a:schemeClr val="bg1"/>
                </a:solidFill>
                <a:latin typeface="Meiryo UI"/>
                <a:ea typeface="Meiryo UI"/>
                <a:cs typeface="Meiryo UI"/>
              </a:rPr>
              <a:t>Ⅳ</a:t>
            </a:r>
            <a:r>
              <a:rPr lang="ja-JP" altLang="en-US" sz="1400" b="1" dirty="0">
                <a:solidFill>
                  <a:schemeClr val="bg1"/>
                </a:solidFill>
                <a:latin typeface="Meiryo UI"/>
                <a:ea typeface="Meiryo UI"/>
                <a:cs typeface="Meiryo UI"/>
              </a:rPr>
              <a:t>　</a:t>
            </a:r>
            <a:r>
              <a:rPr lang="ja-JP" altLang="en-US" sz="1400" b="1" u="sng" dirty="0">
                <a:solidFill>
                  <a:schemeClr val="bg1"/>
                </a:solidFill>
                <a:latin typeface="Meiryo UI"/>
                <a:ea typeface="Meiryo UI"/>
                <a:cs typeface="Meiryo UI"/>
              </a:rPr>
              <a:t>人口の減少と産業構造の変化に対応した人材力強化</a:t>
            </a:r>
          </a:p>
        </p:txBody>
      </p:sp>
      <p:sp>
        <p:nvSpPr>
          <p:cNvPr id="106" name="正方形/長方形 105"/>
          <p:cNvSpPr/>
          <p:nvPr/>
        </p:nvSpPr>
        <p:spPr>
          <a:xfrm>
            <a:off x="660706" y="5187322"/>
            <a:ext cx="5220000" cy="216000"/>
          </a:xfrm>
          <a:prstGeom prst="rect">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50400" bIns="50400" rtlCol="0" anchor="ctr"/>
          <a:lstStyle/>
          <a:p>
            <a:pPr>
              <a:lnSpc>
                <a:spcPts val="1500"/>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ものづくりなど大阪の強みが活かせる第</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次産業革命に</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かかわる</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分野への対応を新たに位置づけ</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6560015" y="5186890"/>
            <a:ext cx="5220000" cy="216000"/>
          </a:xfrm>
          <a:prstGeom prst="rect">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50400" bIns="50400" rtlCol="0" anchor="ctr"/>
          <a:lstStyle/>
          <a:p>
            <a:pPr>
              <a:lnSpc>
                <a:spcPts val="1500"/>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人手不足、人口減少への対応を横断的な課題として新た</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に位置づけ</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円/楕円 107"/>
          <p:cNvSpPr/>
          <p:nvPr/>
        </p:nvSpPr>
        <p:spPr>
          <a:xfrm rot="20653038">
            <a:off x="5457052" y="4984219"/>
            <a:ext cx="828000" cy="432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a:solidFill>
                  <a:schemeClr val="tx1"/>
                </a:solidFill>
              </a:rPr>
              <a:t>新規位置づけ</a:t>
            </a:r>
          </a:p>
        </p:txBody>
      </p:sp>
      <p:sp>
        <p:nvSpPr>
          <p:cNvPr id="109" name="円/楕円 108"/>
          <p:cNvSpPr/>
          <p:nvPr/>
        </p:nvSpPr>
        <p:spPr>
          <a:xfrm rot="20653038">
            <a:off x="11362305" y="4984219"/>
            <a:ext cx="828000" cy="432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a:solidFill>
                  <a:schemeClr val="tx1"/>
                </a:solidFill>
              </a:rPr>
              <a:t>新規位置づけ</a:t>
            </a:r>
          </a:p>
        </p:txBody>
      </p:sp>
      <p:sp>
        <p:nvSpPr>
          <p:cNvPr id="58" name="テキスト ボックス 57"/>
          <p:cNvSpPr txBox="1"/>
          <p:nvPr/>
        </p:nvSpPr>
        <p:spPr>
          <a:xfrm>
            <a:off x="864000" y="3885480"/>
            <a:ext cx="2880320" cy="585664"/>
          </a:xfrm>
          <a:prstGeom prst="rect">
            <a:avLst/>
          </a:prstGeom>
          <a:noFill/>
          <a:scene3d>
            <a:camera prst="orthographicFront">
              <a:rot lat="0" lon="0" rev="0"/>
            </a:camera>
            <a:lightRig rig="threePt" dir="t"/>
          </a:scene3d>
        </p:spPr>
        <p:txBody>
          <a:bodyPr wrap="square" lIns="0" tIns="36000" rIns="0" bIns="36000" rtlCol="0">
            <a:spAutoFit/>
          </a:bodyPr>
          <a:lstStyle/>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幅広い健康関連産業の創出（大阪健康寿命延伸産業</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創出ﾌﾟﾗｯﾄﾌｫｰﾑの運営、ｽﾎﾟｰﾂを核にしたﾋﾞｼﾞﾈｽ創出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未来医療国際拠点の形成</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BNCT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や重粒子線治療など、最先端のがん医療</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大かっこ 61"/>
          <p:cNvSpPr/>
          <p:nvPr/>
        </p:nvSpPr>
        <p:spPr>
          <a:xfrm>
            <a:off x="733388" y="3835895"/>
            <a:ext cx="5040000" cy="789983"/>
          </a:xfrm>
          <a:prstGeom prst="bracketPair">
            <a:avLst>
              <a:gd name="adj" fmla="val 377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テキスト ボックス 62"/>
          <p:cNvSpPr txBox="1"/>
          <p:nvPr/>
        </p:nvSpPr>
        <p:spPr>
          <a:xfrm>
            <a:off x="3420000" y="3885480"/>
            <a:ext cx="2448272" cy="585664"/>
          </a:xfrm>
          <a:prstGeom prst="rect">
            <a:avLst/>
          </a:prstGeom>
          <a:noFill/>
        </p:spPr>
        <p:txBody>
          <a:bodyPr wrap="square" lIns="0" tIns="36000" rIns="0" bIns="36000" rtlCol="0">
            <a:spAutoFit/>
          </a:bodyPr>
          <a:lstStyle/>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健都に</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おける医療</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クラスターの</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形成（国立健康・栄養</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研究所の移転に向けた取組み　等）</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革新的医薬品、</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医療機器の</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開発・市場化促進</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（国家戦略特区制度の活用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大かっこ 63"/>
          <p:cNvSpPr/>
          <p:nvPr/>
        </p:nvSpPr>
        <p:spPr>
          <a:xfrm>
            <a:off x="718271" y="5907816"/>
            <a:ext cx="5040000" cy="772302"/>
          </a:xfrm>
          <a:prstGeom prst="bracketPair">
            <a:avLst>
              <a:gd name="adj" fmla="val 377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大かっこ 65"/>
          <p:cNvSpPr/>
          <p:nvPr/>
        </p:nvSpPr>
        <p:spPr>
          <a:xfrm>
            <a:off x="6632031" y="3804836"/>
            <a:ext cx="5076000" cy="821042"/>
          </a:xfrm>
          <a:prstGeom prst="bracketPair">
            <a:avLst>
              <a:gd name="adj" fmla="val 377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大かっこ 66"/>
          <p:cNvSpPr/>
          <p:nvPr/>
        </p:nvSpPr>
        <p:spPr>
          <a:xfrm>
            <a:off x="6633987" y="5907816"/>
            <a:ext cx="5076000" cy="773784"/>
          </a:xfrm>
          <a:prstGeom prst="bracketPair">
            <a:avLst>
              <a:gd name="adj" fmla="val 377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テキスト ボックス 67"/>
          <p:cNvSpPr txBox="1"/>
          <p:nvPr/>
        </p:nvSpPr>
        <p:spPr>
          <a:xfrm>
            <a:off x="6696000" y="3884400"/>
            <a:ext cx="2844000" cy="585664"/>
          </a:xfrm>
          <a:prstGeom prst="rect">
            <a:avLst/>
          </a:prstGeom>
          <a:noFill/>
        </p:spPr>
        <p:txBody>
          <a:bodyPr wrap="square" lIns="0" tIns="36000" rIns="0" bIns="36000" rtlCol="0">
            <a:spAutoFit/>
          </a:bodyPr>
          <a:lstStyle/>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中小企業等の海外ビジネス展開支援の強化（中小</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企業の販路開拓支援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外国人旅行者の受入環境整備</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Ｇ</a:t>
            </a:r>
            <a:r>
              <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20</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サミット首脳会議の大阪</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誘致</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9112009" y="3884400"/>
            <a:ext cx="2617383" cy="713904"/>
          </a:xfrm>
          <a:prstGeom prst="rect">
            <a:avLst/>
          </a:prstGeom>
          <a:noFill/>
        </p:spPr>
        <p:txBody>
          <a:bodyPr wrap="square" lIns="0" tIns="36000" rIns="0" bIns="36000" rtlCol="0">
            <a:spAutoFit/>
          </a:bodyPr>
          <a:lstStyle/>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世界に挑戦する起業家・技術者のｲﾉﾍﾞｰｼｮﾝ創出支援</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（大阪ｲﾉﾍﾞｰｼｮﾝﾊﾌﾞでの事業加速化支援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うめきた２期における「みどり</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とｲﾉﾍﾞｰｼｮﾝの</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融合拠点</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の形成</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関空交通アクセスの整備・改善（なにわ筋線整備促進　等）</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864000" y="5976000"/>
            <a:ext cx="2844000" cy="713904"/>
          </a:xfrm>
          <a:prstGeom prst="rect">
            <a:avLst/>
          </a:prstGeom>
          <a:noFill/>
        </p:spPr>
        <p:txBody>
          <a:bodyPr wrap="square" lIns="0" tIns="36000" rIns="0" bIns="36000" rtlCol="0">
            <a:spAutoFit/>
          </a:bodyPr>
          <a:lstStyle/>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AI</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や</a:t>
            </a:r>
            <a:r>
              <a:rPr lang="en-US" altLang="ja-JP"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IoT</a:t>
            </a:r>
            <a:r>
              <a:rPr lang="ja-JP" altLang="en-US"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ﾛﾎﾞｯﾄなど新たな技術の活用によるものづくり</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中小企業の競争力強化（</a:t>
            </a:r>
            <a:r>
              <a:rPr lang="en-US" altLang="ja-JP"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IoT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推進ラボによる支援　等）</a:t>
            </a: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へのビジネス拡大</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AI</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や</a:t>
            </a:r>
            <a:r>
              <a:rPr lang="en-US" altLang="ja-JP"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IoT</a:t>
            </a:r>
            <a:r>
              <a:rPr lang="ja-JP" altLang="en-US"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ﾛﾎﾞｯﾄなど新たな技術の</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実証実験の</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3420000" y="5976000"/>
            <a:ext cx="2687887" cy="585664"/>
          </a:xfrm>
          <a:prstGeom prst="rect">
            <a:avLst/>
          </a:prstGeom>
          <a:noFill/>
        </p:spPr>
        <p:txBody>
          <a:bodyPr wrap="square" lIns="0" tIns="36000" rIns="0" bIns="36000" rtlCol="0">
            <a:spAutoFit/>
          </a:bodyPr>
          <a:lstStyle/>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第４次産業革命の技術を活用した</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新事業、スタート</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アップ企業の創出（府内企業</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と第４次産業革命</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ｼｰｽﾞ</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と</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の事業提携の促進</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等）</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6696000" y="5976000"/>
            <a:ext cx="2844000" cy="713904"/>
          </a:xfrm>
          <a:prstGeom prst="rect">
            <a:avLst/>
          </a:prstGeom>
          <a:noFill/>
        </p:spPr>
        <p:txBody>
          <a:bodyPr wrap="square" lIns="0" tIns="36000" rIns="0" bIns="36000" rtlCol="0">
            <a:spAutoFit/>
          </a:bodyPr>
          <a:lstStyle/>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女性が活躍できる</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環境づくり（女性のｷｬﾘｱﾃﾞｻﾞｲﾝ</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支援、保育環境の充実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若者の定着・安定就職のための取組み</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強化（大学</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と連携した就職・キャリア支援　等）</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AI</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や</a:t>
            </a:r>
            <a:r>
              <a:rPr lang="en-US" altLang="ja-JP"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IoT</a:t>
            </a:r>
            <a:r>
              <a:rPr lang="ja-JP" altLang="en-US" sz="800" u="sng" dirty="0" err="1"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ﾛﾎﾞｯﾄなど新たな技術に</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対応した</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9209112" y="5976000"/>
            <a:ext cx="2448272" cy="585664"/>
          </a:xfrm>
          <a:prstGeom prst="rect">
            <a:avLst/>
          </a:prstGeom>
          <a:noFill/>
        </p:spPr>
        <p:txBody>
          <a:bodyPr wrap="square" lIns="0" tIns="36000" rIns="0" bIns="36000" rtlCol="0">
            <a:spAutoFit/>
          </a:bodyPr>
          <a:lstStyle/>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優れた人材の世界からの呼び込みや定着支援（外国</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人留学生の就職支援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介護職場環境の改善（ﾛﾎﾞｯﾄ技術の導入促進　等）</a:t>
            </a:r>
            <a:endParaRPr lang="en-US" altLang="ja-JP"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a:t>
            </a:r>
            <a:r>
              <a:rPr lang="ja-JP" altLang="en-US" sz="800" u="sng" dirty="0" smtClean="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800" u="sng" dirty="0">
              <a:uFill>
                <a:solidFill>
                  <a:schemeClr val="tx1">
                    <a:lumMod val="50000"/>
                    <a:lumOff val="50000"/>
                  </a:schemeClr>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740563" y="3720480"/>
            <a:ext cx="1484391" cy="230832"/>
          </a:xfrm>
          <a:prstGeom prst="rect">
            <a:avLst/>
          </a:prstGeom>
          <a:noFill/>
        </p:spPr>
        <p:txBody>
          <a:bodyPr wrap="square" rtlCol="0">
            <a:spAutoFit/>
          </a:bodyPr>
          <a:lstStyle/>
          <a:p>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具体的取組み例</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6605789" y="3676412"/>
            <a:ext cx="1484391" cy="230832"/>
          </a:xfrm>
          <a:prstGeom prst="rect">
            <a:avLst/>
          </a:prstGeom>
          <a:noFill/>
        </p:spPr>
        <p:txBody>
          <a:bodyPr wrap="square" rtlCol="0">
            <a:spAutoFit/>
          </a:bodyPr>
          <a:lstStyle/>
          <a:p>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具体的取組み例</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689158" y="5793904"/>
            <a:ext cx="1484391" cy="230832"/>
          </a:xfrm>
          <a:prstGeom prst="rect">
            <a:avLst/>
          </a:prstGeom>
          <a:noFill/>
        </p:spPr>
        <p:txBody>
          <a:bodyPr wrap="square" rtlCol="0">
            <a:spAutoFit/>
          </a:bodyPr>
          <a:lstStyle/>
          <a:p>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具体的取組み例</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6622425" y="5792400"/>
            <a:ext cx="1484391" cy="230832"/>
          </a:xfrm>
          <a:prstGeom prst="rect">
            <a:avLst/>
          </a:prstGeom>
          <a:noFill/>
        </p:spPr>
        <p:txBody>
          <a:bodyPr wrap="square" rtlCol="0">
            <a:spAutoFit/>
          </a:bodyPr>
          <a:lstStyle/>
          <a:p>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具体的取組み例</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4654957" y="2262252"/>
            <a:ext cx="3513650" cy="184666"/>
          </a:xfrm>
          <a:prstGeom prst="rect">
            <a:avLst/>
          </a:prstGeom>
          <a:noFill/>
        </p:spPr>
        <p:txBody>
          <a:bodyPr wrap="square" lIns="108000" tIns="0" rIns="36000" bIns="0" rtlCol="0" anchor="ctr" anchorCtr="0">
            <a:spAutoFit/>
          </a:bodyPr>
          <a:lstStyle/>
          <a:p>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重点分野を中心に具体的取組みを集中的に実施</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188084" y="-347545"/>
            <a:ext cx="2877635" cy="307777"/>
          </a:xfrm>
          <a:prstGeom prst="rect">
            <a:avLst/>
          </a:prstGeom>
          <a:noFill/>
        </p:spPr>
        <p:txBody>
          <a:bodyPr wrap="square" rtlCol="0">
            <a:spAutoFit/>
          </a:bodyPr>
          <a:lstStyle/>
          <a:p>
            <a:r>
              <a:rPr lang="ja-JP" altLang="en-US" sz="1400" i="1" dirty="0" smtClean="0"/>
              <a:t>具体的取組み例（一部間引き）</a:t>
            </a:r>
            <a:endParaRPr kumimoji="1" lang="ja-JP" altLang="en-US" sz="1400" i="1" dirty="0"/>
          </a:p>
        </p:txBody>
      </p:sp>
      <p:sp>
        <p:nvSpPr>
          <p:cNvPr id="95" name="正方形/長方形 94"/>
          <p:cNvSpPr/>
          <p:nvPr/>
        </p:nvSpPr>
        <p:spPr>
          <a:xfrm>
            <a:off x="1" y="-23936"/>
            <a:ext cx="12801599" cy="504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8" tIns="107985" rIns="91428" bIns="45713" rtlCol="0" anchor="ctr"/>
          <a:lstStyle/>
          <a:p>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「大阪の成長戦略」のバージョンアップに</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ついて　　　</a:t>
            </a:r>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96" name="テキスト ボックス 95"/>
          <p:cNvSpPr txBox="1"/>
          <p:nvPr/>
        </p:nvSpPr>
        <p:spPr>
          <a:xfrm>
            <a:off x="121798" y="552128"/>
            <a:ext cx="2916000" cy="252000"/>
          </a:xfrm>
          <a:prstGeom prst="rect">
            <a:avLst/>
          </a:prstGeom>
        </p:spPr>
        <p:style>
          <a:lnRef idx="1">
            <a:schemeClr val="accent5"/>
          </a:lnRef>
          <a:fillRef idx="2">
            <a:schemeClr val="accent5"/>
          </a:fillRef>
          <a:effectRef idx="1">
            <a:schemeClr val="accent5"/>
          </a:effectRef>
          <a:fontRef idx="minor">
            <a:schemeClr val="dk1"/>
          </a:fontRef>
        </p:style>
        <p:txBody>
          <a:bodyPr wrap="none" tIns="0" bIns="0" rtlCol="0" anchor="ctr" anchorCtr="0">
            <a:noAutofit/>
          </a:bodyPr>
          <a:lstStyle/>
          <a:p>
            <a:pPr algn="ctr">
              <a:lnSpc>
                <a:spcPts val="1400"/>
              </a:lnSpc>
            </a:pPr>
            <a:r>
              <a:rPr kumimoji="1" lang="ja-JP" altLang="en-US" sz="1400" u="none" dirty="0" smtClean="0">
                <a:solidFill>
                  <a:schemeClr val="tx1"/>
                </a:solidFill>
                <a:latin typeface="HG創英角ｺﾞｼｯｸUB" panose="020B0909000000000000" pitchFamily="49" charset="-128"/>
                <a:ea typeface="HG創英角ｺﾞｼｯｸUB" panose="020B0909000000000000" pitchFamily="49" charset="-128"/>
              </a:rPr>
              <a:t>バージョンアップの全体イメージ</a:t>
            </a:r>
            <a:endParaRPr kumimoji="1" lang="en-US" altLang="ja-JP" sz="1400" u="none" dirty="0" smtClean="0">
              <a:solidFill>
                <a:schemeClr val="tx1"/>
              </a:solidFill>
              <a:latin typeface="HG創英角ｺﾞｼｯｸUB" panose="020B0909000000000000" pitchFamily="49" charset="-128"/>
              <a:ea typeface="HG創英角ｺﾞｼｯｸUB" panose="020B0909000000000000" pitchFamily="49" charset="-128"/>
            </a:endParaRPr>
          </a:p>
        </p:txBody>
      </p:sp>
      <p:sp>
        <p:nvSpPr>
          <p:cNvPr id="2" name="テキスト ボックス 1"/>
          <p:cNvSpPr txBox="1"/>
          <p:nvPr/>
        </p:nvSpPr>
        <p:spPr>
          <a:xfrm>
            <a:off x="7153945" y="6793073"/>
            <a:ext cx="3820075" cy="123111"/>
          </a:xfrm>
          <a:prstGeom prst="rect">
            <a:avLst/>
          </a:prstGeom>
          <a:noFill/>
        </p:spPr>
        <p:txBody>
          <a:bodyPr wrap="square" lIns="0" tIns="0" rIns="0" bIns="0" rtlCol="0">
            <a:spAutoFit/>
          </a:bodyPr>
          <a:lstStyle/>
          <a:p>
            <a:r>
              <a:rPr kumimoji="1" lang="en-US" altLang="ja-JP" sz="800" dirty="0" smtClean="0">
                <a:latin typeface="HGPｺﾞｼｯｸM" panose="020B0600000000000000" pitchFamily="50" charset="-128"/>
                <a:ea typeface="HGPｺﾞｼｯｸM" panose="020B0600000000000000" pitchFamily="50" charset="-128"/>
              </a:rPr>
              <a:t>※</a:t>
            </a:r>
            <a:r>
              <a:rPr kumimoji="1" lang="ja-JP" altLang="en-US" sz="800" dirty="0" smtClean="0">
                <a:latin typeface="HGPｺﾞｼｯｸM" panose="020B0600000000000000" pitchFamily="50" charset="-128"/>
                <a:ea typeface="HGPｺﾞｼｯｸM" panose="020B0600000000000000" pitchFamily="50" charset="-128"/>
              </a:rPr>
              <a:t>具体的取組みの未確定事項については、</a:t>
            </a:r>
            <a:r>
              <a:rPr lang="ja-JP" altLang="en-US" sz="800" dirty="0" smtClean="0">
                <a:latin typeface="HGPｺﾞｼｯｸM" panose="020B0600000000000000" pitchFamily="50" charset="-128"/>
                <a:ea typeface="HGPｺﾞｼｯｸM" panose="020B0600000000000000" pitchFamily="50" charset="-128"/>
              </a:rPr>
              <a:t>調整状況を見極めて</a:t>
            </a:r>
            <a:r>
              <a:rPr kumimoji="1" lang="ja-JP" altLang="en-US" sz="800" dirty="0" smtClean="0">
                <a:latin typeface="HGPｺﾞｼｯｸM" panose="020B0600000000000000" pitchFamily="50" charset="-128"/>
                <a:ea typeface="HGPｺﾞｼｯｸM" panose="020B0600000000000000" pitchFamily="50" charset="-128"/>
              </a:rPr>
              <a:t>成案に反映予定</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85" name="テキスト ボックス 84"/>
          <p:cNvSpPr txBox="1"/>
          <p:nvPr/>
        </p:nvSpPr>
        <p:spPr>
          <a:xfrm>
            <a:off x="41384" y="4336394"/>
            <a:ext cx="288147" cy="3200510"/>
          </a:xfrm>
          <a:prstGeom prst="rect">
            <a:avLst/>
          </a:prstGeom>
          <a:solidFill>
            <a:schemeClr val="bg1"/>
          </a:solidFill>
        </p:spPr>
        <p:txBody>
          <a:bodyPr vert="eaVert" wrap="square" lIns="36000" tIns="0" rIns="36000" bIns="0" rtlCol="0" anchor="ctr" anchorCtr="0">
            <a:spAutoFit/>
          </a:bodyPr>
          <a:lstStyle/>
          <a:p>
            <a:pPr algn="ctr"/>
            <a:r>
              <a:rPr lang="ja-JP" altLang="en-US" sz="1400" dirty="0" smtClean="0">
                <a:latin typeface="HGPｺﾞｼｯｸM" panose="020B0600000000000000" pitchFamily="50" charset="-128"/>
                <a:ea typeface="HGPｺﾞｼｯｸM" panose="020B0600000000000000" pitchFamily="50" charset="-128"/>
              </a:rPr>
              <a:t>≪　今 回 改 訂 す る ポ イ ン ト</a:t>
            </a:r>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ja-JP" altLang="en-US" sz="1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00676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5875">
          <a:solidFill>
            <a:schemeClr val="tx1"/>
          </a:solidFill>
        </a:ln>
      </a:spPr>
      <a:bodyPr lIns="36000" rIns="36000" rtlCol="0" anchor="ctr"/>
      <a:lstStyle>
        <a:defPPr algn="ctr">
          <a:lnSpc>
            <a:spcPts val="1000"/>
          </a:lnSpc>
          <a:defRPr kumimoji="1" sz="9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7782</TotalTime>
  <Words>1155</Words>
  <Application>Microsoft Office PowerPoint</Application>
  <PresentationFormat>A3 297x420 mm</PresentationFormat>
  <Paragraphs>152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376</cp:revision>
  <cp:lastPrinted>2018-01-31T01:56:39Z</cp:lastPrinted>
  <dcterms:created xsi:type="dcterms:W3CDTF">2017-01-04T00:03:06Z</dcterms:created>
  <dcterms:modified xsi:type="dcterms:W3CDTF">2018-02-02T01:19:56Z</dcterms:modified>
</cp:coreProperties>
</file>