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12801600" cy="9601200" type="A3"/>
  <p:notesSz cx="9939338" cy="6807200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969696"/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91" autoAdjust="0"/>
    <p:restoredTop sz="95406" autoAdjust="0"/>
  </p:normalViewPr>
  <p:slideViewPr>
    <p:cSldViewPr>
      <p:cViewPr>
        <p:scale>
          <a:sx n="100" d="100"/>
          <a:sy n="100" d="100"/>
        </p:scale>
        <p:origin x="630" y="302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D72F3-FE3E-4BF3-A534-C6911AF7DCFB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33738"/>
            <a:ext cx="7951788" cy="3062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6380A-8C0C-4DFD-88A0-68B663828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86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380A-8C0C-4DFD-88A0-68B6638288D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310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E46C-B8A1-4C05-B772-E81FC0924722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F36D-D833-4DBA-90D2-DE7FA5DA6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01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E46C-B8A1-4C05-B772-E81FC0924722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F36D-D833-4DBA-90D2-DE7FA5DA6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7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E46C-B8A1-4C05-B772-E81FC0924722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F36D-D833-4DBA-90D2-DE7FA5DA6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756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E46C-B8A1-4C05-B772-E81FC0924722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F36D-D833-4DBA-90D2-DE7FA5DA6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24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E46C-B8A1-4C05-B772-E81FC0924722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F36D-D833-4DBA-90D2-DE7FA5DA6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40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E46C-B8A1-4C05-B772-E81FC0924722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F36D-D833-4DBA-90D2-DE7FA5DA6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91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E46C-B8A1-4C05-B772-E81FC0924722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F36D-D833-4DBA-90D2-DE7FA5DA6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53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E46C-B8A1-4C05-B772-E81FC0924722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F36D-D833-4DBA-90D2-DE7FA5DA6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46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E46C-B8A1-4C05-B772-E81FC0924722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F36D-D833-4DBA-90D2-DE7FA5DA6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879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E46C-B8A1-4C05-B772-E81FC0924722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F36D-D833-4DBA-90D2-DE7FA5DA6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40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E46C-B8A1-4C05-B772-E81FC0924722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F36D-D833-4DBA-90D2-DE7FA5DA6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9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E46C-B8A1-4C05-B772-E81FC0924722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FF36D-D833-4DBA-90D2-DE7FA5DA6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98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テキスト ボックス 56"/>
          <p:cNvSpPr txBox="1"/>
          <p:nvPr/>
        </p:nvSpPr>
        <p:spPr>
          <a:xfrm>
            <a:off x="6472805" y="1473149"/>
            <a:ext cx="6244303" cy="273600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ysDot"/>
          </a:ln>
        </p:spPr>
        <p:txBody>
          <a:bodyPr wrap="square" lIns="72000" tIns="108000" rtlCol="0" anchor="t" anchorCtr="0">
            <a:noAutofit/>
          </a:bodyPr>
          <a:lstStyle/>
          <a:p>
            <a:pPr>
              <a:lnSpc>
                <a:spcPts val="1200"/>
              </a:lnSpc>
            </a:pPr>
            <a:endParaRPr kumimoji="1" lang="en-US" altLang="ja-JP" sz="1050" u="none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kumimoji="1" lang="en-US" altLang="ja-JP" sz="1050" u="none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kumimoji="1" lang="en-US" altLang="ja-JP" sz="1050" u="none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kumimoji="1" lang="en-US" altLang="ja-JP" sz="1050" u="none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81333" y="3197312"/>
            <a:ext cx="5947773" cy="637200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ysDot"/>
          </a:ln>
        </p:spPr>
        <p:txBody>
          <a:bodyPr wrap="square" lIns="72000" tIns="108000" rtlCol="0" anchor="t" anchorCtr="0">
            <a:noAutofit/>
          </a:bodyPr>
          <a:lstStyle/>
          <a:p>
            <a:pPr>
              <a:lnSpc>
                <a:spcPts val="1200"/>
              </a:lnSpc>
            </a:pPr>
            <a:endParaRPr kumimoji="1" lang="en-US" altLang="ja-JP" sz="1050" u="none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kumimoji="1" lang="en-US" altLang="ja-JP" sz="1050" u="none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kumimoji="1" lang="en-US" altLang="ja-JP" sz="1050" u="none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kumimoji="1" lang="en-US" altLang="ja-JP" sz="1050" u="none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90095" y="77755"/>
            <a:ext cx="9593562" cy="356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tIns="36000" rIns="36000" bIns="36000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「大阪の成長戦略」のバージョンアップ</a:t>
            </a:r>
            <a:r>
              <a:rPr lang="ja-JP" altLang="en-US" sz="1800" b="1" u="sng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800" b="1" u="sng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r>
              <a:rPr lang="en-US" altLang="ja-JP" sz="1800" b="1" u="sng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〔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事務局案</a:t>
            </a:r>
            <a:r>
              <a:rPr lang="en-US" altLang="ja-JP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〕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概要版</a:t>
            </a:r>
            <a:r>
              <a:rPr lang="en-US" altLang="ja-JP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8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-17428" y="529166"/>
            <a:ext cx="3549120" cy="232283"/>
          </a:xfrm>
          <a:prstGeom prst="rect">
            <a:avLst/>
          </a:prstGeom>
          <a:noFill/>
        </p:spPr>
        <p:txBody>
          <a:bodyPr wrap="square" tIns="0" rtlCol="0">
            <a:noAutofit/>
          </a:bodyPr>
          <a:lstStyle/>
          <a:p>
            <a:r>
              <a:rPr kumimoji="1" lang="en-US" altLang="ja-JP" sz="14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バージョン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アップ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の趣旨・考え方</a:t>
            </a:r>
            <a:r>
              <a:rPr kumimoji="1" lang="en-US" altLang="ja-JP" sz="14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133" name="Rectangle 2"/>
          <p:cNvSpPr txBox="1">
            <a:spLocks noChangeArrowheads="1"/>
          </p:cNvSpPr>
          <p:nvPr/>
        </p:nvSpPr>
        <p:spPr bwMode="auto">
          <a:xfrm>
            <a:off x="252699" y="739764"/>
            <a:ext cx="12260214" cy="359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lnSpc>
                <a:spcPts val="1400"/>
              </a:lnSpc>
              <a:defRPr/>
            </a:pP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 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 </a:t>
            </a:r>
            <a:r>
              <a:rPr lang="ja-JP" altLang="en-US" sz="110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インバウンド</a:t>
            </a:r>
            <a:r>
              <a:rPr lang="ja-JP" altLang="en-US" sz="110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の増加や雇用環境の変化、第４次産業革命の進展など、大阪を</a:t>
            </a:r>
            <a:r>
              <a:rPr lang="ja-JP" altLang="en-US" sz="110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取り巻く</a:t>
            </a:r>
            <a:r>
              <a:rPr lang="ja-JP" altLang="en-US" sz="110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社会経済情勢の大きな変化への対応が求められていること、また、ＩＲや</a:t>
            </a:r>
            <a:r>
              <a:rPr lang="en-US" altLang="ja-JP" sz="110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2025</a:t>
            </a:r>
            <a:r>
              <a:rPr lang="ja-JP" altLang="en-US" sz="110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万博などの動きも具体化</a:t>
            </a:r>
            <a:r>
              <a:rPr lang="ja-JP" altLang="en-US" sz="110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してきて</a:t>
            </a:r>
            <a:r>
              <a:rPr lang="ja-JP" altLang="en-US" sz="110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いることから、これまでの成果や課題を検証・総括したうえで、</a:t>
            </a:r>
            <a:r>
              <a:rPr lang="en-US" altLang="ja-JP" sz="110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2025</a:t>
            </a:r>
            <a:r>
              <a:rPr lang="ja-JP" altLang="en-US" sz="110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年を見据え、特に重点化を図る分野</a:t>
            </a:r>
            <a:r>
              <a:rPr lang="ja-JP" altLang="en-US" sz="110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を整理</a:t>
            </a:r>
            <a:r>
              <a:rPr lang="ja-JP" altLang="en-US" sz="110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し、そのための取組みを提示する</a:t>
            </a:r>
            <a:r>
              <a:rPr lang="ja-JP" altLang="en-US" sz="110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もの</a:t>
            </a:r>
            <a:r>
              <a:rPr lang="ja-JP" altLang="en-US" sz="110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。</a:t>
            </a:r>
            <a:endParaRPr lang="en-US" altLang="ja-JP" sz="1100" dirty="0" smtClean="0">
              <a:solidFill>
                <a:srgbClr val="000000"/>
              </a:solidFill>
              <a:latin typeface="Meiryo UI"/>
              <a:ea typeface="Meiryo UI"/>
              <a:cs typeface="Meiryo UI"/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185466" y="1454831"/>
            <a:ext cx="5943640" cy="158400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ysDot"/>
          </a:ln>
        </p:spPr>
        <p:txBody>
          <a:bodyPr wrap="square" lIns="72000" tIns="108000" rtlCol="0" anchor="t" anchorCtr="0">
            <a:noAutofit/>
          </a:bodyPr>
          <a:lstStyle/>
          <a:p>
            <a:pPr>
              <a:lnSpc>
                <a:spcPts val="1200"/>
              </a:lnSpc>
            </a:pPr>
            <a:endParaRPr kumimoji="1" lang="en-US" altLang="ja-JP" sz="1050" u="none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kumimoji="1" lang="en-US" altLang="ja-JP" sz="1050" u="none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kumimoji="1" lang="en-US" altLang="ja-JP" sz="1050" u="none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kumimoji="1" lang="en-US" altLang="ja-JP" sz="1050" u="none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8912" y="1222548"/>
            <a:ext cx="3570906" cy="252749"/>
          </a:xfrm>
          <a:prstGeom prst="rect">
            <a:avLst/>
          </a:prstGeom>
          <a:noFill/>
        </p:spPr>
        <p:txBody>
          <a:bodyPr wrap="square" tIns="0" rtlCol="0">
            <a:no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戦略策定時からの</a:t>
            </a:r>
            <a:r>
              <a:rPr kumimoji="1" lang="ja-JP" altLang="en-US" sz="14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検証</a:t>
            </a:r>
            <a:r>
              <a:rPr kumimoji="1" lang="en-US" altLang="ja-JP" sz="14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140" name="Rectangle 2"/>
          <p:cNvSpPr txBox="1">
            <a:spLocks noChangeArrowheads="1"/>
          </p:cNvSpPr>
          <p:nvPr/>
        </p:nvSpPr>
        <p:spPr bwMode="auto">
          <a:xfrm>
            <a:off x="289783" y="1838169"/>
            <a:ext cx="5866219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○　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大阪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の景況は、成長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戦略策定以降、概ねゆるやかな回復傾向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が続いて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いる。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050" dirty="0">
                <a:latin typeface="Meiryo UI"/>
                <a:ea typeface="Meiryo UI"/>
                <a:cs typeface="Meiryo UI"/>
              </a:rPr>
              <a:t>○　策定時以降の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実質経済成長率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（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2010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～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2015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年度平均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（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2015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年度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は速報値で計算））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は、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050" dirty="0"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　 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年平均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で約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０．８３％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にとどまる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〔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全国：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約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1.34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％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〕</a:t>
            </a:r>
            <a:r>
              <a:rPr lang="ja-JP" altLang="en-US" sz="1050" dirty="0" err="1">
                <a:latin typeface="Meiryo UI"/>
                <a:ea typeface="Meiryo UI"/>
                <a:cs typeface="Meiryo UI"/>
              </a:rPr>
              <a:t>。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寄与度が高いのは製造業（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＋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0.31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％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）、卸売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・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ja-JP" sz="1050" dirty="0">
                <a:latin typeface="Meiryo UI"/>
                <a:ea typeface="Meiryo UI"/>
                <a:cs typeface="Meiryo UI"/>
              </a:rPr>
              <a:t> 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    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小売業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（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＋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0.26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％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）、不動産業（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＋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0.22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％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）。マイナスはサービス業（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－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0.11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％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）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など。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○  長期的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に府内総生産における産業活動別割合の推移をみると、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製造業や建設業、卸売・小売業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、金融・</a:t>
            </a:r>
            <a:endParaRPr lang="en-US" altLang="ja-JP" sz="1050" b="1" u="sng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050" b="1" dirty="0"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050" b="1" dirty="0" smtClean="0">
                <a:latin typeface="Meiryo UI"/>
                <a:ea typeface="Meiryo UI"/>
                <a:cs typeface="Meiryo UI"/>
              </a:rPr>
              <a:t>　 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保険業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は減少傾向にある一方、不動産業やサービス業、情報通信業が増加傾向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にある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。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○　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府内の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就業者数は、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策定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時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以降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年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平均で約</a:t>
            </a:r>
            <a:r>
              <a:rPr lang="en-US" altLang="ja-JP" sz="1050" b="1" u="sng" dirty="0">
                <a:latin typeface="Meiryo UI"/>
                <a:ea typeface="Meiryo UI"/>
                <a:cs typeface="Meiryo UI"/>
              </a:rPr>
              <a:t>3.1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万人増加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（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2010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年～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2016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年）。</a:t>
            </a:r>
          </a:p>
          <a:p>
            <a:pPr>
              <a:spcBef>
                <a:spcPts val="0"/>
              </a:spcBef>
              <a:defRPr/>
            </a:pPr>
            <a:endParaRPr lang="ja-JP" altLang="en-US" sz="1050" dirty="0">
              <a:latin typeface="Meiryo UI"/>
              <a:ea typeface="Meiryo UI"/>
              <a:cs typeface="Meiryo UI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256020" y="1518043"/>
            <a:ext cx="1953802" cy="275153"/>
          </a:xfrm>
          <a:prstGeom prst="roundRect">
            <a:avLst>
              <a:gd name="adj" fmla="val 3443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大阪経済の全体的な動き</a:t>
            </a:r>
            <a:endParaRPr lang="ja-JP" altLang="en-US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275270" y="3259350"/>
            <a:ext cx="1934552" cy="275154"/>
          </a:xfrm>
          <a:prstGeom prst="roundRect">
            <a:avLst>
              <a:gd name="adj" fmla="val 3443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５源泉各分野の進捗状況</a:t>
            </a:r>
            <a:endParaRPr lang="ja-JP" altLang="en-US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39904" y="3589502"/>
            <a:ext cx="1766904" cy="194152"/>
          </a:xfrm>
          <a:prstGeom prst="rect">
            <a:avLst/>
          </a:prstGeom>
          <a:noFill/>
        </p:spPr>
        <p:txBody>
          <a:bodyPr wrap="square" tIns="0" rtlCol="0">
            <a:noAutofit/>
          </a:bodyPr>
          <a:lstStyle/>
          <a:p>
            <a:r>
              <a:rPr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■ 内外</a:t>
            </a:r>
            <a:r>
              <a:rPr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の集客力</a:t>
            </a:r>
            <a:r>
              <a:rPr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強化</a:t>
            </a:r>
            <a:endParaRPr kumimoji="1" lang="en-US" altLang="ja-JP" sz="1200" u="none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347498" y="3779358"/>
            <a:ext cx="5669018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○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来阪外国人数は、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2010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年の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235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万人から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2015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年には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716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万人（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2016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年は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940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万人）へ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大幅</a:t>
            </a:r>
            <a:endParaRPr lang="en-US" altLang="ja-JP" sz="1050" b="1" u="sng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ja-JP" sz="1050" dirty="0">
                <a:latin typeface="Meiryo UI"/>
                <a:ea typeface="Meiryo UI"/>
                <a:cs typeface="Meiryo UI"/>
              </a:rPr>
              <a:t> 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    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に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増加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。当初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の成長目標（</a:t>
            </a:r>
            <a:r>
              <a:rPr lang="en-US" altLang="ja-JP" sz="1050" b="1" u="sng" dirty="0">
                <a:latin typeface="Meiryo UI"/>
                <a:ea typeface="Meiryo UI"/>
                <a:cs typeface="Meiryo UI"/>
              </a:rPr>
              <a:t>2020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年に</a:t>
            </a:r>
            <a:r>
              <a:rPr lang="en-US" altLang="ja-JP" sz="1050" b="1" u="sng" dirty="0">
                <a:latin typeface="Meiryo UI"/>
                <a:ea typeface="Meiryo UI"/>
                <a:cs typeface="Meiryo UI"/>
              </a:rPr>
              <a:t>650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万人）を前倒しで達成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。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○　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2016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年の大阪の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客室稼働率は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全体で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83.3%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と</a:t>
            </a:r>
            <a:r>
              <a:rPr lang="en-US" altLang="ja-JP" sz="1050" b="1" u="sng" dirty="0">
                <a:latin typeface="Meiryo UI"/>
                <a:ea typeface="Meiryo UI"/>
                <a:cs typeface="Meiryo UI"/>
              </a:rPr>
              <a:t>3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年連続で全国１位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。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外国人宿泊者数の前年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か</a:t>
            </a:r>
            <a:endParaRPr lang="en-US" altLang="ja-JP" sz="1050" b="1" u="sng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050" dirty="0"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　 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らの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伸び率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が</a:t>
            </a:r>
            <a:r>
              <a:rPr lang="en-US" altLang="ja-JP" sz="1050" b="1" u="sng" dirty="0" smtClean="0">
                <a:latin typeface="Meiryo UI"/>
                <a:ea typeface="Meiryo UI"/>
                <a:cs typeface="Meiryo UI"/>
              </a:rPr>
              <a:t>11.6</a:t>
            </a:r>
            <a:r>
              <a:rPr lang="en-US" altLang="ja-JP" sz="1050" b="1" u="sng" dirty="0">
                <a:latin typeface="Meiryo UI"/>
                <a:ea typeface="Meiryo UI"/>
                <a:cs typeface="Meiryo UI"/>
              </a:rPr>
              <a:t>%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と増加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傾向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。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050" dirty="0">
                <a:latin typeface="Meiryo UI"/>
                <a:ea typeface="Meiryo UI"/>
                <a:cs typeface="Meiryo UI"/>
              </a:rPr>
              <a:t>○　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2016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年の大阪の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日本人宿泊者数は微減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（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2015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年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:2,140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万人⇒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2016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年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:2,100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万人）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と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050" dirty="0"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　 なって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おり、外国人宿泊者数の急増による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宿泊施設不足が課題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の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一つ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。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31568" y="4809041"/>
            <a:ext cx="2580020" cy="194152"/>
          </a:xfrm>
          <a:prstGeom prst="rect">
            <a:avLst/>
          </a:prstGeom>
          <a:noFill/>
        </p:spPr>
        <p:txBody>
          <a:bodyPr wrap="square" tIns="0" rtlCol="0">
            <a:noAutofit/>
          </a:bodyPr>
          <a:lstStyle/>
          <a:p>
            <a:r>
              <a:rPr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■人材力強化・活躍の場づくり</a:t>
            </a:r>
            <a:endParaRPr kumimoji="1" lang="en-US" altLang="ja-JP" sz="1200" u="none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5" name="Rectangle 2"/>
          <p:cNvSpPr txBox="1">
            <a:spLocks noChangeArrowheads="1"/>
          </p:cNvSpPr>
          <p:nvPr/>
        </p:nvSpPr>
        <p:spPr bwMode="auto">
          <a:xfrm>
            <a:off x="345519" y="5011997"/>
            <a:ext cx="5670997" cy="113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○  景気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の回復などを背景に、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有効求人倍率と失業率はともに改善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。有効求人倍率は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、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2010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年の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ja-JP" sz="1050" dirty="0">
                <a:latin typeface="Meiryo UI"/>
                <a:ea typeface="Meiryo UI"/>
                <a:cs typeface="Meiryo UI"/>
              </a:rPr>
              <a:t> 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    0.52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倍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から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2016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年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は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1.38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倍と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7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年連続上昇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。</a:t>
            </a:r>
            <a:endParaRPr lang="ja-JP" altLang="en-US" sz="1050" dirty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○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 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 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完全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失業率は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2010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年の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6.9%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をピーク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に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2016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年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は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4.0%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と改善が見られるものの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全国平均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より</a:t>
            </a:r>
            <a:endParaRPr lang="en-US" altLang="ja-JP" sz="1050" b="1" u="sng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ja-JP" sz="1050" dirty="0">
                <a:latin typeface="Meiryo UI"/>
                <a:ea typeface="Meiryo UI"/>
                <a:cs typeface="Meiryo UI"/>
              </a:rPr>
              <a:t> 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    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高い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状況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が続いている（全国：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2010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年：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5.1%⇒2016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年：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3.1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％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）。</a:t>
            </a:r>
          </a:p>
          <a:p>
            <a:pPr>
              <a:spcBef>
                <a:spcPts val="0"/>
              </a:spcBef>
              <a:defRPr/>
            </a:pP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○　就業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形態では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非正規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の労働者の割合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が全国平均に比べ高い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状況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。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特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に、雇用を多く生んでいる卸売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050" dirty="0"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　 業・小売業や、医療・福祉、宿泊業・飲食サービス業で非正規割合が高く、一方で、これら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非正規割合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ja-JP" sz="1050" b="1" dirty="0">
                <a:latin typeface="Meiryo UI"/>
                <a:ea typeface="Meiryo UI"/>
                <a:cs typeface="Meiryo UI"/>
              </a:rPr>
              <a:t> </a:t>
            </a:r>
            <a:r>
              <a:rPr lang="en-US" altLang="ja-JP" sz="1050" b="1" dirty="0" smtClean="0">
                <a:latin typeface="Meiryo UI"/>
                <a:ea typeface="Meiryo UI"/>
                <a:cs typeface="Meiryo UI"/>
              </a:rPr>
              <a:t>    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の高い業種に加え建設業では、人手不足の傾向がみられる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。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19445" y="6248961"/>
            <a:ext cx="2580020" cy="194152"/>
          </a:xfrm>
          <a:prstGeom prst="rect">
            <a:avLst/>
          </a:prstGeom>
          <a:noFill/>
        </p:spPr>
        <p:txBody>
          <a:bodyPr wrap="square" tIns="0" rtlCol="0">
            <a:noAutofit/>
          </a:bodyPr>
          <a:lstStyle/>
          <a:p>
            <a:r>
              <a:rPr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■強みを生かす産業・技術の強化</a:t>
            </a:r>
            <a:endParaRPr kumimoji="1" lang="en-US" altLang="ja-JP" sz="1200" u="none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337437" y="6440791"/>
            <a:ext cx="5820697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○  大阪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では特区での取組をはじめ</a:t>
            </a:r>
            <a:r>
              <a:rPr lang="ja-JP" altLang="en-US" sz="1050" b="1" u="sng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ライフサイエンス産業の集積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やイノベーション促進の取組みが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進みつつある。</a:t>
            </a:r>
            <a:endParaRPr lang="en-US" altLang="ja-JP" sz="1050" dirty="0" smtClean="0">
              <a:solidFill>
                <a:srgbClr val="000000"/>
              </a:solidFill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○　</a:t>
            </a:r>
            <a:r>
              <a:rPr lang="ja-JP" altLang="en-US" sz="1050" b="1" u="sng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開業事業所数は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、 </a:t>
            </a:r>
            <a:r>
              <a:rPr lang="en-US" altLang="ja-JP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2010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年度の</a:t>
            </a:r>
            <a:r>
              <a:rPr lang="en-US" altLang="ja-JP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7,477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件から</a:t>
            </a:r>
            <a:r>
              <a:rPr lang="en-US" altLang="ja-JP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2016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年度の</a:t>
            </a:r>
            <a:r>
              <a:rPr lang="en-US" altLang="ja-JP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11,700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件へ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と</a:t>
            </a:r>
            <a:r>
              <a:rPr lang="ja-JP" altLang="en-US" sz="1050" b="1" u="sng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大きく増加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（有雇用事業所</a:t>
            </a:r>
            <a:endParaRPr lang="en-US" altLang="ja-JP" sz="1050" dirty="0" smtClean="0">
              <a:solidFill>
                <a:srgbClr val="000000"/>
              </a:solidFill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　 数）し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、全国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構成比も</a:t>
            </a:r>
            <a:r>
              <a:rPr lang="en-US" altLang="ja-JP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8.2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％から</a:t>
            </a:r>
            <a:r>
              <a:rPr lang="en-US" altLang="ja-JP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9.8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％へと上昇。　</a:t>
            </a:r>
            <a:endParaRPr lang="en-US" altLang="ja-JP" sz="1050" dirty="0" smtClean="0">
              <a:solidFill>
                <a:srgbClr val="000000"/>
              </a:solidFill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○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050" b="1" u="sng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外資系企業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の事務所所在地は</a:t>
            </a:r>
            <a:r>
              <a:rPr lang="ja-JP" altLang="en-US" sz="1050" b="1" u="sng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東京が</a:t>
            </a:r>
            <a:r>
              <a:rPr lang="en-US" altLang="ja-JP" sz="1050" b="1" u="sng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2015</a:t>
            </a:r>
            <a:r>
              <a:rPr lang="ja-JP" altLang="en-US" sz="1050" b="1" u="sng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年で全国</a:t>
            </a:r>
            <a:r>
              <a:rPr lang="ja-JP" altLang="en-US" sz="1050" b="1" u="sng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の</a:t>
            </a:r>
            <a:r>
              <a:rPr lang="en-US" altLang="ja-JP" sz="1050" b="1" u="sng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67.3</a:t>
            </a:r>
            <a:r>
              <a:rPr lang="en-US" altLang="ja-JP" sz="1050" b="1" u="sng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%</a:t>
            </a:r>
            <a:r>
              <a:rPr lang="ja-JP" altLang="en-US" sz="1050" b="1" u="sng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を占め一極集中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の状況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であり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、大阪</a:t>
            </a:r>
            <a:endParaRPr lang="en-US" altLang="ja-JP" sz="1050" dirty="0" smtClean="0">
              <a:solidFill>
                <a:srgbClr val="000000"/>
              </a:solidFill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　 は伸びていない。（</a:t>
            </a:r>
            <a:r>
              <a:rPr lang="en-US" altLang="ja-JP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2010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年</a:t>
            </a:r>
            <a:r>
              <a:rPr lang="en-US" altLang="ja-JP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:186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社→</a:t>
            </a:r>
            <a:r>
              <a:rPr lang="en-US" altLang="ja-JP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2015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年</a:t>
            </a:r>
            <a:r>
              <a:rPr lang="en-US" altLang="ja-JP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:177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社）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08644" y="7308112"/>
            <a:ext cx="4374116" cy="194152"/>
          </a:xfrm>
          <a:prstGeom prst="rect">
            <a:avLst/>
          </a:prstGeom>
          <a:noFill/>
        </p:spPr>
        <p:txBody>
          <a:bodyPr wrap="square" tIns="0" rtlCol="0">
            <a:noAutofit/>
          </a:bodyPr>
          <a:lstStyle/>
          <a:p>
            <a:r>
              <a:rPr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■アジア活力の取り込み強化・物流人流インフラの活用</a:t>
            </a:r>
            <a:endParaRPr kumimoji="1" lang="en-US" altLang="ja-JP" sz="1200" u="none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 bwMode="auto">
          <a:xfrm>
            <a:off x="320066" y="7502264"/>
            <a:ext cx="5793800" cy="113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○   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関空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のハブ化は策定時と比較し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大きく進展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。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旅客便数全体の伸びだけで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なく</a:t>
            </a:r>
            <a:r>
              <a:rPr lang="en-US" altLang="ja-JP" sz="1050" b="1" u="sng" dirty="0" smtClean="0">
                <a:latin typeface="Meiryo UI"/>
                <a:ea typeface="Meiryo UI"/>
                <a:cs typeface="Meiryo UI"/>
              </a:rPr>
              <a:t>LCC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路線の就航が急増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。　</a:t>
            </a:r>
          </a:p>
          <a:p>
            <a:pPr>
              <a:spcBef>
                <a:spcPts val="0"/>
              </a:spcBef>
              <a:defRPr/>
            </a:pP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○   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LCC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は戦略策定当時、全体（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594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便）の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7.1%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（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42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便）であったものが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、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2017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年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夏計画では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全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ja-JP" sz="1050" dirty="0">
                <a:latin typeface="Meiryo UI"/>
                <a:ea typeface="Meiryo UI"/>
                <a:cs typeface="Meiryo UI"/>
              </a:rPr>
              <a:t> 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    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体（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1,126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便）の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33.6%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（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378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便）まで増加。総旅客数も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2010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年の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1,418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万人から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2015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年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の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ja-JP" sz="1050" dirty="0">
                <a:latin typeface="Meiryo UI"/>
                <a:ea typeface="Meiryo UI"/>
                <a:cs typeface="Meiryo UI"/>
              </a:rPr>
              <a:t> 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    2,405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万人まで増加。</a:t>
            </a:r>
          </a:p>
          <a:p>
            <a:pPr>
              <a:spcBef>
                <a:spcPts val="0"/>
              </a:spcBef>
              <a:defRPr/>
            </a:pP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○  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阪神港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は、国際戦略港湾に指定され、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国際競争力の強化に向けた取組みを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推進中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であるが、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貨物量に</a:t>
            </a:r>
            <a:endParaRPr lang="en-US" altLang="ja-JP" sz="1050" b="1" u="sng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050" b="1" dirty="0"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050" b="1" dirty="0" smtClean="0">
                <a:latin typeface="Meiryo UI"/>
                <a:ea typeface="Meiryo UI"/>
                <a:cs typeface="Meiryo UI"/>
              </a:rPr>
              <a:t>　 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ついては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、増減があるものの横ばい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。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050" dirty="0">
                <a:latin typeface="Meiryo UI"/>
                <a:ea typeface="Meiryo UI"/>
                <a:cs typeface="Meiryo UI"/>
              </a:rPr>
              <a:t>　　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（貨物取扱量目標［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2020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年に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590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万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TEU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］⇒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2016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年：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409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万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TEU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）</a:t>
            </a:r>
            <a:endParaRPr lang="ja-JP" altLang="en-US" sz="1050" dirty="0">
              <a:latin typeface="Meiryo UI"/>
              <a:ea typeface="Meiryo UI"/>
              <a:cs typeface="Meiryo UI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08644" y="8689744"/>
            <a:ext cx="4374116" cy="194152"/>
          </a:xfrm>
          <a:prstGeom prst="rect">
            <a:avLst/>
          </a:prstGeom>
          <a:noFill/>
        </p:spPr>
        <p:txBody>
          <a:bodyPr wrap="square" tIns="0" rtlCol="0">
            <a:noAutofit/>
          </a:bodyPr>
          <a:lstStyle/>
          <a:p>
            <a:r>
              <a:rPr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■都市の再生</a:t>
            </a: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auto">
          <a:xfrm>
            <a:off x="345156" y="8881574"/>
            <a:ext cx="58108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○　都市力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について、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世界都市総合力ランキング（森記念財団）における大阪の評価はほぼ横ばい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。</a:t>
            </a:r>
          </a:p>
          <a:p>
            <a:pPr>
              <a:spcBef>
                <a:spcPts val="0"/>
              </a:spcBef>
              <a:defRPr/>
            </a:pP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　（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2010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年：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18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位→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2016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年：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22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位　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※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経済、文化・交流、環境についてのランクが低い）</a:t>
            </a:r>
          </a:p>
          <a:p>
            <a:pPr>
              <a:spcBef>
                <a:spcPts val="0"/>
              </a:spcBef>
              <a:defRPr/>
            </a:pP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○　都心部においては、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戦略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策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定時から地価は上昇傾向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にあり、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特に商業地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については、好調な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インバウンド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 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に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よる店舗・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ホテル需要や都心部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の好調なマンション及びオフィス需要を背景に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上昇率が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拡大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。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360058" y="1248274"/>
            <a:ext cx="3570906" cy="252749"/>
          </a:xfrm>
          <a:prstGeom prst="rect">
            <a:avLst/>
          </a:prstGeom>
          <a:noFill/>
        </p:spPr>
        <p:txBody>
          <a:bodyPr wrap="square" tIns="0" rtlCol="0">
            <a:no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 括</a:t>
            </a:r>
            <a:r>
              <a:rPr kumimoji="1" lang="en-US" altLang="ja-JP" sz="1400" b="1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52" name="Rectangle 2"/>
          <p:cNvSpPr txBox="1">
            <a:spLocks noChangeArrowheads="1"/>
          </p:cNvSpPr>
          <p:nvPr/>
        </p:nvSpPr>
        <p:spPr bwMode="auto">
          <a:xfrm>
            <a:off x="6539926" y="1517274"/>
            <a:ext cx="6141420" cy="1454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○　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LCC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路線の増加等に伴う来阪外国人の急増や、消費財の輸出の動きからも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アジアとの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つ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ながりの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深まり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が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ja-JP" sz="1050" dirty="0">
                <a:latin typeface="Meiryo UI"/>
                <a:ea typeface="Meiryo UI"/>
                <a:cs typeface="Meiryo UI"/>
              </a:rPr>
              <a:t> 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    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みられると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ともに、基盤となるインフラ整備も進みつつあり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「中継都市」としての機能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は高まっている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。</a:t>
            </a:r>
          </a:p>
          <a:p>
            <a:pPr>
              <a:spcBef>
                <a:spcPts val="0"/>
              </a:spcBef>
              <a:defRPr/>
            </a:pP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○　一方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で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、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「ハイエンド都市」という観点からは、ライフサイエンス分野などで一定の芽は見られるが、産業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の</a:t>
            </a:r>
            <a:endParaRPr lang="en-US" altLang="ja-JP" sz="1050" b="1" u="sng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ja-JP" sz="1050" dirty="0">
                <a:latin typeface="Meiryo UI"/>
                <a:ea typeface="Meiryo UI"/>
                <a:cs typeface="Meiryo UI"/>
              </a:rPr>
              <a:t> 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   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 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さらなる高付加価値化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を進め、リーディング産業を育てる必要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。</a:t>
            </a:r>
            <a:endParaRPr lang="ja-JP" altLang="en-US" sz="1050" dirty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○　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人手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不足問題が深刻化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しつつあり、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低所得構造など雇用の質的改善も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必要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と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いった課題があげられる。</a:t>
            </a:r>
          </a:p>
          <a:p>
            <a:pPr>
              <a:spcBef>
                <a:spcPts val="0"/>
              </a:spcBef>
              <a:defRPr/>
            </a:pP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○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　さらに、新たな潮流として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、「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2025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年問題」に代表される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超高齢社会と人口減少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や「第</a:t>
            </a:r>
            <a:r>
              <a:rPr lang="en-US" altLang="ja-JP" sz="1050" dirty="0">
                <a:latin typeface="Meiryo UI"/>
                <a:ea typeface="Meiryo UI"/>
                <a:cs typeface="Meiryo UI"/>
              </a:rPr>
              <a:t>4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次産業革命」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といわれ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050" dirty="0"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　 </a:t>
            </a:r>
            <a:r>
              <a:rPr lang="ja-JP" altLang="en-US" sz="1050" dirty="0" err="1" smtClean="0">
                <a:latin typeface="Meiryo UI"/>
                <a:ea typeface="Meiryo UI"/>
                <a:cs typeface="Meiryo UI"/>
              </a:rPr>
              <a:t>る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グローバルでの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技術革命</a:t>
            </a:r>
            <a:r>
              <a:rPr lang="ja-JP" altLang="en-US" sz="1050" b="1" u="sng" dirty="0" smtClean="0">
                <a:latin typeface="Meiryo UI"/>
                <a:ea typeface="Meiryo UI"/>
                <a:cs typeface="Meiryo UI"/>
              </a:rPr>
              <a:t>による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産業・就業構造の大きな変化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が確実に見込まれ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、今後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は、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東京オリンピック・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ja-JP" sz="1050" dirty="0">
                <a:latin typeface="Meiryo UI"/>
                <a:ea typeface="Meiryo UI"/>
                <a:cs typeface="Meiryo UI"/>
              </a:rPr>
              <a:t> 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    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パラリンピックなどの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開催や、</a:t>
            </a:r>
            <a:r>
              <a:rPr lang="en-US" altLang="ja-JP" sz="1050" b="1" u="sng" dirty="0">
                <a:latin typeface="Meiryo UI"/>
                <a:ea typeface="Meiryo UI"/>
                <a:cs typeface="Meiryo UI"/>
              </a:rPr>
              <a:t>IR</a:t>
            </a:r>
            <a:r>
              <a:rPr lang="ja-JP" altLang="en-US" sz="1050" b="1" u="sng" dirty="0" err="1">
                <a:latin typeface="Meiryo UI"/>
                <a:ea typeface="Meiryo UI"/>
                <a:cs typeface="Meiryo UI"/>
              </a:rPr>
              <a:t>、</a:t>
            </a:r>
            <a:r>
              <a:rPr lang="en-US" altLang="ja-JP" sz="1050" b="1" u="sng" dirty="0">
                <a:latin typeface="Meiryo UI"/>
                <a:ea typeface="Meiryo UI"/>
                <a:cs typeface="Meiryo UI"/>
              </a:rPr>
              <a:t>2025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日本万国博覧会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の実現といった、経済社会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に大きなインパクト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を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与える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 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　　プロジェクト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も予定されている。</a:t>
            </a:r>
          </a:p>
        </p:txBody>
      </p:sp>
      <p:sp>
        <p:nvSpPr>
          <p:cNvPr id="80" name="角丸四角形 79"/>
          <p:cNvSpPr/>
          <p:nvPr/>
        </p:nvSpPr>
        <p:spPr>
          <a:xfrm>
            <a:off x="6395652" y="4691497"/>
            <a:ext cx="6273594" cy="356758"/>
          </a:xfrm>
          <a:prstGeom prst="roundRect">
            <a:avLst>
              <a:gd name="adj" fmla="val 27941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■これまでの総括と有識者ヒアリング等から導き出された、更なる成長を加速化させるための「３つの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向性（案）」</a:t>
            </a:r>
            <a:endParaRPr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10659650" y="4974995"/>
            <a:ext cx="1764000" cy="396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人口減少・超高齢社会</a:t>
            </a:r>
          </a:p>
          <a:p>
            <a:pPr algn="ctr">
              <a:lnSpc>
                <a:spcPts val="1200"/>
              </a:lnSpc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においても成長を実現</a:t>
            </a:r>
          </a:p>
        </p:txBody>
      </p:sp>
      <p:sp>
        <p:nvSpPr>
          <p:cNvPr id="82" name="角丸四角形 81"/>
          <p:cNvSpPr/>
          <p:nvPr/>
        </p:nvSpPr>
        <p:spPr>
          <a:xfrm>
            <a:off x="8707869" y="4974995"/>
            <a:ext cx="1764000" cy="396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アジアの活力、成長力を</a:t>
            </a:r>
          </a:p>
          <a:p>
            <a:pPr algn="ctr">
              <a:lnSpc>
                <a:spcPts val="1200"/>
              </a:lnSpc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シームレスに取り込む</a:t>
            </a:r>
          </a:p>
        </p:txBody>
      </p:sp>
      <p:sp>
        <p:nvSpPr>
          <p:cNvPr id="83" name="角丸四角形 82"/>
          <p:cNvSpPr/>
          <p:nvPr/>
        </p:nvSpPr>
        <p:spPr>
          <a:xfrm>
            <a:off x="6759436" y="4965995"/>
            <a:ext cx="1764000" cy="396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付加価値と生産性を</a:t>
            </a:r>
          </a:p>
          <a:p>
            <a:pPr algn="ctr">
              <a:lnSpc>
                <a:spcPts val="1200"/>
              </a:lnSpc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高め、産業力を強化</a:t>
            </a:r>
            <a:endParaRPr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二等辺三角形 83"/>
          <p:cNvSpPr/>
          <p:nvPr/>
        </p:nvSpPr>
        <p:spPr>
          <a:xfrm rot="10800000">
            <a:off x="8078324" y="5434745"/>
            <a:ext cx="3276000" cy="72000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/>
          <p:cNvSpPr/>
          <p:nvPr/>
        </p:nvSpPr>
        <p:spPr>
          <a:xfrm>
            <a:off x="6559061" y="5683912"/>
            <a:ext cx="6088668" cy="684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角丸四角形 85"/>
          <p:cNvSpPr/>
          <p:nvPr/>
        </p:nvSpPr>
        <p:spPr>
          <a:xfrm>
            <a:off x="6396007" y="5400838"/>
            <a:ext cx="2904726" cy="356758"/>
          </a:xfrm>
          <a:prstGeom prst="roundRect">
            <a:avLst>
              <a:gd name="adj" fmla="val 24697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特に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重点化を図る「４つの分野（案）」</a:t>
            </a:r>
            <a:endParaRPr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6341187" y="5526365"/>
            <a:ext cx="5617908" cy="388489"/>
          </a:xfrm>
          <a:prstGeom prst="roundRect">
            <a:avLst>
              <a:gd name="adj" fmla="val 0"/>
            </a:avLst>
          </a:prstGeom>
          <a:noFill/>
          <a:ln w="12700">
            <a:noFill/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72000" anchor="ctr"/>
          <a:lstStyle/>
          <a:p>
            <a:pPr>
              <a:spcBef>
                <a:spcPts val="0"/>
              </a:spcBef>
              <a:defRPr/>
            </a:pPr>
            <a:r>
              <a:rPr lang="ja-JP" altLang="en-US" dirty="0" smtClean="0">
                <a:solidFill>
                  <a:schemeClr val="tx1"/>
                </a:solidFill>
                <a:latin typeface="Meiryo UI"/>
                <a:ea typeface="Meiryo UI"/>
                <a:cs typeface="Meiryo UI"/>
              </a:rPr>
              <a:t>　</a:t>
            </a:r>
            <a:r>
              <a:rPr lang="en-US" altLang="ja-JP" sz="1100" b="1" u="sng" dirty="0" smtClean="0">
                <a:solidFill>
                  <a:schemeClr val="tx1"/>
                </a:solidFill>
                <a:latin typeface="Meiryo UI"/>
                <a:ea typeface="Meiryo UI"/>
                <a:cs typeface="Meiryo UI"/>
              </a:rPr>
              <a:t>Ⅰ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100" b="1" u="sng" dirty="0">
                <a:solidFill>
                  <a:schemeClr val="tx1"/>
                </a:solidFill>
                <a:latin typeface="Meiryo UI"/>
                <a:ea typeface="Meiryo UI"/>
                <a:cs typeface="Meiryo UI"/>
              </a:rPr>
              <a:t>健康・医療関連産業の世界的なクラスター形成</a:t>
            </a:r>
          </a:p>
        </p:txBody>
      </p:sp>
      <p:sp>
        <p:nvSpPr>
          <p:cNvPr id="88" name="角丸四角形 87"/>
          <p:cNvSpPr/>
          <p:nvPr/>
        </p:nvSpPr>
        <p:spPr>
          <a:xfrm>
            <a:off x="6582909" y="5851857"/>
            <a:ext cx="6009408" cy="579233"/>
          </a:xfrm>
          <a:prstGeom prst="roundRect">
            <a:avLst>
              <a:gd name="adj" fmla="val 0"/>
            </a:avLst>
          </a:prstGeom>
          <a:noFill/>
          <a:ln w="12700">
            <a:noFill/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t" anchorCtr="0"/>
          <a:lstStyle/>
          <a:p>
            <a:pPr>
              <a:lnSpc>
                <a:spcPts val="1200"/>
              </a:lnSpc>
              <a:defRPr/>
            </a:pP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○ 大阪・関西におけるライフサイエンスのポテンシャルを活かし、さらに磨きをかけて世界的な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ライフサイエンスクラス</a:t>
            </a:r>
            <a:endParaRPr lang="en-US" altLang="ja-JP" sz="1050" dirty="0" smtClean="0">
              <a:solidFill>
                <a:srgbClr val="000000"/>
              </a:solidFill>
              <a:latin typeface="Meiryo UI"/>
              <a:ea typeface="Meiryo UI"/>
              <a:cs typeface="Meiryo UI"/>
            </a:endParaRPr>
          </a:p>
          <a:p>
            <a:pPr>
              <a:lnSpc>
                <a:spcPts val="1200"/>
              </a:lnSpc>
              <a:defRPr/>
            </a:pPr>
            <a:r>
              <a:rPr lang="en-US" altLang="ja-JP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 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ターを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形成していく必要。さらに、国内、海外の高齢化や健康意識の高まりを見据え、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ヘルスケア分野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まで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含め</a:t>
            </a:r>
            <a:endParaRPr lang="en-US" altLang="ja-JP" sz="1050" dirty="0" smtClean="0">
              <a:solidFill>
                <a:srgbClr val="000000"/>
              </a:solidFill>
              <a:latin typeface="Meiryo UI"/>
              <a:ea typeface="Meiryo UI"/>
              <a:cs typeface="Meiryo UI"/>
            </a:endParaRPr>
          </a:p>
          <a:p>
            <a:pPr>
              <a:lnSpc>
                <a:spcPts val="1200"/>
              </a:lnSpc>
              <a:defRPr/>
            </a:pPr>
            <a:r>
              <a:rPr lang="en-US" altLang="ja-JP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 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たすそ野の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広い産業創出を図るための重層的取組みを推進。</a:t>
            </a:r>
            <a:endParaRPr lang="en-US" altLang="ja-JP" sz="1050" dirty="0">
              <a:solidFill>
                <a:srgbClr val="000000"/>
              </a:solidFill>
              <a:latin typeface="Meiryo UI"/>
              <a:ea typeface="Meiryo UI"/>
              <a:cs typeface="Meiryo UI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6556795" y="6426233"/>
            <a:ext cx="6090934" cy="684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角丸四角形 89"/>
          <p:cNvSpPr/>
          <p:nvPr/>
        </p:nvSpPr>
        <p:spPr>
          <a:xfrm>
            <a:off x="6317186" y="6277012"/>
            <a:ext cx="5770528" cy="389271"/>
          </a:xfrm>
          <a:prstGeom prst="roundRect">
            <a:avLst>
              <a:gd name="adj" fmla="val 0"/>
            </a:avLst>
          </a:prstGeom>
          <a:noFill/>
          <a:ln w="12700">
            <a:noFill/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0"/>
              </a:spcBef>
              <a:defRPr/>
            </a:pPr>
            <a:r>
              <a:rPr lang="ja-JP" altLang="en-US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　</a:t>
            </a:r>
            <a:r>
              <a:rPr lang="en-US" altLang="ja-JP" sz="1100" b="1" u="sng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Ⅱ</a:t>
            </a:r>
            <a:r>
              <a:rPr lang="ja-JP" altLang="en-US" sz="1100" b="1" u="sng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100" b="1" u="sng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第４次産業革命をリードするイノベーションの促進と生産性向上</a:t>
            </a:r>
          </a:p>
        </p:txBody>
      </p:sp>
      <p:sp>
        <p:nvSpPr>
          <p:cNvPr id="91" name="角丸四角形 90"/>
          <p:cNvSpPr/>
          <p:nvPr/>
        </p:nvSpPr>
        <p:spPr>
          <a:xfrm>
            <a:off x="6538354" y="6579996"/>
            <a:ext cx="6226266" cy="609610"/>
          </a:xfrm>
          <a:prstGeom prst="roundRect">
            <a:avLst>
              <a:gd name="adj" fmla="val 0"/>
            </a:avLst>
          </a:prstGeom>
          <a:noFill/>
          <a:ln w="12700">
            <a:noFill/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t" anchorCtr="0"/>
          <a:lstStyle/>
          <a:p>
            <a:pPr>
              <a:lnSpc>
                <a:spcPts val="1200"/>
              </a:lnSpc>
              <a:defRPr/>
            </a:pP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○　</a:t>
            </a:r>
            <a:r>
              <a:rPr lang="en-US" altLang="ja-JP" sz="1050" dirty="0" err="1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IoT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やロボット、</a:t>
            </a:r>
            <a:r>
              <a:rPr lang="en-US" altLang="ja-JP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AI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などいわゆる第４次産業革命の技術の進展、広がりは世界的潮流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。大阪の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ものづくり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の強み</a:t>
            </a:r>
            <a:endParaRPr lang="en-US" altLang="ja-JP" sz="1050" dirty="0" smtClean="0">
              <a:solidFill>
                <a:srgbClr val="000000"/>
              </a:solidFill>
              <a:latin typeface="Meiryo UI"/>
              <a:ea typeface="Meiryo UI"/>
              <a:cs typeface="Meiryo UI"/>
            </a:endParaRPr>
          </a:p>
          <a:p>
            <a:pPr>
              <a:lnSpc>
                <a:spcPts val="1200"/>
              </a:lnSpc>
              <a:defRPr/>
            </a:pP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などを活かし、こう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した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新技術を活用しながら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、イノベーションの創出や生産性の向上、チャレンジできる多様な人材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・</a:t>
            </a:r>
            <a:endParaRPr lang="en-US" altLang="ja-JP" sz="1050" dirty="0" smtClean="0">
              <a:solidFill>
                <a:srgbClr val="000000"/>
              </a:solidFill>
              <a:latin typeface="Meiryo UI"/>
              <a:ea typeface="Meiryo UI"/>
              <a:cs typeface="Meiryo UI"/>
            </a:endParaRPr>
          </a:p>
          <a:p>
            <a:pPr>
              <a:lnSpc>
                <a:spcPts val="1200"/>
              </a:lnSpc>
              <a:defRPr/>
            </a:pP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企業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が集積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する環境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整備を推進。</a:t>
            </a:r>
          </a:p>
          <a:p>
            <a:pPr>
              <a:lnSpc>
                <a:spcPts val="1200"/>
              </a:lnSpc>
              <a:defRPr/>
            </a:pPr>
            <a:endParaRPr lang="ja-JP" altLang="en-US" sz="1050" dirty="0">
              <a:solidFill>
                <a:srgbClr val="000000"/>
              </a:solidFill>
              <a:latin typeface="Meiryo UI"/>
              <a:ea typeface="Meiryo UI"/>
              <a:cs typeface="Meiryo UI"/>
            </a:endParaRPr>
          </a:p>
          <a:p>
            <a:pPr>
              <a:lnSpc>
                <a:spcPts val="1200"/>
              </a:lnSpc>
              <a:defRPr/>
            </a:pPr>
            <a:endParaRPr lang="ja-JP" altLang="en-US" sz="1050" dirty="0">
              <a:solidFill>
                <a:srgbClr val="000000"/>
              </a:solidFill>
              <a:latin typeface="Meiryo UI"/>
              <a:ea typeface="Meiryo UI"/>
              <a:cs typeface="Meiryo UI"/>
            </a:endParaRPr>
          </a:p>
          <a:p>
            <a:pPr>
              <a:lnSpc>
                <a:spcPts val="1200"/>
              </a:lnSpc>
              <a:defRPr/>
            </a:pPr>
            <a:endParaRPr lang="ja-JP" altLang="en-US" sz="1050" dirty="0">
              <a:solidFill>
                <a:srgbClr val="000000"/>
              </a:solidFill>
              <a:latin typeface="Meiryo UI"/>
              <a:ea typeface="Meiryo UI"/>
              <a:cs typeface="Meiryo UI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6552753" y="7161055"/>
            <a:ext cx="6094975" cy="720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角丸四角形 92"/>
          <p:cNvSpPr/>
          <p:nvPr/>
        </p:nvSpPr>
        <p:spPr>
          <a:xfrm>
            <a:off x="6320529" y="7018109"/>
            <a:ext cx="5612748" cy="388489"/>
          </a:xfrm>
          <a:prstGeom prst="roundRect">
            <a:avLst>
              <a:gd name="adj" fmla="val 0"/>
            </a:avLst>
          </a:prstGeom>
          <a:noFill/>
          <a:ln w="12700">
            <a:noFill/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0"/>
              </a:spcBef>
              <a:defRPr/>
            </a:pPr>
            <a:r>
              <a:rPr lang="ja-JP" altLang="en-US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　</a:t>
            </a:r>
            <a:r>
              <a:rPr lang="en-US" altLang="ja-JP" sz="1100" b="1" u="sng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Ⅲ</a:t>
            </a:r>
            <a:r>
              <a:rPr lang="ja-JP" altLang="en-US" sz="1100" b="1" u="sng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100" b="1" u="sng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インバウンドの増加を契機としたアジア市場の取り込み強化</a:t>
            </a:r>
          </a:p>
        </p:txBody>
      </p:sp>
      <p:sp>
        <p:nvSpPr>
          <p:cNvPr id="94" name="角丸四角形 93"/>
          <p:cNvSpPr/>
          <p:nvPr/>
        </p:nvSpPr>
        <p:spPr>
          <a:xfrm>
            <a:off x="6573872" y="7329732"/>
            <a:ext cx="6310534" cy="427655"/>
          </a:xfrm>
          <a:prstGeom prst="roundRect">
            <a:avLst>
              <a:gd name="adj" fmla="val 0"/>
            </a:avLst>
          </a:prstGeom>
          <a:noFill/>
          <a:ln w="12700">
            <a:noFill/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t" anchorCtr="0"/>
          <a:lstStyle/>
          <a:p>
            <a:pPr>
              <a:defRPr/>
            </a:pP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○　観光・都市魅力、文化、スポーツなど、様々な角度から都市としての魅力の向上を図ることで、集客の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促進、</a:t>
            </a:r>
            <a:endParaRPr lang="en-US" altLang="ja-JP" sz="1050" dirty="0" smtClean="0">
              <a:solidFill>
                <a:srgbClr val="000000"/>
              </a:solidFill>
              <a:latin typeface="Meiryo UI"/>
              <a:ea typeface="Meiryo UI"/>
              <a:cs typeface="Meiryo UI"/>
            </a:endParaRPr>
          </a:p>
          <a:p>
            <a:pPr>
              <a:defRPr/>
            </a:pPr>
            <a:r>
              <a:rPr lang="en-US" altLang="ja-JP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 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それに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伴う消費・投資の拡大、さらなる都市魅力向上という好循環につなげていくことが必要。また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、拡大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・成長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を</a:t>
            </a:r>
            <a:endParaRPr lang="en-US" altLang="ja-JP" sz="1050" dirty="0" smtClean="0">
              <a:solidFill>
                <a:srgbClr val="000000"/>
              </a:solidFill>
              <a:latin typeface="Meiryo UI"/>
              <a:ea typeface="Meiryo UI"/>
              <a:cs typeface="Meiryo UI"/>
            </a:endParaRPr>
          </a:p>
          <a:p>
            <a:pPr>
              <a:defRPr/>
            </a:pPr>
            <a:r>
              <a:rPr lang="en-US" altLang="ja-JP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 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続けるアジア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の活力、マーケットを確実に取り込むことができる輸出の多様化や対内投資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の促進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を図る。</a:t>
            </a:r>
          </a:p>
          <a:p>
            <a:pPr>
              <a:defRPr/>
            </a:pPr>
            <a:endParaRPr lang="ja-JP" altLang="en-US" sz="1050" dirty="0">
              <a:solidFill>
                <a:srgbClr val="000000"/>
              </a:solidFill>
              <a:latin typeface="Meiryo UI"/>
              <a:ea typeface="Meiryo UI"/>
              <a:cs typeface="Meiryo UI"/>
            </a:endParaRPr>
          </a:p>
          <a:p>
            <a:pPr>
              <a:defRPr/>
            </a:pPr>
            <a:endParaRPr lang="ja-JP" altLang="en-US" sz="1050" dirty="0">
              <a:solidFill>
                <a:srgbClr val="000000"/>
              </a:solidFill>
              <a:latin typeface="Meiryo UI"/>
              <a:ea typeface="Meiryo UI"/>
              <a:cs typeface="Meiryo UI"/>
            </a:endParaRPr>
          </a:p>
          <a:p>
            <a:pPr>
              <a:defRPr/>
            </a:pPr>
            <a:endParaRPr lang="ja-JP" altLang="en-US" sz="1050" dirty="0">
              <a:solidFill>
                <a:srgbClr val="000000"/>
              </a:solidFill>
              <a:latin typeface="Meiryo UI"/>
              <a:ea typeface="Meiryo UI"/>
              <a:cs typeface="Meiryo UI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6559641" y="7945434"/>
            <a:ext cx="6088088" cy="576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角丸四角形 95"/>
          <p:cNvSpPr/>
          <p:nvPr/>
        </p:nvSpPr>
        <p:spPr>
          <a:xfrm>
            <a:off x="6321991" y="7795272"/>
            <a:ext cx="5870163" cy="388489"/>
          </a:xfrm>
          <a:prstGeom prst="roundRect">
            <a:avLst>
              <a:gd name="adj" fmla="val 0"/>
            </a:avLst>
          </a:prstGeom>
          <a:noFill/>
          <a:ln w="12700">
            <a:noFill/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0"/>
              </a:spcBef>
              <a:defRPr/>
            </a:pPr>
            <a:r>
              <a:rPr lang="ja-JP" altLang="en-US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　</a:t>
            </a:r>
            <a:r>
              <a:rPr lang="en-US" altLang="ja-JP" sz="1100" b="1" u="sng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Ⅳ</a:t>
            </a:r>
            <a:r>
              <a:rPr lang="ja-JP" altLang="en-US" sz="1100" b="1" u="sng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100" b="1" u="sng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人口の減少と産業構造の変化に対応した人材力強化</a:t>
            </a:r>
          </a:p>
        </p:txBody>
      </p:sp>
      <p:sp>
        <p:nvSpPr>
          <p:cNvPr id="97" name="角丸四角形 96"/>
          <p:cNvSpPr/>
          <p:nvPr/>
        </p:nvSpPr>
        <p:spPr>
          <a:xfrm>
            <a:off x="6535908" y="8121722"/>
            <a:ext cx="6206526" cy="554488"/>
          </a:xfrm>
          <a:prstGeom prst="roundRect">
            <a:avLst>
              <a:gd name="adj" fmla="val 0"/>
            </a:avLst>
          </a:prstGeom>
          <a:noFill/>
          <a:ln w="12700">
            <a:noFill/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t" anchorCtr="0"/>
          <a:lstStyle/>
          <a:p>
            <a:pPr>
              <a:defRPr/>
            </a:pP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○　本格的な人口減少・超高齢社会に突入する中で、女性や高齢者など潜在的担い手の活躍を促すため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の</a:t>
            </a:r>
            <a:endParaRPr lang="en-US" altLang="ja-JP" sz="1050" dirty="0" smtClean="0">
              <a:solidFill>
                <a:srgbClr val="000000"/>
              </a:solidFill>
              <a:latin typeface="Meiryo UI"/>
              <a:ea typeface="Meiryo UI"/>
              <a:cs typeface="Meiryo UI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取組み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を重点的に強化。さらに、若い人材の呼び込みや一定の能力を有する外国人材の活躍促進に</a:t>
            </a:r>
            <a:r>
              <a:rPr lang="ja-JP" altLang="en-US" sz="1050" dirty="0" smtClean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取組む</a:t>
            </a:r>
            <a:r>
              <a:rPr lang="ja-JP" altLang="en-US" sz="1050" dirty="0">
                <a:solidFill>
                  <a:srgbClr val="000000"/>
                </a:solidFill>
                <a:latin typeface="Meiryo UI"/>
                <a:ea typeface="Meiryo UI"/>
                <a:cs typeface="Meiryo UI"/>
              </a:rPr>
              <a:t>。</a:t>
            </a:r>
          </a:p>
          <a:p>
            <a:pPr>
              <a:defRPr/>
            </a:pPr>
            <a:endParaRPr lang="ja-JP" altLang="en-US" sz="1050" dirty="0">
              <a:solidFill>
                <a:srgbClr val="000000"/>
              </a:solidFill>
              <a:latin typeface="Meiryo UI"/>
              <a:ea typeface="Meiryo UI"/>
              <a:cs typeface="Meiryo UI"/>
            </a:endParaRPr>
          </a:p>
          <a:p>
            <a:pPr>
              <a:defRPr/>
            </a:pPr>
            <a:endParaRPr lang="ja-JP" altLang="en-US" sz="1050" dirty="0">
              <a:solidFill>
                <a:srgbClr val="000000"/>
              </a:solidFill>
              <a:latin typeface="Meiryo UI"/>
              <a:ea typeface="Meiryo UI"/>
              <a:cs typeface="Meiryo UI"/>
            </a:endParaRPr>
          </a:p>
        </p:txBody>
      </p:sp>
      <p:sp>
        <p:nvSpPr>
          <p:cNvPr id="99" name="Rectangle 2"/>
          <p:cNvSpPr txBox="1">
            <a:spLocks noChangeArrowheads="1"/>
          </p:cNvSpPr>
          <p:nvPr/>
        </p:nvSpPr>
        <p:spPr bwMode="auto">
          <a:xfrm>
            <a:off x="6651086" y="2980488"/>
            <a:ext cx="5895824" cy="118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36000" rIns="72000" bIns="3600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ja-JP" altLang="en-US" sz="105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/>
              </a:rPr>
              <a:t>［今後大阪が成長に向け対応すべき課題として、</a:t>
            </a:r>
            <a:r>
              <a:rPr lang="ja-JP" altLang="en-US" sz="105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/>
              </a:rPr>
              <a:t>有識者</a:t>
            </a:r>
            <a:r>
              <a:rPr lang="ja-JP" altLang="en-US" sz="105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/>
              </a:rPr>
              <a:t>等</a:t>
            </a:r>
            <a:r>
              <a:rPr lang="ja-JP" altLang="en-US" sz="105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/>
              </a:rPr>
              <a:t>へ</a:t>
            </a:r>
            <a:r>
              <a:rPr lang="ja-JP" altLang="en-US" sz="105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/>
              </a:rPr>
              <a:t>の</a:t>
            </a:r>
            <a:r>
              <a:rPr lang="ja-JP" altLang="en-US" sz="105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/>
              </a:rPr>
              <a:t>ヒアリングで多くを占めた意見］</a:t>
            </a:r>
            <a:endParaRPr lang="en-US" altLang="ja-JP" sz="105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/>
            </a:endParaRPr>
          </a:p>
          <a:p>
            <a:pPr>
              <a:lnSpc>
                <a:spcPts val="1200"/>
              </a:lnSpc>
              <a:spcBef>
                <a:spcPts val="300"/>
              </a:spcBef>
              <a:defRPr/>
            </a:pP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　 ・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今後の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成長市場として裾野の広い健康・医療関連産業について注力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していく必要</a:t>
            </a:r>
          </a:p>
          <a:p>
            <a:pPr>
              <a:lnSpc>
                <a:spcPts val="1200"/>
              </a:lnSpc>
              <a:spcBef>
                <a:spcPts val="0"/>
              </a:spcBef>
              <a:defRPr/>
            </a:pPr>
            <a:r>
              <a:rPr lang="ja-JP" altLang="en-US" sz="1050" dirty="0"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 ・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第</a:t>
            </a:r>
            <a:r>
              <a:rPr lang="en-US" altLang="ja-JP" sz="1050" b="1" u="sng" dirty="0">
                <a:latin typeface="Meiryo UI"/>
                <a:ea typeface="Meiryo UI"/>
                <a:cs typeface="Meiryo UI"/>
              </a:rPr>
              <a:t>4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次産業革命による技術革新に対応し、生産性向上やイノベーションを創出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していく必要</a:t>
            </a:r>
          </a:p>
          <a:p>
            <a:pPr>
              <a:lnSpc>
                <a:spcPts val="1200"/>
              </a:lnSpc>
              <a:spcBef>
                <a:spcPts val="0"/>
              </a:spcBef>
              <a:defRPr/>
            </a:pPr>
            <a:r>
              <a:rPr lang="ja-JP" altLang="en-US" sz="1050" dirty="0"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 ・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拡大するアジアの成長を取り込むために、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インバウンドのさらなる拡大、大阪企業のアジア展開の進展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など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  <a:p>
            <a:pPr>
              <a:lnSpc>
                <a:spcPts val="1200"/>
              </a:lnSpc>
              <a:spcBef>
                <a:spcPts val="0"/>
              </a:spcBef>
              <a:defRPr/>
            </a:pPr>
            <a:r>
              <a:rPr lang="ja-JP" altLang="en-US" sz="1050" dirty="0"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  経済的な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ネットワーク強化を図っていく必要</a:t>
            </a:r>
          </a:p>
          <a:p>
            <a:pPr>
              <a:lnSpc>
                <a:spcPts val="1200"/>
              </a:lnSpc>
              <a:spcBef>
                <a:spcPts val="0"/>
              </a:spcBef>
              <a:defRPr/>
            </a:pPr>
            <a:r>
              <a:rPr lang="ja-JP" altLang="en-US" sz="1050" dirty="0">
                <a:latin typeface="Meiryo UI"/>
                <a:ea typeface="Meiryo UI"/>
                <a:cs typeface="Meiryo UI"/>
              </a:rPr>
              <a:t>　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 ・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人口減少や人手不足に対応し、</a:t>
            </a:r>
            <a:r>
              <a:rPr lang="ja-JP" altLang="en-US" sz="1050" b="1" u="sng" dirty="0">
                <a:latin typeface="Meiryo UI"/>
                <a:ea typeface="Meiryo UI"/>
                <a:cs typeface="Meiryo UI"/>
              </a:rPr>
              <a:t>潜在的な人材活躍の促進や産業構造の変化に対応した人材育成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を</a:t>
            </a:r>
            <a:endParaRPr lang="en-US" altLang="ja-JP" sz="1050" dirty="0" smtClean="0">
              <a:latin typeface="Meiryo UI"/>
              <a:ea typeface="Meiryo UI"/>
              <a:cs typeface="Meiryo UI"/>
            </a:endParaRPr>
          </a:p>
          <a:p>
            <a:pPr>
              <a:lnSpc>
                <a:spcPts val="1200"/>
              </a:lnSpc>
              <a:spcBef>
                <a:spcPts val="0"/>
              </a:spcBef>
              <a:defRPr/>
            </a:pPr>
            <a:r>
              <a:rPr lang="en-US" altLang="ja-JP" sz="1050" dirty="0">
                <a:latin typeface="Meiryo UI"/>
                <a:ea typeface="Meiryo UI"/>
                <a:cs typeface="Meiryo UI"/>
              </a:rPr>
              <a:t> </a:t>
            </a:r>
            <a:r>
              <a:rPr lang="en-US" altLang="ja-JP" sz="1050" dirty="0" smtClean="0">
                <a:latin typeface="Meiryo UI"/>
                <a:ea typeface="Meiryo UI"/>
                <a:cs typeface="Meiryo UI"/>
              </a:rPr>
              <a:t>    </a:t>
            </a:r>
            <a:r>
              <a:rPr lang="ja-JP" altLang="en-US" sz="1050" dirty="0" smtClean="0">
                <a:latin typeface="Meiryo UI"/>
                <a:ea typeface="Meiryo UI"/>
                <a:cs typeface="Meiryo UI"/>
              </a:rPr>
              <a:t>図っていく</a:t>
            </a:r>
            <a:r>
              <a:rPr lang="ja-JP" altLang="en-US" sz="1050" dirty="0">
                <a:latin typeface="Meiryo UI"/>
                <a:ea typeface="Meiryo UI"/>
                <a:cs typeface="Meiryo UI"/>
              </a:rPr>
              <a:t>必要</a:t>
            </a:r>
          </a:p>
        </p:txBody>
      </p:sp>
      <p:sp>
        <p:nvSpPr>
          <p:cNvPr id="101" name="角丸四角形 100"/>
          <p:cNvSpPr/>
          <p:nvPr/>
        </p:nvSpPr>
        <p:spPr>
          <a:xfrm>
            <a:off x="6427085" y="4506813"/>
            <a:ext cx="4927239" cy="252000"/>
          </a:xfrm>
          <a:prstGeom prst="roundRect">
            <a:avLst>
              <a:gd name="adj" fmla="val 3443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バージョンアップの「３つの方向性（案）」と「重点化を図る４つの分野（案）</a:t>
            </a:r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6156003" y="3110062"/>
            <a:ext cx="252000" cy="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9507194" y="4239282"/>
            <a:ext cx="0" cy="25200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11634697" y="89568"/>
            <a:ext cx="1082139" cy="495108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lIns="180000" tIns="108000" rIns="180000" bIns="108000" rtlCol="0" anchor="ctr" anchorCtr="0">
            <a:spAutoFit/>
          </a:bodyPr>
          <a:lstStyle/>
          <a:p>
            <a:pPr algn="ctr"/>
            <a:r>
              <a:rPr kumimoji="1"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6528006" y="8505328"/>
            <a:ext cx="6273594" cy="114349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ts val="1100"/>
              </a:lnSpc>
              <a:defRPr/>
            </a:pP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成長のための５つの源泉（集客力、人材力、産業・技術力、物流人流インフラ、都市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の再生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のうち、重点化分野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以外の取組み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は、引き続き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  <a:spcBef>
                <a:spcPts val="200"/>
              </a:spcBef>
              <a:defRPr/>
            </a:pP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今後、重点化を図る各分野間の取組方向の関係性と、成長の起爆剤としてのＩＲや２０２５万博などとの関係性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を整理したうえで、成長へのシナリオをより明確にするとともに、具体的な施策・取組内容を検討、整理し、本年度末に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「大阪の成長戦略」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年度版としてとりまとめることとする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  <a:spcBef>
                <a:spcPts val="200"/>
              </a:spcBef>
              <a:defRPr/>
            </a:pP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成長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目標については、引き続き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年までの達成をめざすこととし、次期戦略策定時に、それぞれ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の取り組み状況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・関西の発展状況を踏まえ、改めて整理する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763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509</Words>
  <Application>Microsoft Office PowerPoint</Application>
  <PresentationFormat>A3 297x420 mm</PresentationFormat>
  <Paragraphs>105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214</cp:revision>
  <cp:lastPrinted>2017-08-21T05:35:36Z</cp:lastPrinted>
  <dcterms:created xsi:type="dcterms:W3CDTF">2017-01-04T00:03:06Z</dcterms:created>
  <dcterms:modified xsi:type="dcterms:W3CDTF">2017-08-21T05:51:20Z</dcterms:modified>
</cp:coreProperties>
</file>