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drawings/drawing3.xml" ContentType="application/vnd.openxmlformats-officedocument.drawingml.chartshapes+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drawings/drawing4.xml" ContentType="application/vnd.openxmlformats-officedocument.drawingml.chartshapes+xml"/>
  <Override PartName="/ppt/charts/chart22.xml" ContentType="application/vnd.openxmlformats-officedocument.drawingml.chart+xml"/>
  <Override PartName="/ppt/drawings/drawing5.xml" ContentType="application/vnd.openxmlformats-officedocument.drawingml.chartshapes+xml"/>
  <Override PartName="/ppt/charts/chart23.xml" ContentType="application/vnd.openxmlformats-officedocument.drawingml.chart+xml"/>
  <Override PartName="/ppt/drawings/drawing6.xml" ContentType="application/vnd.openxmlformats-officedocument.drawingml.chartshapes+xml"/>
  <Override PartName="/ppt/charts/chart24.xml" ContentType="application/vnd.openxmlformats-officedocument.drawingml.chart+xml"/>
  <Override PartName="/ppt/drawings/drawing7.xml" ContentType="application/vnd.openxmlformats-officedocument.drawingml.chartshapes+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theme/themeOverride1.xml" ContentType="application/vnd.openxmlformats-officedocument.themeOverride+xml"/>
  <Override PartName="/ppt/drawings/drawing8.xml" ContentType="application/vnd.openxmlformats-officedocument.drawingml.chartshapes+xml"/>
  <Override PartName="/ppt/charts/chart30.xml" ContentType="application/vnd.openxmlformats-officedocument.drawingml.chart+xml"/>
  <Override PartName="/ppt/charts/chart31.xml" ContentType="application/vnd.openxmlformats-officedocument.drawingml.chart+xml"/>
  <Override PartName="/ppt/drawings/drawing9.xml" ContentType="application/vnd.openxmlformats-officedocument.drawingml.chartshapes+xml"/>
  <Override PartName="/ppt/charts/chart32.xml" ContentType="application/vnd.openxmlformats-officedocument.drawingml.chart+xml"/>
  <Override PartName="/ppt/drawings/drawing10.xml" ContentType="application/vnd.openxmlformats-officedocument.drawingml.chartshapes+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drawings/drawing11.xml" ContentType="application/vnd.openxmlformats-officedocument.drawingml.chartshapes+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drawings/drawing12.xml" ContentType="application/vnd.openxmlformats-officedocument.drawingml.chartshapes+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theme/themeOverride2.xml" ContentType="application/vnd.openxmlformats-officedocument.themeOverride+xml"/>
  <Override PartName="/ppt/charts/chart50.xml" ContentType="application/vnd.openxmlformats-officedocument.drawingml.chart+xml"/>
  <Override PartName="/ppt/theme/themeOverride3.xml" ContentType="application/vnd.openxmlformats-officedocument.themeOverride+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theme/themeOverride4.xml" ContentType="application/vnd.openxmlformats-officedocument.themeOverr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77"/>
  </p:notesMasterIdLst>
  <p:sldIdLst>
    <p:sldId id="370" r:id="rId2"/>
    <p:sldId id="425" r:id="rId3"/>
    <p:sldId id="500" r:id="rId4"/>
    <p:sldId id="501" r:id="rId5"/>
    <p:sldId id="502" r:id="rId6"/>
    <p:sldId id="514" r:id="rId7"/>
    <p:sldId id="464" r:id="rId8"/>
    <p:sldId id="517" r:id="rId9"/>
    <p:sldId id="503" r:id="rId10"/>
    <p:sldId id="504" r:id="rId11"/>
    <p:sldId id="505" r:id="rId12"/>
    <p:sldId id="506" r:id="rId13"/>
    <p:sldId id="486" r:id="rId14"/>
    <p:sldId id="515" r:id="rId15"/>
    <p:sldId id="518" r:id="rId16"/>
    <p:sldId id="490" r:id="rId17"/>
    <p:sldId id="527" r:id="rId18"/>
    <p:sldId id="453" r:id="rId19"/>
    <p:sldId id="456" r:id="rId20"/>
    <p:sldId id="400" r:id="rId21"/>
    <p:sldId id="493" r:id="rId22"/>
    <p:sldId id="494" r:id="rId23"/>
    <p:sldId id="522" r:id="rId24"/>
    <p:sldId id="468" r:id="rId25"/>
    <p:sldId id="520" r:id="rId26"/>
    <p:sldId id="491" r:id="rId27"/>
    <p:sldId id="492" r:id="rId28"/>
    <p:sldId id="479" r:id="rId29"/>
    <p:sldId id="469" r:id="rId30"/>
    <p:sldId id="427" r:id="rId31"/>
    <p:sldId id="428" r:id="rId32"/>
    <p:sldId id="488" r:id="rId33"/>
    <p:sldId id="455" r:id="rId34"/>
    <p:sldId id="462" r:id="rId35"/>
    <p:sldId id="489" r:id="rId36"/>
    <p:sldId id="529" r:id="rId37"/>
    <p:sldId id="528" r:id="rId38"/>
    <p:sldId id="440" r:id="rId39"/>
    <p:sldId id="470" r:id="rId40"/>
    <p:sldId id="412" r:id="rId41"/>
    <p:sldId id="413" r:id="rId42"/>
    <p:sldId id="471" r:id="rId43"/>
    <p:sldId id="414" r:id="rId44"/>
    <p:sldId id="341" r:id="rId45"/>
    <p:sldId id="443" r:id="rId46"/>
    <p:sldId id="449" r:id="rId47"/>
    <p:sldId id="450" r:id="rId48"/>
    <p:sldId id="474" r:id="rId49"/>
    <p:sldId id="475" r:id="rId50"/>
    <p:sldId id="433" r:id="rId51"/>
    <p:sldId id="531" r:id="rId52"/>
    <p:sldId id="525" r:id="rId53"/>
    <p:sldId id="485" r:id="rId54"/>
    <p:sldId id="483" r:id="rId55"/>
    <p:sldId id="526" r:id="rId56"/>
    <p:sldId id="343" r:id="rId57"/>
    <p:sldId id="495" r:id="rId58"/>
    <p:sldId id="441" r:id="rId59"/>
    <p:sldId id="496" r:id="rId60"/>
    <p:sldId id="432" r:id="rId61"/>
    <p:sldId id="445" r:id="rId62"/>
    <p:sldId id="497" r:id="rId63"/>
    <p:sldId id="498" r:id="rId64"/>
    <p:sldId id="499" r:id="rId65"/>
    <p:sldId id="424" r:id="rId66"/>
    <p:sldId id="510" r:id="rId67"/>
    <p:sldId id="511" r:id="rId68"/>
    <p:sldId id="512" r:id="rId69"/>
    <p:sldId id="467" r:id="rId70"/>
    <p:sldId id="366" r:id="rId71"/>
    <p:sldId id="367" r:id="rId72"/>
    <p:sldId id="394" r:id="rId73"/>
    <p:sldId id="530" r:id="rId74"/>
    <p:sldId id="508" r:id="rId75"/>
    <p:sldId id="509" r:id="rId7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ACC8EA"/>
    <a:srgbClr val="FFFF99"/>
    <a:srgbClr val="00006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00" autoAdjust="0"/>
    <p:restoredTop sz="99293" autoAdjust="0"/>
  </p:normalViewPr>
  <p:slideViewPr>
    <p:cSldViewPr>
      <p:cViewPr>
        <p:scale>
          <a:sx n="100" d="100"/>
          <a:sy n="100" d="100"/>
        </p:scale>
        <p:origin x="-642" y="-72"/>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4_&#29987;&#26989;&#21029;&#23492;&#19982;&#24230;&#65288;&#22823;&#38442;&#24220;&#65289;&#23455;&#36074;_&#34255;&#22435;.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8_&#20184;&#21152;&#20385;&#20516;&#38989;_&#24066;&#21306;&#30010;&#26449;_&#29987;&#26989;&#22823;&#20998;&#39006;.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7_&#65298;&#65285;&#25104;&#38263;&#23455;&#29694;&#12395;&#24517;&#35201;&#12392;&#12394;&#12427;&#21172;&#20685;&#29983;&#29987;&#24615;&#21450;&#12403;&#23601;&#26989;&#32773;&#25968;.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2823;&#38442;&#24220;&#26989;&#31278;&#21029;&#23601;&#26989;&#32773;&#25968;&#65288;&#22823;&#38442;&#24220;&#21172;&#20685;&#21147;&#35519;&#26619;&#6528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2823;&#38442;&#12398;&#24467;&#26989;&#21729;&#12364;&#22679;&#12360;&#12390;&#12356;&#12427;&#29987;&#26989;.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65311;&#65311;&#65311;&#65311;&#65311;\&#9733;&#12487;&#12540;&#12479;&#38598;\&#31532;&#65297;&#31456;&#9313;&#65288;&#38599;&#29992;&#21109;&#20986;&#65289;\&#65308;P.19&#65310;&#23436;&#20840;&#22833;&#26989;&#32773;&#12539;&#23436;&#20840;&#22833;&#26989;&#29575;&#12398;&#25512;&#31227;.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2823;&#38442;&#12398;&#32887;&#31278;&#21029;&#23601;&#26989;&#32773;&#25968;&#65288;H23&#8594;H28&#6528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10_&#26377;&#21177;&#27714;&#20154;&#20493;&#29575;&#12398;&#25512;&#31227;.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11&#65343;&#22823;&#38442;&#12398;&#20998;&#37326;&#21029;&#27714;&#20154;&#20805;&#36275;&#29575;.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2;&#38598;&#23458;&#21147;\&#65308;P.28&#65310;1(1)&#23487;&#27850;&#32773;&#25968;&#12398;&#27604;&#36611;_&#23500;&#27704;H28&#20462;&#27491;.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4_&#22823;&#38442;&#24220;&#32076;&#28168;&#25104;&#38263;&#29575;&#12398;&#25512;&#31227;&#65288;H14&#65374;H27&#65289;.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2;&#38598;&#23458;&#21147;\&#65308;P.30&#65310;&#37117;&#36947;&#24220;&#30476;&#21029;&#12289;&#12479;&#12452;&#12503;&#21029;&#23458;&#23460;&#31292;&#20685;&#29575;&#65288;2016&#65289;_&#23500;&#27704;&#12487;&#12540;&#12479;&#26356;&#26032;.xlsx" TargetMode="External"/></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7;&#31456;&#9314;&#65288;&#26469;&#38442;&#22806;&#22269;&#20154;&#25968;&#12289;&#36008;&#29289;&#21462;&#25201;&#37327;&#65289;\&#65308;P.22&#65310;&#26469;&#38442;&#22806;&#22269;&#20154;&#25968;&#12398;&#25512;&#31227;_&#23500;&#27704;&#20462;&#27491;.xlsx" TargetMode="Externa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320;&#22495;&#21029;&#20154;&#21475;&#65288;&#33258;&#28982;&#22679;&#28187;&#12539;&#31038;&#20250;&#22679;&#28187;&#65289;&#12398;&#25512;&#31227;.xlsx" TargetMode="External"/></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320;&#22495;&#21029;&#20154;&#21475;&#65288;&#33258;&#28982;&#22679;&#28187;&#12539;&#31038;&#20250;&#22679;&#28187;&#65289;&#12398;&#25512;&#31227;.xlsx" TargetMode="External"/></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320;&#22495;&#21029;&#20154;&#21475;&#65288;&#33258;&#28982;&#22679;&#28187;&#12539;&#31038;&#20250;&#22679;&#28187;&#65289;&#12398;&#25512;&#31227;.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2&#65294;&#24193;&#20869;&#12524;&#12463;&#38306;&#20418;\170407_&#23460;&#38263;&#12524;&#12463;\&#8251;&#8251;&#8251;&#12487;&#12540;&#12479;&#31561;\&#9670;&#22320;&#22495;&#21029;&#25152;&#24471;&#27604;&#29575;&#65288;&#28040;&#36027;&#23455;&#24907;&#35519;&#26619;&#12434;&#22522;&#12395;&#20316;&#25104;&#65289;.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G0000SV0NS502\sHome3$\EdaH\&#12472;&#12491;&#20418;&#25968;&#25512;&#31227;.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899;&#24615;&#21450;&#12403;&#39640;&#40802;&#32773;&#12398;&#23601;&#32887;&#29575;&#12381;&#12398;&#65297;&#65288;H23&#65374;H28&#65289;.xls"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899;&#24615;&#21450;&#12403;&#39640;&#40802;&#32773;&#12398;&#23601;&#32887;&#29575;&#12381;&#12398;&#65297;&#65288;H23&#65374;H28&#65289;.xls" TargetMode="External"/></Relationships>
</file>

<file path=ppt/charts/_rels/chart29.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5_&#30476;&#27665;&#32076;&#28168;&#35336;&#31639;&#37117;&#36947;&#24220;&#30476;&#21029;&#12487;&#12540;&#12479;&#34920;&#65288;&#32076;&#24180;&#65289;.xls"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2&#65294;&#24193;&#20869;&#12524;&#12463;&#38306;&#20418;\170407_&#23460;&#38263;&#12524;&#12463;\&#8251;&#8251;&#8251;&#12487;&#12540;&#12479;&#31561;\&#21172;&#20685;&#21147;&#35519;&#26619;.xlsx" TargetMode="External"/></Relationships>
</file>

<file path=ppt/charts/_rels/chart31.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10.19.135.21\kikaku\10&#35336;&#30011;&#12464;&#12523;&#12540;&#12503;&#65288;23.7.12&#65374;&#65289;\04&#25104;&#38263;&#25126;&#30053;\H29\99&#65294;&#12487;&#12540;&#12479;&#12391;&#12415;&#12427;&#25104;&#38263;&#25126;&#30053;2017.7&#12398;&#20316;&#25104;&#65311;&#65311;&#65311;&#65311;&#65311;\&#9733;&#12487;&#12540;&#12479;&#38598;\&#31532;&#65298;&#31456;&#9313;&#20154;&#26448;\&#65308;P.50&#65310;&#22823;&#38442;&#24220;&#12398;&#22899;&#24615;&#12364;&#24540;&#21215;&#12375;&#12390;&#12356;&#12427;&#32887;&#31278;.xlsx" TargetMode="External"/></Relationships>
</file>

<file path=ppt/charts/_rels/chart32.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2823;&#38442;&#24220;&#12398;&#22899;&#24615;&#23601;&#26989;&#32773;&#12398;&#25512;&#31227;%20&#20027;&#12394;&#29987;&#26989;&#21029;&#65288;H26~H28&#65289;.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2899;&#24615;&#21450;&#12403;&#39640;&#40802;&#32773;&#12398;&#23601;&#32887;&#29575;&#65288;H26&#65374;H28&#65289;.xls"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2899;&#24615;&#21450;&#12403;&#39640;&#40802;&#32773;&#12398;&#23601;&#32887;&#29575;&#65288;H26&#65374;H28&#65289;.xls"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31_&#22823;&#38442;&#12398;&#22806;&#22269;&#20154;&#30041;&#23398;&#29983;&#20986;&#36523;&#22320;&#22495;.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31_&#22823;&#38442;&#12398;&#22806;&#22269;&#20154;&#30041;&#23398;&#29983;&#20986;&#36523;&#22320;&#22495;.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33_&#22806;&#22269;&#20154;&#30041;&#23398;&#29983;&#12398;&#23601;&#32887;&#20808;&#20225;&#26989;&#31561;&#25152;&#22312;&#22320;&#21029;&#35377;&#21487;&#20154;&#25968;.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1_&#21307;&#34220;&#21697;&#21450;&#12403;&#21307;&#30274;&#27231;&#22120;&#12398;&#29983;&#29987;&#38989;&#12392;&#12471;&#12455;&#12450;&#12398;&#25512;&#31227;.xls"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1_&#21307;&#34220;&#21697;&#21450;&#12403;&#21307;&#30274;&#27231;&#22120;&#12398;&#29983;&#29987;&#38989;&#12392;&#12471;&#12455;&#12450;&#12398;&#25512;&#31227;.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amodaE\AppData\Local\Microsoft\Windows\Temporary%20Internet%20Files\Content.Outlook\3GVN5JRE\290222_&#30476;&#21029;GRP&#23492;&#19982;&#24230;.xlsx" TargetMode="Externa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oleObject" Target="file:///\\10.19.135.21\kikaku\10&#35336;&#30011;&#12464;&#12523;&#12540;&#12503;&#65288;23.7.12&#65374;&#65289;\04&#25104;&#38263;&#25126;&#30053;\H29\02&#65294;&#24193;&#20869;&#12524;&#12463;&#38306;&#20418;\170407_&#23460;&#38263;&#12524;&#12463;\&#8251;&#8251;&#8251;&#12487;&#12540;&#12479;&#31561;\&#12304;&#32076;&#28168;&#29987;&#26989;&#30465;&#12305;&#24037;&#22580;&#31435;&#22320;&#21205;&#21521;&#35519;&#26619;_&#24220;&#30476;&#22806;&#12395;&#31227;&#36578;&#12375;&#12383;&#24037;&#22580;&#12398;&#25512;&#31227;&#65288;H22-H27&#65289;&#65288;&#21152;&#24037;&#12487;&#12540;&#12479;&#65289;.xlsx" TargetMode="External"/></Relationships>
</file>

<file path=ppt/charts/_rels/chart4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1172;&#20685;&#29983;&#29987;&#24615;&#12395;&#38306;&#12377;&#12427;&#35336;&#31639;&#34920;&#65288;H13&#65374;H26&#65289;.xlsx" TargetMode="External"/></Relationships>
</file>

<file path=ppt/charts/_rels/chart45.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2823;&#38442;&#24220;&#12398;&#21172;&#20685;&#29983;&#29987;&#24615;&#12398;&#25512;&#31227;&#65288;H23&#65374;H26&#65289;.xlsx" TargetMode="External"/></Relationships>
</file>

<file path=ppt/charts/_rels/chart4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6_&#38283;&#12539;&#24259;&#26989;&#20107;&#26989;&#25152;&#25968;&#27604;&#36611;&#65288;&#20840;&#22269;&#12354;&#12426;&#65289;.xlsx" TargetMode="External"/></Relationships>
</file>

<file path=ppt/charts/_rels/chart4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6_&#38283;&#12539;&#24259;&#26989;&#20107;&#26989;&#25152;&#25968;&#27604;&#36611;&#65288;&#20840;&#22269;&#12354;&#12426;&#65289;.xlsx" TargetMode="External"/></Relationships>
</file>

<file path=ppt/charts/_rels/chart4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12308;&#36861;&#21152;&#12487;&#12540;&#12479;&#32232;&#12309;\&#26681;&#25312;&#36039;&#26009;\5-1.%20&#20013;&#23567;&#20225;&#26989;\&#22823;&#38442;&#12398;&#38283;&#24259;&#26989;&#12398;&#25512;&#31227;&#65288;30.8_&#20462;&#27491;&#29256;&#65289;.xlsx" TargetMode="Externa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5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7_&#37117;&#36947;&#24220;&#30476;&#21029;&#30740;&#31350;&#38283;&#30330;&#36027;&#12398;&#25512;&#31227;&#65288;2009&#65374;2013&#65289;&#12522;&#12540;&#12469;&#12473;&#12424;&#12426;&#20316;&#25104;.xlsx" TargetMode="External"/></Relationships>
</file>

<file path=ppt/charts/_rels/chart5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59_&#38306;&#35199;&#22269;&#38555;&#31354;&#28207;&#12398;&#22269;&#38555;&#36008;&#29289;&#37327;&#31561;.xlsx" TargetMode="External"/></Relationships>
</file>

<file path=ppt/charts/_rels/chart54.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4.xml"/></Relationships>
</file>

<file path=ppt/charts/_rels/chart5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59_&#38306;&#35199;&#22269;&#38555;&#31354;&#28207;&#12398;&#22269;&#38555;&#36008;&#29289;&#37327;&#31561;.xlsx" TargetMode="External"/></Relationships>
</file>

<file path=ppt/charts/_rels/chart56.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5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6;&#37117;&#24066;&#12398;&#20877;&#29983;\&#65308;P.73&#65310;&#22823;&#38442;&#24066;&#20869;&#65288;&#21271;&#21306;&#65289;&#12408;&#12398;&#20154;&#12398;&#20986;&#20837;&#12426;.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86351706036745"/>
          <c:y val="0.10831723704439858"/>
          <c:w val="0.86158092738407699"/>
          <c:h val="0.8437754503987972"/>
        </c:manualLayout>
      </c:layout>
      <c:barChart>
        <c:barDir val="col"/>
        <c:grouping val="clustered"/>
        <c:varyColors val="0"/>
        <c:ser>
          <c:idx val="0"/>
          <c:order val="0"/>
          <c:invertIfNegative val="0"/>
          <c:dLbls>
            <c:dLbl>
              <c:idx val="0"/>
              <c:layout/>
              <c:tx>
                <c:rich>
                  <a:bodyPr/>
                  <a:lstStyle/>
                  <a:p>
                    <a:r>
                      <a:rPr lang="en-US" altLang="en-US" dirty="0"/>
                      <a:t>(</a:t>
                    </a:r>
                    <a:r>
                      <a:rPr lang="en-US" altLang="en-US" dirty="0">
                        <a:solidFill>
                          <a:schemeClr val="tx1"/>
                        </a:solidFill>
                      </a:rPr>
                      <a:t>0.00)</a:t>
                    </a:r>
                  </a:p>
                </c:rich>
              </c:tx>
              <c:showLegendKey val="0"/>
              <c:showVal val="1"/>
              <c:showCatName val="0"/>
              <c:showSerName val="0"/>
              <c:showPercent val="0"/>
              <c:showBubbleSize val="0"/>
            </c:dLbl>
            <c:dLbl>
              <c:idx val="3"/>
              <c:layout/>
              <c:tx>
                <c:rich>
                  <a:bodyPr/>
                  <a:lstStyle/>
                  <a:p>
                    <a:r>
                      <a:rPr lang="en-US" altLang="en-US" dirty="0">
                        <a:solidFill>
                          <a:schemeClr val="tx1"/>
                        </a:solidFill>
                      </a:rPr>
                      <a:t>(0.02)</a:t>
                    </a:r>
                  </a:p>
                </c:rich>
              </c:tx>
              <c:showLegendKey val="0"/>
              <c:showVal val="1"/>
              <c:showCatName val="0"/>
              <c:showSerName val="0"/>
              <c:showPercent val="0"/>
              <c:showBubbleSize val="0"/>
            </c:dLbl>
            <c:dLbl>
              <c:idx val="4"/>
              <c:layout/>
              <c:tx>
                <c:rich>
                  <a:bodyPr/>
                  <a:lstStyle/>
                  <a:p>
                    <a:r>
                      <a:rPr lang="en-US" altLang="en-US" dirty="0">
                        <a:solidFill>
                          <a:schemeClr val="tx1"/>
                        </a:solidFill>
                      </a:rPr>
                      <a:t>(0.10)</a:t>
                    </a:r>
                  </a:p>
                </c:rich>
              </c:tx>
              <c:showLegendKey val="0"/>
              <c:showVal val="1"/>
              <c:showCatName val="0"/>
              <c:showSerName val="0"/>
              <c:showPercent val="0"/>
              <c:showBubbleSize val="0"/>
            </c:dLbl>
            <c:dLbl>
              <c:idx val="10"/>
              <c:layout/>
              <c:tx>
                <c:rich>
                  <a:bodyPr/>
                  <a:lstStyle/>
                  <a:p>
                    <a:r>
                      <a:rPr lang="en-US" altLang="en-US" dirty="0">
                        <a:solidFill>
                          <a:schemeClr val="tx1"/>
                        </a:solidFill>
                      </a:rPr>
                      <a:t>(0.11)</a:t>
                    </a:r>
                  </a:p>
                </c:rich>
              </c:tx>
              <c:showLegendKey val="0"/>
              <c:showVal val="1"/>
              <c:showCatName val="0"/>
              <c:showSerName val="0"/>
              <c:showPercent val="0"/>
              <c:showBubbleSize val="0"/>
            </c:dLbl>
            <c:numFmt formatCode="#,##0.00_);[Red]\(#,##0.00\)" sourceLinked="0"/>
            <c:txPr>
              <a:bodyPr/>
              <a:lstStyle/>
              <a:p>
                <a:pPr>
                  <a:defRPr>
                    <a:solidFill>
                      <a:schemeClr val="tx1"/>
                    </a:solidFill>
                  </a:defRPr>
                </a:pPr>
                <a:endParaRPr lang="ja-JP"/>
              </a:p>
            </c:txPr>
            <c:showLegendKey val="0"/>
            <c:showVal val="1"/>
            <c:showCatName val="0"/>
            <c:showSerName val="0"/>
            <c:showPercent val="0"/>
            <c:showBubbleSize val="0"/>
            <c:showLeaderLines val="0"/>
          </c:dLbls>
          <c:cat>
            <c:strRef>
              <c:f>'[P04_産業別寄与度（大阪府）実質_藏垣.xlsx]サマリ'!$C$3:$C$14</c:f>
              <c:strCache>
                <c:ptCount val="12"/>
                <c:pt idx="0">
                  <c:v>(1)農林水産業</c:v>
                </c:pt>
                <c:pt idx="1">
                  <c:v>(2)鉱業</c:v>
                </c:pt>
                <c:pt idx="2">
                  <c:v>(3)製造業</c:v>
                </c:pt>
                <c:pt idx="3">
                  <c:v>(4)建設業</c:v>
                </c:pt>
                <c:pt idx="4">
                  <c:v>(5)電気・ガス・水道業</c:v>
                </c:pt>
                <c:pt idx="5">
                  <c:v>(6)卸売・小売業</c:v>
                </c:pt>
                <c:pt idx="6">
                  <c:v>(7)金融・保険業</c:v>
                </c:pt>
                <c:pt idx="7">
                  <c:v>(8)不動産業</c:v>
                </c:pt>
                <c:pt idx="8">
                  <c:v>(9)運輸業</c:v>
                </c:pt>
                <c:pt idx="9">
                  <c:v>(10)情報通信業</c:v>
                </c:pt>
                <c:pt idx="10">
                  <c:v>(11)サービス業</c:v>
                </c:pt>
                <c:pt idx="11">
                  <c:v>大阪府総生産</c:v>
                </c:pt>
              </c:strCache>
            </c:strRef>
          </c:cat>
          <c:val>
            <c:numRef>
              <c:f>'[P04_産業別寄与度（大阪府）実質_藏垣.xlsx]サマリ'!$E$3:$E$14</c:f>
              <c:numCache>
                <c:formatCode>0.0000000</c:formatCode>
                <c:ptCount val="12"/>
                <c:pt idx="0">
                  <c:v>-3.4171775763667256E-3</c:v>
                </c:pt>
                <c:pt idx="1">
                  <c:v>4.4373851466161796E-5</c:v>
                </c:pt>
                <c:pt idx="2">
                  <c:v>0.3094226587674882</c:v>
                </c:pt>
                <c:pt idx="3">
                  <c:v>-1.9855944548027082E-2</c:v>
                </c:pt>
                <c:pt idx="4">
                  <c:v>-0.10157220780892828</c:v>
                </c:pt>
                <c:pt idx="5">
                  <c:v>0.25746708849474942</c:v>
                </c:pt>
                <c:pt idx="6">
                  <c:v>2.6534802550344239E-2</c:v>
                </c:pt>
                <c:pt idx="7">
                  <c:v>0.2201900622541757</c:v>
                </c:pt>
                <c:pt idx="8">
                  <c:v>7.517113464034253E-2</c:v>
                </c:pt>
                <c:pt idx="9">
                  <c:v>5.5316751794748598E-2</c:v>
                </c:pt>
                <c:pt idx="10">
                  <c:v>-0.1058753844679643</c:v>
                </c:pt>
                <c:pt idx="11">
                  <c:v>0.82787324192244682</c:v>
                </c:pt>
              </c:numCache>
            </c:numRef>
          </c:val>
        </c:ser>
        <c:dLbls>
          <c:showLegendKey val="0"/>
          <c:showVal val="0"/>
          <c:showCatName val="0"/>
          <c:showSerName val="0"/>
          <c:showPercent val="0"/>
          <c:showBubbleSize val="0"/>
        </c:dLbls>
        <c:gapWidth val="150"/>
        <c:axId val="86760448"/>
        <c:axId val="86762240"/>
      </c:barChart>
      <c:catAx>
        <c:axId val="86760448"/>
        <c:scaling>
          <c:orientation val="minMax"/>
        </c:scaling>
        <c:delete val="0"/>
        <c:axPos val="b"/>
        <c:majorTickMark val="out"/>
        <c:minorTickMark val="none"/>
        <c:tickLblPos val="nextTo"/>
        <c:txPr>
          <a:bodyPr/>
          <a:lstStyle/>
          <a:p>
            <a:pPr>
              <a:defRPr sz="800"/>
            </a:pPr>
            <a:endParaRPr lang="ja-JP"/>
          </a:p>
        </c:txPr>
        <c:crossAx val="86762240"/>
        <c:crosses val="autoZero"/>
        <c:auto val="1"/>
        <c:lblAlgn val="ctr"/>
        <c:lblOffset val="700"/>
        <c:noMultiLvlLbl val="0"/>
      </c:catAx>
      <c:valAx>
        <c:axId val="86762240"/>
        <c:scaling>
          <c:orientation val="minMax"/>
        </c:scaling>
        <c:delete val="0"/>
        <c:axPos val="l"/>
        <c:majorGridlines/>
        <c:numFmt formatCode="#,##0.0_ " sourceLinked="0"/>
        <c:majorTickMark val="out"/>
        <c:minorTickMark val="none"/>
        <c:tickLblPos val="nextTo"/>
        <c:txPr>
          <a:bodyPr/>
          <a:lstStyle/>
          <a:p>
            <a:pPr>
              <a:defRPr>
                <a:solidFill>
                  <a:schemeClr val="tx1"/>
                </a:solidFill>
              </a:defRPr>
            </a:pPr>
            <a:endParaRPr lang="ja-JP"/>
          </a:p>
        </c:txPr>
        <c:crossAx val="86760448"/>
        <c:crosses val="autoZero"/>
        <c:crossBetween val="between"/>
      </c:valAx>
    </c:plotArea>
    <c:plotVisOnly val="1"/>
    <c:dispBlanksAs val="gap"/>
    <c:showDLblsOverMax val="0"/>
  </c:chart>
  <c:spPr>
    <a:solidFill>
      <a:schemeClr val="bg1"/>
    </a:solidFill>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925051035287251"/>
          <c:y val="0.35138190250490531"/>
          <c:w val="0.47623740580814494"/>
          <c:h val="0.64500114670132258"/>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6.1855708896603858E-3"/>
                  <c:y val="4.8894325102566062E-2"/>
                </c:manualLayout>
              </c:layout>
              <c:tx>
                <c:rich>
                  <a:bodyPr/>
                  <a:lstStyle/>
                  <a:p>
                    <a:r>
                      <a:rPr lang="ja-JP" altLang="en-US" dirty="0" smtClean="0"/>
                      <a:t>輸出</a:t>
                    </a:r>
                    <a:r>
                      <a:rPr lang="ja-JP" altLang="en-US" dirty="0"/>
                      <a:t>
</a:t>
                    </a:r>
                    <a:r>
                      <a:rPr lang="en-US" altLang="ja-JP" dirty="0"/>
                      <a:t>13.4%</a:t>
                    </a:r>
                    <a:endParaRPr lang="ja-JP" altLang="en-US" dirty="0"/>
                  </a:p>
                </c:rich>
              </c:tx>
              <c:showLegendKey val="0"/>
              <c:showVal val="0"/>
              <c:showCatName val="1"/>
              <c:showSerName val="0"/>
              <c:showPercent val="1"/>
              <c:showBubbleSize val="0"/>
            </c:dLbl>
            <c:dLbl>
              <c:idx val="1"/>
              <c:layout>
                <c:manualLayout>
                  <c:x val="-0.10793215364208508"/>
                  <c:y val="0"/>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5997639556"/>
                  <c:y val="1.4752885619027351E-2"/>
                </c:manualLayout>
              </c:layout>
              <c:showLegendKey val="0"/>
              <c:showVal val="0"/>
              <c:showCatName val="1"/>
              <c:showSerName val="0"/>
              <c:showPercent val="1"/>
              <c:showBubbleSize val="0"/>
            </c:dLbl>
            <c:dLbl>
              <c:idx val="4"/>
              <c:layout>
                <c:manualLayout>
                  <c:x val="-5.1787947647483665E-2"/>
                  <c:y val="-6.1607434205859402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'17年13部門'!$AO$5:$AO$6</c:f>
              <c:strCache>
                <c:ptCount val="2"/>
                <c:pt idx="0">
                  <c:v>輸出計</c:v>
                </c:pt>
                <c:pt idx="1">
                  <c:v>移出</c:v>
                </c:pt>
              </c:strCache>
            </c:strRef>
          </c:cat>
          <c:val>
            <c:numRef>
              <c:f>'17年13部門'!$AP$5:$AP$6</c:f>
              <c:numCache>
                <c:formatCode>#,##0_ </c:formatCode>
                <c:ptCount val="2"/>
                <c:pt idx="0">
                  <c:v>3430288</c:v>
                </c:pt>
                <c:pt idx="1">
                  <c:v>22158578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19934390636292E-2"/>
          <c:y val="4.9036943091705171E-2"/>
          <c:w val="0.62184911337413973"/>
          <c:h val="0.8708161294194251"/>
        </c:manualLayout>
      </c:layout>
      <c:barChart>
        <c:barDir val="col"/>
        <c:grouping val="percentStacked"/>
        <c:varyColors val="0"/>
        <c:ser>
          <c:idx val="14"/>
          <c:order val="0"/>
          <c:tx>
            <c:strRef>
              <c:f>[P08_付加価値額_市区町村_産業大分類.xlsx]図表!$B$15</c:f>
              <c:strCache>
                <c:ptCount val="1"/>
                <c:pt idx="0">
                  <c:v>その他</c:v>
                </c:pt>
              </c:strCache>
            </c:strRef>
          </c:tx>
          <c:spPr>
            <a:solidFill>
              <a:srgbClr val="CCFFFF"/>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[P08_付加価値額_市区町村_産業大分類.xlsx]図表!$C$15:$G$15</c:f>
              <c:numCache>
                <c:formatCode>#,##0_);[Red]\(#,##0\)</c:formatCode>
                <c:ptCount val="5"/>
                <c:pt idx="0">
                  <c:v>645249</c:v>
                </c:pt>
                <c:pt idx="1">
                  <c:v>231513</c:v>
                </c:pt>
                <c:pt idx="2">
                  <c:v>234986</c:v>
                </c:pt>
                <c:pt idx="3">
                  <c:v>48724</c:v>
                </c:pt>
                <c:pt idx="4">
                  <c:v>127049</c:v>
                </c:pt>
              </c:numCache>
            </c:numRef>
          </c:val>
        </c:ser>
        <c:ser>
          <c:idx val="13"/>
          <c:order val="1"/>
          <c:tx>
            <c:strRef>
              <c:f>[P08_付加価値額_市区町村_産業大分類.xlsx]図表!$B$14</c:f>
              <c:strCache>
                <c:ptCount val="1"/>
                <c:pt idx="0">
                  <c:v>サービス業（他に分類されないもの）</c:v>
                </c:pt>
              </c:strCache>
            </c:strRef>
          </c:tx>
          <c:spPr>
            <a:solidFill>
              <a:schemeClr val="accent4"/>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[P08_付加価値額_市区町村_産業大分類.xlsx]図表!$C$14:$G$14</c:f>
              <c:numCache>
                <c:formatCode>#,##0_);[Red]\(#,##0\)</c:formatCode>
                <c:ptCount val="5"/>
                <c:pt idx="0">
                  <c:v>710762</c:v>
                </c:pt>
                <c:pt idx="1">
                  <c:v>99235</c:v>
                </c:pt>
                <c:pt idx="2">
                  <c:v>110998</c:v>
                </c:pt>
                <c:pt idx="3">
                  <c:v>15068</c:v>
                </c:pt>
                <c:pt idx="4">
                  <c:v>65722</c:v>
                </c:pt>
              </c:numCache>
            </c:numRef>
          </c:val>
        </c:ser>
        <c:ser>
          <c:idx val="12"/>
          <c:order val="2"/>
          <c:tx>
            <c:strRef>
              <c:f>[P08_付加価値額_市区町村_産業大分類.xlsx]図表!$B$13</c:f>
              <c:strCache>
                <c:ptCount val="1"/>
                <c:pt idx="0">
                  <c:v>医療、福祉</c:v>
                </c:pt>
              </c:strCache>
            </c:strRef>
          </c:tx>
          <c:spPr>
            <a:pattFill prst="diagBrick">
              <a:fgClr>
                <a:schemeClr val="accent6">
                  <a:lumMod val="50000"/>
                </a:schemeClr>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[P08_付加価値額_市区町村_産業大分類.xlsx]図表!$C$13:$G$13</c:f>
              <c:numCache>
                <c:formatCode>#,##0_);[Red]\(#,##0\)</c:formatCode>
                <c:ptCount val="5"/>
                <c:pt idx="0">
                  <c:v>550836</c:v>
                </c:pt>
                <c:pt idx="1">
                  <c:v>212675</c:v>
                </c:pt>
                <c:pt idx="2">
                  <c:v>282315</c:v>
                </c:pt>
                <c:pt idx="3">
                  <c:v>92616</c:v>
                </c:pt>
                <c:pt idx="4">
                  <c:v>293248</c:v>
                </c:pt>
              </c:numCache>
            </c:numRef>
          </c:val>
        </c:ser>
        <c:ser>
          <c:idx val="9"/>
          <c:order val="3"/>
          <c:tx>
            <c:strRef>
              <c:f>[P08_付加価値額_市区町村_産業大分類.xlsx]図表!$B$12</c:f>
              <c:strCache>
                <c:ptCount val="1"/>
                <c:pt idx="0">
                  <c:v>宿泊業、飲食サービス業</c:v>
                </c:pt>
              </c:strCache>
            </c:strRef>
          </c:tx>
          <c:spPr>
            <a:solidFill>
              <a:schemeClr val="accent6">
                <a:lumMod val="75000"/>
              </a:schemeClr>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[P08_付加価値額_市区町村_産業大分類.xlsx]図表!$C$12:$G$12</c:f>
              <c:numCache>
                <c:formatCode>#,##0_);[Red]\(#,##0\)</c:formatCode>
                <c:ptCount val="5"/>
                <c:pt idx="0">
                  <c:v>380856</c:v>
                </c:pt>
                <c:pt idx="1">
                  <c:v>93318</c:v>
                </c:pt>
                <c:pt idx="2">
                  <c:v>60026</c:v>
                </c:pt>
                <c:pt idx="3">
                  <c:v>16750</c:v>
                </c:pt>
                <c:pt idx="4">
                  <c:v>116598</c:v>
                </c:pt>
              </c:numCache>
            </c:numRef>
          </c:val>
        </c:ser>
        <c:ser>
          <c:idx val="8"/>
          <c:order val="4"/>
          <c:tx>
            <c:strRef>
              <c:f>[P08_付加価値額_市区町村_産業大分類.xlsx]図表!$B$11</c:f>
              <c:strCache>
                <c:ptCount val="1"/>
                <c:pt idx="0">
                  <c:v>学術研究、専門・技術サービス業</c:v>
                </c:pt>
              </c:strCache>
            </c:strRef>
          </c:tx>
          <c:spPr>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[P08_付加価値額_市区町村_産業大分類.xlsx]図表!$C$11:$G$11</c:f>
              <c:numCache>
                <c:formatCode>#,##0_);[Red]\(#,##0\)</c:formatCode>
                <c:ptCount val="5"/>
                <c:pt idx="0">
                  <c:v>511488</c:v>
                </c:pt>
                <c:pt idx="1">
                  <c:v>59232</c:v>
                </c:pt>
                <c:pt idx="2">
                  <c:v>26105</c:v>
                </c:pt>
                <c:pt idx="3">
                  <c:v>7195</c:v>
                </c:pt>
                <c:pt idx="4">
                  <c:v>33313</c:v>
                </c:pt>
              </c:numCache>
            </c:numRef>
          </c:val>
        </c:ser>
        <c:ser>
          <c:idx val="7"/>
          <c:order val="5"/>
          <c:tx>
            <c:strRef>
              <c:f>[P08_付加価値額_市区町村_産業大分類.xlsx]図表!$B$10</c:f>
              <c:strCache>
                <c:ptCount val="1"/>
                <c:pt idx="0">
                  <c:v>不動産業、物品賃貸業</c:v>
                </c:pt>
              </c:strCache>
            </c:strRef>
          </c:tx>
          <c:spPr>
            <a:pattFill prst="ltDnDiag">
              <a:fgClr>
                <a:schemeClr val="accent6">
                  <a:lumMod val="50000"/>
                </a:schemeClr>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[P08_付加価値額_市区町村_産業大分類.xlsx]図表!$C$10:$G$10</c:f>
              <c:numCache>
                <c:formatCode>#,##0_);[Red]\(#,##0\)</c:formatCode>
                <c:ptCount val="5"/>
                <c:pt idx="0">
                  <c:v>638867</c:v>
                </c:pt>
                <c:pt idx="1">
                  <c:v>76550</c:v>
                </c:pt>
                <c:pt idx="2">
                  <c:v>82474</c:v>
                </c:pt>
                <c:pt idx="3">
                  <c:v>18508</c:v>
                </c:pt>
                <c:pt idx="4">
                  <c:v>54697</c:v>
                </c:pt>
              </c:numCache>
            </c:numRef>
          </c:val>
        </c:ser>
        <c:ser>
          <c:idx val="6"/>
          <c:order val="6"/>
          <c:tx>
            <c:strRef>
              <c:f>[P08_付加価値額_市区町村_産業大分類.xlsx]図表!$B$9</c:f>
              <c:strCache>
                <c:ptCount val="1"/>
                <c:pt idx="0">
                  <c:v>金融業、保険業</c:v>
                </c:pt>
              </c:strCache>
            </c:strRef>
          </c:tx>
          <c:spPr>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[P08_付加価値額_市区町村_産業大分類.xlsx]図表!$C$9:$G$9</c:f>
              <c:numCache>
                <c:formatCode>#,##0_);[Red]\(#,##0\)</c:formatCode>
                <c:ptCount val="5"/>
                <c:pt idx="0">
                  <c:v>1190276</c:v>
                </c:pt>
                <c:pt idx="1">
                  <c:v>9071</c:v>
                </c:pt>
                <c:pt idx="2">
                  <c:v>18180</c:v>
                </c:pt>
                <c:pt idx="3">
                  <c:v>915</c:v>
                </c:pt>
                <c:pt idx="4">
                  <c:v>7545</c:v>
                </c:pt>
              </c:numCache>
            </c:numRef>
          </c:val>
        </c:ser>
        <c:ser>
          <c:idx val="5"/>
          <c:order val="7"/>
          <c:tx>
            <c:strRef>
              <c:f>[P08_付加価値額_市区町村_産業大分類.xlsx]図表!$B$8</c:f>
              <c:strCache>
                <c:ptCount val="1"/>
                <c:pt idx="0">
                  <c:v>卸売業、小売業</c:v>
                </c:pt>
              </c:strCache>
            </c:strRef>
          </c:tx>
          <c:spPr>
            <a:pattFill prst="smCheck">
              <a:fgClr>
                <a:schemeClr val="accent6">
                  <a:lumMod val="50000"/>
                </a:schemeClr>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[P08_付加価値額_市区町村_産業大分類.xlsx]図表!$C$8:$G$8</c:f>
              <c:numCache>
                <c:formatCode>#,##0_);[Red]\(#,##0\)</c:formatCode>
                <c:ptCount val="5"/>
                <c:pt idx="0">
                  <c:v>3402488</c:v>
                </c:pt>
                <c:pt idx="1">
                  <c:v>325819</c:v>
                </c:pt>
                <c:pt idx="2">
                  <c:v>374200</c:v>
                </c:pt>
                <c:pt idx="3">
                  <c:v>84162</c:v>
                </c:pt>
                <c:pt idx="4">
                  <c:v>296323</c:v>
                </c:pt>
              </c:numCache>
            </c:numRef>
          </c:val>
        </c:ser>
        <c:ser>
          <c:idx val="4"/>
          <c:order val="8"/>
          <c:tx>
            <c:strRef>
              <c:f>[P08_付加価値額_市区町村_産業大分類.xlsx]図表!$B$7</c:f>
              <c:strCache>
                <c:ptCount val="1"/>
                <c:pt idx="0">
                  <c:v>運輸業、郵便業</c:v>
                </c:pt>
              </c:strCache>
            </c:strRef>
          </c:tx>
          <c:spPr>
            <a:solidFill>
              <a:schemeClr val="tx2">
                <a:lumMod val="60000"/>
                <a:lumOff val="40000"/>
              </a:schemeClr>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[P08_付加価値額_市区町村_産業大分類.xlsx]図表!$C$7:$G$7</c:f>
              <c:numCache>
                <c:formatCode>#,##0_);[Red]\(#,##0\)</c:formatCode>
                <c:ptCount val="5"/>
                <c:pt idx="0">
                  <c:v>937394</c:v>
                </c:pt>
                <c:pt idx="1">
                  <c:v>159000</c:v>
                </c:pt>
                <c:pt idx="2">
                  <c:v>147523</c:v>
                </c:pt>
                <c:pt idx="3">
                  <c:v>15710</c:v>
                </c:pt>
                <c:pt idx="4">
                  <c:v>157896</c:v>
                </c:pt>
              </c:numCache>
            </c:numRef>
          </c:val>
        </c:ser>
        <c:ser>
          <c:idx val="3"/>
          <c:order val="9"/>
          <c:tx>
            <c:strRef>
              <c:f>[P08_付加価値額_市区町村_産業大分類.xlsx]図表!$B$6</c:f>
              <c:strCache>
                <c:ptCount val="1"/>
                <c:pt idx="0">
                  <c:v>情報通信業</c:v>
                </c:pt>
              </c:strCache>
            </c:strRef>
          </c:tx>
          <c:spPr>
            <a:pattFill prst="ltVert">
              <a:fgClr>
                <a:srgbClr val="FF9933"/>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[P08_付加価値額_市区町村_産業大分類.xlsx]図表!$C$6:$G$6</c:f>
              <c:numCache>
                <c:formatCode>#,##0_);[Red]\(#,##0\)</c:formatCode>
                <c:ptCount val="5"/>
                <c:pt idx="0">
                  <c:v>841139</c:v>
                </c:pt>
                <c:pt idx="1">
                  <c:v>19650</c:v>
                </c:pt>
                <c:pt idx="2">
                  <c:v>21164</c:v>
                </c:pt>
                <c:pt idx="3">
                  <c:v>742</c:v>
                </c:pt>
                <c:pt idx="4">
                  <c:v>11859</c:v>
                </c:pt>
              </c:numCache>
            </c:numRef>
          </c:val>
        </c:ser>
        <c:ser>
          <c:idx val="2"/>
          <c:order val="10"/>
          <c:tx>
            <c:strRef>
              <c:f>[P08_付加価値額_市区町村_産業大分類.xlsx]図表!$B$5</c:f>
              <c:strCache>
                <c:ptCount val="1"/>
                <c:pt idx="0">
                  <c:v>製造業</c:v>
                </c:pt>
              </c:strCache>
            </c:strRef>
          </c:tx>
          <c:spPr>
            <a:solidFill>
              <a:schemeClr val="accent2">
                <a:lumMod val="75000"/>
              </a:schemeClr>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[P08_付加価値額_市区町村_産業大分類.xlsx]図表!$C$5:$G$5</c:f>
              <c:numCache>
                <c:formatCode>#,##0_);[Red]\(#,##0\)</c:formatCode>
                <c:ptCount val="5"/>
                <c:pt idx="0">
                  <c:v>4048031</c:v>
                </c:pt>
                <c:pt idx="1">
                  <c:v>529930</c:v>
                </c:pt>
                <c:pt idx="2">
                  <c:v>1329860</c:v>
                </c:pt>
                <c:pt idx="3">
                  <c:v>121510</c:v>
                </c:pt>
                <c:pt idx="4">
                  <c:v>592192</c:v>
                </c:pt>
              </c:numCache>
            </c:numRef>
          </c:val>
        </c:ser>
        <c:ser>
          <c:idx val="1"/>
          <c:order val="11"/>
          <c:tx>
            <c:strRef>
              <c:f>[P08_付加価値額_市区町村_産業大分類.xlsx]図表!$B$4</c:f>
              <c:strCache>
                <c:ptCount val="1"/>
                <c:pt idx="0">
                  <c:v>建設業</c:v>
                </c:pt>
              </c:strCache>
            </c:strRef>
          </c:tx>
          <c:spPr>
            <a:pattFill prst="ltUpDiag">
              <a:fgClr>
                <a:srgbClr val="FF0000"/>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[P08_付加価値額_市区町村_産業大分類.xlsx]図表!$C$4:$G$4</c:f>
              <c:numCache>
                <c:formatCode>#,##0_);[Red]\(#,##0\)</c:formatCode>
                <c:ptCount val="5"/>
                <c:pt idx="0">
                  <c:v>1082797</c:v>
                </c:pt>
                <c:pt idx="1">
                  <c:v>147713</c:v>
                </c:pt>
                <c:pt idx="2">
                  <c:v>131398</c:v>
                </c:pt>
                <c:pt idx="3">
                  <c:v>31962</c:v>
                </c:pt>
                <c:pt idx="4">
                  <c:v>133256</c:v>
                </c:pt>
              </c:numCache>
            </c:numRef>
          </c:val>
        </c:ser>
        <c:dLbls>
          <c:showLegendKey val="0"/>
          <c:showVal val="0"/>
          <c:showCatName val="0"/>
          <c:showSerName val="0"/>
          <c:showPercent val="0"/>
          <c:showBubbleSize val="0"/>
        </c:dLbls>
        <c:gapWidth val="60"/>
        <c:overlap val="100"/>
        <c:serLines>
          <c:spPr>
            <a:ln w="3175">
              <a:prstDash val="sysDot"/>
            </a:ln>
          </c:spPr>
        </c:serLines>
        <c:axId val="91919104"/>
        <c:axId val="91920640"/>
      </c:barChart>
      <c:catAx>
        <c:axId val="91919104"/>
        <c:scaling>
          <c:orientation val="minMax"/>
        </c:scaling>
        <c:delete val="0"/>
        <c:axPos val="b"/>
        <c:majorTickMark val="out"/>
        <c:minorTickMark val="none"/>
        <c:tickLblPos val="nextTo"/>
        <c:txPr>
          <a:bodyPr/>
          <a:lstStyle/>
          <a:p>
            <a:pPr>
              <a:defRPr sz="900">
                <a:latin typeface="HGSｺﾞｼｯｸM" panose="020B0600000000000000" pitchFamily="50" charset="-128"/>
                <a:ea typeface="HGSｺﾞｼｯｸM" panose="020B0600000000000000" pitchFamily="50" charset="-128"/>
              </a:defRPr>
            </a:pPr>
            <a:endParaRPr lang="ja-JP"/>
          </a:p>
        </c:txPr>
        <c:crossAx val="91920640"/>
        <c:crosses val="autoZero"/>
        <c:auto val="1"/>
        <c:lblAlgn val="ctr"/>
        <c:lblOffset val="100"/>
        <c:noMultiLvlLbl val="0"/>
      </c:catAx>
      <c:valAx>
        <c:axId val="91920640"/>
        <c:scaling>
          <c:orientation val="minMax"/>
        </c:scaling>
        <c:delete val="0"/>
        <c:axPos val="l"/>
        <c:majorGridlines/>
        <c:numFmt formatCode="0%" sourceLinked="1"/>
        <c:majorTickMark val="out"/>
        <c:minorTickMark val="none"/>
        <c:tickLblPos val="nextTo"/>
        <c:crossAx val="91919104"/>
        <c:crosses val="autoZero"/>
        <c:crossBetween val="between"/>
        <c:majorUnit val="0.5"/>
      </c:valAx>
    </c:plotArea>
    <c:legend>
      <c:legendPos val="r"/>
      <c:layout>
        <c:manualLayout>
          <c:xMode val="edge"/>
          <c:yMode val="edge"/>
          <c:x val="0.6932743608221601"/>
          <c:y val="4.6426848893297852E-2"/>
          <c:w val="0.29756279046500977"/>
          <c:h val="0.87760262525453081"/>
        </c:manualLayout>
      </c:layout>
      <c:overlay val="0"/>
      <c:txPr>
        <a:bodyPr/>
        <a:lstStyle/>
        <a:p>
          <a:pPr>
            <a:defRPr>
              <a:latin typeface="HGSｺﾞｼｯｸM" panose="020B0600000000000000" pitchFamily="50" charset="-128"/>
              <a:ea typeface="HGSｺﾞｼｯｸM" panose="020B0600000000000000" pitchFamily="50" charset="-128"/>
            </a:defRPr>
          </a:pPr>
          <a:endParaRPr lang="ja-JP"/>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92474687166509"/>
          <c:y val="5.8205104702158408E-2"/>
          <c:w val="0.7688222140016524"/>
          <c:h val="0.7506841305535511"/>
        </c:manualLayout>
      </c:layout>
      <c:scatterChart>
        <c:scatterStyle val="smoothMarker"/>
        <c:varyColors val="0"/>
        <c:ser>
          <c:idx val="0"/>
          <c:order val="0"/>
          <c:tx>
            <c:strRef>
              <c:f>設定ケースの実現に必要となる労働生産性と就業者数!$B$7</c:f>
              <c:strCache>
                <c:ptCount val="1"/>
                <c:pt idx="0">
                  <c:v>設定ケースの実現に必要な改善水準</c:v>
                </c:pt>
              </c:strCache>
            </c:strRef>
          </c:tx>
          <c:spPr>
            <a:ln>
              <a:solidFill>
                <a:srgbClr val="FF0000"/>
              </a:solidFill>
            </a:ln>
          </c:spPr>
          <c:marker>
            <c:symbol val="circle"/>
            <c:size val="5"/>
            <c:spPr>
              <a:solidFill>
                <a:srgbClr val="FF0000"/>
              </a:solidFill>
              <a:ln>
                <a:solidFill>
                  <a:srgbClr val="FF0000"/>
                </a:solidFill>
              </a:ln>
            </c:spPr>
          </c:marker>
          <c:xVal>
            <c:numRef>
              <c:f>設定ケースの実現に必要となる労働生産性と就業者数!$A$8:$A$23</c:f>
              <c:numCache>
                <c:formatCode>#,##0;"▲ "#,##0</c:formatCode>
                <c:ptCount val="16"/>
                <c:pt idx="0">
                  <c:v>293.14</c:v>
                </c:pt>
                <c:pt idx="1">
                  <c:v>315.42</c:v>
                </c:pt>
                <c:pt idx="2">
                  <c:v>337.7</c:v>
                </c:pt>
                <c:pt idx="3">
                  <c:v>359.98</c:v>
                </c:pt>
                <c:pt idx="4">
                  <c:v>382.26</c:v>
                </c:pt>
                <c:pt idx="5">
                  <c:v>404.54</c:v>
                </c:pt>
                <c:pt idx="6">
                  <c:v>426.82</c:v>
                </c:pt>
                <c:pt idx="7">
                  <c:v>449.1</c:v>
                </c:pt>
                <c:pt idx="8">
                  <c:v>471.38</c:v>
                </c:pt>
                <c:pt idx="9">
                  <c:v>493.66</c:v>
                </c:pt>
                <c:pt idx="10">
                  <c:v>515.94000000000005</c:v>
                </c:pt>
                <c:pt idx="11">
                  <c:v>538.22</c:v>
                </c:pt>
                <c:pt idx="12">
                  <c:v>560.5</c:v>
                </c:pt>
                <c:pt idx="13">
                  <c:v>582.78</c:v>
                </c:pt>
                <c:pt idx="14">
                  <c:v>605.05999999999995</c:v>
                </c:pt>
                <c:pt idx="15">
                  <c:v>627.34</c:v>
                </c:pt>
              </c:numCache>
            </c:numRef>
          </c:xVal>
          <c:yVal>
            <c:numRef>
              <c:f>設定ケースの実現に必要となる労働生産性と就業者数!$B$8:$B$23</c:f>
              <c:numCache>
                <c:formatCode>#,##0.00;"▲ "#,##0.00</c:formatCode>
                <c:ptCount val="16"/>
                <c:pt idx="0">
                  <c:v>1775.67</c:v>
                </c:pt>
                <c:pt idx="1">
                  <c:v>1657.78</c:v>
                </c:pt>
                <c:pt idx="2">
                  <c:v>1554.08</c:v>
                </c:pt>
                <c:pt idx="3">
                  <c:v>1462.13</c:v>
                </c:pt>
                <c:pt idx="4">
                  <c:v>1380.03</c:v>
                </c:pt>
                <c:pt idx="5">
                  <c:v>1306.26</c:v>
                </c:pt>
                <c:pt idx="6">
                  <c:v>1239.6199999999999</c:v>
                </c:pt>
                <c:pt idx="7">
                  <c:v>1179.1099999999999</c:v>
                </c:pt>
                <c:pt idx="8">
                  <c:v>1123.92</c:v>
                </c:pt>
                <c:pt idx="9">
                  <c:v>1073.3800000000001</c:v>
                </c:pt>
                <c:pt idx="10">
                  <c:v>1026.92</c:v>
                </c:pt>
                <c:pt idx="11">
                  <c:v>984.07</c:v>
                </c:pt>
                <c:pt idx="12">
                  <c:v>944.43</c:v>
                </c:pt>
                <c:pt idx="13">
                  <c:v>907.65</c:v>
                </c:pt>
                <c:pt idx="14">
                  <c:v>873.42</c:v>
                </c:pt>
                <c:pt idx="15">
                  <c:v>841.51</c:v>
                </c:pt>
              </c:numCache>
            </c:numRef>
          </c:yVal>
          <c:smooth val="1"/>
        </c:ser>
        <c:dLbls>
          <c:showLegendKey val="0"/>
          <c:showVal val="0"/>
          <c:showCatName val="0"/>
          <c:showSerName val="0"/>
          <c:showPercent val="0"/>
          <c:showBubbleSize val="0"/>
        </c:dLbls>
        <c:axId val="87244160"/>
        <c:axId val="87267200"/>
      </c:scatterChart>
      <c:valAx>
        <c:axId val="87244160"/>
        <c:scaling>
          <c:orientation val="minMax"/>
          <c:max val="650"/>
          <c:min val="250"/>
        </c:scaling>
        <c:delete val="0"/>
        <c:axPos val="b"/>
        <c:title>
          <c:tx>
            <c:rich>
              <a:bodyPr/>
              <a:lstStyle/>
              <a:p>
                <a:pPr>
                  <a:defRPr sz="900" b="0"/>
                </a:pPr>
                <a:r>
                  <a:rPr lang="ja-JP" altLang="en-US" sz="900" b="0"/>
                  <a:t>就業者数（万人）</a:t>
                </a:r>
              </a:p>
            </c:rich>
          </c:tx>
          <c:layout>
            <c:manualLayout>
              <c:xMode val="edge"/>
              <c:yMode val="edge"/>
              <c:x val="0.4033310173221511"/>
              <c:y val="0.89482055529151816"/>
            </c:manualLayout>
          </c:layout>
          <c:overlay val="0"/>
          <c:spPr>
            <a:noFill/>
          </c:spPr>
        </c:title>
        <c:numFmt formatCode="#,##0;&quot;▲ &quot;#,##0" sourceLinked="1"/>
        <c:majorTickMark val="in"/>
        <c:minorTickMark val="none"/>
        <c:tickLblPos val="nextTo"/>
        <c:spPr>
          <a:noFill/>
        </c:spPr>
        <c:txPr>
          <a:bodyPr/>
          <a:lstStyle/>
          <a:p>
            <a:pPr>
              <a:defRPr sz="900"/>
            </a:pPr>
            <a:endParaRPr lang="ja-JP"/>
          </a:p>
        </c:txPr>
        <c:crossAx val="87267200"/>
        <c:crosses val="autoZero"/>
        <c:crossBetween val="midCat"/>
        <c:majorUnit val="50"/>
      </c:valAx>
      <c:valAx>
        <c:axId val="87267200"/>
        <c:scaling>
          <c:orientation val="minMax"/>
          <c:max val="1800"/>
          <c:min val="600"/>
        </c:scaling>
        <c:delete val="0"/>
        <c:axPos val="l"/>
        <c:majorGridlines/>
        <c:title>
          <c:tx>
            <c:rich>
              <a:bodyPr rot="-5400000" vert="horz"/>
              <a:lstStyle/>
              <a:p>
                <a:pPr>
                  <a:defRPr sz="900" b="0"/>
                </a:pPr>
                <a:r>
                  <a:rPr lang="ja-JP" altLang="en-US" sz="900" b="0"/>
                  <a:t>労働生産性（万円</a:t>
                </a:r>
                <a:r>
                  <a:rPr lang="en-US" altLang="ja-JP" sz="900" b="0"/>
                  <a:t>/</a:t>
                </a:r>
                <a:r>
                  <a:rPr lang="ja-JP" altLang="en-US" sz="900" b="0"/>
                  <a:t>人年）</a:t>
                </a:r>
              </a:p>
            </c:rich>
          </c:tx>
          <c:layout/>
          <c:overlay val="0"/>
          <c:spPr>
            <a:noFill/>
          </c:spPr>
        </c:title>
        <c:numFmt formatCode="#,##0;&quot;▲ &quot;#,##0" sourceLinked="0"/>
        <c:majorTickMark val="in"/>
        <c:minorTickMark val="none"/>
        <c:tickLblPos val="nextTo"/>
        <c:spPr>
          <a:noFill/>
          <a:ln>
            <a:noFill/>
          </a:ln>
        </c:spPr>
        <c:txPr>
          <a:bodyPr/>
          <a:lstStyle/>
          <a:p>
            <a:pPr>
              <a:defRPr sz="900"/>
            </a:pPr>
            <a:endParaRPr lang="ja-JP"/>
          </a:p>
        </c:txPr>
        <c:crossAx val="87244160"/>
        <c:crosses val="autoZero"/>
        <c:crossBetween val="midCat"/>
        <c:majorUnit val="200"/>
      </c:valAx>
      <c:spPr>
        <a:solidFill>
          <a:schemeClr val="bg1"/>
        </a:solidFill>
        <a:ln w="12700">
          <a:solidFill>
            <a:schemeClr val="tx1">
              <a:lumMod val="50000"/>
              <a:lumOff val="50000"/>
            </a:schemeClr>
          </a:solidFill>
        </a:ln>
      </c:spPr>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percentStacked"/>
        <c:varyColors val="0"/>
        <c:ser>
          <c:idx val="0"/>
          <c:order val="0"/>
          <c:tx>
            <c:strRef>
              <c:f>'計算表（大阪府業種別就業者数）'!$A$2</c:f>
              <c:strCache>
                <c:ptCount val="1"/>
                <c:pt idx="0">
                  <c:v>建設業</c:v>
                </c:pt>
              </c:strCache>
            </c:strRef>
          </c:tx>
          <c:invertIfNegative val="0"/>
          <c:cat>
            <c:strRef>
              <c:f>'計算表（大阪府業種別就業者数）'!$B$1:$C$1</c:f>
              <c:strCache>
                <c:ptCount val="2"/>
                <c:pt idx="0">
                  <c:v>2010年</c:v>
                </c:pt>
                <c:pt idx="1">
                  <c:v>2016年</c:v>
                </c:pt>
              </c:strCache>
            </c:strRef>
          </c:cat>
          <c:val>
            <c:numRef>
              <c:f>'計算表（大阪府業種別就業者数）'!$B$2:$C$2</c:f>
              <c:numCache>
                <c:formatCode>General</c:formatCode>
                <c:ptCount val="2"/>
                <c:pt idx="0">
                  <c:v>291</c:v>
                </c:pt>
                <c:pt idx="1">
                  <c:v>286</c:v>
                </c:pt>
              </c:numCache>
            </c:numRef>
          </c:val>
        </c:ser>
        <c:ser>
          <c:idx val="1"/>
          <c:order val="1"/>
          <c:tx>
            <c:strRef>
              <c:f>'計算表（大阪府業種別就業者数）'!$A$3</c:f>
              <c:strCache>
                <c:ptCount val="1"/>
                <c:pt idx="0">
                  <c:v>製造業</c:v>
                </c:pt>
              </c:strCache>
            </c:strRef>
          </c:tx>
          <c:invertIfNegative val="0"/>
          <c:cat>
            <c:strRef>
              <c:f>'計算表（大阪府業種別就業者数）'!$B$1:$C$1</c:f>
              <c:strCache>
                <c:ptCount val="2"/>
                <c:pt idx="0">
                  <c:v>2010年</c:v>
                </c:pt>
                <c:pt idx="1">
                  <c:v>2016年</c:v>
                </c:pt>
              </c:strCache>
            </c:strRef>
          </c:cat>
          <c:val>
            <c:numRef>
              <c:f>'計算表（大阪府業種別就業者数）'!$B$3:$C$3</c:f>
              <c:numCache>
                <c:formatCode>General</c:formatCode>
                <c:ptCount val="2"/>
                <c:pt idx="0">
                  <c:v>669</c:v>
                </c:pt>
                <c:pt idx="1">
                  <c:v>641</c:v>
                </c:pt>
              </c:numCache>
            </c:numRef>
          </c:val>
        </c:ser>
        <c:ser>
          <c:idx val="2"/>
          <c:order val="2"/>
          <c:tx>
            <c:strRef>
              <c:f>'計算表（大阪府業種別就業者数）'!$A$4</c:f>
              <c:strCache>
                <c:ptCount val="1"/>
                <c:pt idx="0">
                  <c:v>電気・ガス・熱供給・水道業</c:v>
                </c:pt>
              </c:strCache>
            </c:strRef>
          </c:tx>
          <c:invertIfNegative val="0"/>
          <c:dLbls>
            <c:dLbl>
              <c:idx val="0"/>
              <c:delete val="1"/>
            </c:dLbl>
            <c:dLbl>
              <c:idx val="1"/>
              <c:layout>
                <c:manualLayout>
                  <c:x val="2.9892453073556147E-3"/>
                  <c:y val="-5.019840407164034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'計算表（大阪府業種別就業者数）'!$B$1:$C$1</c:f>
              <c:strCache>
                <c:ptCount val="2"/>
                <c:pt idx="0">
                  <c:v>2010年</c:v>
                </c:pt>
                <c:pt idx="1">
                  <c:v>2016年</c:v>
                </c:pt>
              </c:strCache>
            </c:strRef>
          </c:cat>
          <c:val>
            <c:numRef>
              <c:f>'計算表（大阪府業種別就業者数）'!$B$4:$C$4</c:f>
              <c:numCache>
                <c:formatCode>General</c:formatCode>
                <c:ptCount val="2"/>
                <c:pt idx="0">
                  <c:v>0</c:v>
                </c:pt>
                <c:pt idx="1">
                  <c:v>22</c:v>
                </c:pt>
              </c:numCache>
            </c:numRef>
          </c:val>
        </c:ser>
        <c:ser>
          <c:idx val="3"/>
          <c:order val="3"/>
          <c:tx>
            <c:strRef>
              <c:f>'計算表（大阪府業種別就業者数）'!$A$5</c:f>
              <c:strCache>
                <c:ptCount val="1"/>
                <c:pt idx="0">
                  <c:v>情報通信業</c:v>
                </c:pt>
              </c:strCache>
            </c:strRef>
          </c:tx>
          <c:invertIfNegative val="0"/>
          <c:cat>
            <c:strRef>
              <c:f>'計算表（大阪府業種別就業者数）'!$B$1:$C$1</c:f>
              <c:strCache>
                <c:ptCount val="2"/>
                <c:pt idx="0">
                  <c:v>2010年</c:v>
                </c:pt>
                <c:pt idx="1">
                  <c:v>2016年</c:v>
                </c:pt>
              </c:strCache>
            </c:strRef>
          </c:cat>
          <c:val>
            <c:numRef>
              <c:f>'計算表（大阪府業種別就業者数）'!$B$5:$C$5</c:f>
              <c:numCache>
                <c:formatCode>General</c:formatCode>
                <c:ptCount val="2"/>
                <c:pt idx="0">
                  <c:v>133</c:v>
                </c:pt>
                <c:pt idx="1">
                  <c:v>118</c:v>
                </c:pt>
              </c:numCache>
            </c:numRef>
          </c:val>
        </c:ser>
        <c:ser>
          <c:idx val="4"/>
          <c:order val="4"/>
          <c:tx>
            <c:strRef>
              <c:f>'計算表（大阪府業種別就業者数）'!$A$6</c:f>
              <c:strCache>
                <c:ptCount val="1"/>
                <c:pt idx="0">
                  <c:v>運輸業，郵便業</c:v>
                </c:pt>
              </c:strCache>
            </c:strRef>
          </c:tx>
          <c:invertIfNegative val="0"/>
          <c:cat>
            <c:strRef>
              <c:f>'計算表（大阪府業種別就業者数）'!$B$1:$C$1</c:f>
              <c:strCache>
                <c:ptCount val="2"/>
                <c:pt idx="0">
                  <c:v>2010年</c:v>
                </c:pt>
                <c:pt idx="1">
                  <c:v>2016年</c:v>
                </c:pt>
              </c:strCache>
            </c:strRef>
          </c:cat>
          <c:val>
            <c:numRef>
              <c:f>'計算表（大阪府業種別就業者数）'!$B$6:$C$6</c:f>
              <c:numCache>
                <c:formatCode>General</c:formatCode>
                <c:ptCount val="2"/>
                <c:pt idx="0">
                  <c:v>248</c:v>
                </c:pt>
                <c:pt idx="1">
                  <c:v>250</c:v>
                </c:pt>
              </c:numCache>
            </c:numRef>
          </c:val>
        </c:ser>
        <c:ser>
          <c:idx val="5"/>
          <c:order val="5"/>
          <c:tx>
            <c:strRef>
              <c:f>'計算表（大阪府業種別就業者数）'!$A$7</c:f>
              <c:strCache>
                <c:ptCount val="1"/>
                <c:pt idx="0">
                  <c:v>卸売業，小売業</c:v>
                </c:pt>
              </c:strCache>
            </c:strRef>
          </c:tx>
          <c:invertIfNegative val="0"/>
          <c:cat>
            <c:strRef>
              <c:f>'計算表（大阪府業種別就業者数）'!$B$1:$C$1</c:f>
              <c:strCache>
                <c:ptCount val="2"/>
                <c:pt idx="0">
                  <c:v>2010年</c:v>
                </c:pt>
                <c:pt idx="1">
                  <c:v>2016年</c:v>
                </c:pt>
              </c:strCache>
            </c:strRef>
          </c:cat>
          <c:val>
            <c:numRef>
              <c:f>'計算表（大阪府業種別就業者数）'!$B$7:$C$7</c:f>
              <c:numCache>
                <c:formatCode>General</c:formatCode>
                <c:ptCount val="2"/>
                <c:pt idx="0">
                  <c:v>794</c:v>
                </c:pt>
                <c:pt idx="1">
                  <c:v>796</c:v>
                </c:pt>
              </c:numCache>
            </c:numRef>
          </c:val>
        </c:ser>
        <c:ser>
          <c:idx val="6"/>
          <c:order val="6"/>
          <c:tx>
            <c:strRef>
              <c:f>'計算表（大阪府業種別就業者数）'!$A$8</c:f>
              <c:strCache>
                <c:ptCount val="1"/>
                <c:pt idx="0">
                  <c:v>金融業，保険業</c:v>
                </c:pt>
              </c:strCache>
            </c:strRef>
          </c:tx>
          <c:invertIfNegative val="0"/>
          <c:cat>
            <c:strRef>
              <c:f>'計算表（大阪府業種別就業者数）'!$B$1:$C$1</c:f>
              <c:strCache>
                <c:ptCount val="2"/>
                <c:pt idx="0">
                  <c:v>2010年</c:v>
                </c:pt>
                <c:pt idx="1">
                  <c:v>2016年</c:v>
                </c:pt>
              </c:strCache>
            </c:strRef>
          </c:cat>
          <c:val>
            <c:numRef>
              <c:f>'計算表（大阪府業種別就業者数）'!$B$8:$C$8</c:f>
              <c:numCache>
                <c:formatCode>General</c:formatCode>
                <c:ptCount val="2"/>
                <c:pt idx="0">
                  <c:v>99</c:v>
                </c:pt>
                <c:pt idx="1">
                  <c:v>109</c:v>
                </c:pt>
              </c:numCache>
            </c:numRef>
          </c:val>
        </c:ser>
        <c:ser>
          <c:idx val="7"/>
          <c:order val="7"/>
          <c:tx>
            <c:strRef>
              <c:f>'計算表（大阪府業種別就業者数）'!$A$9</c:f>
              <c:strCache>
                <c:ptCount val="1"/>
                <c:pt idx="0">
                  <c:v>不動産業，物品賃貸業</c:v>
                </c:pt>
              </c:strCache>
            </c:strRef>
          </c:tx>
          <c:invertIfNegative val="0"/>
          <c:cat>
            <c:strRef>
              <c:f>'計算表（大阪府業種別就業者数）'!$B$1:$C$1</c:f>
              <c:strCache>
                <c:ptCount val="2"/>
                <c:pt idx="0">
                  <c:v>2010年</c:v>
                </c:pt>
                <c:pt idx="1">
                  <c:v>2016年</c:v>
                </c:pt>
              </c:strCache>
            </c:strRef>
          </c:cat>
          <c:val>
            <c:numRef>
              <c:f>'計算表（大阪府業種別就業者数）'!$B$9:$C$9</c:f>
              <c:numCache>
                <c:formatCode>General</c:formatCode>
                <c:ptCount val="2"/>
                <c:pt idx="0">
                  <c:v>102</c:v>
                </c:pt>
                <c:pt idx="1">
                  <c:v>117</c:v>
                </c:pt>
              </c:numCache>
            </c:numRef>
          </c:val>
        </c:ser>
        <c:ser>
          <c:idx val="8"/>
          <c:order val="8"/>
          <c:tx>
            <c:strRef>
              <c:f>'計算表（大阪府業種別就業者数）'!$A$10</c:f>
              <c:strCache>
                <c:ptCount val="1"/>
                <c:pt idx="0">
                  <c:v>学術研究，専門・技術サービス業</c:v>
                </c:pt>
              </c:strCache>
            </c:strRef>
          </c:tx>
          <c:invertIfNegative val="0"/>
          <c:cat>
            <c:strRef>
              <c:f>'計算表（大阪府業種別就業者数）'!$B$1:$C$1</c:f>
              <c:strCache>
                <c:ptCount val="2"/>
                <c:pt idx="0">
                  <c:v>2010年</c:v>
                </c:pt>
                <c:pt idx="1">
                  <c:v>2016年</c:v>
                </c:pt>
              </c:strCache>
            </c:strRef>
          </c:cat>
          <c:val>
            <c:numRef>
              <c:f>'計算表（大阪府業種別就業者数）'!$B$10:$C$10</c:f>
              <c:numCache>
                <c:formatCode>General</c:formatCode>
                <c:ptCount val="2"/>
                <c:pt idx="0">
                  <c:v>130</c:v>
                </c:pt>
                <c:pt idx="1">
                  <c:v>156</c:v>
                </c:pt>
              </c:numCache>
            </c:numRef>
          </c:val>
        </c:ser>
        <c:ser>
          <c:idx val="9"/>
          <c:order val="9"/>
          <c:tx>
            <c:strRef>
              <c:f>'計算表（大阪府業種別就業者数）'!$A$11</c:f>
              <c:strCache>
                <c:ptCount val="1"/>
                <c:pt idx="0">
                  <c:v>宿泊業，飲食サービス業</c:v>
                </c:pt>
              </c:strCache>
            </c:strRef>
          </c:tx>
          <c:invertIfNegative val="0"/>
          <c:cat>
            <c:strRef>
              <c:f>'計算表（大阪府業種別就業者数）'!$B$1:$C$1</c:f>
              <c:strCache>
                <c:ptCount val="2"/>
                <c:pt idx="0">
                  <c:v>2010年</c:v>
                </c:pt>
                <c:pt idx="1">
                  <c:v>2016年</c:v>
                </c:pt>
              </c:strCache>
            </c:strRef>
          </c:cat>
          <c:val>
            <c:numRef>
              <c:f>'計算表（大阪府業種別就業者数）'!$B$11:$C$11</c:f>
              <c:numCache>
                <c:formatCode>General</c:formatCode>
                <c:ptCount val="2"/>
                <c:pt idx="0">
                  <c:v>272</c:v>
                </c:pt>
                <c:pt idx="1">
                  <c:v>273</c:v>
                </c:pt>
              </c:numCache>
            </c:numRef>
          </c:val>
        </c:ser>
        <c:ser>
          <c:idx val="10"/>
          <c:order val="10"/>
          <c:tx>
            <c:strRef>
              <c:f>'計算表（大阪府業種別就業者数）'!$A$12</c:f>
              <c:strCache>
                <c:ptCount val="1"/>
                <c:pt idx="0">
                  <c:v>生活関連サービス業，娯楽業</c:v>
                </c:pt>
              </c:strCache>
            </c:strRef>
          </c:tx>
          <c:invertIfNegative val="0"/>
          <c:cat>
            <c:strRef>
              <c:f>'計算表（大阪府業種別就業者数）'!$B$1:$C$1</c:f>
              <c:strCache>
                <c:ptCount val="2"/>
                <c:pt idx="0">
                  <c:v>2010年</c:v>
                </c:pt>
                <c:pt idx="1">
                  <c:v>2016年</c:v>
                </c:pt>
              </c:strCache>
            </c:strRef>
          </c:cat>
          <c:val>
            <c:numRef>
              <c:f>'計算表（大阪府業種別就業者数）'!$B$12:$C$12</c:f>
              <c:numCache>
                <c:formatCode>General</c:formatCode>
                <c:ptCount val="2"/>
                <c:pt idx="0">
                  <c:v>154</c:v>
                </c:pt>
                <c:pt idx="1">
                  <c:v>146</c:v>
                </c:pt>
              </c:numCache>
            </c:numRef>
          </c:val>
        </c:ser>
        <c:ser>
          <c:idx val="11"/>
          <c:order val="11"/>
          <c:tx>
            <c:strRef>
              <c:f>'計算表（大阪府業種別就業者数）'!$A$13</c:f>
              <c:strCache>
                <c:ptCount val="1"/>
                <c:pt idx="0">
                  <c:v>教育，学習支援業</c:v>
                </c:pt>
              </c:strCache>
            </c:strRef>
          </c:tx>
          <c:invertIfNegative val="0"/>
          <c:cat>
            <c:strRef>
              <c:f>'計算表（大阪府業種別就業者数）'!$B$1:$C$1</c:f>
              <c:strCache>
                <c:ptCount val="2"/>
                <c:pt idx="0">
                  <c:v>2010年</c:v>
                </c:pt>
                <c:pt idx="1">
                  <c:v>2016年</c:v>
                </c:pt>
              </c:strCache>
            </c:strRef>
          </c:cat>
          <c:val>
            <c:numRef>
              <c:f>'計算表（大阪府業種別就業者数）'!$B$13:$C$13</c:f>
              <c:numCache>
                <c:formatCode>General</c:formatCode>
                <c:ptCount val="2"/>
                <c:pt idx="0">
                  <c:v>173</c:v>
                </c:pt>
                <c:pt idx="1">
                  <c:v>212</c:v>
                </c:pt>
              </c:numCache>
            </c:numRef>
          </c:val>
        </c:ser>
        <c:ser>
          <c:idx val="12"/>
          <c:order val="12"/>
          <c:tx>
            <c:strRef>
              <c:f>'計算表（大阪府業種別就業者数）'!$A$14</c:f>
              <c:strCache>
                <c:ptCount val="1"/>
                <c:pt idx="0">
                  <c:v>医療，福祉</c:v>
                </c:pt>
              </c:strCache>
            </c:strRef>
          </c:tx>
          <c:invertIfNegative val="0"/>
          <c:cat>
            <c:strRef>
              <c:f>'計算表（大阪府業種別就業者数）'!$B$1:$C$1</c:f>
              <c:strCache>
                <c:ptCount val="2"/>
                <c:pt idx="0">
                  <c:v>2010年</c:v>
                </c:pt>
                <c:pt idx="1">
                  <c:v>2016年</c:v>
                </c:pt>
              </c:strCache>
            </c:strRef>
          </c:cat>
          <c:val>
            <c:numRef>
              <c:f>'計算表（大阪府業種別就業者数）'!$B$14:$C$14</c:f>
              <c:numCache>
                <c:formatCode>General</c:formatCode>
                <c:ptCount val="2"/>
                <c:pt idx="0">
                  <c:v>469</c:v>
                </c:pt>
                <c:pt idx="1">
                  <c:v>581</c:v>
                </c:pt>
              </c:numCache>
            </c:numRef>
          </c:val>
        </c:ser>
        <c:ser>
          <c:idx val="13"/>
          <c:order val="13"/>
          <c:tx>
            <c:strRef>
              <c:f>'計算表（大阪府業種別就業者数）'!$A$15</c:f>
              <c:strCache>
                <c:ptCount val="1"/>
                <c:pt idx="0">
                  <c:v>複合サービス事業</c:v>
                </c:pt>
              </c:strCache>
            </c:strRef>
          </c:tx>
          <c:invertIfNegative val="0"/>
          <c:dLbls>
            <c:dLbl>
              <c:idx val="0"/>
              <c:delete val="1"/>
            </c:dLbl>
            <c:showLegendKey val="0"/>
            <c:showVal val="1"/>
            <c:showCatName val="0"/>
            <c:showSerName val="0"/>
            <c:showPercent val="0"/>
            <c:showBubbleSize val="0"/>
            <c:showLeaderLines val="0"/>
          </c:dLbls>
          <c:cat>
            <c:strRef>
              <c:f>'計算表（大阪府業種別就業者数）'!$B$1:$C$1</c:f>
              <c:strCache>
                <c:ptCount val="2"/>
                <c:pt idx="0">
                  <c:v>2010年</c:v>
                </c:pt>
                <c:pt idx="1">
                  <c:v>2016年</c:v>
                </c:pt>
              </c:strCache>
            </c:strRef>
          </c:cat>
          <c:val>
            <c:numRef>
              <c:f>'計算表（大阪府業種別就業者数）'!$B$15:$C$15</c:f>
              <c:numCache>
                <c:formatCode>General</c:formatCode>
                <c:ptCount val="2"/>
                <c:pt idx="0">
                  <c:v>0</c:v>
                </c:pt>
                <c:pt idx="1">
                  <c:v>24</c:v>
                </c:pt>
              </c:numCache>
            </c:numRef>
          </c:val>
        </c:ser>
        <c:ser>
          <c:idx val="14"/>
          <c:order val="14"/>
          <c:tx>
            <c:strRef>
              <c:f>'計算表（大阪府業種別就業者数）'!$A$16</c:f>
              <c:strCache>
                <c:ptCount val="1"/>
                <c:pt idx="0">
                  <c:v>サービス業（他に分類されないもの）</c:v>
                </c:pt>
              </c:strCache>
            </c:strRef>
          </c:tx>
          <c:invertIfNegative val="0"/>
          <c:cat>
            <c:strRef>
              <c:f>'計算表（大阪府業種別就業者数）'!$B$1:$C$1</c:f>
              <c:strCache>
                <c:ptCount val="2"/>
                <c:pt idx="0">
                  <c:v>2010年</c:v>
                </c:pt>
                <c:pt idx="1">
                  <c:v>2016年</c:v>
                </c:pt>
              </c:strCache>
            </c:strRef>
          </c:cat>
          <c:val>
            <c:numRef>
              <c:f>'計算表（大阪府業種別就業者数）'!$B$16:$C$16</c:f>
              <c:numCache>
                <c:formatCode>General</c:formatCode>
                <c:ptCount val="2"/>
                <c:pt idx="0">
                  <c:v>326</c:v>
                </c:pt>
                <c:pt idx="1">
                  <c:v>281</c:v>
                </c:pt>
              </c:numCache>
            </c:numRef>
          </c:val>
        </c:ser>
        <c:dLbls>
          <c:showLegendKey val="0"/>
          <c:showVal val="1"/>
          <c:showCatName val="0"/>
          <c:showSerName val="0"/>
          <c:showPercent val="0"/>
          <c:showBubbleSize val="0"/>
        </c:dLbls>
        <c:gapWidth val="150"/>
        <c:shape val="cylinder"/>
        <c:axId val="91715456"/>
        <c:axId val="91716992"/>
        <c:axId val="0"/>
      </c:bar3DChart>
      <c:catAx>
        <c:axId val="91715456"/>
        <c:scaling>
          <c:orientation val="minMax"/>
        </c:scaling>
        <c:delete val="0"/>
        <c:axPos val="l"/>
        <c:majorTickMark val="out"/>
        <c:minorTickMark val="none"/>
        <c:tickLblPos val="nextTo"/>
        <c:crossAx val="91716992"/>
        <c:crosses val="autoZero"/>
        <c:auto val="1"/>
        <c:lblAlgn val="ctr"/>
        <c:lblOffset val="100"/>
        <c:noMultiLvlLbl val="0"/>
      </c:catAx>
      <c:valAx>
        <c:axId val="91716992"/>
        <c:scaling>
          <c:orientation val="minMax"/>
        </c:scaling>
        <c:delete val="0"/>
        <c:axPos val="b"/>
        <c:majorGridlines/>
        <c:numFmt formatCode="0%" sourceLinked="1"/>
        <c:majorTickMark val="out"/>
        <c:minorTickMark val="none"/>
        <c:tickLblPos val="nextTo"/>
        <c:crossAx val="91715456"/>
        <c:crosses val="autoZero"/>
        <c:crossBetween val="between"/>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'計算表（従業員が増えている産業）'!$C$3</c:f>
              <c:strCache>
                <c:ptCount val="1"/>
                <c:pt idx="0">
                  <c:v>2009年→2014年
の増加数</c:v>
                </c:pt>
              </c:strCache>
            </c:strRef>
          </c:tx>
          <c:spPr>
            <a:pattFill prst="smConfetti">
              <a:fgClr>
                <a:srgbClr val="00B050"/>
              </a:fgClr>
              <a:bgClr>
                <a:schemeClr val="bg1"/>
              </a:bgClr>
            </a:pattFill>
            <a:ln w="15875">
              <a:solidFill>
                <a:schemeClr val="tx1"/>
              </a:solidFill>
            </a:ln>
          </c:spPr>
          <c:invertIfNegative val="0"/>
          <c:dLbls>
            <c:dLblPos val="outEnd"/>
            <c:showLegendKey val="0"/>
            <c:showVal val="1"/>
            <c:showCatName val="0"/>
            <c:showSerName val="0"/>
            <c:showPercent val="0"/>
            <c:showBubbleSize val="0"/>
            <c:showLeaderLines val="0"/>
          </c:dLbls>
          <c:cat>
            <c:strRef>
              <c:f>'計算表（従業員が増えている産業）'!$B$4:$B$12</c:f>
              <c:strCache>
                <c:ptCount val="9"/>
                <c:pt idx="0">
                  <c:v>学校教育</c:v>
                </c:pt>
                <c:pt idx="1">
                  <c:v>織物・衣服・身の回り品小売業</c:v>
                </c:pt>
                <c:pt idx="2">
                  <c:v>その他の事業サービス業</c:v>
                </c:pt>
                <c:pt idx="3">
                  <c:v>建築材料，鉱物・金属材料等卸売業</c:v>
                </c:pt>
                <c:pt idx="4">
                  <c:v>家具・装備品製造業</c:v>
                </c:pt>
                <c:pt idx="5">
                  <c:v>郵便局</c:v>
                </c:pt>
                <c:pt idx="6">
                  <c:v>無店舗小売業</c:v>
                </c:pt>
                <c:pt idx="7">
                  <c:v>医療業</c:v>
                </c:pt>
                <c:pt idx="8">
                  <c:v>社会保険・社会福祉・介護事業</c:v>
                </c:pt>
              </c:strCache>
            </c:strRef>
          </c:cat>
          <c:val>
            <c:numRef>
              <c:f>'計算表（従業員が増えている産業）'!$C$4:$C$12</c:f>
              <c:numCache>
                <c:formatCode>#,##0</c:formatCode>
                <c:ptCount val="9"/>
                <c:pt idx="0">
                  <c:v>5031</c:v>
                </c:pt>
                <c:pt idx="1">
                  <c:v>5403</c:v>
                </c:pt>
                <c:pt idx="2">
                  <c:v>5645</c:v>
                </c:pt>
                <c:pt idx="3">
                  <c:v>5801</c:v>
                </c:pt>
                <c:pt idx="4">
                  <c:v>6026</c:v>
                </c:pt>
                <c:pt idx="5">
                  <c:v>12409</c:v>
                </c:pt>
                <c:pt idx="6">
                  <c:v>16305</c:v>
                </c:pt>
                <c:pt idx="7">
                  <c:v>43750</c:v>
                </c:pt>
                <c:pt idx="8">
                  <c:v>76354</c:v>
                </c:pt>
              </c:numCache>
            </c:numRef>
          </c:val>
        </c:ser>
        <c:ser>
          <c:idx val="1"/>
          <c:order val="1"/>
          <c:tx>
            <c:strRef>
              <c:f>'計算表（従業員が増えている産業）'!$D$3</c:f>
              <c:strCache>
                <c:ptCount val="1"/>
                <c:pt idx="0">
                  <c:v>2014年</c:v>
                </c:pt>
              </c:strCache>
            </c:strRef>
          </c:tx>
          <c:spPr>
            <a:pattFill prst="dkUpDiag">
              <a:fgClr>
                <a:srgbClr val="FF0000"/>
              </a:fgClr>
              <a:bgClr>
                <a:schemeClr val="bg1"/>
              </a:bgClr>
            </a:pattFill>
          </c:spPr>
          <c:invertIfNegative val="0"/>
          <c:cat>
            <c:strRef>
              <c:f>'計算表（従業員が増えている産業）'!$B$4:$B$12</c:f>
              <c:strCache>
                <c:ptCount val="9"/>
                <c:pt idx="0">
                  <c:v>学校教育</c:v>
                </c:pt>
                <c:pt idx="1">
                  <c:v>織物・衣服・身の回り品小売業</c:v>
                </c:pt>
                <c:pt idx="2">
                  <c:v>その他の事業サービス業</c:v>
                </c:pt>
                <c:pt idx="3">
                  <c:v>建築材料，鉱物・金属材料等卸売業</c:v>
                </c:pt>
                <c:pt idx="4">
                  <c:v>家具・装備品製造業</c:v>
                </c:pt>
                <c:pt idx="5">
                  <c:v>郵便局</c:v>
                </c:pt>
                <c:pt idx="6">
                  <c:v>無店舗小売業</c:v>
                </c:pt>
                <c:pt idx="7">
                  <c:v>医療業</c:v>
                </c:pt>
                <c:pt idx="8">
                  <c:v>社会保険・社会福祉・介護事業</c:v>
                </c:pt>
              </c:strCache>
            </c:strRef>
          </c:cat>
          <c:val>
            <c:numRef>
              <c:f>'計算表（従業員が増えている産業）'!$D$4:$D$12</c:f>
              <c:numCache>
                <c:formatCode>General</c:formatCode>
                <c:ptCount val="9"/>
                <c:pt idx="0">
                  <c:v>75330</c:v>
                </c:pt>
                <c:pt idx="1">
                  <c:v>63751</c:v>
                </c:pt>
                <c:pt idx="2">
                  <c:v>220521</c:v>
                </c:pt>
                <c:pt idx="3">
                  <c:v>86744</c:v>
                </c:pt>
                <c:pt idx="4">
                  <c:v>19826</c:v>
                </c:pt>
                <c:pt idx="5">
                  <c:v>22822</c:v>
                </c:pt>
                <c:pt idx="6">
                  <c:v>26225</c:v>
                </c:pt>
                <c:pt idx="7">
                  <c:v>315486</c:v>
                </c:pt>
                <c:pt idx="8">
                  <c:v>242756</c:v>
                </c:pt>
              </c:numCache>
            </c:numRef>
          </c:val>
        </c:ser>
        <c:ser>
          <c:idx val="2"/>
          <c:order val="2"/>
          <c:tx>
            <c:strRef>
              <c:f>'計算表（従業員が増えている産業）'!$E$3</c:f>
              <c:strCache>
                <c:ptCount val="1"/>
                <c:pt idx="0">
                  <c:v>2009年</c:v>
                </c:pt>
              </c:strCache>
            </c:strRef>
          </c:tx>
          <c:spPr>
            <a:solidFill>
              <a:srgbClr val="0070C0"/>
            </a:solidFill>
          </c:spPr>
          <c:invertIfNegative val="0"/>
          <c:cat>
            <c:strRef>
              <c:f>'計算表（従業員が増えている産業）'!$B$4:$B$12</c:f>
              <c:strCache>
                <c:ptCount val="9"/>
                <c:pt idx="0">
                  <c:v>学校教育</c:v>
                </c:pt>
                <c:pt idx="1">
                  <c:v>織物・衣服・身の回り品小売業</c:v>
                </c:pt>
                <c:pt idx="2">
                  <c:v>その他の事業サービス業</c:v>
                </c:pt>
                <c:pt idx="3">
                  <c:v>建築材料，鉱物・金属材料等卸売業</c:v>
                </c:pt>
                <c:pt idx="4">
                  <c:v>家具・装備品製造業</c:v>
                </c:pt>
                <c:pt idx="5">
                  <c:v>郵便局</c:v>
                </c:pt>
                <c:pt idx="6">
                  <c:v>無店舗小売業</c:v>
                </c:pt>
                <c:pt idx="7">
                  <c:v>医療業</c:v>
                </c:pt>
                <c:pt idx="8">
                  <c:v>社会保険・社会福祉・介護事業</c:v>
                </c:pt>
              </c:strCache>
            </c:strRef>
          </c:cat>
          <c:val>
            <c:numRef>
              <c:f>'計算表（従業員が増えている産業）'!$E$4:$E$12</c:f>
              <c:numCache>
                <c:formatCode>##,###,###,##0;"-"#,###,###,##0</c:formatCode>
                <c:ptCount val="9"/>
                <c:pt idx="0">
                  <c:v>70299</c:v>
                </c:pt>
                <c:pt idx="1">
                  <c:v>58348</c:v>
                </c:pt>
                <c:pt idx="2">
                  <c:v>214876</c:v>
                </c:pt>
                <c:pt idx="3">
                  <c:v>80943</c:v>
                </c:pt>
                <c:pt idx="4">
                  <c:v>13800</c:v>
                </c:pt>
                <c:pt idx="5">
                  <c:v>10413</c:v>
                </c:pt>
                <c:pt idx="6">
                  <c:v>9920</c:v>
                </c:pt>
                <c:pt idx="7">
                  <c:v>271736</c:v>
                </c:pt>
                <c:pt idx="8">
                  <c:v>166402</c:v>
                </c:pt>
              </c:numCache>
            </c:numRef>
          </c:val>
        </c:ser>
        <c:dLbls>
          <c:showLegendKey val="0"/>
          <c:showVal val="0"/>
          <c:showCatName val="0"/>
          <c:showSerName val="0"/>
          <c:showPercent val="0"/>
          <c:showBubbleSize val="0"/>
        </c:dLbls>
        <c:gapWidth val="150"/>
        <c:axId val="91841280"/>
        <c:axId val="91842816"/>
      </c:barChart>
      <c:catAx>
        <c:axId val="91841280"/>
        <c:scaling>
          <c:orientation val="minMax"/>
        </c:scaling>
        <c:delete val="0"/>
        <c:axPos val="l"/>
        <c:majorTickMark val="out"/>
        <c:minorTickMark val="none"/>
        <c:tickLblPos val="nextTo"/>
        <c:crossAx val="91842816"/>
        <c:crosses val="autoZero"/>
        <c:auto val="1"/>
        <c:lblAlgn val="ctr"/>
        <c:lblOffset val="100"/>
        <c:noMultiLvlLbl val="0"/>
      </c:catAx>
      <c:valAx>
        <c:axId val="91842816"/>
        <c:scaling>
          <c:orientation val="minMax"/>
        </c:scaling>
        <c:delete val="0"/>
        <c:axPos val="b"/>
        <c:majorGridlines/>
        <c:numFmt formatCode="#,##0" sourceLinked="1"/>
        <c:majorTickMark val="out"/>
        <c:minorTickMark val="none"/>
        <c:tickLblPos val="nextTo"/>
        <c:crossAx val="91841280"/>
        <c:crosses val="autoZero"/>
        <c:crossBetween val="between"/>
      </c:valAx>
    </c:plotArea>
    <c:legend>
      <c:legendPos val="r"/>
      <c:layout>
        <c:manualLayout>
          <c:xMode val="edge"/>
          <c:yMode val="edge"/>
          <c:x val="0.84406294706723894"/>
          <c:y val="0.35886524822695037"/>
          <c:w val="0.14163090128755365"/>
          <c:h val="0.29645390070921984"/>
        </c:manualLayout>
      </c:layout>
      <c:overlay val="0"/>
    </c:legend>
    <c:plotVisOnly val="1"/>
    <c:dispBlanksAs val="gap"/>
    <c:showDLblsOverMax val="0"/>
  </c:chart>
  <c:txPr>
    <a:bodyPr/>
    <a:lstStyle/>
    <a:p>
      <a:pPr>
        <a:defRPr>
          <a:latin typeface="ＭＳ ゴシック" panose="020B0609070205080204" pitchFamily="49" charset="-128"/>
          <a:ea typeface="ＭＳ ゴシック" panose="020B0609070205080204" pitchFamily="49" charset="-128"/>
        </a:defRPr>
      </a:pPr>
      <a:endParaRPr lang="ja-JP"/>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17455776518663E-2"/>
          <c:y val="4.2840889865065429E-2"/>
          <c:w val="0.52822603044106209"/>
          <c:h val="0.74850711515855162"/>
        </c:manualLayout>
      </c:layout>
      <c:barChart>
        <c:barDir val="col"/>
        <c:grouping val="clustered"/>
        <c:varyColors val="0"/>
        <c:ser>
          <c:idx val="4"/>
          <c:order val="4"/>
          <c:tx>
            <c:strRef>
              <c:f>'[＜P.19＞完全失業者・完全失業率の推移.xlsx]完全失業率・完全失業者の推移'!$F$2</c:f>
              <c:strCache>
                <c:ptCount val="1"/>
                <c:pt idx="0">
                  <c:v>完全失業者数</c:v>
                </c:pt>
              </c:strCache>
            </c:strRef>
          </c:tx>
          <c:spPr>
            <a:solidFill>
              <a:schemeClr val="accent4">
                <a:lumMod val="60000"/>
                <a:lumOff val="40000"/>
              </a:schemeClr>
            </a:solidFill>
            <a:ln>
              <a:solidFill>
                <a:schemeClr val="accent4">
                  <a:lumMod val="60000"/>
                  <a:lumOff val="40000"/>
                </a:schemeClr>
              </a:solidFill>
            </a:ln>
          </c:spPr>
          <c:invertIfNegative val="0"/>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'[＜P.19＞完全失業者・完全失業率の推移.xlsx]完全失業率・完全失業者の推移'!$F$3:$F$17</c:f>
              <c:numCache>
                <c:formatCode>#,##0;"▲ "#,##0</c:formatCode>
                <c:ptCount val="15"/>
                <c:pt idx="0">
                  <c:v>351</c:v>
                </c:pt>
                <c:pt idx="1">
                  <c:v>342</c:v>
                </c:pt>
                <c:pt idx="2">
                  <c:v>286</c:v>
                </c:pt>
                <c:pt idx="3">
                  <c:v>267</c:v>
                </c:pt>
                <c:pt idx="4">
                  <c:v>254</c:v>
                </c:pt>
                <c:pt idx="5">
                  <c:v>233</c:v>
                </c:pt>
                <c:pt idx="6">
                  <c:v>231</c:v>
                </c:pt>
                <c:pt idx="7">
                  <c:v>287</c:v>
                </c:pt>
                <c:pt idx="8">
                  <c:v>301</c:v>
                </c:pt>
                <c:pt idx="9">
                  <c:v>221</c:v>
                </c:pt>
                <c:pt idx="10">
                  <c:v>238</c:v>
                </c:pt>
                <c:pt idx="11">
                  <c:v>211</c:v>
                </c:pt>
                <c:pt idx="12" formatCode="General">
                  <c:v>201</c:v>
                </c:pt>
                <c:pt idx="13" formatCode="General">
                  <c:v>185</c:v>
                </c:pt>
                <c:pt idx="14" formatCode="General">
                  <c:v>178</c:v>
                </c:pt>
              </c:numCache>
            </c:numRef>
          </c:val>
        </c:ser>
        <c:ser>
          <c:idx val="5"/>
          <c:order val="5"/>
          <c:tx>
            <c:strRef>
              <c:f>'[＜P.19＞完全失業者・完全失業率の推移.xlsx]完全失業率・完全失業者の推移'!$G$2</c:f>
              <c:strCache>
                <c:ptCount val="1"/>
                <c:pt idx="0">
                  <c:v>完全失業者数（男）</c:v>
                </c:pt>
              </c:strCache>
            </c:strRef>
          </c:tx>
          <c:spPr>
            <a:pattFill prst="ltDnDiag">
              <a:fgClr>
                <a:schemeClr val="accent4">
                  <a:lumMod val="60000"/>
                  <a:lumOff val="40000"/>
                </a:schemeClr>
              </a:fgClr>
              <a:bgClr>
                <a:schemeClr val="bg1"/>
              </a:bgClr>
            </a:pattFill>
            <a:ln>
              <a:solidFill>
                <a:schemeClr val="accent4">
                  <a:lumMod val="60000"/>
                  <a:lumOff val="40000"/>
                </a:schemeClr>
              </a:solidFill>
            </a:ln>
          </c:spPr>
          <c:invertIfNegative val="0"/>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'[＜P.19＞完全失業者・完全失業率の推移.xlsx]完全失業率・完全失業者の推移'!$G$3:$G$17</c:f>
              <c:numCache>
                <c:formatCode>#,##0;"▲ "#,##0</c:formatCode>
                <c:ptCount val="15"/>
                <c:pt idx="0">
                  <c:v>217</c:v>
                </c:pt>
                <c:pt idx="1">
                  <c:v>209</c:v>
                </c:pt>
                <c:pt idx="2">
                  <c:v>176</c:v>
                </c:pt>
                <c:pt idx="3">
                  <c:v>165</c:v>
                </c:pt>
                <c:pt idx="4">
                  <c:v>155</c:v>
                </c:pt>
                <c:pt idx="5">
                  <c:v>143</c:v>
                </c:pt>
                <c:pt idx="6">
                  <c:v>134</c:v>
                </c:pt>
                <c:pt idx="7">
                  <c:v>171</c:v>
                </c:pt>
                <c:pt idx="8">
                  <c:v>191</c:v>
                </c:pt>
                <c:pt idx="9">
                  <c:v>143</c:v>
                </c:pt>
                <c:pt idx="10">
                  <c:v>144</c:v>
                </c:pt>
                <c:pt idx="11">
                  <c:v>131</c:v>
                </c:pt>
                <c:pt idx="12" formatCode="General">
                  <c:v>127</c:v>
                </c:pt>
                <c:pt idx="13" formatCode="General">
                  <c:v>109</c:v>
                </c:pt>
                <c:pt idx="14" formatCode="General">
                  <c:v>113</c:v>
                </c:pt>
              </c:numCache>
            </c:numRef>
          </c:val>
        </c:ser>
        <c:ser>
          <c:idx val="6"/>
          <c:order val="6"/>
          <c:tx>
            <c:strRef>
              <c:f>'[＜P.19＞完全失業者・完全失業率の推移.xlsx]完全失業率・完全失業者の推移'!$H$2</c:f>
              <c:strCache>
                <c:ptCount val="1"/>
                <c:pt idx="0">
                  <c:v>完全失業者数（女）</c:v>
                </c:pt>
              </c:strCache>
            </c:strRef>
          </c:tx>
          <c:spPr>
            <a:pattFill prst="lgConfetti">
              <a:fgClr>
                <a:schemeClr val="accent4">
                  <a:lumMod val="60000"/>
                  <a:lumOff val="40000"/>
                </a:schemeClr>
              </a:fgClr>
              <a:bgClr>
                <a:schemeClr val="bg1"/>
              </a:bgClr>
            </a:pattFill>
            <a:ln>
              <a:solidFill>
                <a:schemeClr val="accent4">
                  <a:lumMod val="60000"/>
                  <a:lumOff val="40000"/>
                </a:schemeClr>
              </a:solidFill>
            </a:ln>
          </c:spPr>
          <c:invertIfNegative val="0"/>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'[＜P.19＞完全失業者・完全失業率の推移.xlsx]完全失業率・完全失業者の推移'!$H$3:$H$17</c:f>
              <c:numCache>
                <c:formatCode>#,##0;"▲ "#,##0</c:formatCode>
                <c:ptCount val="15"/>
                <c:pt idx="0">
                  <c:v>133</c:v>
                </c:pt>
                <c:pt idx="1">
                  <c:v>132</c:v>
                </c:pt>
                <c:pt idx="2">
                  <c:v>109</c:v>
                </c:pt>
                <c:pt idx="3">
                  <c:v>102</c:v>
                </c:pt>
                <c:pt idx="4">
                  <c:v>99</c:v>
                </c:pt>
                <c:pt idx="5">
                  <c:v>91</c:v>
                </c:pt>
                <c:pt idx="6">
                  <c:v>96</c:v>
                </c:pt>
                <c:pt idx="7">
                  <c:v>116</c:v>
                </c:pt>
                <c:pt idx="8">
                  <c:v>110</c:v>
                </c:pt>
                <c:pt idx="9">
                  <c:v>78</c:v>
                </c:pt>
                <c:pt idx="10">
                  <c:v>94</c:v>
                </c:pt>
                <c:pt idx="11">
                  <c:v>80</c:v>
                </c:pt>
                <c:pt idx="12" formatCode="General">
                  <c:v>73</c:v>
                </c:pt>
                <c:pt idx="13" formatCode="General">
                  <c:v>76</c:v>
                </c:pt>
                <c:pt idx="14" formatCode="General">
                  <c:v>65</c:v>
                </c:pt>
              </c:numCache>
            </c:numRef>
          </c:val>
        </c:ser>
        <c:dLbls>
          <c:showLegendKey val="0"/>
          <c:showVal val="0"/>
          <c:showCatName val="0"/>
          <c:showSerName val="0"/>
          <c:showPercent val="0"/>
          <c:showBubbleSize val="0"/>
        </c:dLbls>
        <c:gapWidth val="100"/>
        <c:overlap val="50"/>
        <c:axId val="92006272"/>
        <c:axId val="92545024"/>
      </c:barChart>
      <c:lineChart>
        <c:grouping val="standard"/>
        <c:varyColors val="0"/>
        <c:ser>
          <c:idx val="0"/>
          <c:order val="0"/>
          <c:tx>
            <c:strRef>
              <c:f>'[＜P.19＞完全失業者・完全失業率の推移.xlsx]完全失業率・完全失業者の推移'!$B$2</c:f>
              <c:strCache>
                <c:ptCount val="1"/>
                <c:pt idx="0">
                  <c:v>完全失業率</c:v>
                </c:pt>
              </c:strCache>
            </c:strRef>
          </c:tx>
          <c:spPr>
            <a:ln w="22225">
              <a:solidFill>
                <a:srgbClr val="FF0000"/>
              </a:solidFill>
            </a:ln>
          </c:spPr>
          <c:marker>
            <c:symbol val="diamond"/>
            <c:size val="7"/>
            <c:spPr>
              <a:solidFill>
                <a:srgbClr val="FF0000"/>
              </a:solidFill>
              <a:ln>
                <a:solidFill>
                  <a:srgbClr val="FF0000"/>
                </a:solidFill>
              </a:ln>
            </c:spPr>
          </c:marker>
          <c:dPt>
            <c:idx val="6"/>
            <c:bubble3D val="0"/>
          </c:dPt>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'[＜P.19＞完全失業者・完全失業率の推移.xlsx]完全失業率・完全失業者の推移'!$B$3:$B$17</c:f>
              <c:numCache>
                <c:formatCode>#,##0.0;"▲ "#,##0.0</c:formatCode>
                <c:ptCount val="15"/>
                <c:pt idx="0">
                  <c:v>7.7</c:v>
                </c:pt>
                <c:pt idx="1">
                  <c:v>7.6</c:v>
                </c:pt>
                <c:pt idx="2">
                  <c:v>6.4</c:v>
                </c:pt>
                <c:pt idx="3">
                  <c:v>6</c:v>
                </c:pt>
                <c:pt idx="4">
                  <c:v>5.7</c:v>
                </c:pt>
                <c:pt idx="5">
                  <c:v>5.3</c:v>
                </c:pt>
                <c:pt idx="6">
                  <c:v>5.3</c:v>
                </c:pt>
                <c:pt idx="7">
                  <c:v>6.6</c:v>
                </c:pt>
                <c:pt idx="8">
                  <c:v>6.9</c:v>
                </c:pt>
                <c:pt idx="9">
                  <c:v>5.0999999999999996</c:v>
                </c:pt>
                <c:pt idx="10">
                  <c:v>5.4</c:v>
                </c:pt>
                <c:pt idx="11">
                  <c:v>4.8</c:v>
                </c:pt>
                <c:pt idx="12">
                  <c:v>4.5999999999999996</c:v>
                </c:pt>
                <c:pt idx="13">
                  <c:v>4.2</c:v>
                </c:pt>
                <c:pt idx="14">
                  <c:v>4</c:v>
                </c:pt>
              </c:numCache>
            </c:numRef>
          </c:val>
          <c:smooth val="0"/>
        </c:ser>
        <c:ser>
          <c:idx val="1"/>
          <c:order val="1"/>
          <c:tx>
            <c:strRef>
              <c:f>'[＜P.19＞完全失業者・完全失業率の推移.xlsx]完全失業率・完全失業者の推移'!$C$2</c:f>
              <c:strCache>
                <c:ptCount val="1"/>
                <c:pt idx="0">
                  <c:v>完全失業率（男）</c:v>
                </c:pt>
              </c:strCache>
            </c:strRef>
          </c:tx>
          <c:spPr>
            <a:ln w="22225">
              <a:solidFill>
                <a:srgbClr val="0070C0"/>
              </a:solidFill>
            </a:ln>
          </c:spPr>
          <c:marker>
            <c:symbol val="square"/>
            <c:size val="5"/>
            <c:spPr>
              <a:solidFill>
                <a:srgbClr val="0070C0"/>
              </a:solidFill>
              <a:ln>
                <a:solidFill>
                  <a:srgbClr val="0070C0"/>
                </a:solidFill>
              </a:ln>
            </c:spPr>
          </c:marker>
          <c:dPt>
            <c:idx val="6"/>
            <c:bubble3D val="0"/>
          </c:dPt>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'[＜P.19＞完全失業者・完全失業率の推移.xlsx]完全失業率・完全失業者の推移'!$C$3:$C$17</c:f>
              <c:numCache>
                <c:formatCode>#,##0.0;"▲ "#,##0.0</c:formatCode>
                <c:ptCount val="15"/>
                <c:pt idx="0">
                  <c:v>7.9</c:v>
                </c:pt>
                <c:pt idx="1">
                  <c:v>7.8</c:v>
                </c:pt>
                <c:pt idx="2">
                  <c:v>6.6</c:v>
                </c:pt>
                <c:pt idx="3">
                  <c:v>6.2</c:v>
                </c:pt>
                <c:pt idx="4">
                  <c:v>5.9</c:v>
                </c:pt>
                <c:pt idx="5">
                  <c:v>5.5</c:v>
                </c:pt>
                <c:pt idx="6">
                  <c:v>5.2</c:v>
                </c:pt>
                <c:pt idx="7">
                  <c:v>6.7</c:v>
                </c:pt>
                <c:pt idx="8">
                  <c:v>7.5</c:v>
                </c:pt>
                <c:pt idx="9">
                  <c:v>5.7</c:v>
                </c:pt>
                <c:pt idx="10">
                  <c:v>5.7</c:v>
                </c:pt>
                <c:pt idx="11">
                  <c:v>5.2</c:v>
                </c:pt>
                <c:pt idx="12">
                  <c:v>5</c:v>
                </c:pt>
                <c:pt idx="13">
                  <c:v>4.4000000000000004</c:v>
                </c:pt>
                <c:pt idx="14">
                  <c:v>4.5</c:v>
                </c:pt>
              </c:numCache>
            </c:numRef>
          </c:val>
          <c:smooth val="0"/>
        </c:ser>
        <c:ser>
          <c:idx val="2"/>
          <c:order val="2"/>
          <c:tx>
            <c:strRef>
              <c:f>'[＜P.19＞完全失業者・完全失業率の推移.xlsx]完全失業率・完全失業者の推移'!$D$2</c:f>
              <c:strCache>
                <c:ptCount val="1"/>
                <c:pt idx="0">
                  <c:v>完全失業率（女）</c:v>
                </c:pt>
              </c:strCache>
            </c:strRef>
          </c:tx>
          <c:spPr>
            <a:ln w="22225">
              <a:solidFill>
                <a:srgbClr val="00B050"/>
              </a:solidFill>
            </a:ln>
          </c:spPr>
          <c:marker>
            <c:symbol val="triangle"/>
            <c:size val="5"/>
            <c:spPr>
              <a:solidFill>
                <a:srgbClr val="00B050"/>
              </a:solidFill>
              <a:ln>
                <a:solidFill>
                  <a:srgbClr val="00B050"/>
                </a:solidFill>
              </a:ln>
            </c:spPr>
          </c:marker>
          <c:dPt>
            <c:idx val="6"/>
            <c:bubble3D val="0"/>
          </c:dPt>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'[＜P.19＞完全失業者・完全失業率の推移.xlsx]完全失業率・完全失業者の推移'!$D$3:$D$17</c:f>
              <c:numCache>
                <c:formatCode>#,##0.0;"▲ "#,##0.0</c:formatCode>
                <c:ptCount val="15"/>
                <c:pt idx="0">
                  <c:v>7.4</c:v>
                </c:pt>
                <c:pt idx="1">
                  <c:v>7.4</c:v>
                </c:pt>
                <c:pt idx="2">
                  <c:v>6.1</c:v>
                </c:pt>
                <c:pt idx="3">
                  <c:v>5.7</c:v>
                </c:pt>
                <c:pt idx="4">
                  <c:v>5.5</c:v>
                </c:pt>
                <c:pt idx="5">
                  <c:v>5.0999999999999996</c:v>
                </c:pt>
                <c:pt idx="6">
                  <c:v>5.4</c:v>
                </c:pt>
                <c:pt idx="7">
                  <c:v>6.5</c:v>
                </c:pt>
                <c:pt idx="8">
                  <c:v>6.1</c:v>
                </c:pt>
                <c:pt idx="9">
                  <c:v>4.3</c:v>
                </c:pt>
                <c:pt idx="10">
                  <c:v>5.0999999999999996</c:v>
                </c:pt>
                <c:pt idx="11">
                  <c:v>4.3</c:v>
                </c:pt>
                <c:pt idx="12">
                  <c:v>3.9</c:v>
                </c:pt>
                <c:pt idx="13">
                  <c:v>4</c:v>
                </c:pt>
                <c:pt idx="14">
                  <c:v>3.3</c:v>
                </c:pt>
              </c:numCache>
            </c:numRef>
          </c:val>
          <c:smooth val="0"/>
        </c:ser>
        <c:ser>
          <c:idx val="3"/>
          <c:order val="3"/>
          <c:tx>
            <c:strRef>
              <c:f>'[＜P.19＞完全失業者・完全失業率の推移.xlsx]完全失業率・完全失業者の推移'!$E$2</c:f>
              <c:strCache>
                <c:ptCount val="1"/>
                <c:pt idx="0">
                  <c:v>完全失業率（全国）</c:v>
                </c:pt>
              </c:strCache>
            </c:strRef>
          </c:tx>
          <c:spPr>
            <a:ln w="19050">
              <a:solidFill>
                <a:srgbClr val="FF0000"/>
              </a:solidFill>
              <a:prstDash val="sysDot"/>
            </a:ln>
          </c:spPr>
          <c:marker>
            <c:symbol val="diamond"/>
            <c:size val="5"/>
            <c:spPr>
              <a:solidFill>
                <a:srgbClr val="FF0000"/>
              </a:solidFill>
              <a:ln>
                <a:solidFill>
                  <a:srgbClr val="FF0000"/>
                </a:solidFill>
              </a:ln>
            </c:spPr>
          </c:marker>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'[＜P.19＞完全失業者・完全失業率の推移.xlsx]完全失業率・完全失業者の推移'!$E$3:$E$17</c:f>
              <c:numCache>
                <c:formatCode>#,##0.0;"▲ "#,##0.0</c:formatCode>
                <c:ptCount val="15"/>
                <c:pt idx="0">
                  <c:v>5.4</c:v>
                </c:pt>
                <c:pt idx="1">
                  <c:v>5.3</c:v>
                </c:pt>
                <c:pt idx="2">
                  <c:v>4.7</c:v>
                </c:pt>
                <c:pt idx="3">
                  <c:v>4.4000000000000004</c:v>
                </c:pt>
                <c:pt idx="4">
                  <c:v>4.0999999999999996</c:v>
                </c:pt>
                <c:pt idx="5">
                  <c:v>3.9</c:v>
                </c:pt>
                <c:pt idx="6">
                  <c:v>4</c:v>
                </c:pt>
                <c:pt idx="7">
                  <c:v>5.0999999999999996</c:v>
                </c:pt>
                <c:pt idx="8">
                  <c:v>5.0999999999999996</c:v>
                </c:pt>
                <c:pt idx="9">
                  <c:v>4.5999999999999996</c:v>
                </c:pt>
                <c:pt idx="10">
                  <c:v>4.3</c:v>
                </c:pt>
                <c:pt idx="11">
                  <c:v>4</c:v>
                </c:pt>
                <c:pt idx="12">
                  <c:v>3.6</c:v>
                </c:pt>
                <c:pt idx="13">
                  <c:v>3.4</c:v>
                </c:pt>
                <c:pt idx="14">
                  <c:v>3.1</c:v>
                </c:pt>
              </c:numCache>
            </c:numRef>
          </c:val>
          <c:smooth val="0"/>
        </c:ser>
        <c:dLbls>
          <c:showLegendKey val="0"/>
          <c:showVal val="0"/>
          <c:showCatName val="0"/>
          <c:showSerName val="0"/>
          <c:showPercent val="0"/>
          <c:showBubbleSize val="0"/>
        </c:dLbls>
        <c:marker val="1"/>
        <c:smooth val="0"/>
        <c:axId val="92553216"/>
        <c:axId val="92546944"/>
      </c:lineChart>
      <c:catAx>
        <c:axId val="92006272"/>
        <c:scaling>
          <c:orientation val="minMax"/>
        </c:scaling>
        <c:delete val="0"/>
        <c:axPos val="b"/>
        <c:majorTickMark val="none"/>
        <c:minorTickMark val="none"/>
        <c:tickLblPos val="nextTo"/>
        <c:crossAx val="92545024"/>
        <c:crosses val="autoZero"/>
        <c:auto val="1"/>
        <c:lblAlgn val="ctr"/>
        <c:lblOffset val="100"/>
        <c:noMultiLvlLbl val="0"/>
      </c:catAx>
      <c:valAx>
        <c:axId val="92545024"/>
        <c:scaling>
          <c:orientation val="minMax"/>
        </c:scaling>
        <c:delete val="0"/>
        <c:axPos val="l"/>
        <c:majorGridlines/>
        <c:title>
          <c:tx>
            <c:rich>
              <a:bodyPr rot="0" vert="wordArtVertRtl"/>
              <a:lstStyle/>
              <a:p>
                <a:pPr>
                  <a:defRPr/>
                </a:pPr>
                <a:r>
                  <a:rPr lang="ja-JP"/>
                  <a:t>完全失業者数・千人</a:t>
                </a:r>
              </a:p>
            </c:rich>
          </c:tx>
          <c:layout>
            <c:manualLayout>
              <c:xMode val="edge"/>
              <c:yMode val="edge"/>
              <c:x val="3.414744040785591E-3"/>
              <c:y val="3.1377344351790973E-2"/>
            </c:manualLayout>
          </c:layout>
          <c:overlay val="0"/>
        </c:title>
        <c:numFmt formatCode="General" sourceLinked="0"/>
        <c:majorTickMark val="none"/>
        <c:minorTickMark val="none"/>
        <c:tickLblPos val="nextTo"/>
        <c:spPr>
          <a:noFill/>
        </c:spPr>
        <c:crossAx val="92006272"/>
        <c:crosses val="autoZero"/>
        <c:crossBetween val="between"/>
      </c:valAx>
      <c:valAx>
        <c:axId val="92546944"/>
        <c:scaling>
          <c:orientation val="minMax"/>
          <c:max val="8"/>
        </c:scaling>
        <c:delete val="0"/>
        <c:axPos val="r"/>
        <c:title>
          <c:tx>
            <c:rich>
              <a:bodyPr rot="0" vert="wordArtVertRtl"/>
              <a:lstStyle/>
              <a:p>
                <a:pPr>
                  <a:defRPr/>
                </a:pPr>
                <a:r>
                  <a:rPr lang="ja-JP"/>
                  <a:t>完全失業率・％</a:t>
                </a:r>
              </a:p>
            </c:rich>
          </c:tx>
          <c:layout>
            <c:manualLayout>
              <c:xMode val="edge"/>
              <c:yMode val="edge"/>
              <c:x val="0.62574142996457183"/>
              <c:y val="0.14952237380273387"/>
            </c:manualLayout>
          </c:layout>
          <c:overlay val="0"/>
        </c:title>
        <c:numFmt formatCode="#,##0.0;&quot;▲ &quot;#,##0.0" sourceLinked="1"/>
        <c:majorTickMark val="none"/>
        <c:minorTickMark val="none"/>
        <c:tickLblPos val="nextTo"/>
        <c:crossAx val="92553216"/>
        <c:crosses val="max"/>
        <c:crossBetween val="between"/>
      </c:valAx>
      <c:catAx>
        <c:axId val="92553216"/>
        <c:scaling>
          <c:orientation val="minMax"/>
        </c:scaling>
        <c:delete val="1"/>
        <c:axPos val="b"/>
        <c:majorTickMark val="out"/>
        <c:minorTickMark val="none"/>
        <c:tickLblPos val="nextTo"/>
        <c:crossAx val="92546944"/>
        <c:crosses val="autoZero"/>
        <c:auto val="1"/>
        <c:lblAlgn val="ctr"/>
        <c:lblOffset val="100"/>
        <c:noMultiLvlLbl val="0"/>
      </c:catAx>
      <c:spPr>
        <a:noFill/>
        <a:ln>
          <a:noFill/>
        </a:ln>
      </c:spPr>
    </c:plotArea>
    <c:legend>
      <c:legendPos val="r"/>
      <c:layout>
        <c:manualLayout>
          <c:xMode val="edge"/>
          <c:yMode val="edge"/>
          <c:x val="0.66344152347270069"/>
          <c:y val="0.39971770248658661"/>
          <c:w val="0.22956477058104655"/>
          <c:h val="0.49797025745868334"/>
        </c:manualLayout>
      </c:layout>
      <c:overlay val="1"/>
    </c:legend>
    <c:plotVisOnly val="1"/>
    <c:dispBlanksAs val="gap"/>
    <c:showDLblsOverMax val="0"/>
  </c:chart>
  <c:spPr>
    <a:noFill/>
    <a:ln>
      <a:noFill/>
    </a:ln>
  </c:spPr>
  <c:txPr>
    <a:bodyPr/>
    <a:lstStyle/>
    <a:p>
      <a:pPr>
        <a:defRPr sz="700">
          <a:latin typeface="ＭＳ Ｐゴシック" panose="020B0600070205080204" pitchFamily="50" charset="-128"/>
          <a:ea typeface="ＭＳ Ｐゴシック" panose="020B0600070205080204" pitchFamily="50" charset="-128"/>
        </a:defRPr>
      </a:pPr>
      <a:endParaRPr lang="ja-JP"/>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644532124950461E-2"/>
          <c:y val="5.2684903748733539E-2"/>
          <c:w val="0.69916803069200595"/>
          <c:h val="0.85389400792985981"/>
        </c:manualLayout>
      </c:layout>
      <c:barChart>
        <c:barDir val="bar"/>
        <c:grouping val="percentStacked"/>
        <c:varyColors val="0"/>
        <c:ser>
          <c:idx val="0"/>
          <c:order val="0"/>
          <c:tx>
            <c:strRef>
              <c:f>'計算表（大阪の職種別就業者数）'!$A$3</c:f>
              <c:strCache>
                <c:ptCount val="1"/>
                <c:pt idx="0">
                  <c:v>管理的職業従事者</c:v>
                </c:pt>
              </c:strCache>
            </c:strRef>
          </c:tx>
          <c:invertIfNegative val="0"/>
          <c:cat>
            <c:strRef>
              <c:f>'計算表（大阪の職種別就業者数）'!$B$2:$C$2</c:f>
              <c:strCache>
                <c:ptCount val="2"/>
                <c:pt idx="0">
                  <c:v>2011年</c:v>
                </c:pt>
                <c:pt idx="1">
                  <c:v>2016年</c:v>
                </c:pt>
              </c:strCache>
            </c:strRef>
          </c:cat>
          <c:val>
            <c:numRef>
              <c:f>'計算表（大阪の職種別就業者数）'!$B$3:$C$3</c:f>
              <c:numCache>
                <c:formatCode>General</c:formatCode>
                <c:ptCount val="2"/>
                <c:pt idx="0">
                  <c:v>103</c:v>
                </c:pt>
                <c:pt idx="1">
                  <c:v>104</c:v>
                </c:pt>
              </c:numCache>
            </c:numRef>
          </c:val>
        </c:ser>
        <c:ser>
          <c:idx val="1"/>
          <c:order val="1"/>
          <c:tx>
            <c:strRef>
              <c:f>'計算表（大阪の職種別就業者数）'!$A$4</c:f>
              <c:strCache>
                <c:ptCount val="1"/>
                <c:pt idx="0">
                  <c:v>専門的・技術的職業従事者</c:v>
                </c:pt>
              </c:strCache>
            </c:strRef>
          </c:tx>
          <c:invertIfNegative val="0"/>
          <c:cat>
            <c:strRef>
              <c:f>'計算表（大阪の職種別就業者数）'!$B$2:$C$2</c:f>
              <c:strCache>
                <c:ptCount val="2"/>
                <c:pt idx="0">
                  <c:v>2011年</c:v>
                </c:pt>
                <c:pt idx="1">
                  <c:v>2016年</c:v>
                </c:pt>
              </c:strCache>
            </c:strRef>
          </c:cat>
          <c:val>
            <c:numRef>
              <c:f>'計算表（大阪の職種別就業者数）'!$B$4:$C$4</c:f>
              <c:numCache>
                <c:formatCode>General</c:formatCode>
                <c:ptCount val="2"/>
                <c:pt idx="0">
                  <c:v>668</c:v>
                </c:pt>
                <c:pt idx="1">
                  <c:v>730</c:v>
                </c:pt>
              </c:numCache>
            </c:numRef>
          </c:val>
        </c:ser>
        <c:ser>
          <c:idx val="2"/>
          <c:order val="2"/>
          <c:tx>
            <c:strRef>
              <c:f>'計算表（大阪の職種別就業者数）'!$A$5</c:f>
              <c:strCache>
                <c:ptCount val="1"/>
                <c:pt idx="0">
                  <c:v>事務従事者</c:v>
                </c:pt>
              </c:strCache>
            </c:strRef>
          </c:tx>
          <c:invertIfNegative val="0"/>
          <c:cat>
            <c:strRef>
              <c:f>'計算表（大阪の職種別就業者数）'!$B$2:$C$2</c:f>
              <c:strCache>
                <c:ptCount val="2"/>
                <c:pt idx="0">
                  <c:v>2011年</c:v>
                </c:pt>
                <c:pt idx="1">
                  <c:v>2016年</c:v>
                </c:pt>
              </c:strCache>
            </c:strRef>
          </c:cat>
          <c:val>
            <c:numRef>
              <c:f>'計算表（大阪の職種別就業者数）'!$B$5:$C$5</c:f>
              <c:numCache>
                <c:formatCode>General</c:formatCode>
                <c:ptCount val="2"/>
                <c:pt idx="0">
                  <c:v>890</c:v>
                </c:pt>
                <c:pt idx="1">
                  <c:v>916</c:v>
                </c:pt>
              </c:numCache>
            </c:numRef>
          </c:val>
        </c:ser>
        <c:ser>
          <c:idx val="3"/>
          <c:order val="3"/>
          <c:tx>
            <c:strRef>
              <c:f>'計算表（大阪の職種別就業者数）'!$A$6</c:f>
              <c:strCache>
                <c:ptCount val="1"/>
                <c:pt idx="0">
                  <c:v>販売従事者</c:v>
                </c:pt>
              </c:strCache>
            </c:strRef>
          </c:tx>
          <c:invertIfNegative val="0"/>
          <c:cat>
            <c:strRef>
              <c:f>'計算表（大阪の職種別就業者数）'!$B$2:$C$2</c:f>
              <c:strCache>
                <c:ptCount val="2"/>
                <c:pt idx="0">
                  <c:v>2011年</c:v>
                </c:pt>
                <c:pt idx="1">
                  <c:v>2016年</c:v>
                </c:pt>
              </c:strCache>
            </c:strRef>
          </c:cat>
          <c:val>
            <c:numRef>
              <c:f>'計算表（大阪の職種別就業者数）'!$B$6:$C$6</c:f>
              <c:numCache>
                <c:formatCode>General</c:formatCode>
                <c:ptCount val="2"/>
                <c:pt idx="0">
                  <c:v>683</c:v>
                </c:pt>
                <c:pt idx="1">
                  <c:v>654</c:v>
                </c:pt>
              </c:numCache>
            </c:numRef>
          </c:val>
        </c:ser>
        <c:ser>
          <c:idx val="4"/>
          <c:order val="4"/>
          <c:tx>
            <c:strRef>
              <c:f>'計算表（大阪の職種別就業者数）'!$A$7</c:f>
              <c:strCache>
                <c:ptCount val="1"/>
                <c:pt idx="0">
                  <c:v>サービス職業従事者</c:v>
                </c:pt>
              </c:strCache>
            </c:strRef>
          </c:tx>
          <c:invertIfNegative val="0"/>
          <c:cat>
            <c:strRef>
              <c:f>'計算表（大阪の職種別就業者数）'!$B$2:$C$2</c:f>
              <c:strCache>
                <c:ptCount val="2"/>
                <c:pt idx="0">
                  <c:v>2011年</c:v>
                </c:pt>
                <c:pt idx="1">
                  <c:v>2016年</c:v>
                </c:pt>
              </c:strCache>
            </c:strRef>
          </c:cat>
          <c:val>
            <c:numRef>
              <c:f>'計算表（大阪の職種別就業者数）'!$B$7:$C$7</c:f>
              <c:numCache>
                <c:formatCode>General</c:formatCode>
                <c:ptCount val="2"/>
                <c:pt idx="0">
                  <c:v>525</c:v>
                </c:pt>
                <c:pt idx="1">
                  <c:v>558</c:v>
                </c:pt>
              </c:numCache>
            </c:numRef>
          </c:val>
        </c:ser>
        <c:ser>
          <c:idx val="5"/>
          <c:order val="5"/>
          <c:tx>
            <c:strRef>
              <c:f>'計算表（大阪の職種別就業者数）'!$A$8</c:f>
              <c:strCache>
                <c:ptCount val="1"/>
                <c:pt idx="0">
                  <c:v>保安職業従事者</c:v>
                </c:pt>
              </c:strCache>
            </c:strRef>
          </c:tx>
          <c:invertIfNegative val="0"/>
          <c:dLbls>
            <c:dLbl>
              <c:idx val="0"/>
              <c:layout>
                <c:manualLayout>
                  <c:x val="0"/>
                  <c:y val="1.2158054711246126E-2"/>
                </c:manualLayout>
              </c:layout>
              <c:dLblPos val="ctr"/>
              <c:showLegendKey val="0"/>
              <c:showVal val="1"/>
              <c:showCatName val="0"/>
              <c:showSerName val="0"/>
              <c:showPercent val="0"/>
              <c:showBubbleSize val="0"/>
            </c:dLbl>
            <c:dLbl>
              <c:idx val="1"/>
              <c:layout>
                <c:manualLayout>
                  <c:x val="0"/>
                  <c:y val="1.2158054711246201E-2"/>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'計算表（大阪の職種別就業者数）'!$B$2:$C$2</c:f>
              <c:strCache>
                <c:ptCount val="2"/>
                <c:pt idx="0">
                  <c:v>2011年</c:v>
                </c:pt>
                <c:pt idx="1">
                  <c:v>2016年</c:v>
                </c:pt>
              </c:strCache>
            </c:strRef>
          </c:cat>
          <c:val>
            <c:numRef>
              <c:f>'計算表（大阪の職種別就業者数）'!$B$8:$C$8</c:f>
              <c:numCache>
                <c:formatCode>General</c:formatCode>
                <c:ptCount val="2"/>
                <c:pt idx="0">
                  <c:v>62</c:v>
                </c:pt>
                <c:pt idx="1">
                  <c:v>69</c:v>
                </c:pt>
              </c:numCache>
            </c:numRef>
          </c:val>
        </c:ser>
        <c:ser>
          <c:idx val="6"/>
          <c:order val="6"/>
          <c:tx>
            <c:strRef>
              <c:f>'計算表（大阪の職種別就業者数）'!$A$9</c:f>
              <c:strCache>
                <c:ptCount val="1"/>
                <c:pt idx="0">
                  <c:v>農林漁業従事者</c:v>
                </c:pt>
              </c:strCache>
            </c:strRef>
          </c:tx>
          <c:invertIfNegative val="0"/>
          <c:dLbls>
            <c:dLbl>
              <c:idx val="0"/>
              <c:layout>
                <c:manualLayout>
                  <c:x val="0"/>
                  <c:y val="-3.6474164133738676E-2"/>
                </c:manualLayout>
              </c:layout>
              <c:dLblPos val="ctr"/>
              <c:showLegendKey val="0"/>
              <c:showVal val="1"/>
              <c:showCatName val="0"/>
              <c:showSerName val="0"/>
              <c:showPercent val="0"/>
              <c:showBubbleSize val="0"/>
            </c:dLbl>
            <c:dLbl>
              <c:idx val="1"/>
              <c:layout>
                <c:manualLayout>
                  <c:x val="1.4587892049598833E-3"/>
                  <c:y val="-3.64741641337386E-2"/>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'計算表（大阪の職種別就業者数）'!$B$2:$C$2</c:f>
              <c:strCache>
                <c:ptCount val="2"/>
                <c:pt idx="0">
                  <c:v>2011年</c:v>
                </c:pt>
                <c:pt idx="1">
                  <c:v>2016年</c:v>
                </c:pt>
              </c:strCache>
            </c:strRef>
          </c:cat>
          <c:val>
            <c:numRef>
              <c:f>'計算表（大阪の職種別就業者数）'!$B$9:$C$9</c:f>
              <c:numCache>
                <c:formatCode>General</c:formatCode>
                <c:ptCount val="2"/>
                <c:pt idx="0">
                  <c:v>15</c:v>
                </c:pt>
                <c:pt idx="1">
                  <c:v>30</c:v>
                </c:pt>
              </c:numCache>
            </c:numRef>
          </c:val>
        </c:ser>
        <c:ser>
          <c:idx val="7"/>
          <c:order val="7"/>
          <c:tx>
            <c:strRef>
              <c:f>'計算表（大阪の職種別就業者数）'!$A$10</c:f>
              <c:strCache>
                <c:ptCount val="1"/>
                <c:pt idx="0">
                  <c:v>生産工程従事者</c:v>
                </c:pt>
              </c:strCache>
            </c:strRef>
          </c:tx>
          <c:invertIfNegative val="0"/>
          <c:cat>
            <c:strRef>
              <c:f>'計算表（大阪の職種別就業者数）'!$B$2:$C$2</c:f>
              <c:strCache>
                <c:ptCount val="2"/>
                <c:pt idx="0">
                  <c:v>2011年</c:v>
                </c:pt>
                <c:pt idx="1">
                  <c:v>2016年</c:v>
                </c:pt>
              </c:strCache>
            </c:strRef>
          </c:cat>
          <c:val>
            <c:numRef>
              <c:f>'計算表（大阪の職種別就業者数）'!$B$10:$C$10</c:f>
              <c:numCache>
                <c:formatCode>General</c:formatCode>
                <c:ptCount val="2"/>
                <c:pt idx="0">
                  <c:v>504</c:v>
                </c:pt>
                <c:pt idx="1">
                  <c:v>504</c:v>
                </c:pt>
              </c:numCache>
            </c:numRef>
          </c:val>
        </c:ser>
        <c:ser>
          <c:idx val="8"/>
          <c:order val="8"/>
          <c:tx>
            <c:strRef>
              <c:f>'計算表（大阪の職種別就業者数）'!$A$11</c:f>
              <c:strCache>
                <c:ptCount val="1"/>
                <c:pt idx="0">
                  <c:v>輸送・機械運転従事者</c:v>
                </c:pt>
              </c:strCache>
            </c:strRef>
          </c:tx>
          <c:invertIfNegative val="0"/>
          <c:cat>
            <c:strRef>
              <c:f>'計算表（大阪の職種別就業者数）'!$B$2:$C$2</c:f>
              <c:strCache>
                <c:ptCount val="2"/>
                <c:pt idx="0">
                  <c:v>2011年</c:v>
                </c:pt>
                <c:pt idx="1">
                  <c:v>2016年</c:v>
                </c:pt>
              </c:strCache>
            </c:strRef>
          </c:cat>
          <c:val>
            <c:numRef>
              <c:f>'計算表（大阪の職種別就業者数）'!$B$11:$C$11</c:f>
              <c:numCache>
                <c:formatCode>General</c:formatCode>
                <c:ptCount val="2"/>
                <c:pt idx="0">
                  <c:v>128</c:v>
                </c:pt>
                <c:pt idx="1">
                  <c:v>129</c:v>
                </c:pt>
              </c:numCache>
            </c:numRef>
          </c:val>
        </c:ser>
        <c:ser>
          <c:idx val="9"/>
          <c:order val="9"/>
          <c:tx>
            <c:strRef>
              <c:f>'計算表（大阪の職種別就業者数）'!$A$12</c:f>
              <c:strCache>
                <c:ptCount val="1"/>
                <c:pt idx="0">
                  <c:v>建設・採掘従事者</c:v>
                </c:pt>
              </c:strCache>
            </c:strRef>
          </c:tx>
          <c:invertIfNegative val="0"/>
          <c:cat>
            <c:strRef>
              <c:f>'計算表（大阪の職種別就業者数）'!$B$2:$C$2</c:f>
              <c:strCache>
                <c:ptCount val="2"/>
                <c:pt idx="0">
                  <c:v>2011年</c:v>
                </c:pt>
                <c:pt idx="1">
                  <c:v>2016年</c:v>
                </c:pt>
              </c:strCache>
            </c:strRef>
          </c:cat>
          <c:val>
            <c:numRef>
              <c:f>'計算表（大阪の職種別就業者数）'!$B$12:$C$12</c:f>
              <c:numCache>
                <c:formatCode>General</c:formatCode>
                <c:ptCount val="2"/>
                <c:pt idx="0">
                  <c:v>170</c:v>
                </c:pt>
                <c:pt idx="1">
                  <c:v>170</c:v>
                </c:pt>
              </c:numCache>
            </c:numRef>
          </c:val>
        </c:ser>
        <c:ser>
          <c:idx val="10"/>
          <c:order val="10"/>
          <c:tx>
            <c:strRef>
              <c:f>'計算表（大阪の職種別就業者数）'!$A$13</c:f>
              <c:strCache>
                <c:ptCount val="1"/>
                <c:pt idx="0">
                  <c:v>運搬・清掃・包装等従事者</c:v>
                </c:pt>
              </c:strCache>
            </c:strRef>
          </c:tx>
          <c:invertIfNegative val="0"/>
          <c:cat>
            <c:strRef>
              <c:f>'計算表（大阪の職種別就業者数）'!$B$2:$C$2</c:f>
              <c:strCache>
                <c:ptCount val="2"/>
                <c:pt idx="0">
                  <c:v>2011年</c:v>
                </c:pt>
                <c:pt idx="1">
                  <c:v>2016年</c:v>
                </c:pt>
              </c:strCache>
            </c:strRef>
          </c:cat>
          <c:val>
            <c:numRef>
              <c:f>'計算表（大阪の職種別就業者数）'!$B$13:$C$13</c:f>
              <c:numCache>
                <c:formatCode>General</c:formatCode>
                <c:ptCount val="2"/>
                <c:pt idx="0">
                  <c:v>278</c:v>
                </c:pt>
                <c:pt idx="1">
                  <c:v>299</c:v>
                </c:pt>
              </c:numCache>
            </c:numRef>
          </c:val>
        </c:ser>
        <c:ser>
          <c:idx val="11"/>
          <c:order val="11"/>
          <c:tx>
            <c:strRef>
              <c:f>'計算表（大阪の職種別就業者数）'!$A$14</c:f>
              <c:strCache>
                <c:ptCount val="1"/>
                <c:pt idx="0">
                  <c:v>分類不能の職業</c:v>
                </c:pt>
              </c:strCache>
            </c:strRef>
          </c:tx>
          <c:invertIfNegative val="0"/>
          <c:cat>
            <c:strRef>
              <c:f>'計算表（大阪の職種別就業者数）'!$B$2:$C$2</c:f>
              <c:strCache>
                <c:ptCount val="2"/>
                <c:pt idx="0">
                  <c:v>2011年</c:v>
                </c:pt>
                <c:pt idx="1">
                  <c:v>2016年</c:v>
                </c:pt>
              </c:strCache>
            </c:strRef>
          </c:cat>
          <c:val>
            <c:numRef>
              <c:f>'計算表（大阪の職種別就業者数）'!$B$14:$C$14</c:f>
              <c:numCache>
                <c:formatCode>General</c:formatCode>
                <c:ptCount val="2"/>
                <c:pt idx="0">
                  <c:v>48</c:v>
                </c:pt>
                <c:pt idx="1">
                  <c:v>114</c:v>
                </c:pt>
              </c:numCache>
            </c:numRef>
          </c:val>
        </c:ser>
        <c:dLbls>
          <c:dLblPos val="ctr"/>
          <c:showLegendKey val="0"/>
          <c:showVal val="1"/>
          <c:showCatName val="0"/>
          <c:showSerName val="0"/>
          <c:showPercent val="0"/>
          <c:showBubbleSize val="0"/>
        </c:dLbls>
        <c:gapWidth val="150"/>
        <c:overlap val="100"/>
        <c:axId val="92702592"/>
        <c:axId val="92704128"/>
      </c:barChart>
      <c:catAx>
        <c:axId val="92702592"/>
        <c:scaling>
          <c:orientation val="minMax"/>
        </c:scaling>
        <c:delete val="0"/>
        <c:axPos val="l"/>
        <c:majorTickMark val="out"/>
        <c:minorTickMark val="none"/>
        <c:tickLblPos val="nextTo"/>
        <c:crossAx val="92704128"/>
        <c:crosses val="autoZero"/>
        <c:auto val="1"/>
        <c:lblAlgn val="ctr"/>
        <c:lblOffset val="100"/>
        <c:noMultiLvlLbl val="0"/>
      </c:catAx>
      <c:valAx>
        <c:axId val="92704128"/>
        <c:scaling>
          <c:orientation val="minMax"/>
        </c:scaling>
        <c:delete val="0"/>
        <c:axPos val="b"/>
        <c:majorGridlines/>
        <c:numFmt formatCode="0%" sourceLinked="1"/>
        <c:majorTickMark val="out"/>
        <c:minorTickMark val="none"/>
        <c:tickLblPos val="nextTo"/>
        <c:crossAx val="92702592"/>
        <c:crosses val="autoZero"/>
        <c:crossBetween val="between"/>
      </c:valAx>
    </c:plotArea>
    <c:legend>
      <c:legendPos val="r"/>
      <c:layout>
        <c:manualLayout>
          <c:xMode val="edge"/>
          <c:yMode val="edge"/>
          <c:x val="0.79927060539752004"/>
          <c:y val="3.948667360409517E-2"/>
          <c:w val="0.17155361050328227"/>
          <c:h val="0.87820197733605998"/>
        </c:manualLayout>
      </c:layout>
      <c:overlay val="0"/>
      <c:txPr>
        <a:bodyPr/>
        <a:lstStyle/>
        <a:p>
          <a:pPr>
            <a:defRPr sz="9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196850393700793E-2"/>
          <c:y val="7.4548702245552642E-2"/>
          <c:w val="0.87635870516185477"/>
          <c:h val="0.82893919510061242"/>
        </c:manualLayout>
      </c:layout>
      <c:lineChart>
        <c:grouping val="standard"/>
        <c:varyColors val="0"/>
        <c:ser>
          <c:idx val="0"/>
          <c:order val="0"/>
          <c:tx>
            <c:strRef>
              <c:f>[P10_有効求人倍率の推移.xlsx]サマリ!$B$10</c:f>
              <c:strCache>
                <c:ptCount val="1"/>
                <c:pt idx="0">
                  <c:v>全国</c:v>
                </c:pt>
              </c:strCache>
            </c:strRef>
          </c:tx>
          <c:marker>
            <c:symbol val="diamond"/>
            <c:size val="5"/>
          </c:marker>
          <c:dLbls>
            <c:dLbl>
              <c:idx val="0"/>
              <c:layout>
                <c:manualLayout>
                  <c:x val="-6.3593004769475353E-2"/>
                  <c:y val="-2.6897214217098942E-2"/>
                </c:manualLayout>
              </c:layout>
              <c:showLegendKey val="0"/>
              <c:showVal val="1"/>
              <c:showCatName val="0"/>
              <c:showSerName val="0"/>
              <c:showPercent val="0"/>
              <c:showBubbleSize val="0"/>
            </c:dLbl>
            <c:dLbl>
              <c:idx val="1"/>
              <c:layout>
                <c:manualLayout>
                  <c:x val="-5.0874386928769E-2"/>
                  <c:y val="-3.4839183655551345E-2"/>
                </c:manualLayout>
              </c:layout>
              <c:showLegendKey val="0"/>
              <c:showVal val="1"/>
              <c:showCatName val="0"/>
              <c:showSerName val="0"/>
              <c:showPercent val="0"/>
              <c:showBubbleSize val="0"/>
            </c:dLbl>
            <c:dLbl>
              <c:idx val="3"/>
              <c:layout>
                <c:manualLayout>
                  <c:x val="-7.6311676955010677E-2"/>
                  <c:y val="4.0994110405209025E-3"/>
                </c:manualLayout>
              </c:layout>
              <c:showLegendKey val="0"/>
              <c:showVal val="1"/>
              <c:showCatName val="0"/>
              <c:showSerName val="0"/>
              <c:showPercent val="0"/>
              <c:showBubbleSize val="0"/>
            </c:dLbl>
            <c:dLbl>
              <c:idx val="4"/>
              <c:layout>
                <c:manualLayout>
                  <c:x val="-7.3580135140250301E-3"/>
                  <c:y val="-2.0497055202604513E-2"/>
                </c:manualLayout>
              </c:layout>
              <c:showLegendKey val="0"/>
              <c:showVal val="1"/>
              <c:showCatName val="0"/>
              <c:showSerName val="0"/>
              <c:showPercent val="0"/>
              <c:showBubbleSize val="0"/>
            </c:dLbl>
            <c:dLbl>
              <c:idx val="5"/>
              <c:layout>
                <c:manualLayout>
                  <c:x val="-4.7599394982027907E-2"/>
                  <c:y val="-3.279528832416722E-2"/>
                </c:manualLayout>
              </c:layout>
              <c:showLegendKey val="0"/>
              <c:showVal val="1"/>
              <c:showCatName val="0"/>
              <c:showSerName val="0"/>
              <c:showPercent val="0"/>
              <c:showBubbleSize val="0"/>
            </c:dLbl>
            <c:dLbl>
              <c:idx val="6"/>
              <c:layout>
                <c:manualLayout>
                  <c:x val="-3.3916269210386776E-2"/>
                  <c:y val="-4.6109510086455328E-2"/>
                </c:manualLayout>
              </c:layout>
              <c:showLegendKey val="0"/>
              <c:showVal val="1"/>
              <c:showCatName val="0"/>
              <c:showSerName val="0"/>
              <c:showPercent val="0"/>
              <c:showBubbleSize val="0"/>
            </c:dLbl>
            <c:dLbl>
              <c:idx val="7"/>
              <c:layout>
                <c:manualLayout>
                  <c:x val="-3.4126891550219411E-2"/>
                  <c:y val="2.7925058892720026E-2"/>
                </c:manualLayout>
              </c:layout>
              <c:showLegendKey val="0"/>
              <c:showVal val="1"/>
              <c:showCatName val="0"/>
              <c:showSerName val="0"/>
              <c:showPercent val="0"/>
              <c:showBubbleSize val="0"/>
            </c:dLbl>
            <c:dLbl>
              <c:idx val="8"/>
              <c:layout>
                <c:manualLayout>
                  <c:x val="-3.1341275095461051E-2"/>
                  <c:y val="3.0996712078672616E-2"/>
                </c:manualLayout>
              </c:layout>
              <c:showLegendKey val="0"/>
              <c:showVal val="1"/>
              <c:showCatName val="0"/>
              <c:showSerName val="0"/>
              <c:showPercent val="0"/>
              <c:showBubbleSize val="0"/>
            </c:dLbl>
            <c:dLbl>
              <c:idx val="9"/>
              <c:layout>
                <c:manualLayout>
                  <c:x val="-3.2006972538580328E-2"/>
                  <c:y val="4.0223292014282735E-2"/>
                </c:manualLayout>
              </c:layout>
              <c:showLegendKey val="0"/>
              <c:showVal val="1"/>
              <c:showCatName val="0"/>
              <c:showSerName val="0"/>
              <c:showPercent val="0"/>
              <c:showBubbleSize val="0"/>
            </c:dLbl>
            <c:dLbl>
              <c:idx val="10"/>
              <c:layout>
                <c:manualLayout>
                  <c:x val="-2.1197668256491786E-2"/>
                  <c:y val="4.226705091258405E-2"/>
                </c:manualLayout>
              </c:layout>
              <c:showLegendKey val="0"/>
              <c:showVal val="1"/>
              <c:showCatName val="0"/>
              <c:showSerName val="0"/>
              <c:showPercent val="0"/>
              <c:showBubbleSize val="0"/>
            </c:dLbl>
            <c:txPr>
              <a:bodyPr/>
              <a:lstStyle/>
              <a:p>
                <a:pPr>
                  <a:defRPr sz="800" u="sng"/>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[P10_有効求人倍率の推移.xlsx]サマリ!$C$10:$M$10</c:f>
              <c:numCache>
                <c:formatCode>0.00</c:formatCode>
                <c:ptCount val="11"/>
                <c:pt idx="0">
                  <c:v>1.06</c:v>
                </c:pt>
                <c:pt idx="1">
                  <c:v>1.04</c:v>
                </c:pt>
                <c:pt idx="2">
                  <c:v>0.88</c:v>
                </c:pt>
                <c:pt idx="3">
                  <c:v>0.47</c:v>
                </c:pt>
                <c:pt idx="4">
                  <c:v>0.52</c:v>
                </c:pt>
                <c:pt idx="5">
                  <c:v>0.65</c:v>
                </c:pt>
                <c:pt idx="6">
                  <c:v>0.8</c:v>
                </c:pt>
                <c:pt idx="7">
                  <c:v>0.93</c:v>
                </c:pt>
                <c:pt idx="8">
                  <c:v>1.0900000000000001</c:v>
                </c:pt>
                <c:pt idx="9">
                  <c:v>1.2</c:v>
                </c:pt>
                <c:pt idx="10" formatCode="General">
                  <c:v>1.36</c:v>
                </c:pt>
              </c:numCache>
            </c:numRef>
          </c:val>
          <c:smooth val="0"/>
        </c:ser>
        <c:ser>
          <c:idx val="1"/>
          <c:order val="1"/>
          <c:tx>
            <c:strRef>
              <c:f>[P10_有効求人倍率の推移.xlsx]サマリ!$B$11</c:f>
              <c:strCache>
                <c:ptCount val="1"/>
                <c:pt idx="0">
                  <c:v>東京都</c:v>
                </c:pt>
              </c:strCache>
            </c:strRef>
          </c:tx>
          <c:marker>
            <c:symbol val="square"/>
            <c:size val="5"/>
          </c:marker>
          <c:dLbls>
            <c:dLbl>
              <c:idx val="0"/>
              <c:layout>
                <c:manualLayout>
                  <c:x val="-4.4515103338632747E-2"/>
                  <c:y val="-4.6109510086455328E-2"/>
                </c:manualLayout>
              </c:layout>
              <c:showLegendKey val="0"/>
              <c:showVal val="1"/>
              <c:showCatName val="0"/>
              <c:showSerName val="0"/>
              <c:showPercent val="0"/>
              <c:showBubbleSize val="0"/>
            </c:dLbl>
            <c:dLbl>
              <c:idx val="1"/>
              <c:layout>
                <c:manualLayout>
                  <c:x val="-3.9154481204041386E-2"/>
                  <c:y val="-4.6109658922545663E-2"/>
                </c:manualLayout>
              </c:layout>
              <c:showLegendKey val="0"/>
              <c:showVal val="1"/>
              <c:showCatName val="0"/>
              <c:showSerName val="0"/>
              <c:showPercent val="0"/>
              <c:showBubbleSize val="0"/>
            </c:dLbl>
            <c:dLbl>
              <c:idx val="2"/>
              <c:layout>
                <c:manualLayout>
                  <c:x val="-4.9420358483963395E-2"/>
                  <c:y val="-4.6109658922545663E-2"/>
                </c:manualLayout>
              </c:layout>
              <c:showLegendKey val="0"/>
              <c:showVal val="1"/>
              <c:showCatName val="0"/>
              <c:showSerName val="0"/>
              <c:showPercent val="0"/>
              <c:showBubbleSize val="0"/>
            </c:dLbl>
            <c:dLbl>
              <c:idx val="3"/>
              <c:layout>
                <c:manualLayout>
                  <c:x val="-2.5770042185944145E-2"/>
                  <c:y val="-5.3794602076303273E-2"/>
                </c:manualLayout>
              </c:layout>
              <c:showLegendKey val="0"/>
              <c:showVal val="1"/>
              <c:showCatName val="0"/>
              <c:showSerName val="0"/>
              <c:showPercent val="0"/>
              <c:showBubbleSize val="0"/>
            </c:dLbl>
            <c:dLbl>
              <c:idx val="4"/>
              <c:layout>
                <c:manualLayout>
                  <c:x val="-4.8754661040844076E-2"/>
                  <c:y val="-3.7140018450577565E-2"/>
                </c:manualLayout>
              </c:layout>
              <c:showLegendKey val="0"/>
              <c:showVal val="1"/>
              <c:showCatName val="0"/>
              <c:showSerName val="0"/>
              <c:showPercent val="0"/>
              <c:showBubbleSize val="0"/>
            </c:dLbl>
            <c:dLbl>
              <c:idx val="5"/>
              <c:layout>
                <c:manualLayout>
                  <c:x val="-6.3593004769475362E-3"/>
                  <c:y val="3.8424591738712775E-3"/>
                </c:manualLayout>
              </c:layout>
              <c:showLegendKey val="0"/>
              <c:showVal val="1"/>
              <c:showCatName val="0"/>
              <c:showSerName val="0"/>
              <c:showPercent val="0"/>
              <c:showBubbleSize val="0"/>
            </c:dLbl>
            <c:dLbl>
              <c:idx val="6"/>
              <c:layout>
                <c:manualLayout>
                  <c:x val="-2.5314849591388845E-2"/>
                  <c:y val="3.2024469933240929E-2"/>
                </c:manualLayout>
              </c:layout>
              <c:showLegendKey val="0"/>
              <c:showVal val="1"/>
              <c:showCatName val="0"/>
              <c:showSerName val="0"/>
              <c:showPercent val="0"/>
              <c:showBubbleSize val="0"/>
            </c:dLbl>
            <c:dLbl>
              <c:idx val="7"/>
              <c:layout>
                <c:manualLayout>
                  <c:x val="-7.2072072072072071E-2"/>
                  <c:y val="-4.6109510086455328E-2"/>
                </c:manualLayout>
              </c:layout>
              <c:showLegendKey val="0"/>
              <c:showVal val="1"/>
              <c:showCatName val="0"/>
              <c:showSerName val="0"/>
              <c:showPercent val="0"/>
              <c:showBubbleSize val="0"/>
            </c:dLbl>
            <c:dLbl>
              <c:idx val="8"/>
              <c:layout>
                <c:manualLayout>
                  <c:x val="-6.7832538420773719E-2"/>
                  <c:y val="-5.3794428434197884E-2"/>
                </c:manualLayout>
              </c:layout>
              <c:showLegendKey val="0"/>
              <c:showVal val="1"/>
              <c:showCatName val="0"/>
              <c:showSerName val="0"/>
              <c:showPercent val="0"/>
              <c:showBubbleSize val="0"/>
            </c:dLbl>
            <c:dLbl>
              <c:idx val="9"/>
              <c:layout>
                <c:manualLayout>
                  <c:x val="-6.3593004769475353E-2"/>
                  <c:y val="-5.3794428434197884E-2"/>
                </c:manualLayout>
              </c:layout>
              <c:showLegendKey val="0"/>
              <c:showVal val="1"/>
              <c:showCatName val="0"/>
              <c:showSerName val="0"/>
              <c:showPercent val="0"/>
              <c:showBubbleSize val="0"/>
            </c:dLbl>
            <c:numFmt formatCode="General" sourceLinked="0"/>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[P10_有効求人倍率の推移.xlsx]サマリ!$C$11:$M$11</c:f>
              <c:numCache>
                <c:formatCode>0.00</c:formatCode>
                <c:ptCount val="11"/>
                <c:pt idx="0">
                  <c:v>1.58</c:v>
                </c:pt>
                <c:pt idx="1">
                  <c:v>1.38</c:v>
                </c:pt>
                <c:pt idx="2">
                  <c:v>1.25</c:v>
                </c:pt>
                <c:pt idx="3">
                  <c:v>0.67</c:v>
                </c:pt>
                <c:pt idx="4">
                  <c:v>0.65</c:v>
                </c:pt>
                <c:pt idx="5">
                  <c:v>0.82</c:v>
                </c:pt>
                <c:pt idx="6">
                  <c:v>1.08</c:v>
                </c:pt>
                <c:pt idx="7">
                  <c:v>1.33</c:v>
                </c:pt>
                <c:pt idx="8">
                  <c:v>1.57</c:v>
                </c:pt>
                <c:pt idx="9" formatCode="General">
                  <c:v>1.75</c:v>
                </c:pt>
                <c:pt idx="10" formatCode="General">
                  <c:v>2.0099999999999998</c:v>
                </c:pt>
              </c:numCache>
            </c:numRef>
          </c:val>
          <c:smooth val="0"/>
        </c:ser>
        <c:ser>
          <c:idx val="2"/>
          <c:order val="2"/>
          <c:tx>
            <c:strRef>
              <c:f>[P10_有効求人倍率の推移.xlsx]サマリ!$B$12</c:f>
              <c:strCache>
                <c:ptCount val="1"/>
                <c:pt idx="0">
                  <c:v>神奈川県</c:v>
                </c:pt>
              </c:strCache>
            </c:strRef>
          </c:tx>
          <c:marker>
            <c:symbol val="triangle"/>
            <c:size val="5"/>
          </c:marker>
          <c:dLbls>
            <c:dLbl>
              <c:idx val="0"/>
              <c:layout>
                <c:manualLayout>
                  <c:x val="-6.2884071730086366E-2"/>
                  <c:y val="3.3554486337340858E-2"/>
                </c:manualLayout>
              </c:layout>
              <c:showLegendKey val="0"/>
              <c:showVal val="1"/>
              <c:showCatName val="0"/>
              <c:showSerName val="0"/>
              <c:showPercent val="0"/>
              <c:showBubbleSize val="0"/>
            </c:dLbl>
            <c:dLbl>
              <c:idx val="1"/>
              <c:layout>
                <c:manualLayout>
                  <c:x val="-6.7377387685041493E-2"/>
                  <c:y val="3.7653897377861761E-2"/>
                </c:manualLayout>
              </c:layout>
              <c:showLegendKey val="0"/>
              <c:showVal val="1"/>
              <c:showCatName val="0"/>
              <c:showSerName val="0"/>
              <c:showPercent val="0"/>
              <c:showBubbleSize val="0"/>
            </c:dLbl>
            <c:dLbl>
              <c:idx val="2"/>
              <c:layout>
                <c:manualLayout>
                  <c:x val="-6.8831223006132841E-2"/>
                  <c:y val="2.5098402004386046E-2"/>
                </c:manualLayout>
              </c:layout>
              <c:showLegendKey val="0"/>
              <c:showVal val="1"/>
              <c:showCatName val="0"/>
              <c:showSerName val="0"/>
              <c:showPercent val="0"/>
              <c:showBubbleSize val="0"/>
            </c:dLbl>
            <c:dLbl>
              <c:idx val="3"/>
              <c:layout>
                <c:manualLayout>
                  <c:x val="-6.392588066344948E-2"/>
                  <c:y val="3.5353062582835541E-2"/>
                </c:manualLayout>
              </c:layout>
              <c:showLegendKey val="0"/>
              <c:showVal val="1"/>
              <c:showCatName val="0"/>
              <c:showSerName val="0"/>
              <c:showPercent val="0"/>
              <c:showBubbleSize val="0"/>
            </c:dLbl>
            <c:dLbl>
              <c:idx val="4"/>
              <c:layout>
                <c:manualLayout>
                  <c:x val="-3.8155802861685212E-2"/>
                  <c:y val="3.073967339097022E-2"/>
                </c:manualLayout>
              </c:layout>
              <c:showLegendKey val="0"/>
              <c:showVal val="1"/>
              <c:showCatName val="0"/>
              <c:showSerName val="0"/>
              <c:showPercent val="0"/>
              <c:showBubbleSize val="0"/>
            </c:dLbl>
            <c:dLbl>
              <c:idx val="5"/>
              <c:layout>
                <c:manualLayout>
                  <c:x val="-2.1197668256491786E-2"/>
                  <c:y val="4.6109510086455328E-2"/>
                </c:manualLayout>
              </c:layout>
              <c:showLegendKey val="0"/>
              <c:showVal val="1"/>
              <c:showCatName val="0"/>
              <c:showSerName val="0"/>
              <c:showPercent val="0"/>
              <c:showBubbleSize val="0"/>
            </c:dLbl>
            <c:dLbl>
              <c:idx val="6"/>
              <c:layout>
                <c:manualLayout>
                  <c:x val="-2.8888603924119374E-2"/>
                  <c:y val="5.0209069963066566E-2"/>
                </c:manualLayout>
              </c:layout>
              <c:showLegendKey val="0"/>
              <c:showVal val="1"/>
              <c:showCatName val="0"/>
              <c:showSerName val="0"/>
              <c:showPercent val="0"/>
              <c:showBubbleSize val="0"/>
            </c:dLbl>
            <c:dLbl>
              <c:idx val="7"/>
              <c:layout>
                <c:manualLayout>
                  <c:x val="-1.695813460519343E-2"/>
                  <c:y val="4.226705091258405E-2"/>
                </c:manualLayout>
              </c:layout>
              <c:showLegendKey val="0"/>
              <c:showVal val="1"/>
              <c:showCatName val="0"/>
              <c:showSerName val="0"/>
              <c:showPercent val="0"/>
              <c:showBubbleSize val="0"/>
            </c:dLbl>
            <c:dLbl>
              <c:idx val="8"/>
              <c:layout>
                <c:manualLayout>
                  <c:x val="-1.483836777954425E-2"/>
                  <c:y val="4.6109510086455328E-2"/>
                </c:manualLayout>
              </c:layout>
              <c:showLegendKey val="0"/>
              <c:showVal val="1"/>
              <c:showCatName val="0"/>
              <c:showSerName val="0"/>
              <c:showPercent val="0"/>
              <c:showBubbleSize val="0"/>
            </c:dLbl>
            <c:dLbl>
              <c:idx val="9"/>
              <c:layout>
                <c:manualLayout>
                  <c:x val="-2.1197668256491786E-2"/>
                  <c:y val="4.6109510086455328E-2"/>
                </c:manualLayout>
              </c:layout>
              <c:showLegendKey val="0"/>
              <c:showVal val="1"/>
              <c:showCatName val="0"/>
              <c:showSerName val="0"/>
              <c:showPercent val="0"/>
              <c:showBubbleSize val="0"/>
            </c:dLbl>
            <c:dLbl>
              <c:idx val="10"/>
              <c:layout>
                <c:manualLayout>
                  <c:x val="-1.483836777954425E-2"/>
                  <c:y val="4.6109510086455259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[P10_有効求人倍率の推移.xlsx]サマリ!$C$12:$M$12</c:f>
              <c:numCache>
                <c:formatCode>0.00</c:formatCode>
                <c:ptCount val="11"/>
                <c:pt idx="0">
                  <c:v>1.06</c:v>
                </c:pt>
                <c:pt idx="1">
                  <c:v>0.95</c:v>
                </c:pt>
                <c:pt idx="2">
                  <c:v>0.83</c:v>
                </c:pt>
                <c:pt idx="3">
                  <c:v>0.43</c:v>
                </c:pt>
                <c:pt idx="4">
                  <c:v>0.41</c:v>
                </c:pt>
                <c:pt idx="5">
                  <c:v>0.48</c:v>
                </c:pt>
                <c:pt idx="6">
                  <c:v>0.56999999999999995</c:v>
                </c:pt>
                <c:pt idx="7">
                  <c:v>0.68</c:v>
                </c:pt>
                <c:pt idx="8">
                  <c:v>0.83</c:v>
                </c:pt>
                <c:pt idx="9" formatCode="General">
                  <c:v>0.93</c:v>
                </c:pt>
                <c:pt idx="10" formatCode="General">
                  <c:v>1.05</c:v>
                </c:pt>
              </c:numCache>
            </c:numRef>
          </c:val>
          <c:smooth val="0"/>
        </c:ser>
        <c:ser>
          <c:idx val="3"/>
          <c:order val="3"/>
          <c:tx>
            <c:strRef>
              <c:f>[P10_有効求人倍率の推移.xlsx]サマリ!$B$13</c:f>
              <c:strCache>
                <c:ptCount val="1"/>
                <c:pt idx="0">
                  <c:v>愛知県</c:v>
                </c:pt>
              </c:strCache>
            </c:strRef>
          </c:tx>
          <c:marker>
            <c:symbol val="x"/>
            <c:size val="5"/>
          </c:marker>
          <c:dLbls>
            <c:dLbl>
              <c:idx val="0"/>
              <c:layout>
                <c:manualLayout>
                  <c:x val="-4.4515103338632747E-2"/>
                  <c:y val="-4.6109510086455328E-2"/>
                </c:manualLayout>
              </c:layout>
              <c:showLegendKey val="0"/>
              <c:showVal val="1"/>
              <c:showCatName val="0"/>
              <c:showSerName val="0"/>
              <c:showPercent val="0"/>
              <c:showBubbleSize val="0"/>
            </c:dLbl>
            <c:dLbl>
              <c:idx val="1"/>
              <c:layout>
                <c:manualLayout>
                  <c:x val="-3.391626921038686E-2"/>
                  <c:y val="-4.6109510086455328E-2"/>
                </c:manualLayout>
              </c:layout>
              <c:showLegendKey val="0"/>
              <c:showVal val="1"/>
              <c:showCatName val="0"/>
              <c:showSerName val="0"/>
              <c:showPercent val="0"/>
              <c:showBubbleSize val="0"/>
            </c:dLbl>
            <c:dLbl>
              <c:idx val="2"/>
              <c:layout>
                <c:manualLayout>
                  <c:x val="-1.4838367779544288E-2"/>
                  <c:y val="-2.3054755043227664E-2"/>
                </c:manualLayout>
              </c:layout>
              <c:showLegendKey val="0"/>
              <c:showVal val="1"/>
              <c:showCatName val="0"/>
              <c:showSerName val="0"/>
              <c:showPercent val="0"/>
              <c:showBubbleSize val="0"/>
            </c:dLbl>
            <c:dLbl>
              <c:idx val="3"/>
              <c:layout>
                <c:manualLayout>
                  <c:x val="-2.5437290026241649E-2"/>
                  <c:y val="-1.1784354194278514E-2"/>
                </c:manualLayout>
              </c:layout>
              <c:showLegendKey val="0"/>
              <c:showVal val="1"/>
              <c:showCatName val="0"/>
              <c:showSerName val="0"/>
              <c:showPercent val="0"/>
              <c:showBubbleSize val="0"/>
            </c:dLbl>
            <c:dLbl>
              <c:idx val="4"/>
              <c:layout>
                <c:manualLayout>
                  <c:x val="-4.5269164245539034E-2"/>
                  <c:y val="2.0497055202604513E-2"/>
                </c:manualLayout>
              </c:layout>
              <c:showLegendKey val="0"/>
              <c:showVal val="1"/>
              <c:showCatName val="0"/>
              <c:showSerName val="0"/>
              <c:showPercent val="0"/>
              <c:showBubbleSize val="0"/>
            </c:dLbl>
            <c:dLbl>
              <c:idx val="5"/>
              <c:layout>
                <c:manualLayout>
                  <c:x val="-5.7233704292527825E-2"/>
                  <c:y val="-4.2267050912584127E-2"/>
                </c:manualLayout>
              </c:layout>
              <c:showLegendKey val="0"/>
              <c:showVal val="1"/>
              <c:showCatName val="0"/>
              <c:showSerName val="0"/>
              <c:showPercent val="0"/>
              <c:showBubbleSize val="0"/>
            </c:dLbl>
            <c:dLbl>
              <c:idx val="6"/>
              <c:layout>
                <c:manualLayout>
                  <c:x val="-6.9952305246422819E-2"/>
                  <c:y val="-2.3054755043227595E-2"/>
                </c:manualLayout>
              </c:layout>
              <c:showLegendKey val="0"/>
              <c:showVal val="1"/>
              <c:showCatName val="0"/>
              <c:showSerName val="0"/>
              <c:showPercent val="0"/>
              <c:showBubbleSize val="0"/>
            </c:dLbl>
            <c:dLbl>
              <c:idx val="7"/>
              <c:layout>
                <c:manualLayout>
                  <c:x val="-2.1197668256491786E-2"/>
                  <c:y val="3.4582132564841501E-2"/>
                </c:manualLayout>
              </c:layout>
              <c:showLegendKey val="0"/>
              <c:showVal val="1"/>
              <c:showCatName val="0"/>
              <c:showSerName val="0"/>
              <c:showPercent val="0"/>
              <c:showBubbleSize val="0"/>
            </c:dLbl>
            <c:dLbl>
              <c:idx val="8"/>
              <c:layout>
                <c:manualLayout>
                  <c:x val="-2.96767355590885E-2"/>
                  <c:y val="5.3794428434197884E-2"/>
                </c:manualLayout>
              </c:layout>
              <c:showLegendKey val="0"/>
              <c:showVal val="1"/>
              <c:showCatName val="0"/>
              <c:showSerName val="0"/>
              <c:showPercent val="0"/>
              <c:showBubbleSize val="0"/>
            </c:dLbl>
            <c:dLbl>
              <c:idx val="9"/>
              <c:layout>
                <c:manualLayout>
                  <c:x val="-4.4515103338632747E-2"/>
                  <c:y val="-2.6897214217098907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[P10_有効求人倍率の推移.xlsx]サマリ!$C$13:$M$13</c:f>
              <c:numCache>
                <c:formatCode>0.00</c:formatCode>
                <c:ptCount val="11"/>
                <c:pt idx="0">
                  <c:v>1.85</c:v>
                </c:pt>
                <c:pt idx="1">
                  <c:v>1.95</c:v>
                </c:pt>
                <c:pt idx="2">
                  <c:v>1.61</c:v>
                </c:pt>
                <c:pt idx="3">
                  <c:v>0.55000000000000004</c:v>
                </c:pt>
                <c:pt idx="4">
                  <c:v>0.64</c:v>
                </c:pt>
                <c:pt idx="5">
                  <c:v>0.87</c:v>
                </c:pt>
                <c:pt idx="6">
                  <c:v>1.1200000000000001</c:v>
                </c:pt>
                <c:pt idx="7">
                  <c:v>1.31</c:v>
                </c:pt>
                <c:pt idx="8">
                  <c:v>1.53</c:v>
                </c:pt>
                <c:pt idx="9">
                  <c:v>1.54</c:v>
                </c:pt>
                <c:pt idx="10">
                  <c:v>1.63</c:v>
                </c:pt>
              </c:numCache>
            </c:numRef>
          </c:val>
          <c:smooth val="0"/>
        </c:ser>
        <c:ser>
          <c:idx val="4"/>
          <c:order val="4"/>
          <c:tx>
            <c:strRef>
              <c:f>[P10_有効求人倍率の推移.xlsx]サマリ!$B$14</c:f>
              <c:strCache>
                <c:ptCount val="1"/>
                <c:pt idx="0">
                  <c:v>大阪府</c:v>
                </c:pt>
              </c:strCache>
            </c:strRef>
          </c:tx>
          <c:spPr>
            <a:ln w="28575">
              <a:prstDash val="sysDash"/>
            </a:ln>
          </c:spPr>
          <c:marker>
            <c:symbol val="star"/>
            <c:size val="5"/>
          </c:marker>
          <c:dLbls>
            <c:dLbl>
              <c:idx val="0"/>
              <c:layout>
                <c:manualLayout>
                  <c:x val="-5.8540489778227262E-2"/>
                  <c:y val="-5.4365342748134773E-2"/>
                </c:manualLayout>
              </c:layout>
              <c:showLegendKey val="0"/>
              <c:showVal val="1"/>
              <c:showCatName val="0"/>
              <c:showSerName val="0"/>
              <c:showPercent val="0"/>
              <c:showBubbleSize val="0"/>
            </c:dLbl>
            <c:dLbl>
              <c:idx val="1"/>
              <c:layout>
                <c:manualLayout>
                  <c:x val="-6.9619360884104919E-2"/>
                  <c:y val="-2.3054829461272831E-2"/>
                </c:manualLayout>
              </c:layout>
              <c:showLegendKey val="0"/>
              <c:showVal val="1"/>
              <c:showCatName val="0"/>
              <c:showSerName val="0"/>
              <c:showPercent val="0"/>
              <c:showBubbleSize val="0"/>
            </c:dLbl>
            <c:dLbl>
              <c:idx val="2"/>
              <c:layout>
                <c:manualLayout>
                  <c:x val="-3.6036036036036077E-2"/>
                  <c:y val="-3.0739673390970151E-2"/>
                </c:manualLayout>
              </c:layout>
              <c:showLegendKey val="0"/>
              <c:showVal val="1"/>
              <c:showCatName val="0"/>
              <c:showSerName val="0"/>
              <c:showPercent val="0"/>
              <c:showBubbleSize val="0"/>
            </c:dLbl>
            <c:dLbl>
              <c:idx val="3"/>
              <c:layout>
                <c:manualLayout>
                  <c:x val="-9.7923379325102148E-3"/>
                  <c:y val="4.1222644501011298E-2"/>
                </c:manualLayout>
              </c:layout>
              <c:showLegendKey val="0"/>
              <c:showVal val="1"/>
              <c:showCatName val="0"/>
              <c:showSerName val="0"/>
              <c:showPercent val="0"/>
              <c:showBubbleSize val="0"/>
            </c:dLbl>
            <c:dLbl>
              <c:idx val="4"/>
              <c:layout>
                <c:manualLayout>
                  <c:x val="-7.3703734317388785E-3"/>
                  <c:y val="3.3023822419969491E-2"/>
                </c:manualLayout>
              </c:layout>
              <c:showLegendKey val="0"/>
              <c:showVal val="1"/>
              <c:showCatName val="0"/>
              <c:showSerName val="0"/>
              <c:showPercent val="0"/>
              <c:showBubbleSize val="0"/>
            </c:dLbl>
            <c:dLbl>
              <c:idx val="5"/>
              <c:layout>
                <c:manualLayout>
                  <c:x val="-3.1796467690016351E-2"/>
                  <c:y val="3.1253651542314638E-2"/>
                </c:manualLayout>
              </c:layout>
              <c:showLegendKey val="0"/>
              <c:showVal val="1"/>
              <c:showCatName val="0"/>
              <c:showSerName val="0"/>
              <c:showPercent val="0"/>
              <c:showBubbleSize val="0"/>
            </c:dLbl>
            <c:dLbl>
              <c:idx val="6"/>
              <c:layout>
                <c:manualLayout>
                  <c:x val="-3.5125534276755556E-2"/>
                  <c:y val="2.7668119429077931E-2"/>
                </c:manualLayout>
              </c:layout>
              <c:showLegendKey val="0"/>
              <c:showVal val="1"/>
              <c:showCatName val="0"/>
              <c:showSerName val="0"/>
              <c:showPercent val="0"/>
              <c:showBubbleSize val="0"/>
            </c:dLbl>
            <c:dLbl>
              <c:idx val="7"/>
              <c:layout>
                <c:manualLayout>
                  <c:x val="-4.6512494718066413E-2"/>
                  <c:y val="-4.6880800101742864E-2"/>
                </c:manualLayout>
              </c:layout>
              <c:showLegendKey val="0"/>
              <c:showVal val="1"/>
              <c:showCatName val="0"/>
              <c:showSerName val="0"/>
              <c:showPercent val="0"/>
              <c:showBubbleSize val="0"/>
            </c:dLbl>
            <c:dLbl>
              <c:idx val="8"/>
              <c:layout>
                <c:manualLayout>
                  <c:x val="-4.306137394390297E-2"/>
                  <c:y val="-3.9452473623356445E-2"/>
                </c:manualLayout>
              </c:layout>
              <c:showLegendKey val="0"/>
              <c:showVal val="1"/>
              <c:showCatName val="0"/>
              <c:showSerName val="0"/>
              <c:showPercent val="0"/>
              <c:showBubbleSize val="0"/>
            </c:dLbl>
            <c:dLbl>
              <c:idx val="9"/>
              <c:layout>
                <c:manualLayout>
                  <c:x val="-5.2205974938721846E-2"/>
                  <c:y val="-5.8407892044108373E-2"/>
                </c:manualLayout>
              </c:layout>
              <c:showLegendKey val="0"/>
              <c:showVal val="1"/>
              <c:showCatName val="0"/>
              <c:showSerName val="0"/>
              <c:showPercent val="0"/>
              <c:showBubbleSize val="0"/>
            </c:dLbl>
            <c:dLbl>
              <c:idx val="10"/>
              <c:layout>
                <c:manualLayout>
                  <c:x val="-3.6036036036036036E-2"/>
                  <c:y val="-3.4582132564841501E-2"/>
                </c:manualLayout>
              </c:layout>
              <c:showLegendKey val="0"/>
              <c:showVal val="1"/>
              <c:showCatName val="0"/>
              <c:showSerName val="0"/>
              <c:showPercent val="0"/>
              <c:showBubbleSize val="0"/>
            </c:dLbl>
            <c:spPr>
              <a:ln w="6350">
                <a:solidFill>
                  <a:schemeClr val="accent5">
                    <a:shade val="95000"/>
                    <a:satMod val="105000"/>
                  </a:schemeClr>
                </a:solidFill>
              </a:ln>
            </c:spPr>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[P10_有効求人倍率の推移.xlsx]サマリ!$C$14:$M$14</c:f>
              <c:numCache>
                <c:formatCode>0.00</c:formatCode>
                <c:ptCount val="11"/>
                <c:pt idx="0">
                  <c:v>1.22</c:v>
                </c:pt>
                <c:pt idx="1">
                  <c:v>1.26</c:v>
                </c:pt>
                <c:pt idx="2">
                  <c:v>0.94</c:v>
                </c:pt>
                <c:pt idx="3">
                  <c:v>0.51</c:v>
                </c:pt>
                <c:pt idx="4">
                  <c:v>0.52</c:v>
                </c:pt>
                <c:pt idx="5">
                  <c:v>0.65</c:v>
                </c:pt>
                <c:pt idx="6">
                  <c:v>0.77</c:v>
                </c:pt>
                <c:pt idx="7">
                  <c:v>0.95</c:v>
                </c:pt>
                <c:pt idx="8">
                  <c:v>1.1100000000000001</c:v>
                </c:pt>
                <c:pt idx="9">
                  <c:v>1.2</c:v>
                </c:pt>
                <c:pt idx="10" formatCode="General">
                  <c:v>1.38</c:v>
                </c:pt>
              </c:numCache>
            </c:numRef>
          </c:val>
          <c:smooth val="0"/>
        </c:ser>
        <c:dLbls>
          <c:showLegendKey val="0"/>
          <c:showVal val="0"/>
          <c:showCatName val="0"/>
          <c:showSerName val="0"/>
          <c:showPercent val="0"/>
          <c:showBubbleSize val="0"/>
        </c:dLbls>
        <c:marker val="1"/>
        <c:smooth val="0"/>
        <c:axId val="92430720"/>
        <c:axId val="92432256"/>
      </c:lineChart>
      <c:catAx>
        <c:axId val="92430720"/>
        <c:scaling>
          <c:orientation val="minMax"/>
        </c:scaling>
        <c:delete val="0"/>
        <c:axPos val="b"/>
        <c:numFmt formatCode="General" sourceLinked="1"/>
        <c:majorTickMark val="out"/>
        <c:minorTickMark val="none"/>
        <c:tickLblPos val="nextTo"/>
        <c:txPr>
          <a:bodyPr/>
          <a:lstStyle/>
          <a:p>
            <a:pPr>
              <a:defRPr sz="800"/>
            </a:pPr>
            <a:endParaRPr lang="ja-JP"/>
          </a:p>
        </c:txPr>
        <c:crossAx val="92432256"/>
        <c:crosses val="autoZero"/>
        <c:auto val="1"/>
        <c:lblAlgn val="ctr"/>
        <c:lblOffset val="100"/>
        <c:noMultiLvlLbl val="0"/>
      </c:catAx>
      <c:valAx>
        <c:axId val="92432256"/>
        <c:scaling>
          <c:orientation val="minMax"/>
          <c:max val="2.1"/>
          <c:min val="0.30000000000000004"/>
        </c:scaling>
        <c:delete val="0"/>
        <c:axPos val="l"/>
        <c:majorGridlines/>
        <c:numFmt formatCode="#,##0.0_);[Red]\(#,##0.0\)" sourceLinked="0"/>
        <c:majorTickMark val="out"/>
        <c:minorTickMark val="none"/>
        <c:tickLblPos val="nextTo"/>
        <c:txPr>
          <a:bodyPr/>
          <a:lstStyle/>
          <a:p>
            <a:pPr>
              <a:defRPr sz="800"/>
            </a:pPr>
            <a:endParaRPr lang="ja-JP"/>
          </a:p>
        </c:txPr>
        <c:crossAx val="92430720"/>
        <c:crosses val="autoZero"/>
        <c:crossBetween val="between"/>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'[P11＿大阪の分野別求人充足率.xlsx]大阪の分野別求人充足率 (新)'!$L$11</c:f>
              <c:strCache>
                <c:ptCount val="1"/>
                <c:pt idx="0">
                  <c:v>医療・福祉</c:v>
                </c:pt>
              </c:strCache>
            </c:strRef>
          </c:tx>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(新)'!$M$11:$R$11</c:f>
              <c:numCache>
                <c:formatCode>#.0"%"</c:formatCode>
                <c:ptCount val="6"/>
                <c:pt idx="0">
                  <c:v>24.9</c:v>
                </c:pt>
                <c:pt idx="1">
                  <c:v>23.4</c:v>
                </c:pt>
                <c:pt idx="2">
                  <c:v>21.6</c:v>
                </c:pt>
                <c:pt idx="3">
                  <c:v>20.399999999999999</c:v>
                </c:pt>
                <c:pt idx="4">
                  <c:v>17.8</c:v>
                </c:pt>
                <c:pt idx="5">
                  <c:v>15.3</c:v>
                </c:pt>
              </c:numCache>
            </c:numRef>
          </c:val>
          <c:smooth val="0"/>
        </c:ser>
        <c:ser>
          <c:idx val="2"/>
          <c:order val="2"/>
          <c:tx>
            <c:strRef>
              <c:f>'[P11＿大阪の分野別求人充足率.xlsx]大阪の分野別求人充足率 (新)'!$L$13</c:f>
              <c:strCache>
                <c:ptCount val="1"/>
                <c:pt idx="0">
                  <c:v>卸売業・小売業</c:v>
                </c:pt>
              </c:strCache>
            </c:strRef>
          </c:tx>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(新)'!$M$13:$R$13</c:f>
              <c:numCache>
                <c:formatCode>#.0"%"</c:formatCode>
                <c:ptCount val="6"/>
                <c:pt idx="0">
                  <c:v>29.7</c:v>
                </c:pt>
                <c:pt idx="1">
                  <c:v>27.8</c:v>
                </c:pt>
                <c:pt idx="2">
                  <c:v>24.4</c:v>
                </c:pt>
                <c:pt idx="3">
                  <c:v>21.6</c:v>
                </c:pt>
                <c:pt idx="4">
                  <c:v>18.7</c:v>
                </c:pt>
                <c:pt idx="5">
                  <c:v>15.7</c:v>
                </c:pt>
              </c:numCache>
            </c:numRef>
          </c:val>
          <c:smooth val="0"/>
        </c:ser>
        <c:ser>
          <c:idx val="3"/>
          <c:order val="3"/>
          <c:tx>
            <c:strRef>
              <c:f>'[P11＿大阪の分野別求人充足率.xlsx]大阪の分野別求人充足率 (新)'!$L$14</c:f>
              <c:strCache>
                <c:ptCount val="1"/>
                <c:pt idx="0">
                  <c:v>宿泊業・飲食サービス業</c:v>
                </c:pt>
              </c:strCache>
            </c:strRef>
          </c:tx>
          <c:dLbls>
            <c:numFmt formatCode="General" sourceLinked="0"/>
            <c:dLblPos val="r"/>
            <c:showLegendKey val="0"/>
            <c:showVal val="1"/>
            <c:showCatName val="0"/>
            <c:showSerName val="0"/>
            <c:showPercent val="0"/>
            <c:showBubbleSize val="0"/>
            <c:showLeaderLines val="0"/>
          </c:dLbls>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(新)'!$M$14:$R$14</c:f>
              <c:numCache>
                <c:formatCode>#.0"%"</c:formatCode>
                <c:ptCount val="6"/>
                <c:pt idx="0">
                  <c:v>19.7</c:v>
                </c:pt>
                <c:pt idx="1">
                  <c:v>17.899999999999999</c:v>
                </c:pt>
                <c:pt idx="2">
                  <c:v>12.9</c:v>
                </c:pt>
                <c:pt idx="3">
                  <c:v>11.4</c:v>
                </c:pt>
                <c:pt idx="4">
                  <c:v>11.9</c:v>
                </c:pt>
                <c:pt idx="5">
                  <c:v>9</c:v>
                </c:pt>
              </c:numCache>
            </c:numRef>
          </c:val>
          <c:smooth val="0"/>
        </c:ser>
        <c:ser>
          <c:idx val="4"/>
          <c:order val="4"/>
          <c:tx>
            <c:strRef>
              <c:f>'[P11＿大阪の分野別求人充足率.xlsx]大阪の分野別求人充足率 (新)'!$L$15</c:f>
              <c:strCache>
                <c:ptCount val="1"/>
                <c:pt idx="0">
                  <c:v>建設業</c:v>
                </c:pt>
              </c:strCache>
            </c:strRef>
          </c:tx>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(新)'!$M$15:$R$15</c:f>
              <c:numCache>
                <c:formatCode>#.0"%"</c:formatCode>
                <c:ptCount val="6"/>
                <c:pt idx="0">
                  <c:v>27.1</c:v>
                </c:pt>
                <c:pt idx="1">
                  <c:v>23.3</c:v>
                </c:pt>
                <c:pt idx="2">
                  <c:v>19.5</c:v>
                </c:pt>
                <c:pt idx="3">
                  <c:v>15.3</c:v>
                </c:pt>
                <c:pt idx="4">
                  <c:v>14.7</c:v>
                </c:pt>
                <c:pt idx="5">
                  <c:v>12.1</c:v>
                </c:pt>
              </c:numCache>
            </c:numRef>
          </c:val>
          <c:smooth val="0"/>
        </c:ser>
        <c:ser>
          <c:idx val="5"/>
          <c:order val="5"/>
          <c:tx>
            <c:strRef>
              <c:f>'[P11＿大阪の分野別求人充足率.xlsx]大阪の分野別求人充足率 (新)'!$L$16</c:f>
              <c:strCache>
                <c:ptCount val="1"/>
                <c:pt idx="0">
                  <c:v>全産業</c:v>
                </c:pt>
              </c:strCache>
            </c:strRef>
          </c:tx>
          <c:dLbls>
            <c:numFmt formatCode="General" sourceLinked="0"/>
            <c:dLblPos val="r"/>
            <c:showLegendKey val="0"/>
            <c:showVal val="1"/>
            <c:showCatName val="0"/>
            <c:showSerName val="0"/>
            <c:showPercent val="0"/>
            <c:showBubbleSize val="0"/>
            <c:showLeaderLines val="0"/>
          </c:dLbls>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(新)'!$M$16:$R$16</c:f>
              <c:numCache>
                <c:formatCode>#.0"%"</c:formatCode>
                <c:ptCount val="6"/>
                <c:pt idx="0">
                  <c:v>28.8</c:v>
                </c:pt>
                <c:pt idx="1">
                  <c:v>27</c:v>
                </c:pt>
                <c:pt idx="2">
                  <c:v>23.8</c:v>
                </c:pt>
                <c:pt idx="3">
                  <c:v>21.1</c:v>
                </c:pt>
                <c:pt idx="4">
                  <c:v>19.5</c:v>
                </c:pt>
                <c:pt idx="5">
                  <c:v>16.7</c:v>
                </c:pt>
              </c:numCache>
            </c:numRef>
          </c:val>
          <c:smooth val="0"/>
        </c:ser>
        <c:dLbls>
          <c:showLegendKey val="0"/>
          <c:showVal val="0"/>
          <c:showCatName val="0"/>
          <c:showSerName val="0"/>
          <c:showPercent val="0"/>
          <c:showBubbleSize val="0"/>
        </c:dLbls>
        <c:marker val="1"/>
        <c:smooth val="0"/>
        <c:axId val="92184576"/>
        <c:axId val="92186112"/>
      </c:lineChart>
      <c:lineChart>
        <c:grouping val="standard"/>
        <c:varyColors val="0"/>
        <c:ser>
          <c:idx val="1"/>
          <c:order val="1"/>
          <c:tx>
            <c:strRef>
              <c:f>'[P11＿大阪の分野別求人充足率.xlsx]大阪の分野別求人充足率 (新)'!$L$12</c:f>
              <c:strCache>
                <c:ptCount val="1"/>
                <c:pt idx="0">
                  <c:v>製造業</c:v>
                </c:pt>
              </c:strCache>
            </c:strRef>
          </c:tx>
          <c:cat>
            <c:numRef>
              <c:f>'[P11＿大阪の分野別求人充足率.xlsx]大阪の分野別求人充足率 (新)'!$M$10:$R$10</c:f>
              <c:numCache>
                <c:formatCode>General</c:formatCode>
                <c:ptCount val="6"/>
                <c:pt idx="0">
                  <c:v>2010</c:v>
                </c:pt>
                <c:pt idx="1">
                  <c:v>2011</c:v>
                </c:pt>
                <c:pt idx="2">
                  <c:v>2012</c:v>
                </c:pt>
                <c:pt idx="3">
                  <c:v>2013</c:v>
                </c:pt>
                <c:pt idx="4">
                  <c:v>2014</c:v>
                </c:pt>
                <c:pt idx="5">
                  <c:v>2015</c:v>
                </c:pt>
              </c:numCache>
            </c:numRef>
          </c:cat>
          <c:val>
            <c:numRef>
              <c:f>'[P11＿大阪の分野別求人充足率.xlsx]大阪の分野別求人充足率 (新)'!$M$12:$R$12</c:f>
              <c:numCache>
                <c:formatCode>#.0"%"</c:formatCode>
                <c:ptCount val="6"/>
                <c:pt idx="0">
                  <c:v>52.4</c:v>
                </c:pt>
                <c:pt idx="1">
                  <c:v>49.9</c:v>
                </c:pt>
                <c:pt idx="2">
                  <c:v>46.8</c:v>
                </c:pt>
                <c:pt idx="3">
                  <c:v>43.5</c:v>
                </c:pt>
                <c:pt idx="4">
                  <c:v>39.700000000000003</c:v>
                </c:pt>
                <c:pt idx="5">
                  <c:v>33.9</c:v>
                </c:pt>
              </c:numCache>
            </c:numRef>
          </c:val>
          <c:smooth val="0"/>
        </c:ser>
        <c:dLbls>
          <c:showLegendKey val="0"/>
          <c:showVal val="0"/>
          <c:showCatName val="0"/>
          <c:showSerName val="0"/>
          <c:showPercent val="0"/>
          <c:showBubbleSize val="0"/>
        </c:dLbls>
        <c:marker val="1"/>
        <c:smooth val="0"/>
        <c:axId val="92189440"/>
        <c:axId val="92187648"/>
      </c:lineChart>
      <c:catAx>
        <c:axId val="92184576"/>
        <c:scaling>
          <c:orientation val="minMax"/>
        </c:scaling>
        <c:delete val="0"/>
        <c:axPos val="b"/>
        <c:numFmt formatCode="General" sourceLinked="1"/>
        <c:majorTickMark val="out"/>
        <c:minorTickMark val="none"/>
        <c:tickLblPos val="nextTo"/>
        <c:crossAx val="92186112"/>
        <c:crosses val="autoZero"/>
        <c:auto val="1"/>
        <c:lblAlgn val="ctr"/>
        <c:lblOffset val="100"/>
        <c:noMultiLvlLbl val="0"/>
      </c:catAx>
      <c:valAx>
        <c:axId val="92186112"/>
        <c:scaling>
          <c:orientation val="minMax"/>
          <c:max val="40"/>
          <c:min val="5"/>
        </c:scaling>
        <c:delete val="0"/>
        <c:axPos val="l"/>
        <c:majorGridlines/>
        <c:numFmt formatCode="General" sourceLinked="0"/>
        <c:majorTickMark val="out"/>
        <c:minorTickMark val="none"/>
        <c:tickLblPos val="nextTo"/>
        <c:crossAx val="92184576"/>
        <c:crosses val="autoZero"/>
        <c:crossBetween val="between"/>
      </c:valAx>
      <c:valAx>
        <c:axId val="92187648"/>
        <c:scaling>
          <c:orientation val="minMax"/>
          <c:max val="55"/>
          <c:min val="-20"/>
        </c:scaling>
        <c:delete val="0"/>
        <c:axPos val="r"/>
        <c:numFmt formatCode="General" sourceLinked="0"/>
        <c:majorTickMark val="out"/>
        <c:minorTickMark val="none"/>
        <c:tickLblPos val="nextTo"/>
        <c:crossAx val="92189440"/>
        <c:crosses val="max"/>
        <c:crossBetween val="between"/>
      </c:valAx>
      <c:catAx>
        <c:axId val="92189440"/>
        <c:scaling>
          <c:orientation val="minMax"/>
        </c:scaling>
        <c:delete val="1"/>
        <c:axPos val="b"/>
        <c:numFmt formatCode="General" sourceLinked="1"/>
        <c:majorTickMark val="out"/>
        <c:minorTickMark val="none"/>
        <c:tickLblPos val="nextTo"/>
        <c:crossAx val="92187648"/>
        <c:crosses val="autoZero"/>
        <c:auto val="1"/>
        <c:lblAlgn val="ctr"/>
        <c:lblOffset val="100"/>
        <c:noMultiLvlLbl val="0"/>
      </c:cat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128934327872311E-2"/>
          <c:y val="3.0816501233476706E-2"/>
          <c:w val="0.5112285317914893"/>
          <c:h val="0.86462688007180799"/>
        </c:manualLayout>
      </c:layout>
      <c:barChart>
        <c:barDir val="col"/>
        <c:grouping val="stacked"/>
        <c:varyColors val="0"/>
        <c:ser>
          <c:idx val="28"/>
          <c:order val="2"/>
          <c:tx>
            <c:strRef>
              <c:f>'グラフデータ (2)'!$A$13:$B$13</c:f>
              <c:strCache>
                <c:ptCount val="1"/>
                <c:pt idx="0">
                  <c:v>全国 　日本人延べ宿泊者数</c:v>
                </c:pt>
              </c:strCache>
            </c:strRef>
          </c:tx>
          <c:spPr>
            <a:pattFill prst="pct5">
              <a:fgClr>
                <a:srgbClr val="002060"/>
              </a:fgClr>
              <a:bgClr>
                <a:schemeClr val="bg1"/>
              </a:bgClr>
            </a:pattFill>
            <a:ln>
              <a:solidFill>
                <a:srgbClr val="002060"/>
              </a:solidFill>
            </a:ln>
          </c:spPr>
          <c:invertIfNegative val="0"/>
          <c:dLbls>
            <c:dLbl>
              <c:idx val="0"/>
              <c:layout>
                <c:manualLayout>
                  <c:x val="4.30488271728314E-2"/>
                  <c:y val="-0.26592971945652838"/>
                </c:manualLayout>
              </c:layout>
              <c:dLblPos val="ctr"/>
              <c:showLegendKey val="0"/>
              <c:showVal val="1"/>
              <c:showCatName val="0"/>
              <c:showSerName val="0"/>
              <c:showPercent val="0"/>
              <c:showBubbleSize val="0"/>
            </c:dLbl>
            <c:dLbl>
              <c:idx val="1"/>
              <c:layout>
                <c:manualLayout>
                  <c:x val="4.3020538883971483E-2"/>
                  <c:y val="-0.26486683077048928"/>
                </c:manualLayout>
              </c:layout>
              <c:dLblPos val="ctr"/>
              <c:showLegendKey val="0"/>
              <c:showVal val="1"/>
              <c:showCatName val="0"/>
              <c:showSerName val="0"/>
              <c:showPercent val="0"/>
              <c:showBubbleSize val="0"/>
            </c:dLbl>
            <c:dLbl>
              <c:idx val="2"/>
              <c:layout>
                <c:manualLayout>
                  <c:x val="4.635551663933013E-2"/>
                  <c:y val="-0.28079302661007877"/>
                </c:manualLayout>
              </c:layout>
              <c:dLblPos val="ctr"/>
              <c:showLegendKey val="0"/>
              <c:showVal val="1"/>
              <c:showCatName val="0"/>
              <c:showSerName val="0"/>
              <c:showPercent val="0"/>
              <c:showBubbleSize val="0"/>
            </c:dLbl>
            <c:dLbl>
              <c:idx val="3"/>
              <c:layout>
                <c:manualLayout>
                  <c:x val="4.6380632409813237E-2"/>
                  <c:y val="-0.28278725561643814"/>
                </c:manualLayout>
              </c:layout>
              <c:dLblPos val="ctr"/>
              <c:showLegendKey val="0"/>
              <c:showVal val="1"/>
              <c:showCatName val="0"/>
              <c:showSerName val="0"/>
              <c:showPercent val="0"/>
              <c:showBubbleSize val="0"/>
            </c:dLbl>
            <c:dLbl>
              <c:idx val="4"/>
              <c:layout>
                <c:manualLayout>
                  <c:x val="4.1932365080724732E-2"/>
                  <c:y val="-0.29377596594776589"/>
                </c:manualLayout>
              </c:layout>
              <c:dLblPos val="ctr"/>
              <c:showLegendKey val="0"/>
              <c:showVal val="1"/>
              <c:showCatName val="0"/>
              <c:showSerName val="0"/>
              <c:showPercent val="0"/>
              <c:showBubbleSize val="0"/>
            </c:dLbl>
            <c:dLbl>
              <c:idx val="5"/>
              <c:layout>
                <c:manualLayout>
                  <c:x val="4.361142043165285E-2"/>
                  <c:y val="-0.28309235938902971"/>
                </c:manualLayout>
              </c:layout>
              <c:dLblPos val="ctr"/>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'グラフデータ (2)'!$C$3:$H$3</c:f>
              <c:strCache>
                <c:ptCount val="6"/>
                <c:pt idx="0">
                  <c:v>2011年</c:v>
                </c:pt>
                <c:pt idx="1">
                  <c:v>2012年</c:v>
                </c:pt>
                <c:pt idx="2">
                  <c:v>2013年</c:v>
                </c:pt>
                <c:pt idx="3">
                  <c:v>2014年</c:v>
                </c:pt>
                <c:pt idx="4">
                  <c:v>2015年</c:v>
                </c:pt>
                <c:pt idx="5">
                  <c:v>2016年</c:v>
                </c:pt>
              </c:strCache>
            </c:strRef>
          </c:cat>
          <c:val>
            <c:numRef>
              <c:f>'グラフデータ (2)'!$C$13:$H$13</c:f>
              <c:numCache>
                <c:formatCode>#,##0_);[Red]\(#,##0\)</c:formatCode>
                <c:ptCount val="6"/>
                <c:pt idx="0">
                  <c:v>398818.76</c:v>
                </c:pt>
                <c:pt idx="1">
                  <c:v>413180.78</c:v>
                </c:pt>
                <c:pt idx="2">
                  <c:v>432397.64</c:v>
                </c:pt>
                <c:pt idx="3">
                  <c:v>428677.35</c:v>
                </c:pt>
                <c:pt idx="4">
                  <c:v>438463.77</c:v>
                </c:pt>
                <c:pt idx="5">
                  <c:v>423096.22</c:v>
                </c:pt>
              </c:numCache>
            </c:numRef>
          </c:val>
        </c:ser>
        <c:ser>
          <c:idx val="26"/>
          <c:order val="7"/>
          <c:tx>
            <c:strRef>
              <c:f>'グラフデータ (2)'!$A$12:$B$12</c:f>
              <c:strCache>
                <c:ptCount val="1"/>
                <c:pt idx="0">
                  <c:v>全国 　外国人延べ宿泊者数</c:v>
                </c:pt>
              </c:strCache>
            </c:strRef>
          </c:tx>
          <c:spPr>
            <a:pattFill prst="dkDnDiag">
              <a:fgClr>
                <a:srgbClr val="002060"/>
              </a:fgClr>
              <a:bgClr>
                <a:schemeClr val="bg1"/>
              </a:bgClr>
            </a:pattFill>
            <a:ln>
              <a:solidFill>
                <a:srgbClr val="002060"/>
              </a:solidFill>
            </a:ln>
          </c:spPr>
          <c:invertIfNegative val="0"/>
          <c:dLbls>
            <c:dLbl>
              <c:idx val="0"/>
              <c:layout>
                <c:manualLayout>
                  <c:x val="-2.1980966034328038E-3"/>
                  <c:y val="-4.268667711830397E-2"/>
                </c:manualLayout>
              </c:layout>
              <c:dLblPos val="ctr"/>
              <c:showLegendKey val="0"/>
              <c:showVal val="1"/>
              <c:showCatName val="0"/>
              <c:showSerName val="0"/>
              <c:showPercent val="0"/>
              <c:showBubbleSize val="0"/>
            </c:dLbl>
            <c:dLbl>
              <c:idx val="1"/>
              <c:layout>
                <c:manualLayout>
                  <c:x val="1.0761280684875064E-3"/>
                  <c:y val="-5.0533931630830586E-2"/>
                </c:manualLayout>
              </c:layout>
              <c:dLblPos val="ctr"/>
              <c:showLegendKey val="0"/>
              <c:showVal val="1"/>
              <c:showCatName val="0"/>
              <c:showSerName val="0"/>
              <c:showPercent val="0"/>
              <c:showBubbleSize val="0"/>
            </c:dLbl>
            <c:dLbl>
              <c:idx val="2"/>
              <c:layout>
                <c:manualLayout>
                  <c:x val="-3.9083291070713079E-3"/>
                  <c:y val="-4.3314798540711928E-2"/>
                </c:manualLayout>
              </c:layout>
              <c:dLblPos val="ctr"/>
              <c:showLegendKey val="0"/>
              <c:showVal val="1"/>
              <c:showCatName val="0"/>
              <c:showSerName val="0"/>
              <c:showPercent val="0"/>
              <c:showBubbleSize val="0"/>
            </c:dLbl>
            <c:dLbl>
              <c:idx val="3"/>
              <c:layout>
                <c:manualLayout>
                  <c:x val="3.971633866513883E-2"/>
                  <c:y val="4.2754889399470447E-3"/>
                </c:manualLayout>
              </c:layout>
              <c:dLblPos val="ctr"/>
              <c:showLegendKey val="0"/>
              <c:showVal val="1"/>
              <c:showCatName val="0"/>
              <c:showSerName val="0"/>
              <c:showPercent val="0"/>
              <c:showBubbleSize val="0"/>
            </c:dLbl>
            <c:dLbl>
              <c:idx val="4"/>
              <c:layout>
                <c:manualLayout>
                  <c:x val="2.1810022047018578E-2"/>
                  <c:y val="-7.8175821702192005E-2"/>
                </c:manualLayout>
              </c:layout>
              <c:dLblPos val="ctr"/>
              <c:showLegendKey val="0"/>
              <c:showVal val="1"/>
              <c:showCatName val="0"/>
              <c:showSerName val="0"/>
              <c:showPercent val="0"/>
              <c:showBubbleSize val="0"/>
            </c:dLbl>
            <c:dLbl>
              <c:idx val="5"/>
              <c:layout>
                <c:manualLayout>
                  <c:x val="2.0132815816044251E-2"/>
                  <c:y val="-8.8836264377159344E-2"/>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'グラフデータ (2)'!$C$3:$H$3</c:f>
              <c:strCache>
                <c:ptCount val="6"/>
                <c:pt idx="0">
                  <c:v>2011年</c:v>
                </c:pt>
                <c:pt idx="1">
                  <c:v>2012年</c:v>
                </c:pt>
                <c:pt idx="2">
                  <c:v>2013年</c:v>
                </c:pt>
                <c:pt idx="3">
                  <c:v>2014年</c:v>
                </c:pt>
                <c:pt idx="4">
                  <c:v>2015年</c:v>
                </c:pt>
                <c:pt idx="5">
                  <c:v>2016年</c:v>
                </c:pt>
              </c:strCache>
            </c:strRef>
          </c:cat>
          <c:val>
            <c:numRef>
              <c:f>'グラフデータ (2)'!$C$12:$H$12</c:f>
              <c:numCache>
                <c:formatCode>#,##0_);[Red]\(#,##0\)</c:formatCode>
                <c:ptCount val="6"/>
                <c:pt idx="0">
                  <c:v>18415.689999999999</c:v>
                </c:pt>
                <c:pt idx="1">
                  <c:v>26314.34</c:v>
                </c:pt>
                <c:pt idx="2">
                  <c:v>33495.730000000003</c:v>
                </c:pt>
                <c:pt idx="3">
                  <c:v>44824.6</c:v>
                </c:pt>
                <c:pt idx="4">
                  <c:v>65614.600000000006</c:v>
                </c:pt>
                <c:pt idx="5">
                  <c:v>69388.94</c:v>
                </c:pt>
              </c:numCache>
            </c:numRef>
          </c:val>
        </c:ser>
        <c:dLbls>
          <c:showLegendKey val="0"/>
          <c:showVal val="0"/>
          <c:showCatName val="0"/>
          <c:showSerName val="0"/>
          <c:showPercent val="0"/>
          <c:showBubbleSize val="0"/>
        </c:dLbls>
        <c:gapWidth val="150"/>
        <c:overlap val="100"/>
        <c:axId val="94374144"/>
        <c:axId val="94384128"/>
      </c:barChart>
      <c:lineChart>
        <c:grouping val="standard"/>
        <c:varyColors val="0"/>
        <c:ser>
          <c:idx val="2"/>
          <c:order val="0"/>
          <c:tx>
            <c:strRef>
              <c:f>'グラフデータ (2)'!$A$4:$B$4</c:f>
              <c:strCache>
                <c:ptCount val="1"/>
                <c:pt idx="0">
                  <c:v>大阪府 　全国に占める外国人延べ宿泊者数の割合</c:v>
                </c:pt>
              </c:strCache>
            </c:strRef>
          </c:tx>
          <c:spPr>
            <a:ln>
              <a:solidFill>
                <a:srgbClr val="002060"/>
              </a:solidFill>
              <a:prstDash val="sysDash"/>
            </a:ln>
          </c:spPr>
          <c:marker>
            <c:symbol val="square"/>
            <c:size val="7"/>
            <c:spPr>
              <a:solidFill>
                <a:srgbClr val="00206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(2)'!$C$4:$H$4</c:f>
              <c:numCache>
                <c:formatCode>0.0%</c:formatCode>
                <c:ptCount val="6"/>
                <c:pt idx="0">
                  <c:v>0.12844427767843616</c:v>
                </c:pt>
                <c:pt idx="1">
                  <c:v>0.11631870683437243</c:v>
                </c:pt>
                <c:pt idx="2">
                  <c:v>0.12880746292139325</c:v>
                </c:pt>
                <c:pt idx="3">
                  <c:v>0.13832047581015783</c:v>
                </c:pt>
                <c:pt idx="4">
                  <c:v>0.13664138773992374</c:v>
                </c:pt>
                <c:pt idx="5">
                  <c:v>0.14424243978939583</c:v>
                </c:pt>
              </c:numCache>
            </c:numRef>
          </c:val>
          <c:smooth val="0"/>
        </c:ser>
        <c:ser>
          <c:idx val="4"/>
          <c:order val="1"/>
          <c:tx>
            <c:strRef>
              <c:f>'グラフデータ (2)'!$A$5:$B$5</c:f>
              <c:strCache>
                <c:ptCount val="1"/>
                <c:pt idx="0">
                  <c:v>大阪府 　全国に占める日本人延べ宿泊者数の割合</c:v>
                </c:pt>
              </c:strCache>
            </c:strRef>
          </c:tx>
          <c:spPr>
            <a:ln>
              <a:solidFill>
                <a:srgbClr val="002060"/>
              </a:solidFill>
            </a:ln>
          </c:spPr>
          <c:marker>
            <c:symbol val="square"/>
            <c:size val="7"/>
            <c:spPr>
              <a:solidFill>
                <a:srgbClr val="00206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(2)'!$C$5:$H$5</c:f>
              <c:numCache>
                <c:formatCode>0.0%</c:formatCode>
                <c:ptCount val="6"/>
                <c:pt idx="0">
                  <c:v>4.8641743934011529E-2</c:v>
                </c:pt>
                <c:pt idx="1">
                  <c:v>4.9089335665613486E-2</c:v>
                </c:pt>
                <c:pt idx="2">
                  <c:v>4.5252166501186269E-2</c:v>
                </c:pt>
                <c:pt idx="3">
                  <c:v>5.1715095280868005E-2</c:v>
                </c:pt>
                <c:pt idx="4">
                  <c:v>4.8807704226052698E-2</c:v>
                </c:pt>
                <c:pt idx="5">
                  <c:v>4.9637975966790725E-2</c:v>
                </c:pt>
              </c:numCache>
            </c:numRef>
          </c:val>
          <c:smooth val="0"/>
        </c:ser>
        <c:ser>
          <c:idx val="8"/>
          <c:order val="3"/>
          <c:tx>
            <c:strRef>
              <c:f>'グラフデータ (2)'!$A$6:$B$6</c:f>
              <c:strCache>
                <c:ptCount val="1"/>
                <c:pt idx="0">
                  <c:v>東京都 　全国に占める外国人延べ宿泊者数の割合</c:v>
                </c:pt>
              </c:strCache>
            </c:strRef>
          </c:tx>
          <c:spPr>
            <a:ln>
              <a:solidFill>
                <a:srgbClr val="00B050"/>
              </a:solidFill>
              <a:prstDash val="sysDash"/>
            </a:ln>
          </c:spPr>
          <c:marker>
            <c:symbol val="diamond"/>
            <c:size val="7"/>
            <c:spPr>
              <a:solidFill>
                <a:srgbClr val="00B05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(2)'!$C$6:$H$6</c:f>
              <c:numCache>
                <c:formatCode>0.0%</c:formatCode>
                <c:ptCount val="6"/>
                <c:pt idx="0">
                  <c:v>0.30690188638058097</c:v>
                </c:pt>
                <c:pt idx="1">
                  <c:v>0.31510347589945253</c:v>
                </c:pt>
                <c:pt idx="2">
                  <c:v>0.29349860415043949</c:v>
                </c:pt>
                <c:pt idx="3">
                  <c:v>0.29437540993115391</c:v>
                </c:pt>
                <c:pt idx="4">
                  <c:v>0.2676323562134037</c:v>
                </c:pt>
                <c:pt idx="5">
                  <c:v>0.26027144959989301</c:v>
                </c:pt>
              </c:numCache>
            </c:numRef>
          </c:val>
          <c:smooth val="0"/>
        </c:ser>
        <c:ser>
          <c:idx val="10"/>
          <c:order val="4"/>
          <c:tx>
            <c:strRef>
              <c:f>'グラフデータ (2)'!$A$7:$B$7</c:f>
              <c:strCache>
                <c:ptCount val="1"/>
                <c:pt idx="0">
                  <c:v>東京都 　全国に占める日本人延べ宿泊者数の割合</c:v>
                </c:pt>
              </c:strCache>
            </c:strRef>
          </c:tx>
          <c:spPr>
            <a:ln>
              <a:solidFill>
                <a:srgbClr val="00B050"/>
              </a:solidFill>
            </a:ln>
          </c:spPr>
          <c:marker>
            <c:symbol val="diamond"/>
            <c:size val="7"/>
            <c:spPr>
              <a:solidFill>
                <a:srgbClr val="00B05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(2)'!$C$7:$H$7</c:f>
              <c:numCache>
                <c:formatCode>0.0%</c:formatCode>
                <c:ptCount val="6"/>
                <c:pt idx="0">
                  <c:v>8.9956926800534659E-2</c:v>
                </c:pt>
                <c:pt idx="1">
                  <c:v>9.8983621648615877E-2</c:v>
                </c:pt>
                <c:pt idx="2">
                  <c:v>9.9429566729365121E-2</c:v>
                </c:pt>
                <c:pt idx="3">
                  <c:v>9.579120520363392E-2</c:v>
                </c:pt>
                <c:pt idx="4">
                  <c:v>9.4710972356963491E-2</c:v>
                </c:pt>
                <c:pt idx="5">
                  <c:v>9.3252995736998079E-2</c:v>
                </c:pt>
              </c:numCache>
            </c:numRef>
          </c:val>
          <c:smooth val="0"/>
        </c:ser>
        <c:ser>
          <c:idx val="14"/>
          <c:order val="5"/>
          <c:tx>
            <c:strRef>
              <c:f>'グラフデータ (2)'!$A$8:$B$8</c:f>
              <c:strCache>
                <c:ptCount val="1"/>
                <c:pt idx="0">
                  <c:v>京都府 　全国に占める外国人延べ宿泊者数の割合</c:v>
                </c:pt>
              </c:strCache>
            </c:strRef>
          </c:tx>
          <c:spPr>
            <a:ln>
              <a:prstDash val="sysDash"/>
            </a:ln>
          </c:spPr>
          <c:cat>
            <c:strRef>
              <c:f>'グラフデータ (2)'!$C$3:$H$3</c:f>
              <c:strCache>
                <c:ptCount val="6"/>
                <c:pt idx="0">
                  <c:v>2011年</c:v>
                </c:pt>
                <c:pt idx="1">
                  <c:v>2012年</c:v>
                </c:pt>
                <c:pt idx="2">
                  <c:v>2013年</c:v>
                </c:pt>
                <c:pt idx="3">
                  <c:v>2014年</c:v>
                </c:pt>
                <c:pt idx="4">
                  <c:v>2015年</c:v>
                </c:pt>
                <c:pt idx="5">
                  <c:v>2016年</c:v>
                </c:pt>
              </c:strCache>
            </c:strRef>
          </c:cat>
          <c:val>
            <c:numRef>
              <c:f>'グラフデータ (2)'!$C$8:$H$8</c:f>
              <c:numCache>
                <c:formatCode>0.0%</c:formatCode>
                <c:ptCount val="6"/>
                <c:pt idx="0">
                  <c:v>5.7165384517224173E-2</c:v>
                </c:pt>
                <c:pt idx="1">
                  <c:v>8.7601285078782148E-2</c:v>
                </c:pt>
                <c:pt idx="2">
                  <c:v>7.8394469981696177E-2</c:v>
                </c:pt>
                <c:pt idx="3">
                  <c:v>7.3419729345047147E-2</c:v>
                </c:pt>
                <c:pt idx="4">
                  <c:v>6.9781268193359405E-2</c:v>
                </c:pt>
                <c:pt idx="5">
                  <c:v>6.6333481964128582E-2</c:v>
                </c:pt>
              </c:numCache>
            </c:numRef>
          </c:val>
          <c:smooth val="0"/>
        </c:ser>
        <c:ser>
          <c:idx val="16"/>
          <c:order val="6"/>
          <c:tx>
            <c:strRef>
              <c:f>'グラフデータ (2)'!$A$9:$B$9</c:f>
              <c:strCache>
                <c:ptCount val="1"/>
                <c:pt idx="0">
                  <c:v>京都府 　全国に占める日本人延べ宿泊者数の割合</c:v>
                </c:pt>
              </c:strCache>
            </c:strRef>
          </c:tx>
          <c:spPr>
            <a:ln>
              <a:solidFill>
                <a:srgbClr val="00B0F0"/>
              </a:solidFill>
            </a:ln>
          </c:spPr>
          <c:marker>
            <c:symbol val="circle"/>
            <c:size val="7"/>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(2)'!$C$9:$H$9</c:f>
              <c:numCache>
                <c:formatCode>0.0%</c:formatCode>
                <c:ptCount val="6"/>
                <c:pt idx="0">
                  <c:v>3.3479794180193534E-2</c:v>
                </c:pt>
                <c:pt idx="1">
                  <c:v>3.3727561093233813E-2</c:v>
                </c:pt>
                <c:pt idx="2">
                  <c:v>4.038326851182629E-2</c:v>
                </c:pt>
                <c:pt idx="3">
                  <c:v>3.1948853840773256E-2</c:v>
                </c:pt>
                <c:pt idx="4">
                  <c:v>3.1191539497094595E-2</c:v>
                </c:pt>
                <c:pt idx="5">
                  <c:v>3.0836224440861232E-2</c:v>
                </c:pt>
              </c:numCache>
            </c:numRef>
          </c:val>
          <c:smooth val="0"/>
        </c:ser>
        <c:dLbls>
          <c:showLegendKey val="0"/>
          <c:showVal val="0"/>
          <c:showCatName val="0"/>
          <c:showSerName val="0"/>
          <c:showPercent val="0"/>
          <c:showBubbleSize val="0"/>
        </c:dLbls>
        <c:marker val="1"/>
        <c:smooth val="0"/>
        <c:axId val="94387200"/>
        <c:axId val="94385664"/>
      </c:lineChart>
      <c:catAx>
        <c:axId val="94374144"/>
        <c:scaling>
          <c:orientation val="minMax"/>
        </c:scaling>
        <c:delete val="0"/>
        <c:axPos val="b"/>
        <c:majorTickMark val="out"/>
        <c:minorTickMark val="none"/>
        <c:tickLblPos val="nextTo"/>
        <c:crossAx val="94384128"/>
        <c:crosses val="autoZero"/>
        <c:auto val="1"/>
        <c:lblAlgn val="ctr"/>
        <c:lblOffset val="100"/>
        <c:noMultiLvlLbl val="0"/>
      </c:catAx>
      <c:valAx>
        <c:axId val="94384128"/>
        <c:scaling>
          <c:orientation val="minMax"/>
        </c:scaling>
        <c:delete val="0"/>
        <c:axPos val="l"/>
        <c:majorGridlines/>
        <c:numFmt formatCode="#,##0_);[Red]\(#,##0\)" sourceLinked="1"/>
        <c:majorTickMark val="out"/>
        <c:minorTickMark val="none"/>
        <c:tickLblPos val="nextTo"/>
        <c:crossAx val="94374144"/>
        <c:crosses val="autoZero"/>
        <c:crossBetween val="between"/>
      </c:valAx>
      <c:valAx>
        <c:axId val="94385664"/>
        <c:scaling>
          <c:orientation val="minMax"/>
        </c:scaling>
        <c:delete val="0"/>
        <c:axPos val="r"/>
        <c:numFmt formatCode="0.0%" sourceLinked="1"/>
        <c:majorTickMark val="out"/>
        <c:minorTickMark val="none"/>
        <c:tickLblPos val="nextTo"/>
        <c:crossAx val="94387200"/>
        <c:crosses val="max"/>
        <c:crossBetween val="between"/>
      </c:valAx>
      <c:catAx>
        <c:axId val="94387200"/>
        <c:scaling>
          <c:orientation val="minMax"/>
        </c:scaling>
        <c:delete val="1"/>
        <c:axPos val="b"/>
        <c:majorTickMark val="out"/>
        <c:minorTickMark val="none"/>
        <c:tickLblPos val="nextTo"/>
        <c:crossAx val="94385664"/>
        <c:crosses val="autoZero"/>
        <c:auto val="1"/>
        <c:lblAlgn val="ctr"/>
        <c:lblOffset val="100"/>
        <c:noMultiLvlLbl val="0"/>
      </c:catAx>
    </c:plotArea>
    <c:legend>
      <c:legendPos val="r"/>
      <c:layout>
        <c:manualLayout>
          <c:xMode val="edge"/>
          <c:yMode val="edge"/>
          <c:x val="0.62704716878952582"/>
          <c:y val="0"/>
          <c:w val="0.34617107771801964"/>
          <c:h val="0.88551233097285842"/>
        </c:manualLayout>
      </c:layout>
      <c:overlay val="0"/>
      <c:txPr>
        <a:bodyPr/>
        <a:lstStyle/>
        <a:p>
          <a:pPr>
            <a:defRPr sz="900"/>
          </a:pPr>
          <a:endParaRPr lang="ja-JP"/>
        </a:p>
      </c:txPr>
    </c:legend>
    <c:plotVisOnly val="1"/>
    <c:dispBlanksAs val="gap"/>
    <c:showDLblsOverMax val="0"/>
  </c:chart>
  <c:txPr>
    <a:bodyPr/>
    <a:lstStyle/>
    <a:p>
      <a:pPr>
        <a:defRPr sz="11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475054654166075E-2"/>
          <c:y val="8.6528724703554258E-2"/>
          <c:w val="0.64225875729143045"/>
          <c:h val="0.73264715073210285"/>
        </c:manualLayout>
      </c:layout>
      <c:lineChart>
        <c:grouping val="standard"/>
        <c:varyColors val="0"/>
        <c:ser>
          <c:idx val="0"/>
          <c:order val="0"/>
          <c:tx>
            <c:strRef>
              <c:f>'[P04_大阪府経済成長率の推移（H14～H27）.xlsx]計算表（大阪府経済成長率の推移H14～H27）'!$C$2</c:f>
              <c:strCache>
                <c:ptCount val="1"/>
                <c:pt idx="0">
                  <c:v>名目（大阪府）</c:v>
                </c:pt>
              </c:strCache>
            </c:strRef>
          </c:tx>
          <c:spPr>
            <a:ln w="19050">
              <a:prstDash val="sysDash"/>
            </a:ln>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'[P04_大阪府経済成長率の推移（H14～H27）.xlsx]計算表（大阪府経済成長率の推移H14～H27）'!$C$3:$C$16</c:f>
              <c:numCache>
                <c:formatCode>0.0</c:formatCode>
                <c:ptCount val="14"/>
                <c:pt idx="0">
                  <c:v>-2.8</c:v>
                </c:pt>
                <c:pt idx="1">
                  <c:v>-0.9</c:v>
                </c:pt>
                <c:pt idx="2">
                  <c:v>0.8</c:v>
                </c:pt>
                <c:pt idx="3">
                  <c:v>0.4</c:v>
                </c:pt>
                <c:pt idx="4">
                  <c:v>0.3</c:v>
                </c:pt>
                <c:pt idx="5">
                  <c:v>1</c:v>
                </c:pt>
                <c:pt idx="6">
                  <c:v>-3.3</c:v>
                </c:pt>
                <c:pt idx="7">
                  <c:v>-4.9000000000000004</c:v>
                </c:pt>
                <c:pt idx="8">
                  <c:v>0.2</c:v>
                </c:pt>
                <c:pt idx="9">
                  <c:v>1.4</c:v>
                </c:pt>
                <c:pt idx="10">
                  <c:v>-0.9</c:v>
                </c:pt>
                <c:pt idx="11">
                  <c:v>0.8</c:v>
                </c:pt>
                <c:pt idx="12">
                  <c:v>2</c:v>
                </c:pt>
                <c:pt idx="13">
                  <c:v>1.4</c:v>
                </c:pt>
              </c:numCache>
            </c:numRef>
          </c:val>
          <c:smooth val="0"/>
        </c:ser>
        <c:ser>
          <c:idx val="1"/>
          <c:order val="1"/>
          <c:tx>
            <c:strRef>
              <c:f>'[P04_大阪府経済成長率の推移（H14～H27）.xlsx]計算表（大阪府経済成長率の推移H14～H27）'!$D$2</c:f>
              <c:strCache>
                <c:ptCount val="1"/>
                <c:pt idx="0">
                  <c:v>実質（大阪府）</c:v>
                </c:pt>
              </c:strCache>
            </c:strRef>
          </c:tx>
          <c:spPr>
            <a:ln w="19050"/>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'[P04_大阪府経済成長率の推移（H14～H27）.xlsx]計算表（大阪府経済成長率の推移H14～H27）'!$D$3:$D$16</c:f>
              <c:numCache>
                <c:formatCode>General</c:formatCode>
                <c:ptCount val="14"/>
                <c:pt idx="0">
                  <c:v>-1.4</c:v>
                </c:pt>
                <c:pt idx="1">
                  <c:v>0.2</c:v>
                </c:pt>
                <c:pt idx="2">
                  <c:v>1.4</c:v>
                </c:pt>
                <c:pt idx="3">
                  <c:v>0.9</c:v>
                </c:pt>
                <c:pt idx="4">
                  <c:v>1.1000000000000001</c:v>
                </c:pt>
                <c:pt idx="5">
                  <c:v>1.3</c:v>
                </c:pt>
                <c:pt idx="6">
                  <c:v>-2.8</c:v>
                </c:pt>
                <c:pt idx="7">
                  <c:v>-4.0999999999999996</c:v>
                </c:pt>
                <c:pt idx="8">
                  <c:v>1.7</c:v>
                </c:pt>
                <c:pt idx="9">
                  <c:v>2</c:v>
                </c:pt>
                <c:pt idx="10">
                  <c:v>-0.2</c:v>
                </c:pt>
                <c:pt idx="11">
                  <c:v>1</c:v>
                </c:pt>
                <c:pt idx="12">
                  <c:v>0.5</c:v>
                </c:pt>
                <c:pt idx="13">
                  <c:v>-0.1</c:v>
                </c:pt>
              </c:numCache>
            </c:numRef>
          </c:val>
          <c:smooth val="0"/>
        </c:ser>
        <c:ser>
          <c:idx val="2"/>
          <c:order val="2"/>
          <c:tx>
            <c:strRef>
              <c:f>'[P04_大阪府経済成長率の推移（H14～H27）.xlsx]計算表（大阪府経済成長率の推移H14～H27）'!$E$2</c:f>
              <c:strCache>
                <c:ptCount val="1"/>
                <c:pt idx="0">
                  <c:v>名目（全国）</c:v>
                </c:pt>
              </c:strCache>
            </c:strRef>
          </c:tx>
          <c:spPr>
            <a:ln w="19050">
              <a:prstDash val="sysDash"/>
            </a:ln>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'[P04_大阪府経済成長率の推移（H14～H27）.xlsx]計算表（大阪府経済成長率の推移H14～H27）'!$E$3:$E$16</c:f>
              <c:numCache>
                <c:formatCode>General</c:formatCode>
                <c:ptCount val="14"/>
                <c:pt idx="0">
                  <c:v>-0.8</c:v>
                </c:pt>
                <c:pt idx="1">
                  <c:v>0.7</c:v>
                </c:pt>
                <c:pt idx="2">
                  <c:v>0.5</c:v>
                </c:pt>
                <c:pt idx="3">
                  <c:v>0.9</c:v>
                </c:pt>
                <c:pt idx="4">
                  <c:v>0.7</c:v>
                </c:pt>
                <c:pt idx="5">
                  <c:v>0.3</c:v>
                </c:pt>
                <c:pt idx="6">
                  <c:v>-4.0999999999999996</c:v>
                </c:pt>
                <c:pt idx="7">
                  <c:v>-3.4</c:v>
                </c:pt>
                <c:pt idx="8">
                  <c:v>1.4</c:v>
                </c:pt>
                <c:pt idx="9">
                  <c:v>-1.1000000000000001</c:v>
                </c:pt>
                <c:pt idx="10">
                  <c:v>0.2</c:v>
                </c:pt>
                <c:pt idx="11">
                  <c:v>2.6</c:v>
                </c:pt>
                <c:pt idx="12">
                  <c:v>2.1</c:v>
                </c:pt>
                <c:pt idx="13">
                  <c:v>2.8</c:v>
                </c:pt>
              </c:numCache>
            </c:numRef>
          </c:val>
          <c:smooth val="0"/>
        </c:ser>
        <c:ser>
          <c:idx val="3"/>
          <c:order val="3"/>
          <c:tx>
            <c:strRef>
              <c:f>'[P04_大阪府経済成長率の推移（H14～H27）.xlsx]計算表（大阪府経済成長率の推移H14～H27）'!$F$2</c:f>
              <c:strCache>
                <c:ptCount val="1"/>
                <c:pt idx="0">
                  <c:v>実質（全国）</c:v>
                </c:pt>
              </c:strCache>
            </c:strRef>
          </c:tx>
          <c:spPr>
            <a:ln w="19050"/>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'[P04_大阪府経済成長率の推移（H14～H27）.xlsx]計算表（大阪府経済成長率の推移H14～H27）'!$F$3:$F$16</c:f>
              <c:numCache>
                <c:formatCode>General</c:formatCode>
                <c:ptCount val="14"/>
                <c:pt idx="0">
                  <c:v>0.9</c:v>
                </c:pt>
                <c:pt idx="1">
                  <c:v>2.1</c:v>
                </c:pt>
                <c:pt idx="2">
                  <c:v>1.5</c:v>
                </c:pt>
                <c:pt idx="3">
                  <c:v>2.1</c:v>
                </c:pt>
                <c:pt idx="4">
                  <c:v>1.4</c:v>
                </c:pt>
                <c:pt idx="5">
                  <c:v>1.2</c:v>
                </c:pt>
                <c:pt idx="6">
                  <c:v>-3.5</c:v>
                </c:pt>
                <c:pt idx="7">
                  <c:v>-2.2000000000000002</c:v>
                </c:pt>
                <c:pt idx="8">
                  <c:v>3.2</c:v>
                </c:pt>
                <c:pt idx="9">
                  <c:v>0.5</c:v>
                </c:pt>
                <c:pt idx="10">
                  <c:v>0.9</c:v>
                </c:pt>
                <c:pt idx="11">
                  <c:v>2.6</c:v>
                </c:pt>
                <c:pt idx="12">
                  <c:v>-0.4</c:v>
                </c:pt>
                <c:pt idx="13">
                  <c:v>1.3</c:v>
                </c:pt>
              </c:numCache>
            </c:numRef>
          </c:val>
          <c:smooth val="0"/>
        </c:ser>
        <c:dLbls>
          <c:showLegendKey val="0"/>
          <c:showVal val="0"/>
          <c:showCatName val="0"/>
          <c:showSerName val="0"/>
          <c:showPercent val="0"/>
          <c:showBubbleSize val="0"/>
        </c:dLbls>
        <c:marker val="1"/>
        <c:smooth val="0"/>
        <c:axId val="89537920"/>
        <c:axId val="89539712"/>
      </c:lineChart>
      <c:catAx>
        <c:axId val="89537920"/>
        <c:scaling>
          <c:orientation val="minMax"/>
        </c:scaling>
        <c:delete val="0"/>
        <c:axPos val="b"/>
        <c:numFmt formatCode="General" sourceLinked="1"/>
        <c:majorTickMark val="none"/>
        <c:minorTickMark val="none"/>
        <c:tickLblPos val="low"/>
        <c:txPr>
          <a:bodyPr/>
          <a:lstStyle/>
          <a:p>
            <a:pPr>
              <a:defRPr sz="800"/>
            </a:pPr>
            <a:endParaRPr lang="ja-JP"/>
          </a:p>
        </c:txPr>
        <c:crossAx val="89539712"/>
        <c:crosses val="autoZero"/>
        <c:auto val="1"/>
        <c:lblAlgn val="ctr"/>
        <c:lblOffset val="100"/>
        <c:noMultiLvlLbl val="0"/>
      </c:catAx>
      <c:valAx>
        <c:axId val="89539712"/>
        <c:scaling>
          <c:orientation val="minMax"/>
          <c:max val="5"/>
          <c:min val="-5"/>
        </c:scaling>
        <c:delete val="0"/>
        <c:axPos val="l"/>
        <c:majorGridlines/>
        <c:numFmt formatCode="0.0" sourceLinked="1"/>
        <c:majorTickMark val="none"/>
        <c:minorTickMark val="none"/>
        <c:tickLblPos val="nextTo"/>
        <c:txPr>
          <a:bodyPr/>
          <a:lstStyle/>
          <a:p>
            <a:pPr>
              <a:defRPr sz="700"/>
            </a:pPr>
            <a:endParaRPr lang="ja-JP"/>
          </a:p>
        </c:txPr>
        <c:crossAx val="89537920"/>
        <c:crosses val="autoZero"/>
        <c:crossBetween val="between"/>
      </c:valAx>
    </c:plotArea>
    <c:legend>
      <c:legendPos val="r"/>
      <c:legendEntry>
        <c:idx val="1"/>
        <c:txPr>
          <a:bodyPr/>
          <a:lstStyle/>
          <a:p>
            <a:pPr>
              <a:defRPr sz="700">
                <a:latin typeface="+mj-ea"/>
                <a:ea typeface="+mj-ea"/>
              </a:defRPr>
            </a:pPr>
            <a:endParaRPr lang="ja-JP"/>
          </a:p>
        </c:txPr>
      </c:legendEntry>
      <c:legendEntry>
        <c:idx val="2"/>
        <c:txPr>
          <a:bodyPr/>
          <a:lstStyle/>
          <a:p>
            <a:pPr>
              <a:defRPr sz="700">
                <a:latin typeface="+mn-ea"/>
                <a:ea typeface="+mn-ea"/>
              </a:defRPr>
            </a:pPr>
            <a:endParaRPr lang="ja-JP"/>
          </a:p>
        </c:txPr>
      </c:legendEntry>
      <c:layout>
        <c:manualLayout>
          <c:xMode val="edge"/>
          <c:yMode val="edge"/>
          <c:x val="0.74830974416576257"/>
          <c:y val="0.15025622067861205"/>
          <c:w val="0.24103670003172997"/>
          <c:h val="0.64889188896627359"/>
        </c:manualLayout>
      </c:layout>
      <c:overlay val="0"/>
      <c:txPr>
        <a:bodyPr/>
        <a:lstStyle/>
        <a:p>
          <a:pPr>
            <a:defRPr sz="700">
              <a:latin typeface="+mj-ea"/>
              <a:ea typeface="+mj-ea"/>
            </a:defRPr>
          </a:pPr>
          <a:endParaRPr lang="ja-JP"/>
        </a:p>
      </c:txPr>
    </c:legend>
    <c:plotVisOnly val="1"/>
    <c:dispBlanksAs val="gap"/>
    <c:showDLblsOverMax val="0"/>
  </c:chart>
  <c:spPr>
    <a:solidFill>
      <a:schemeClr val="bg1"/>
    </a:solidFill>
    <a:ln>
      <a:solidFill>
        <a:schemeClr val="tx1"/>
      </a:solidFill>
    </a:ln>
  </c:sp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75428889807993E-2"/>
          <c:y val="2.0806827684984704E-2"/>
          <c:w val="0.88784100021623946"/>
          <c:h val="0.69360548856526527"/>
        </c:manualLayout>
      </c:layout>
      <c:barChart>
        <c:barDir val="col"/>
        <c:grouping val="clustered"/>
        <c:varyColors val="0"/>
        <c:ser>
          <c:idx val="0"/>
          <c:order val="0"/>
          <c:tx>
            <c:strRef>
              <c:f>計算表!$B$19</c:f>
              <c:strCache>
                <c:ptCount val="1"/>
                <c:pt idx="0">
                  <c:v>全体</c:v>
                </c:pt>
              </c:strCache>
            </c:strRef>
          </c:tx>
          <c:spPr>
            <a:pattFill prst="ltUpDiag">
              <a:fgClr>
                <a:schemeClr val="accent1"/>
              </a:fgClr>
              <a:bgClr>
                <a:schemeClr val="bg1"/>
              </a:bgClr>
            </a:pattFill>
            <a:ln>
              <a:solidFill>
                <a:schemeClr val="accent1"/>
              </a:solidFill>
            </a:ln>
          </c:spPr>
          <c:invertIfNegative val="0"/>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計算表!$B$20:$B$26</c:f>
              <c:numCache>
                <c:formatCode>#,##0.0;[Red]\-#,##0.0</c:formatCode>
                <c:ptCount val="7"/>
                <c:pt idx="0">
                  <c:v>61.7</c:v>
                </c:pt>
                <c:pt idx="1">
                  <c:v>78.8</c:v>
                </c:pt>
                <c:pt idx="2">
                  <c:v>67.8</c:v>
                </c:pt>
                <c:pt idx="3">
                  <c:v>67.3</c:v>
                </c:pt>
                <c:pt idx="4">
                  <c:v>83.3</c:v>
                </c:pt>
                <c:pt idx="5">
                  <c:v>57.5</c:v>
                </c:pt>
                <c:pt idx="6">
                  <c:v>70.8</c:v>
                </c:pt>
              </c:numCache>
            </c:numRef>
          </c:val>
        </c:ser>
        <c:dLbls>
          <c:showLegendKey val="0"/>
          <c:showVal val="0"/>
          <c:showCatName val="0"/>
          <c:showSerName val="0"/>
          <c:showPercent val="0"/>
          <c:showBubbleSize val="0"/>
        </c:dLbls>
        <c:gapWidth val="110"/>
        <c:overlap val="-25"/>
        <c:axId val="94425088"/>
        <c:axId val="94426624"/>
      </c:barChart>
      <c:lineChart>
        <c:grouping val="standard"/>
        <c:varyColors val="0"/>
        <c:ser>
          <c:idx val="1"/>
          <c:order val="1"/>
          <c:tx>
            <c:strRef>
              <c:f>計算表!$C$19</c:f>
              <c:strCache>
                <c:ptCount val="1"/>
                <c:pt idx="0">
                  <c:v>旅館</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計算表!$C$20:$C$26</c:f>
              <c:numCache>
                <c:formatCode>#,##0.0;[Red]\-#,##0.0</c:formatCode>
                <c:ptCount val="7"/>
                <c:pt idx="0">
                  <c:v>46.5</c:v>
                </c:pt>
                <c:pt idx="1">
                  <c:v>59.8</c:v>
                </c:pt>
                <c:pt idx="2">
                  <c:v>47.3</c:v>
                </c:pt>
                <c:pt idx="3">
                  <c:v>42.9</c:v>
                </c:pt>
                <c:pt idx="4">
                  <c:v>41.3</c:v>
                </c:pt>
                <c:pt idx="5">
                  <c:v>39</c:v>
                </c:pt>
                <c:pt idx="6">
                  <c:v>29.3</c:v>
                </c:pt>
              </c:numCache>
            </c:numRef>
          </c:val>
          <c:smooth val="0"/>
        </c:ser>
        <c:ser>
          <c:idx val="2"/>
          <c:order val="2"/>
          <c:tx>
            <c:strRef>
              <c:f>計算表!$D$19</c:f>
              <c:strCache>
                <c:ptCount val="1"/>
                <c:pt idx="0">
                  <c:v>リゾート
ホテル</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計算表!$D$20:$D$26</c:f>
              <c:numCache>
                <c:formatCode>#,##0.0;[Red]\-#,##0.0</c:formatCode>
                <c:ptCount val="7"/>
                <c:pt idx="0">
                  <c:v>52.1</c:v>
                </c:pt>
                <c:pt idx="1">
                  <c:v>75.7</c:v>
                </c:pt>
                <c:pt idx="2">
                  <c:v>69.400000000000006</c:v>
                </c:pt>
                <c:pt idx="3">
                  <c:v>55</c:v>
                </c:pt>
                <c:pt idx="4">
                  <c:v>89</c:v>
                </c:pt>
                <c:pt idx="5">
                  <c:v>53.6</c:v>
                </c:pt>
                <c:pt idx="6">
                  <c:v>62.8</c:v>
                </c:pt>
              </c:numCache>
            </c:numRef>
          </c:val>
          <c:smooth val="0"/>
        </c:ser>
        <c:ser>
          <c:idx val="3"/>
          <c:order val="3"/>
          <c:tx>
            <c:strRef>
              <c:f>計算表!$E$19</c:f>
              <c:strCache>
                <c:ptCount val="1"/>
                <c:pt idx="0">
                  <c:v>ビジネス
ホテル</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計算表!$E$20:$E$26</c:f>
              <c:numCache>
                <c:formatCode>#,##0.0;[Red]\-#,##0.0</c:formatCode>
                <c:ptCount val="7"/>
                <c:pt idx="0">
                  <c:v>71.3</c:v>
                </c:pt>
                <c:pt idx="1">
                  <c:v>83.3</c:v>
                </c:pt>
                <c:pt idx="2">
                  <c:v>79.8</c:v>
                </c:pt>
                <c:pt idx="3">
                  <c:v>85.4</c:v>
                </c:pt>
                <c:pt idx="4">
                  <c:v>85.2</c:v>
                </c:pt>
                <c:pt idx="5">
                  <c:v>78.900000000000006</c:v>
                </c:pt>
                <c:pt idx="6">
                  <c:v>76.400000000000006</c:v>
                </c:pt>
              </c:numCache>
            </c:numRef>
          </c:val>
          <c:smooth val="0"/>
        </c:ser>
        <c:ser>
          <c:idx val="4"/>
          <c:order val="4"/>
          <c:tx>
            <c:strRef>
              <c:f>計算表!$F$19</c:f>
              <c:strCache>
                <c:ptCount val="1"/>
                <c:pt idx="0">
                  <c:v>シティ
ホテル</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計算表!$F$20:$F$26</c:f>
              <c:numCache>
                <c:formatCode>#,##0.0;[Red]\-#,##0.0</c:formatCode>
                <c:ptCount val="7"/>
                <c:pt idx="0">
                  <c:v>77.2</c:v>
                </c:pt>
                <c:pt idx="1">
                  <c:v>80.8</c:v>
                </c:pt>
                <c:pt idx="2">
                  <c:v>82.1</c:v>
                </c:pt>
                <c:pt idx="3">
                  <c:v>87.5</c:v>
                </c:pt>
                <c:pt idx="4">
                  <c:v>88</c:v>
                </c:pt>
                <c:pt idx="5">
                  <c:v>76.599999999999994</c:v>
                </c:pt>
                <c:pt idx="6">
                  <c:v>81.3</c:v>
                </c:pt>
              </c:numCache>
            </c:numRef>
          </c:val>
          <c:smooth val="0"/>
        </c:ser>
        <c:ser>
          <c:idx val="5"/>
          <c:order val="5"/>
          <c:tx>
            <c:strRef>
              <c:f>計算表!$G$19</c:f>
              <c:strCache>
                <c:ptCount val="1"/>
                <c:pt idx="0">
                  <c:v>簡易宿所</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計算表!$G$20:$G$26</c:f>
              <c:numCache>
                <c:formatCode>#,##0.0;[Red]\-#,##0.0</c:formatCode>
                <c:ptCount val="7"/>
                <c:pt idx="0">
                  <c:v>29.8</c:v>
                </c:pt>
                <c:pt idx="1">
                  <c:v>55.2</c:v>
                </c:pt>
                <c:pt idx="2">
                  <c:v>46.2</c:v>
                </c:pt>
                <c:pt idx="3">
                  <c:v>28.5</c:v>
                </c:pt>
                <c:pt idx="4">
                  <c:v>58.5</c:v>
                </c:pt>
                <c:pt idx="5">
                  <c:v>15</c:v>
                </c:pt>
                <c:pt idx="6">
                  <c:v>27.9</c:v>
                </c:pt>
              </c:numCache>
            </c:numRef>
          </c:val>
          <c:smooth val="0"/>
        </c:ser>
        <c:ser>
          <c:idx val="6"/>
          <c:order val="6"/>
          <c:tx>
            <c:strRef>
              <c:f>計算表!$H$19</c:f>
              <c:strCache>
                <c:ptCount val="1"/>
                <c:pt idx="0">
                  <c:v>会社・団体の宿泊所</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計算表!$H$20:$H$26</c:f>
              <c:numCache>
                <c:formatCode>#,##0.0;[Red]\-#,##0.0</c:formatCode>
                <c:ptCount val="7"/>
                <c:pt idx="0">
                  <c:v>24.1</c:v>
                </c:pt>
                <c:pt idx="1">
                  <c:v>46.4</c:v>
                </c:pt>
                <c:pt idx="2">
                  <c:v>29.3</c:v>
                </c:pt>
                <c:pt idx="3">
                  <c:v>34.299999999999997</c:v>
                </c:pt>
                <c:pt idx="4">
                  <c:v>45.3</c:v>
                </c:pt>
                <c:pt idx="5">
                  <c:v>29.4</c:v>
                </c:pt>
                <c:pt idx="6">
                  <c:v>32.700000000000003</c:v>
                </c:pt>
              </c:numCache>
            </c:numRef>
          </c:val>
          <c:smooth val="0"/>
        </c:ser>
        <c:dLbls>
          <c:showLegendKey val="0"/>
          <c:showVal val="0"/>
          <c:showCatName val="0"/>
          <c:showSerName val="0"/>
          <c:showPercent val="0"/>
          <c:showBubbleSize val="0"/>
        </c:dLbls>
        <c:marker val="1"/>
        <c:smooth val="0"/>
        <c:axId val="94425088"/>
        <c:axId val="94426624"/>
      </c:lineChart>
      <c:catAx>
        <c:axId val="94425088"/>
        <c:scaling>
          <c:orientation val="minMax"/>
        </c:scaling>
        <c:delete val="0"/>
        <c:axPos val="b"/>
        <c:majorTickMark val="none"/>
        <c:minorTickMark val="none"/>
        <c:tickLblPos val="nextTo"/>
        <c:txPr>
          <a:bodyPr/>
          <a:lstStyle/>
          <a:p>
            <a:pPr>
              <a:defRPr sz="900"/>
            </a:pPr>
            <a:endParaRPr lang="ja-JP"/>
          </a:p>
        </c:txPr>
        <c:crossAx val="94426624"/>
        <c:crosses val="autoZero"/>
        <c:auto val="1"/>
        <c:lblAlgn val="ctr"/>
        <c:lblOffset val="100"/>
        <c:noMultiLvlLbl val="0"/>
      </c:catAx>
      <c:valAx>
        <c:axId val="94426624"/>
        <c:scaling>
          <c:orientation val="minMax"/>
          <c:max val="100"/>
          <c:min val="10"/>
        </c:scaling>
        <c:delete val="0"/>
        <c:axPos val="l"/>
        <c:majorGridlines/>
        <c:title>
          <c:tx>
            <c:rich>
              <a:bodyPr rot="0" vert="horz"/>
              <a:lstStyle/>
              <a:p>
                <a:pPr>
                  <a:defRPr/>
                </a:pPr>
                <a:r>
                  <a:rPr lang="en-US" altLang="ja-JP" dirty="0" smtClean="0"/>
                  <a:t>(%)</a:t>
                </a:r>
                <a:endParaRPr lang="ja-JP" altLang="en-US" dirty="0"/>
              </a:p>
            </c:rich>
          </c:tx>
          <c:layout>
            <c:manualLayout>
              <c:xMode val="edge"/>
              <c:yMode val="edge"/>
              <c:x val="2.2746674362326313E-2"/>
              <c:y val="9.0908464817735183E-3"/>
            </c:manualLayout>
          </c:layout>
          <c:overlay val="0"/>
        </c:title>
        <c:numFmt formatCode="#,##0.0;[Red]\-#,##0.0" sourceLinked="1"/>
        <c:majorTickMark val="none"/>
        <c:minorTickMark val="none"/>
        <c:tickLblPos val="nextTo"/>
        <c:spPr>
          <a:ln w="9525">
            <a:noFill/>
          </a:ln>
        </c:spPr>
        <c:crossAx val="94425088"/>
        <c:crosses val="autoZero"/>
        <c:crossBetween val="between"/>
        <c:majorUnit val="20"/>
      </c:valAx>
    </c:plotArea>
    <c:legend>
      <c:legendPos val="b"/>
      <c:layout>
        <c:manualLayout>
          <c:xMode val="edge"/>
          <c:yMode val="edge"/>
          <c:x val="1.9380432216338814E-2"/>
          <c:y val="0.81976318095990297"/>
          <c:w val="0.97508230143613583"/>
          <c:h val="0.16642025969373009"/>
        </c:manualLayout>
      </c:layout>
      <c:overlay val="0"/>
      <c:spPr>
        <a:ln w="3175">
          <a:solidFill>
            <a:schemeClr val="tx1"/>
          </a:solidFill>
        </a:ln>
      </c:spPr>
      <c:txPr>
        <a:bodyPr/>
        <a:lstStyle/>
        <a:p>
          <a:pPr>
            <a:defRPr sz="700"/>
          </a:pPr>
          <a:endParaRPr lang="ja-JP"/>
        </a:p>
      </c:txPr>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87336473050759"/>
          <c:y val="1.9354763753122412E-2"/>
          <c:w val="0.69720383853117263"/>
          <c:h val="0.4768787238791875"/>
        </c:manualLayout>
      </c:layout>
      <c:barChart>
        <c:barDir val="col"/>
        <c:grouping val="clustered"/>
        <c:varyColors val="0"/>
        <c:ser>
          <c:idx val="5"/>
          <c:order val="5"/>
          <c:tx>
            <c:strRef>
              <c:f>'[＜P.22＞来阪外国人数の推移_富永修正.xlsx]Sheet2'!$T$1</c:f>
              <c:strCache>
                <c:ptCount val="1"/>
                <c:pt idx="0">
                  <c:v>来阪外国人数</c:v>
                </c:pt>
              </c:strCache>
            </c:strRef>
          </c:tx>
          <c:spPr>
            <a:pattFill prst="pct5">
              <a:fgClr>
                <a:schemeClr val="tx1"/>
              </a:fgClr>
              <a:bgClr>
                <a:schemeClr val="bg1"/>
              </a:bgClr>
            </a:pattFill>
            <a:ln>
              <a:solidFill>
                <a:schemeClr val="accent1"/>
              </a:solidFill>
            </a:ln>
          </c:spPr>
          <c:invertIfNegative val="0"/>
          <c:cat>
            <c:numRef>
              <c:f>'[＜P.22＞来阪外国人数の推移_富永修正.xlsx]Sheet2'!$N$2:$N$8</c:f>
              <c:numCache>
                <c:formatCode>General</c:formatCode>
                <c:ptCount val="7"/>
                <c:pt idx="0">
                  <c:v>2010</c:v>
                </c:pt>
                <c:pt idx="1">
                  <c:v>2011</c:v>
                </c:pt>
                <c:pt idx="2">
                  <c:v>2012</c:v>
                </c:pt>
                <c:pt idx="3">
                  <c:v>2013</c:v>
                </c:pt>
                <c:pt idx="4">
                  <c:v>2014</c:v>
                </c:pt>
                <c:pt idx="5">
                  <c:v>2015</c:v>
                </c:pt>
                <c:pt idx="6">
                  <c:v>2016</c:v>
                </c:pt>
              </c:numCache>
            </c:numRef>
          </c:cat>
          <c:val>
            <c:numRef>
              <c:f>'[＜P.22＞来阪外国人数の推移_富永修正.xlsx]Sheet2'!$T$2:$T$8</c:f>
              <c:numCache>
                <c:formatCode>#,##0_);[Red]\(#,##0\)</c:formatCode>
                <c:ptCount val="7"/>
                <c:pt idx="0">
                  <c:v>2349</c:v>
                </c:pt>
                <c:pt idx="1">
                  <c:v>1583</c:v>
                </c:pt>
                <c:pt idx="2">
                  <c:v>2028</c:v>
                </c:pt>
                <c:pt idx="3">
                  <c:v>2625</c:v>
                </c:pt>
                <c:pt idx="4">
                  <c:v>3758</c:v>
                </c:pt>
                <c:pt idx="5">
                  <c:v>7164</c:v>
                </c:pt>
                <c:pt idx="6">
                  <c:v>9400</c:v>
                </c:pt>
              </c:numCache>
            </c:numRef>
          </c:val>
        </c:ser>
        <c:dLbls>
          <c:showLegendKey val="0"/>
          <c:showVal val="0"/>
          <c:showCatName val="0"/>
          <c:showSerName val="0"/>
          <c:showPercent val="0"/>
          <c:showBubbleSize val="0"/>
        </c:dLbls>
        <c:gapWidth val="150"/>
        <c:axId val="94158208"/>
        <c:axId val="94156672"/>
      </c:barChart>
      <c:lineChart>
        <c:grouping val="standard"/>
        <c:varyColors val="0"/>
        <c:ser>
          <c:idx val="0"/>
          <c:order val="0"/>
          <c:tx>
            <c:strRef>
              <c:f>'[＜P.22＞来阪外国人数の推移_富永修正.xlsx]Sheet2'!$O$1</c:f>
              <c:strCache>
                <c:ptCount val="1"/>
                <c:pt idx="0">
                  <c:v>中国の割合</c:v>
                </c:pt>
              </c:strCache>
            </c:strRef>
          </c:tx>
          <c:spPr>
            <a:ln>
              <a:solidFill>
                <a:srgbClr val="C00000"/>
              </a:solidFill>
            </a:ln>
          </c:spPr>
          <c:marker>
            <c:symbol val="square"/>
            <c:size val="7"/>
            <c:spPr>
              <a:solidFill>
                <a:srgbClr val="C00000"/>
              </a:solidFill>
              <a:ln>
                <a:noFill/>
              </a:ln>
            </c:spPr>
          </c:marker>
          <c:cat>
            <c:numRef>
              <c:f>'[＜P.22＞来阪外国人数の推移_富永修正.xlsx]Sheet2'!$N$2:$N$8</c:f>
              <c:numCache>
                <c:formatCode>General</c:formatCode>
                <c:ptCount val="7"/>
                <c:pt idx="0">
                  <c:v>2010</c:v>
                </c:pt>
                <c:pt idx="1">
                  <c:v>2011</c:v>
                </c:pt>
                <c:pt idx="2">
                  <c:v>2012</c:v>
                </c:pt>
                <c:pt idx="3">
                  <c:v>2013</c:v>
                </c:pt>
                <c:pt idx="4">
                  <c:v>2014</c:v>
                </c:pt>
                <c:pt idx="5">
                  <c:v>2015</c:v>
                </c:pt>
                <c:pt idx="6">
                  <c:v>2016</c:v>
                </c:pt>
              </c:numCache>
            </c:numRef>
          </c:cat>
          <c:val>
            <c:numRef>
              <c:f>'[＜P.22＞来阪外国人数の推移_富永修正.xlsx]Sheet2'!$O$2:$O$8</c:f>
              <c:numCache>
                <c:formatCode>0.0%</c:formatCode>
                <c:ptCount val="7"/>
                <c:pt idx="0">
                  <c:v>0.31162196679438059</c:v>
                </c:pt>
                <c:pt idx="1">
                  <c:v>0.31711939355653823</c:v>
                </c:pt>
                <c:pt idx="2">
                  <c:v>0.30325443786982248</c:v>
                </c:pt>
                <c:pt idx="3">
                  <c:v>0.20152380952380952</c:v>
                </c:pt>
                <c:pt idx="4">
                  <c:v>0.26849387972325706</c:v>
                </c:pt>
                <c:pt idx="5">
                  <c:v>0.37911781127861532</c:v>
                </c:pt>
                <c:pt idx="6">
                  <c:v>0.39670212765957447</c:v>
                </c:pt>
              </c:numCache>
            </c:numRef>
          </c:val>
          <c:smooth val="0"/>
        </c:ser>
        <c:ser>
          <c:idx val="1"/>
          <c:order val="1"/>
          <c:tx>
            <c:strRef>
              <c:f>'[＜P.22＞来阪外国人数の推移_富永修正.xlsx]Sheet2'!$P$1</c:f>
              <c:strCache>
                <c:ptCount val="1"/>
                <c:pt idx="0">
                  <c:v>韓国の割合</c:v>
                </c:pt>
              </c:strCache>
            </c:strRef>
          </c:tx>
          <c:spPr>
            <a:ln>
              <a:solidFill>
                <a:srgbClr val="7030A0"/>
              </a:solidFill>
            </a:ln>
          </c:spPr>
          <c:marker>
            <c:symbol val="diamond"/>
            <c:size val="7"/>
            <c:spPr>
              <a:solidFill>
                <a:srgbClr val="7030A0"/>
              </a:solidFill>
              <a:ln>
                <a:solidFill>
                  <a:srgbClr val="7030A0"/>
                </a:solidFill>
              </a:ln>
            </c:spPr>
          </c:marker>
          <c:cat>
            <c:numRef>
              <c:f>'[＜P.22＞来阪外国人数の推移_富永修正.xlsx]Sheet2'!$N$2:$N$8</c:f>
              <c:numCache>
                <c:formatCode>General</c:formatCode>
                <c:ptCount val="7"/>
                <c:pt idx="0">
                  <c:v>2010</c:v>
                </c:pt>
                <c:pt idx="1">
                  <c:v>2011</c:v>
                </c:pt>
                <c:pt idx="2">
                  <c:v>2012</c:v>
                </c:pt>
                <c:pt idx="3">
                  <c:v>2013</c:v>
                </c:pt>
                <c:pt idx="4">
                  <c:v>2014</c:v>
                </c:pt>
                <c:pt idx="5">
                  <c:v>2015</c:v>
                </c:pt>
                <c:pt idx="6">
                  <c:v>2016</c:v>
                </c:pt>
              </c:numCache>
            </c:numRef>
          </c:cat>
          <c:val>
            <c:numRef>
              <c:f>'[＜P.22＞来阪外国人数の推移_富永修正.xlsx]Sheet2'!$P$2:$P$8</c:f>
              <c:numCache>
                <c:formatCode>0.0%</c:formatCode>
                <c:ptCount val="7"/>
                <c:pt idx="0">
                  <c:v>0.25074499787143467</c:v>
                </c:pt>
                <c:pt idx="1">
                  <c:v>0.23373341756159191</c:v>
                </c:pt>
                <c:pt idx="2">
                  <c:v>0.22090729783037474</c:v>
                </c:pt>
                <c:pt idx="3">
                  <c:v>0.22019047619047619</c:v>
                </c:pt>
                <c:pt idx="4">
                  <c:v>0.19185737094199043</c:v>
                </c:pt>
                <c:pt idx="5">
                  <c:v>0.15075376884422109</c:v>
                </c:pt>
                <c:pt idx="6">
                  <c:v>0.16787234042553192</c:v>
                </c:pt>
              </c:numCache>
            </c:numRef>
          </c:val>
          <c:smooth val="0"/>
        </c:ser>
        <c:ser>
          <c:idx val="2"/>
          <c:order val="2"/>
          <c:tx>
            <c:strRef>
              <c:f>'[＜P.22＞来阪外国人数の推移_富永修正.xlsx]Sheet2'!$Q$1</c:f>
              <c:strCache>
                <c:ptCount val="1"/>
                <c:pt idx="0">
                  <c:v>台湾の割合</c:v>
                </c:pt>
              </c:strCache>
            </c:strRef>
          </c:tx>
          <c:spPr>
            <a:ln>
              <a:solidFill>
                <a:schemeClr val="accent6">
                  <a:lumMod val="75000"/>
                </a:schemeClr>
              </a:solidFill>
            </a:ln>
          </c:spPr>
          <c:marker>
            <c:symbol val="circle"/>
            <c:size val="7"/>
            <c:spPr>
              <a:solidFill>
                <a:schemeClr val="accent6">
                  <a:lumMod val="75000"/>
                </a:schemeClr>
              </a:solidFill>
              <a:ln>
                <a:solidFill>
                  <a:schemeClr val="accent6">
                    <a:lumMod val="75000"/>
                  </a:schemeClr>
                </a:solidFill>
              </a:ln>
            </c:spPr>
          </c:marker>
          <c:cat>
            <c:numRef>
              <c:f>'[＜P.22＞来阪外国人数の推移_富永修正.xlsx]Sheet2'!$N$2:$N$8</c:f>
              <c:numCache>
                <c:formatCode>General</c:formatCode>
                <c:ptCount val="7"/>
                <c:pt idx="0">
                  <c:v>2010</c:v>
                </c:pt>
                <c:pt idx="1">
                  <c:v>2011</c:v>
                </c:pt>
                <c:pt idx="2">
                  <c:v>2012</c:v>
                </c:pt>
                <c:pt idx="3">
                  <c:v>2013</c:v>
                </c:pt>
                <c:pt idx="4">
                  <c:v>2014</c:v>
                </c:pt>
                <c:pt idx="5">
                  <c:v>2015</c:v>
                </c:pt>
                <c:pt idx="6">
                  <c:v>2016</c:v>
                </c:pt>
              </c:numCache>
            </c:numRef>
          </c:cat>
          <c:val>
            <c:numRef>
              <c:f>'[＜P.22＞来阪外国人数の推移_富永修正.xlsx]Sheet2'!$Q$2:$Q$8</c:f>
              <c:numCache>
                <c:formatCode>0.0%</c:formatCode>
                <c:ptCount val="7"/>
                <c:pt idx="0">
                  <c:v>0.12813963388676033</c:v>
                </c:pt>
                <c:pt idx="1">
                  <c:v>0.15224257738471256</c:v>
                </c:pt>
                <c:pt idx="2">
                  <c:v>0.15039447731755423</c:v>
                </c:pt>
                <c:pt idx="3">
                  <c:v>0.20228571428571429</c:v>
                </c:pt>
                <c:pt idx="4">
                  <c:v>0.18068121341138904</c:v>
                </c:pt>
                <c:pt idx="5">
                  <c:v>0.14712451144611949</c:v>
                </c:pt>
                <c:pt idx="6">
                  <c:v>0.13340425531914893</c:v>
                </c:pt>
              </c:numCache>
            </c:numRef>
          </c:val>
          <c:smooth val="0"/>
        </c:ser>
        <c:ser>
          <c:idx val="3"/>
          <c:order val="3"/>
          <c:tx>
            <c:strRef>
              <c:f>'[＜P.22＞来阪外国人数の推移_富永修正.xlsx]Sheet2'!$R$1</c:f>
              <c:strCache>
                <c:ptCount val="1"/>
                <c:pt idx="0">
                  <c:v>香港の割合</c:v>
                </c:pt>
              </c:strCache>
            </c:strRef>
          </c:tx>
          <c:spPr>
            <a:ln>
              <a:solidFill>
                <a:srgbClr val="00B050"/>
              </a:solidFill>
            </a:ln>
          </c:spPr>
          <c:marker>
            <c:symbol val="x"/>
            <c:size val="7"/>
            <c:spPr>
              <a:noFill/>
              <a:ln w="15875">
                <a:solidFill>
                  <a:srgbClr val="00B050"/>
                </a:solidFill>
              </a:ln>
            </c:spPr>
          </c:marker>
          <c:cat>
            <c:numRef>
              <c:f>'[＜P.22＞来阪外国人数の推移_富永修正.xlsx]Sheet2'!$N$2:$N$8</c:f>
              <c:numCache>
                <c:formatCode>General</c:formatCode>
                <c:ptCount val="7"/>
                <c:pt idx="0">
                  <c:v>2010</c:v>
                </c:pt>
                <c:pt idx="1">
                  <c:v>2011</c:v>
                </c:pt>
                <c:pt idx="2">
                  <c:v>2012</c:v>
                </c:pt>
                <c:pt idx="3">
                  <c:v>2013</c:v>
                </c:pt>
                <c:pt idx="4">
                  <c:v>2014</c:v>
                </c:pt>
                <c:pt idx="5">
                  <c:v>2015</c:v>
                </c:pt>
                <c:pt idx="6">
                  <c:v>2016</c:v>
                </c:pt>
              </c:numCache>
            </c:numRef>
          </c:cat>
          <c:val>
            <c:numRef>
              <c:f>'[＜P.22＞来阪外国人数の推移_富永修正.xlsx]Sheet2'!$R$2:$R$8</c:f>
              <c:numCache>
                <c:formatCode>0.0%</c:formatCode>
                <c:ptCount val="7"/>
                <c:pt idx="0">
                  <c:v>4.5125585355470413E-2</c:v>
                </c:pt>
                <c:pt idx="1">
                  <c:v>6.1276058117498422E-2</c:v>
                </c:pt>
                <c:pt idx="2">
                  <c:v>4.6351084812623275E-2</c:v>
                </c:pt>
                <c:pt idx="3">
                  <c:v>6.6666666666666666E-2</c:v>
                </c:pt>
                <c:pt idx="4">
                  <c:v>7.0782331027142098E-2</c:v>
                </c:pt>
                <c:pt idx="5">
                  <c:v>7.5097710776102736E-2</c:v>
                </c:pt>
                <c:pt idx="6">
                  <c:v>6.6702127659574464E-2</c:v>
                </c:pt>
              </c:numCache>
            </c:numRef>
          </c:val>
          <c:smooth val="0"/>
        </c:ser>
        <c:ser>
          <c:idx val="4"/>
          <c:order val="4"/>
          <c:tx>
            <c:strRef>
              <c:f>'[＜P.22＞来阪外国人数の推移_富永修正.xlsx]Sheet2'!$S$1</c:f>
              <c:strCache>
                <c:ptCount val="1"/>
                <c:pt idx="0">
                  <c:v>アメリカの割合</c:v>
                </c:pt>
              </c:strCache>
            </c:strRef>
          </c:tx>
          <c:spPr>
            <a:ln>
              <a:solidFill>
                <a:schemeClr val="accent4">
                  <a:lumMod val="60000"/>
                  <a:lumOff val="40000"/>
                </a:schemeClr>
              </a:solidFill>
            </a:ln>
          </c:spPr>
          <c:marker>
            <c:symbol val="triangle"/>
            <c:size val="7"/>
            <c:spPr>
              <a:solidFill>
                <a:schemeClr val="accent4">
                  <a:lumMod val="60000"/>
                  <a:lumOff val="40000"/>
                </a:schemeClr>
              </a:solidFill>
              <a:ln>
                <a:solidFill>
                  <a:schemeClr val="accent4">
                    <a:lumMod val="60000"/>
                    <a:lumOff val="40000"/>
                  </a:schemeClr>
                </a:solidFill>
              </a:ln>
            </c:spPr>
          </c:marker>
          <c:cat>
            <c:numRef>
              <c:f>'[＜P.22＞来阪外国人数の推移_富永修正.xlsx]Sheet2'!$N$2:$N$8</c:f>
              <c:numCache>
                <c:formatCode>General</c:formatCode>
                <c:ptCount val="7"/>
                <c:pt idx="0">
                  <c:v>2010</c:v>
                </c:pt>
                <c:pt idx="1">
                  <c:v>2011</c:v>
                </c:pt>
                <c:pt idx="2">
                  <c:v>2012</c:v>
                </c:pt>
                <c:pt idx="3">
                  <c:v>2013</c:v>
                </c:pt>
                <c:pt idx="4">
                  <c:v>2014</c:v>
                </c:pt>
                <c:pt idx="5">
                  <c:v>2015</c:v>
                </c:pt>
                <c:pt idx="6">
                  <c:v>2016</c:v>
                </c:pt>
              </c:numCache>
            </c:numRef>
          </c:cat>
          <c:val>
            <c:numRef>
              <c:f>'[＜P.22＞来阪外国人数の推移_富永修正.xlsx]Sheet2'!$S$2:$S$8</c:f>
              <c:numCache>
                <c:formatCode>0.0%</c:formatCode>
                <c:ptCount val="7"/>
                <c:pt idx="0">
                  <c:v>5.0234142188165173E-2</c:v>
                </c:pt>
                <c:pt idx="1">
                  <c:v>5.6222362602653189E-2</c:v>
                </c:pt>
                <c:pt idx="2">
                  <c:v>4.6351084812623275E-2</c:v>
                </c:pt>
                <c:pt idx="3">
                  <c:v>4.5714285714285714E-2</c:v>
                </c:pt>
                <c:pt idx="4">
                  <c:v>4.1511442256519426E-2</c:v>
                </c:pt>
                <c:pt idx="5">
                  <c:v>3.3221663874930203E-2</c:v>
                </c:pt>
                <c:pt idx="6">
                  <c:v>3.3936170212765959E-2</c:v>
                </c:pt>
              </c:numCache>
            </c:numRef>
          </c:val>
          <c:smooth val="0"/>
        </c:ser>
        <c:dLbls>
          <c:showLegendKey val="0"/>
          <c:showVal val="0"/>
          <c:showCatName val="0"/>
          <c:showSerName val="0"/>
          <c:showPercent val="0"/>
          <c:showBubbleSize val="0"/>
        </c:dLbls>
        <c:marker val="1"/>
        <c:smooth val="0"/>
        <c:axId val="94155136"/>
        <c:axId val="94140672"/>
      </c:lineChart>
      <c:valAx>
        <c:axId val="94140672"/>
        <c:scaling>
          <c:orientation val="minMax"/>
        </c:scaling>
        <c:delete val="0"/>
        <c:axPos val="r"/>
        <c:numFmt formatCode="0.0%" sourceLinked="1"/>
        <c:majorTickMark val="in"/>
        <c:minorTickMark val="none"/>
        <c:tickLblPos val="nextTo"/>
        <c:txPr>
          <a:bodyPr/>
          <a:lstStyle/>
          <a:p>
            <a:pPr>
              <a:defRPr>
                <a:solidFill>
                  <a:sysClr val="windowText" lastClr="000000"/>
                </a:solidFill>
              </a:defRPr>
            </a:pPr>
            <a:endParaRPr lang="ja-JP"/>
          </a:p>
        </c:txPr>
        <c:crossAx val="94155136"/>
        <c:crosses val="max"/>
        <c:crossBetween val="between"/>
      </c:valAx>
      <c:catAx>
        <c:axId val="94155136"/>
        <c:scaling>
          <c:orientation val="minMax"/>
        </c:scaling>
        <c:delete val="0"/>
        <c:axPos val="b"/>
        <c:numFmt formatCode="General" sourceLinked="1"/>
        <c:majorTickMark val="out"/>
        <c:minorTickMark val="none"/>
        <c:tickLblPos val="nextTo"/>
        <c:crossAx val="94140672"/>
        <c:crosses val="autoZero"/>
        <c:auto val="1"/>
        <c:lblAlgn val="ctr"/>
        <c:lblOffset val="100"/>
        <c:noMultiLvlLbl val="0"/>
      </c:catAx>
      <c:valAx>
        <c:axId val="94156672"/>
        <c:scaling>
          <c:orientation val="minMax"/>
          <c:min val="1000"/>
        </c:scaling>
        <c:delete val="0"/>
        <c:axPos val="l"/>
        <c:numFmt formatCode="#,##0_);[Red]\(#,##0\)" sourceLinked="1"/>
        <c:majorTickMark val="out"/>
        <c:minorTickMark val="none"/>
        <c:tickLblPos val="nextTo"/>
        <c:crossAx val="94158208"/>
        <c:crosses val="autoZero"/>
        <c:crossBetween val="between"/>
      </c:valAx>
      <c:catAx>
        <c:axId val="94158208"/>
        <c:scaling>
          <c:orientation val="minMax"/>
        </c:scaling>
        <c:delete val="1"/>
        <c:axPos val="b"/>
        <c:numFmt formatCode="General" sourceLinked="1"/>
        <c:majorTickMark val="out"/>
        <c:minorTickMark val="none"/>
        <c:tickLblPos val="nextTo"/>
        <c:crossAx val="94156672"/>
        <c:crosses val="autoZero"/>
        <c:auto val="1"/>
        <c:lblAlgn val="ctr"/>
        <c:lblOffset val="100"/>
        <c:noMultiLvlLbl val="0"/>
      </c:catAx>
      <c:dTable>
        <c:showHorzBorder val="1"/>
        <c:showVertBorder val="1"/>
        <c:showOutline val="1"/>
        <c:showKeys val="1"/>
        <c:txPr>
          <a:bodyPr/>
          <a:lstStyle/>
          <a:p>
            <a:pPr rtl="0">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dTable>
    </c:plotArea>
    <c:plotVisOnly val="1"/>
    <c:dispBlanksAs val="gap"/>
    <c:showDLblsOverMax val="0"/>
  </c:chart>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地域別人口増減の推移</a:t>
            </a:r>
            <a:endParaRPr lang="en-US" altLang="ja-JP" sz="1000" b="0">
              <a:latin typeface="HGPｺﾞｼｯｸM" panose="020B0600000000000000" pitchFamily="50" charset="-128"/>
              <a:ea typeface="HGPｺﾞｼｯｸM" panose="020B0600000000000000" pitchFamily="50" charset="-128"/>
            </a:endParaRPr>
          </a:p>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（自然増減＋社会増減）</a:t>
            </a:r>
          </a:p>
        </c:rich>
      </c:tx>
      <c:layout>
        <c:manualLayout>
          <c:xMode val="edge"/>
          <c:yMode val="edge"/>
          <c:x val="0.29538403094350046"/>
          <c:y val="2.9359976438528057E-2"/>
        </c:manualLayout>
      </c:layout>
      <c:overlay val="1"/>
    </c:title>
    <c:autoTitleDeleted val="0"/>
    <c:plotArea>
      <c:layout>
        <c:manualLayout>
          <c:layoutTarget val="inner"/>
          <c:xMode val="edge"/>
          <c:yMode val="edge"/>
          <c:x val="0.19702237878159967"/>
          <c:y val="0.14517990481024004"/>
          <c:w val="0.75521929824561407"/>
          <c:h val="0.75296013704821896"/>
        </c:manualLayout>
      </c:layout>
      <c:lineChart>
        <c:grouping val="standard"/>
        <c:varyColors val="0"/>
        <c:ser>
          <c:idx val="0"/>
          <c:order val="0"/>
          <c:tx>
            <c:strRef>
              <c:f>図表!$B$5</c:f>
              <c:strCache>
                <c:ptCount val="1"/>
                <c:pt idx="0">
                  <c:v>大阪市</c:v>
                </c:pt>
              </c:strCache>
            </c:strRef>
          </c:tx>
          <c:marker>
            <c:symbol val="diamond"/>
            <c:size val="5"/>
          </c:marker>
          <c:cat>
            <c:strRef>
              <c:f>図表!$K$4:$N$4</c:f>
              <c:strCache>
                <c:ptCount val="4"/>
                <c:pt idx="0">
                  <c:v>1995-2000</c:v>
                </c:pt>
                <c:pt idx="1">
                  <c:v>2000-2005</c:v>
                </c:pt>
                <c:pt idx="2">
                  <c:v>2005-2010</c:v>
                </c:pt>
                <c:pt idx="3">
                  <c:v>2010-2015</c:v>
                </c:pt>
              </c:strCache>
            </c:strRef>
          </c:cat>
          <c:val>
            <c:numRef>
              <c:f>図表!$K$5:$N$5</c:f>
              <c:numCache>
                <c:formatCode>#,##0;"▲ "#,##0</c:formatCode>
                <c:ptCount val="4"/>
                <c:pt idx="0">
                  <c:v>-9706</c:v>
                </c:pt>
                <c:pt idx="1">
                  <c:v>29704</c:v>
                </c:pt>
                <c:pt idx="2">
                  <c:v>31648</c:v>
                </c:pt>
                <c:pt idx="3">
                  <c:v>41043</c:v>
                </c:pt>
              </c:numCache>
            </c:numRef>
          </c:val>
          <c:smooth val="0"/>
        </c:ser>
        <c:ser>
          <c:idx val="1"/>
          <c:order val="1"/>
          <c:tx>
            <c:strRef>
              <c:f>図表!$B$6</c:f>
              <c:strCache>
                <c:ptCount val="1"/>
                <c:pt idx="0">
                  <c:v>北大阪地域</c:v>
                </c:pt>
              </c:strCache>
            </c:strRef>
          </c:tx>
          <c:marker>
            <c:symbol val="square"/>
            <c:size val="5"/>
          </c:marker>
          <c:cat>
            <c:strRef>
              <c:f>図表!$K$4:$N$4</c:f>
              <c:strCache>
                <c:ptCount val="4"/>
                <c:pt idx="0">
                  <c:v>1995-2000</c:v>
                </c:pt>
                <c:pt idx="1">
                  <c:v>2000-2005</c:v>
                </c:pt>
                <c:pt idx="2">
                  <c:v>2005-2010</c:v>
                </c:pt>
                <c:pt idx="3">
                  <c:v>2010-2015</c:v>
                </c:pt>
              </c:strCache>
            </c:strRef>
          </c:cat>
          <c:val>
            <c:numRef>
              <c:f>図表!$K$6:$N$6</c:f>
              <c:numCache>
                <c:formatCode>#,##0;"▲ "#,##0</c:formatCode>
                <c:ptCount val="4"/>
                <c:pt idx="0">
                  <c:v>-416</c:v>
                </c:pt>
                <c:pt idx="1">
                  <c:v>4872</c:v>
                </c:pt>
                <c:pt idx="2">
                  <c:v>11678</c:v>
                </c:pt>
                <c:pt idx="3">
                  <c:v>26579</c:v>
                </c:pt>
              </c:numCache>
            </c:numRef>
          </c:val>
          <c:smooth val="0"/>
        </c:ser>
        <c:ser>
          <c:idx val="2"/>
          <c:order val="2"/>
          <c:tx>
            <c:strRef>
              <c:f>図表!$B$7</c:f>
              <c:strCache>
                <c:ptCount val="1"/>
                <c:pt idx="0">
                  <c:v>東部大阪地域</c:v>
                </c:pt>
              </c:strCache>
            </c:strRef>
          </c:tx>
          <c:marker>
            <c:symbol val="triangle"/>
            <c:size val="5"/>
          </c:marker>
          <c:cat>
            <c:strRef>
              <c:f>図表!$K$4:$N$4</c:f>
              <c:strCache>
                <c:ptCount val="4"/>
                <c:pt idx="0">
                  <c:v>1995-2000</c:v>
                </c:pt>
                <c:pt idx="1">
                  <c:v>2000-2005</c:v>
                </c:pt>
                <c:pt idx="2">
                  <c:v>2005-2010</c:v>
                </c:pt>
                <c:pt idx="3">
                  <c:v>2010-2015</c:v>
                </c:pt>
              </c:strCache>
            </c:strRef>
          </c:cat>
          <c:val>
            <c:numRef>
              <c:f>図表!$K$7:$N$7</c:f>
              <c:numCache>
                <c:formatCode>#,##0;"▲ "#,##0</c:formatCode>
                <c:ptCount val="4"/>
                <c:pt idx="0">
                  <c:v>-12900</c:v>
                </c:pt>
                <c:pt idx="1">
                  <c:v>-23078</c:v>
                </c:pt>
                <c:pt idx="2">
                  <c:v>-22446</c:v>
                </c:pt>
                <c:pt idx="3">
                  <c:v>-34787</c:v>
                </c:pt>
              </c:numCache>
            </c:numRef>
          </c:val>
          <c:smooth val="0"/>
        </c:ser>
        <c:ser>
          <c:idx val="3"/>
          <c:order val="3"/>
          <c:tx>
            <c:strRef>
              <c:f>図表!$B$8</c:f>
              <c:strCache>
                <c:ptCount val="1"/>
                <c:pt idx="0">
                  <c:v>南河内地域</c:v>
                </c:pt>
              </c:strCache>
            </c:strRef>
          </c:tx>
          <c:marker>
            <c:symbol val="x"/>
            <c:size val="5"/>
          </c:marker>
          <c:cat>
            <c:strRef>
              <c:f>図表!$K$4:$N$4</c:f>
              <c:strCache>
                <c:ptCount val="4"/>
                <c:pt idx="0">
                  <c:v>1995-2000</c:v>
                </c:pt>
                <c:pt idx="1">
                  <c:v>2000-2005</c:v>
                </c:pt>
                <c:pt idx="2">
                  <c:v>2005-2010</c:v>
                </c:pt>
                <c:pt idx="3">
                  <c:v>2010-2015</c:v>
                </c:pt>
              </c:strCache>
            </c:strRef>
          </c:cat>
          <c:val>
            <c:numRef>
              <c:f>図表!$K$8:$N$8</c:f>
              <c:numCache>
                <c:formatCode>#,##0;"▲ "#,##0</c:formatCode>
                <c:ptCount val="4"/>
                <c:pt idx="0">
                  <c:v>10229</c:v>
                </c:pt>
                <c:pt idx="1">
                  <c:v>-10507</c:v>
                </c:pt>
                <c:pt idx="2">
                  <c:v>-16194</c:v>
                </c:pt>
                <c:pt idx="3">
                  <c:v>-21163</c:v>
                </c:pt>
              </c:numCache>
            </c:numRef>
          </c:val>
          <c:smooth val="0"/>
        </c:ser>
        <c:ser>
          <c:idx val="4"/>
          <c:order val="4"/>
          <c:tx>
            <c:strRef>
              <c:f>図表!$B$9</c:f>
              <c:strCache>
                <c:ptCount val="1"/>
                <c:pt idx="0">
                  <c:v>泉州地域</c:v>
                </c:pt>
              </c:strCache>
            </c:strRef>
          </c:tx>
          <c:marker>
            <c:symbol val="star"/>
            <c:size val="5"/>
          </c:marker>
          <c:cat>
            <c:strRef>
              <c:f>図表!$K$4:$N$4</c:f>
              <c:strCache>
                <c:ptCount val="4"/>
                <c:pt idx="0">
                  <c:v>1995-2000</c:v>
                </c:pt>
                <c:pt idx="1">
                  <c:v>2000-2005</c:v>
                </c:pt>
                <c:pt idx="2">
                  <c:v>2005-2010</c:v>
                </c:pt>
                <c:pt idx="3">
                  <c:v>2010-2015</c:v>
                </c:pt>
              </c:strCache>
            </c:strRef>
          </c:cat>
          <c:val>
            <c:numRef>
              <c:f>図表!$K$9:$N$9</c:f>
              <c:numCache>
                <c:formatCode>#,##0;"▲ "#,##0</c:formatCode>
                <c:ptCount val="4"/>
                <c:pt idx="0">
                  <c:v>31247</c:v>
                </c:pt>
                <c:pt idx="1">
                  <c:v>15678</c:v>
                </c:pt>
                <c:pt idx="2">
                  <c:v>8880</c:v>
                </c:pt>
                <c:pt idx="3">
                  <c:v>-20859</c:v>
                </c:pt>
              </c:numCache>
            </c:numRef>
          </c:val>
          <c:smooth val="0"/>
        </c:ser>
        <c:dLbls>
          <c:showLegendKey val="0"/>
          <c:showVal val="0"/>
          <c:showCatName val="0"/>
          <c:showSerName val="0"/>
          <c:showPercent val="0"/>
          <c:showBubbleSize val="0"/>
        </c:dLbls>
        <c:marker val="1"/>
        <c:smooth val="0"/>
        <c:axId val="105549824"/>
        <c:axId val="105551360"/>
      </c:lineChart>
      <c:catAx>
        <c:axId val="105549824"/>
        <c:scaling>
          <c:orientation val="minMax"/>
        </c:scaling>
        <c:delete val="0"/>
        <c:axPos val="b"/>
        <c:majorTickMark val="out"/>
        <c:minorTickMark val="none"/>
        <c:tickLblPos val="nextTo"/>
        <c:txPr>
          <a:bodyPr rot="-900000"/>
          <a:lstStyle/>
          <a:p>
            <a:pPr>
              <a:defRPr sz="800"/>
            </a:pPr>
            <a:endParaRPr lang="ja-JP"/>
          </a:p>
        </c:txPr>
        <c:crossAx val="105551360"/>
        <c:crossesAt val="-60000"/>
        <c:auto val="1"/>
        <c:lblAlgn val="ctr"/>
        <c:lblOffset val="100"/>
        <c:noMultiLvlLbl val="0"/>
      </c:catAx>
      <c:valAx>
        <c:axId val="105551360"/>
        <c:scaling>
          <c:orientation val="minMax"/>
          <c:max val="80000"/>
          <c:min val="-60000"/>
        </c:scaling>
        <c:delete val="0"/>
        <c:axPos val="l"/>
        <c:majorGridlines/>
        <c:numFmt formatCode="#,##0;&quot;▲ &quot;#,##0" sourceLinked="1"/>
        <c:majorTickMark val="out"/>
        <c:minorTickMark val="none"/>
        <c:tickLblPos val="nextTo"/>
        <c:spPr>
          <a:ln>
            <a:solidFill>
              <a:schemeClr val="tx1"/>
            </a:solidFill>
          </a:ln>
        </c:spPr>
        <c:txPr>
          <a:bodyPr/>
          <a:lstStyle/>
          <a:p>
            <a:pPr>
              <a:defRPr sz="800"/>
            </a:pPr>
            <a:endParaRPr lang="ja-JP"/>
          </a:p>
        </c:txPr>
        <c:crossAx val="105549824"/>
        <c:crosses val="autoZero"/>
        <c:crossBetween val="between"/>
      </c:valAx>
      <c:spPr>
        <a:ln>
          <a:solidFill>
            <a:schemeClr val="tx1"/>
          </a:solidFill>
        </a:ln>
      </c:spPr>
    </c:plotArea>
    <c:plotVisOnly val="1"/>
    <c:dispBlanksAs val="gap"/>
    <c:showDLblsOverMax val="0"/>
  </c:chart>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地域別人口増減の推移</a:t>
            </a:r>
            <a:endParaRPr lang="en-US" altLang="ja-JP" sz="1000" b="0">
              <a:latin typeface="HGPｺﾞｼｯｸM" panose="020B0600000000000000" pitchFamily="50" charset="-128"/>
              <a:ea typeface="HGPｺﾞｼｯｸM" panose="020B0600000000000000" pitchFamily="50" charset="-128"/>
            </a:endParaRPr>
          </a:p>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（社会増減）</a:t>
            </a:r>
          </a:p>
        </c:rich>
      </c:tx>
      <c:layout>
        <c:manualLayout>
          <c:xMode val="edge"/>
          <c:yMode val="edge"/>
          <c:x val="0.29538403094350046"/>
          <c:y val="2.9359976438528057E-2"/>
        </c:manualLayout>
      </c:layout>
      <c:overlay val="1"/>
    </c:title>
    <c:autoTitleDeleted val="0"/>
    <c:plotArea>
      <c:layout>
        <c:manualLayout>
          <c:layoutTarget val="inner"/>
          <c:xMode val="edge"/>
          <c:yMode val="edge"/>
          <c:x val="0.19702237878159967"/>
          <c:y val="0.14517990481024004"/>
          <c:w val="0.75521929824561407"/>
          <c:h val="0.75296013704821896"/>
        </c:manualLayout>
      </c:layout>
      <c:lineChart>
        <c:grouping val="standard"/>
        <c:varyColors val="0"/>
        <c:ser>
          <c:idx val="0"/>
          <c:order val="0"/>
          <c:tx>
            <c:strRef>
              <c:f>図表!$B$5</c:f>
              <c:strCache>
                <c:ptCount val="1"/>
                <c:pt idx="0">
                  <c:v>大阪市</c:v>
                </c:pt>
              </c:strCache>
            </c:strRef>
          </c:tx>
          <c:marker>
            <c:symbol val="diamond"/>
            <c:size val="5"/>
          </c:marker>
          <c:cat>
            <c:strRef>
              <c:f>図表!$G$4:$J$4</c:f>
              <c:strCache>
                <c:ptCount val="4"/>
                <c:pt idx="0">
                  <c:v>1995-2000</c:v>
                </c:pt>
                <c:pt idx="1">
                  <c:v>2000-2005</c:v>
                </c:pt>
                <c:pt idx="2">
                  <c:v>2005-2010</c:v>
                </c:pt>
                <c:pt idx="3">
                  <c:v>2010-2015</c:v>
                </c:pt>
              </c:strCache>
            </c:strRef>
          </c:cat>
          <c:val>
            <c:numRef>
              <c:f>図表!$G$5:$J$5</c:f>
              <c:numCache>
                <c:formatCode>#,##0;"▲ "#,##0</c:formatCode>
                <c:ptCount val="4"/>
                <c:pt idx="0">
                  <c:v>-28060</c:v>
                </c:pt>
                <c:pt idx="1">
                  <c:v>26498</c:v>
                </c:pt>
                <c:pt idx="2">
                  <c:v>39974</c:v>
                </c:pt>
                <c:pt idx="3">
                  <c:v>66090</c:v>
                </c:pt>
              </c:numCache>
            </c:numRef>
          </c:val>
          <c:smooth val="0"/>
        </c:ser>
        <c:ser>
          <c:idx val="1"/>
          <c:order val="1"/>
          <c:tx>
            <c:strRef>
              <c:f>図表!$B$6</c:f>
              <c:strCache>
                <c:ptCount val="1"/>
                <c:pt idx="0">
                  <c:v>北大阪地域</c:v>
                </c:pt>
              </c:strCache>
            </c:strRef>
          </c:tx>
          <c:marker>
            <c:symbol val="square"/>
            <c:size val="5"/>
          </c:marker>
          <c:cat>
            <c:strRef>
              <c:f>図表!$G$4:$J$4</c:f>
              <c:strCache>
                <c:ptCount val="4"/>
                <c:pt idx="0">
                  <c:v>1995-2000</c:v>
                </c:pt>
                <c:pt idx="1">
                  <c:v>2000-2005</c:v>
                </c:pt>
                <c:pt idx="2">
                  <c:v>2005-2010</c:v>
                </c:pt>
                <c:pt idx="3">
                  <c:v>2010-2015</c:v>
                </c:pt>
              </c:strCache>
            </c:strRef>
          </c:cat>
          <c:val>
            <c:numRef>
              <c:f>図表!$G$6:$J$6</c:f>
              <c:numCache>
                <c:formatCode>#,##0;"▲ "#,##0</c:formatCode>
                <c:ptCount val="4"/>
                <c:pt idx="0">
                  <c:v>-36800</c:v>
                </c:pt>
                <c:pt idx="1">
                  <c:v>-21143</c:v>
                </c:pt>
                <c:pt idx="2">
                  <c:v>-4918</c:v>
                </c:pt>
                <c:pt idx="3">
                  <c:v>19612</c:v>
                </c:pt>
              </c:numCache>
            </c:numRef>
          </c:val>
          <c:smooth val="0"/>
        </c:ser>
        <c:ser>
          <c:idx val="2"/>
          <c:order val="2"/>
          <c:tx>
            <c:strRef>
              <c:f>図表!$B$7</c:f>
              <c:strCache>
                <c:ptCount val="1"/>
                <c:pt idx="0">
                  <c:v>東部大阪地域</c:v>
                </c:pt>
              </c:strCache>
            </c:strRef>
          </c:tx>
          <c:marker>
            <c:symbol val="triangle"/>
            <c:size val="5"/>
          </c:marker>
          <c:cat>
            <c:strRef>
              <c:f>図表!$G$4:$J$4</c:f>
              <c:strCache>
                <c:ptCount val="4"/>
                <c:pt idx="0">
                  <c:v>1995-2000</c:v>
                </c:pt>
                <c:pt idx="1">
                  <c:v>2000-2005</c:v>
                </c:pt>
                <c:pt idx="2">
                  <c:v>2005-2010</c:v>
                </c:pt>
                <c:pt idx="3">
                  <c:v>2010-2015</c:v>
                </c:pt>
              </c:strCache>
            </c:strRef>
          </c:cat>
          <c:val>
            <c:numRef>
              <c:f>図表!$G$7:$J$7</c:f>
              <c:numCache>
                <c:formatCode>#,##0;"▲ "#,##0</c:formatCode>
                <c:ptCount val="4"/>
                <c:pt idx="0">
                  <c:v>-57010</c:v>
                </c:pt>
                <c:pt idx="1">
                  <c:v>-46424</c:v>
                </c:pt>
                <c:pt idx="2">
                  <c:v>-26534</c:v>
                </c:pt>
                <c:pt idx="3">
                  <c:v>-19895</c:v>
                </c:pt>
              </c:numCache>
            </c:numRef>
          </c:val>
          <c:smooth val="0"/>
        </c:ser>
        <c:ser>
          <c:idx val="3"/>
          <c:order val="3"/>
          <c:tx>
            <c:strRef>
              <c:f>図表!$B$8</c:f>
              <c:strCache>
                <c:ptCount val="1"/>
                <c:pt idx="0">
                  <c:v>南河内地域</c:v>
                </c:pt>
              </c:strCache>
            </c:strRef>
          </c:tx>
          <c:marker>
            <c:symbol val="x"/>
            <c:size val="5"/>
          </c:marker>
          <c:cat>
            <c:strRef>
              <c:f>図表!$G$4:$J$4</c:f>
              <c:strCache>
                <c:ptCount val="4"/>
                <c:pt idx="0">
                  <c:v>1995-2000</c:v>
                </c:pt>
                <c:pt idx="1">
                  <c:v>2000-2005</c:v>
                </c:pt>
                <c:pt idx="2">
                  <c:v>2005-2010</c:v>
                </c:pt>
                <c:pt idx="3">
                  <c:v>2010-2015</c:v>
                </c:pt>
              </c:strCache>
            </c:strRef>
          </c:cat>
          <c:val>
            <c:numRef>
              <c:f>図表!$G$8:$J$8</c:f>
              <c:numCache>
                <c:formatCode>#,##0;"▲ "#,##0</c:formatCode>
                <c:ptCount val="4"/>
                <c:pt idx="0">
                  <c:v>-1977</c:v>
                </c:pt>
                <c:pt idx="1">
                  <c:v>-15339</c:v>
                </c:pt>
                <c:pt idx="2">
                  <c:v>-13212</c:v>
                </c:pt>
                <c:pt idx="3">
                  <c:v>-12745</c:v>
                </c:pt>
              </c:numCache>
            </c:numRef>
          </c:val>
          <c:smooth val="0"/>
        </c:ser>
        <c:ser>
          <c:idx val="4"/>
          <c:order val="4"/>
          <c:tx>
            <c:strRef>
              <c:f>図表!$B$9</c:f>
              <c:strCache>
                <c:ptCount val="1"/>
                <c:pt idx="0">
                  <c:v>泉州地域</c:v>
                </c:pt>
              </c:strCache>
            </c:strRef>
          </c:tx>
          <c:marker>
            <c:symbol val="star"/>
            <c:size val="5"/>
          </c:marker>
          <c:cat>
            <c:strRef>
              <c:f>図表!$G$4:$J$4</c:f>
              <c:strCache>
                <c:ptCount val="4"/>
                <c:pt idx="0">
                  <c:v>1995-2000</c:v>
                </c:pt>
                <c:pt idx="1">
                  <c:v>2000-2005</c:v>
                </c:pt>
                <c:pt idx="2">
                  <c:v>2005-2010</c:v>
                </c:pt>
                <c:pt idx="3">
                  <c:v>2010-2015</c:v>
                </c:pt>
              </c:strCache>
            </c:strRef>
          </c:cat>
          <c:val>
            <c:numRef>
              <c:f>図表!$G$9:$J$9</c:f>
              <c:numCache>
                <c:formatCode>#,##0;"▲ "#,##0</c:formatCode>
                <c:ptCount val="4"/>
                <c:pt idx="0">
                  <c:v>-3937</c:v>
                </c:pt>
                <c:pt idx="1">
                  <c:v>-8575</c:v>
                </c:pt>
                <c:pt idx="2">
                  <c:v>442</c:v>
                </c:pt>
                <c:pt idx="3">
                  <c:v>-11549</c:v>
                </c:pt>
              </c:numCache>
            </c:numRef>
          </c:val>
          <c:smooth val="0"/>
        </c:ser>
        <c:dLbls>
          <c:showLegendKey val="0"/>
          <c:showVal val="0"/>
          <c:showCatName val="0"/>
          <c:showSerName val="0"/>
          <c:showPercent val="0"/>
          <c:showBubbleSize val="0"/>
        </c:dLbls>
        <c:marker val="1"/>
        <c:smooth val="0"/>
        <c:axId val="105659776"/>
        <c:axId val="105665664"/>
      </c:lineChart>
      <c:catAx>
        <c:axId val="105659776"/>
        <c:scaling>
          <c:orientation val="minMax"/>
        </c:scaling>
        <c:delete val="0"/>
        <c:axPos val="b"/>
        <c:majorTickMark val="out"/>
        <c:minorTickMark val="none"/>
        <c:tickLblPos val="nextTo"/>
        <c:txPr>
          <a:bodyPr rot="-900000"/>
          <a:lstStyle/>
          <a:p>
            <a:pPr>
              <a:defRPr sz="800"/>
            </a:pPr>
            <a:endParaRPr lang="ja-JP"/>
          </a:p>
        </c:txPr>
        <c:crossAx val="105665664"/>
        <c:crossesAt val="-60000"/>
        <c:auto val="1"/>
        <c:lblAlgn val="ctr"/>
        <c:lblOffset val="100"/>
        <c:noMultiLvlLbl val="0"/>
      </c:catAx>
      <c:valAx>
        <c:axId val="105665664"/>
        <c:scaling>
          <c:orientation val="minMax"/>
          <c:max val="80000"/>
          <c:min val="-60000"/>
        </c:scaling>
        <c:delete val="0"/>
        <c:axPos val="l"/>
        <c:majorGridlines/>
        <c:numFmt formatCode="#,##0;&quot;▲ &quot;#,##0" sourceLinked="1"/>
        <c:majorTickMark val="out"/>
        <c:minorTickMark val="none"/>
        <c:tickLblPos val="nextTo"/>
        <c:spPr>
          <a:ln>
            <a:solidFill>
              <a:schemeClr val="tx1"/>
            </a:solidFill>
          </a:ln>
        </c:spPr>
        <c:txPr>
          <a:bodyPr/>
          <a:lstStyle/>
          <a:p>
            <a:pPr>
              <a:defRPr sz="800"/>
            </a:pPr>
            <a:endParaRPr lang="ja-JP"/>
          </a:p>
        </c:txPr>
        <c:crossAx val="105659776"/>
        <c:crosses val="autoZero"/>
        <c:crossBetween val="between"/>
      </c:valAx>
      <c:spPr>
        <a:ln>
          <a:solidFill>
            <a:schemeClr val="tx1"/>
          </a:solidFill>
        </a:ln>
      </c:spPr>
    </c:plotArea>
    <c:plotVisOnly val="1"/>
    <c:dispBlanksAs val="gap"/>
    <c:showDLblsOverMax val="0"/>
  </c:chart>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地域別人口増減の推移</a:t>
            </a:r>
            <a:endParaRPr lang="en-US" altLang="ja-JP" sz="1000" b="0">
              <a:latin typeface="HGPｺﾞｼｯｸM" panose="020B0600000000000000" pitchFamily="50" charset="-128"/>
              <a:ea typeface="HGPｺﾞｼｯｸM" panose="020B0600000000000000" pitchFamily="50" charset="-128"/>
            </a:endParaRPr>
          </a:p>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（自然増減）</a:t>
            </a:r>
          </a:p>
        </c:rich>
      </c:tx>
      <c:layout>
        <c:manualLayout>
          <c:xMode val="edge"/>
          <c:yMode val="edge"/>
          <c:x val="0.29538403094350046"/>
          <c:y val="2.9359976438528057E-2"/>
        </c:manualLayout>
      </c:layout>
      <c:overlay val="1"/>
    </c:title>
    <c:autoTitleDeleted val="0"/>
    <c:plotArea>
      <c:layout>
        <c:manualLayout>
          <c:layoutTarget val="inner"/>
          <c:xMode val="edge"/>
          <c:yMode val="edge"/>
          <c:x val="0.19702237878159967"/>
          <c:y val="0.14517990481024004"/>
          <c:w val="0.75521929824561407"/>
          <c:h val="0.75296013704821896"/>
        </c:manualLayout>
      </c:layout>
      <c:lineChart>
        <c:grouping val="standard"/>
        <c:varyColors val="0"/>
        <c:ser>
          <c:idx val="0"/>
          <c:order val="0"/>
          <c:tx>
            <c:strRef>
              <c:f>図表!$B$5</c:f>
              <c:strCache>
                <c:ptCount val="1"/>
                <c:pt idx="0">
                  <c:v>大阪市</c:v>
                </c:pt>
              </c:strCache>
            </c:strRef>
          </c:tx>
          <c:marker>
            <c:symbol val="diamond"/>
            <c:size val="5"/>
          </c:marker>
          <c:cat>
            <c:strRef>
              <c:f>図表!$C$4:$F$4</c:f>
              <c:strCache>
                <c:ptCount val="4"/>
                <c:pt idx="0">
                  <c:v>1995-2000</c:v>
                </c:pt>
                <c:pt idx="1">
                  <c:v>2000-2005</c:v>
                </c:pt>
                <c:pt idx="2">
                  <c:v>2005-2010</c:v>
                </c:pt>
                <c:pt idx="3">
                  <c:v>2010-2015</c:v>
                </c:pt>
              </c:strCache>
            </c:strRef>
          </c:cat>
          <c:val>
            <c:numRef>
              <c:f>図表!$C$5:$F$5</c:f>
              <c:numCache>
                <c:formatCode>#,##0;"▲ "#,##0</c:formatCode>
                <c:ptCount val="4"/>
                <c:pt idx="0">
                  <c:v>18354</c:v>
                </c:pt>
                <c:pt idx="1">
                  <c:v>3206</c:v>
                </c:pt>
                <c:pt idx="2">
                  <c:v>-8326</c:v>
                </c:pt>
                <c:pt idx="3">
                  <c:v>-25047</c:v>
                </c:pt>
              </c:numCache>
            </c:numRef>
          </c:val>
          <c:smooth val="0"/>
        </c:ser>
        <c:ser>
          <c:idx val="1"/>
          <c:order val="1"/>
          <c:tx>
            <c:strRef>
              <c:f>図表!$B$6</c:f>
              <c:strCache>
                <c:ptCount val="1"/>
                <c:pt idx="0">
                  <c:v>北大阪地域</c:v>
                </c:pt>
              </c:strCache>
            </c:strRef>
          </c:tx>
          <c:marker>
            <c:symbol val="square"/>
            <c:size val="5"/>
          </c:marker>
          <c:cat>
            <c:strRef>
              <c:f>図表!$C$4:$F$4</c:f>
              <c:strCache>
                <c:ptCount val="4"/>
                <c:pt idx="0">
                  <c:v>1995-2000</c:v>
                </c:pt>
                <c:pt idx="1">
                  <c:v>2000-2005</c:v>
                </c:pt>
                <c:pt idx="2">
                  <c:v>2005-2010</c:v>
                </c:pt>
                <c:pt idx="3">
                  <c:v>2010-2015</c:v>
                </c:pt>
              </c:strCache>
            </c:strRef>
          </c:cat>
          <c:val>
            <c:numRef>
              <c:f>図表!$C$6:$F$6</c:f>
              <c:numCache>
                <c:formatCode>#,##0;"▲ "#,##0</c:formatCode>
                <c:ptCount val="4"/>
                <c:pt idx="0">
                  <c:v>36384</c:v>
                </c:pt>
                <c:pt idx="1">
                  <c:v>26015</c:v>
                </c:pt>
                <c:pt idx="2">
                  <c:v>16596</c:v>
                </c:pt>
                <c:pt idx="3">
                  <c:v>6967</c:v>
                </c:pt>
              </c:numCache>
            </c:numRef>
          </c:val>
          <c:smooth val="0"/>
        </c:ser>
        <c:ser>
          <c:idx val="2"/>
          <c:order val="2"/>
          <c:tx>
            <c:strRef>
              <c:f>図表!$B$7</c:f>
              <c:strCache>
                <c:ptCount val="1"/>
                <c:pt idx="0">
                  <c:v>東部大阪地域</c:v>
                </c:pt>
              </c:strCache>
            </c:strRef>
          </c:tx>
          <c:marker>
            <c:symbol val="triangle"/>
            <c:size val="5"/>
          </c:marker>
          <c:cat>
            <c:strRef>
              <c:f>図表!$C$4:$F$4</c:f>
              <c:strCache>
                <c:ptCount val="4"/>
                <c:pt idx="0">
                  <c:v>1995-2000</c:v>
                </c:pt>
                <c:pt idx="1">
                  <c:v>2000-2005</c:v>
                </c:pt>
                <c:pt idx="2">
                  <c:v>2005-2010</c:v>
                </c:pt>
                <c:pt idx="3">
                  <c:v>2010-2015</c:v>
                </c:pt>
              </c:strCache>
            </c:strRef>
          </c:cat>
          <c:val>
            <c:numRef>
              <c:f>図表!$C$7:$F$7</c:f>
              <c:numCache>
                <c:formatCode>#,##0;"▲ "#,##0</c:formatCode>
                <c:ptCount val="4"/>
                <c:pt idx="0">
                  <c:v>44110</c:v>
                </c:pt>
                <c:pt idx="1">
                  <c:v>23346</c:v>
                </c:pt>
                <c:pt idx="2">
                  <c:v>4088</c:v>
                </c:pt>
                <c:pt idx="3">
                  <c:v>-14892</c:v>
                </c:pt>
              </c:numCache>
            </c:numRef>
          </c:val>
          <c:smooth val="0"/>
        </c:ser>
        <c:ser>
          <c:idx val="3"/>
          <c:order val="3"/>
          <c:tx>
            <c:strRef>
              <c:f>図表!$B$8</c:f>
              <c:strCache>
                <c:ptCount val="1"/>
                <c:pt idx="0">
                  <c:v>南河内地域</c:v>
                </c:pt>
              </c:strCache>
            </c:strRef>
          </c:tx>
          <c:marker>
            <c:symbol val="x"/>
            <c:size val="5"/>
          </c:marker>
          <c:cat>
            <c:strRef>
              <c:f>図表!$C$4:$F$4</c:f>
              <c:strCache>
                <c:ptCount val="4"/>
                <c:pt idx="0">
                  <c:v>1995-2000</c:v>
                </c:pt>
                <c:pt idx="1">
                  <c:v>2000-2005</c:v>
                </c:pt>
                <c:pt idx="2">
                  <c:v>2005-2010</c:v>
                </c:pt>
                <c:pt idx="3">
                  <c:v>2010-2015</c:v>
                </c:pt>
              </c:strCache>
            </c:strRef>
          </c:cat>
          <c:val>
            <c:numRef>
              <c:f>図表!$C$8:$F$8</c:f>
              <c:numCache>
                <c:formatCode>#,##0;"▲ "#,##0</c:formatCode>
                <c:ptCount val="4"/>
                <c:pt idx="0">
                  <c:v>12206</c:v>
                </c:pt>
                <c:pt idx="1">
                  <c:v>4832</c:v>
                </c:pt>
                <c:pt idx="2">
                  <c:v>-2982</c:v>
                </c:pt>
                <c:pt idx="3">
                  <c:v>-8418</c:v>
                </c:pt>
              </c:numCache>
            </c:numRef>
          </c:val>
          <c:smooth val="0"/>
        </c:ser>
        <c:ser>
          <c:idx val="4"/>
          <c:order val="4"/>
          <c:tx>
            <c:strRef>
              <c:f>図表!$B$9</c:f>
              <c:strCache>
                <c:ptCount val="1"/>
                <c:pt idx="0">
                  <c:v>泉州地域</c:v>
                </c:pt>
              </c:strCache>
            </c:strRef>
          </c:tx>
          <c:marker>
            <c:symbol val="star"/>
            <c:size val="5"/>
          </c:marker>
          <c:cat>
            <c:strRef>
              <c:f>図表!$C$4:$F$4</c:f>
              <c:strCache>
                <c:ptCount val="4"/>
                <c:pt idx="0">
                  <c:v>1995-2000</c:v>
                </c:pt>
                <c:pt idx="1">
                  <c:v>2000-2005</c:v>
                </c:pt>
                <c:pt idx="2">
                  <c:v>2005-2010</c:v>
                </c:pt>
                <c:pt idx="3">
                  <c:v>2010-2015</c:v>
                </c:pt>
              </c:strCache>
            </c:strRef>
          </c:cat>
          <c:val>
            <c:numRef>
              <c:f>図表!$C$9:$F$9</c:f>
              <c:numCache>
                <c:formatCode>#,##0;"▲ "#,##0</c:formatCode>
                <c:ptCount val="4"/>
                <c:pt idx="0">
                  <c:v>35184</c:v>
                </c:pt>
                <c:pt idx="1">
                  <c:v>24253</c:v>
                </c:pt>
                <c:pt idx="2">
                  <c:v>8438</c:v>
                </c:pt>
                <c:pt idx="3">
                  <c:v>-9310</c:v>
                </c:pt>
              </c:numCache>
            </c:numRef>
          </c:val>
          <c:smooth val="0"/>
        </c:ser>
        <c:dLbls>
          <c:showLegendKey val="0"/>
          <c:showVal val="0"/>
          <c:showCatName val="0"/>
          <c:showSerName val="0"/>
          <c:showPercent val="0"/>
          <c:showBubbleSize val="0"/>
        </c:dLbls>
        <c:marker val="1"/>
        <c:smooth val="0"/>
        <c:axId val="105264256"/>
        <c:axId val="105265792"/>
      </c:lineChart>
      <c:catAx>
        <c:axId val="105264256"/>
        <c:scaling>
          <c:orientation val="minMax"/>
        </c:scaling>
        <c:delete val="0"/>
        <c:axPos val="b"/>
        <c:majorTickMark val="out"/>
        <c:minorTickMark val="none"/>
        <c:tickLblPos val="nextTo"/>
        <c:txPr>
          <a:bodyPr rot="-900000"/>
          <a:lstStyle/>
          <a:p>
            <a:pPr>
              <a:defRPr sz="800"/>
            </a:pPr>
            <a:endParaRPr lang="ja-JP"/>
          </a:p>
        </c:txPr>
        <c:crossAx val="105265792"/>
        <c:crossesAt val="-60000"/>
        <c:auto val="1"/>
        <c:lblAlgn val="ctr"/>
        <c:lblOffset val="100"/>
        <c:noMultiLvlLbl val="0"/>
      </c:catAx>
      <c:valAx>
        <c:axId val="105265792"/>
        <c:scaling>
          <c:orientation val="minMax"/>
          <c:max val="80000"/>
          <c:min val="-60000"/>
        </c:scaling>
        <c:delete val="0"/>
        <c:axPos val="l"/>
        <c:majorGridlines/>
        <c:numFmt formatCode="#,##0;&quot;▲ &quot;#,##0" sourceLinked="1"/>
        <c:majorTickMark val="out"/>
        <c:minorTickMark val="none"/>
        <c:tickLblPos val="nextTo"/>
        <c:spPr>
          <a:ln>
            <a:solidFill>
              <a:schemeClr val="tx1"/>
            </a:solidFill>
          </a:ln>
        </c:spPr>
        <c:txPr>
          <a:bodyPr/>
          <a:lstStyle/>
          <a:p>
            <a:pPr>
              <a:defRPr sz="800"/>
            </a:pPr>
            <a:endParaRPr lang="ja-JP"/>
          </a:p>
        </c:txPr>
        <c:crossAx val="105264256"/>
        <c:crosses val="autoZero"/>
        <c:crossBetween val="between"/>
      </c:valAx>
      <c:spPr>
        <a:ln>
          <a:solidFill>
            <a:schemeClr val="tx1"/>
          </a:solidFill>
        </a:ln>
      </c:spPr>
    </c:plotArea>
    <c:plotVisOnly val="1"/>
    <c:dispBlanksAs val="gap"/>
    <c:showDLblsOverMax val="0"/>
  </c:chart>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bar"/>
        <c:grouping val="percentStacked"/>
        <c:varyColors val="0"/>
        <c:ser>
          <c:idx val="0"/>
          <c:order val="0"/>
          <c:tx>
            <c:strRef>
              <c:f>'[◆地域別所得比率（消費実態調査を基に作成）.xlsx]Sheet1'!$A$89</c:f>
              <c:strCache>
                <c:ptCount val="1"/>
                <c:pt idx="0">
                  <c:v>200万未満</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'[◆地域別所得比率（消費実態調査を基に作成）.xlsx]Sheet1'!$B$89:$F$89</c:f>
              <c:numCache>
                <c:formatCode>0.00%</c:formatCode>
                <c:ptCount val="5"/>
                <c:pt idx="0">
                  <c:v>0.18138818611813881</c:v>
                </c:pt>
                <c:pt idx="1">
                  <c:v>0.11307113071130712</c:v>
                </c:pt>
                <c:pt idx="2">
                  <c:v>0.11020889791102088</c:v>
                </c:pt>
                <c:pt idx="3">
                  <c:v>0.13053869461305387</c:v>
                </c:pt>
                <c:pt idx="4">
                  <c:v>0.13827276545530912</c:v>
                </c:pt>
              </c:numCache>
            </c:numRef>
          </c:val>
        </c:ser>
        <c:ser>
          <c:idx val="1"/>
          <c:order val="1"/>
          <c:tx>
            <c:strRef>
              <c:f>'[◆地域別所得比率（消費実態調査を基に作成）.xlsx]Sheet1'!$A$90</c:f>
              <c:strCache>
                <c:ptCount val="1"/>
                <c:pt idx="0">
                  <c:v>200～300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'[◆地域別所得比率（消費実態調査を基に作成）.xlsx]Sheet1'!$B$90:$F$90</c:f>
              <c:numCache>
                <c:formatCode>0.00%</c:formatCode>
                <c:ptCount val="5"/>
                <c:pt idx="0">
                  <c:v>0.14787852121478784</c:v>
                </c:pt>
                <c:pt idx="1">
                  <c:v>0.15492154921549214</c:v>
                </c:pt>
                <c:pt idx="2">
                  <c:v>0.11703882961170388</c:v>
                </c:pt>
                <c:pt idx="3">
                  <c:v>0.11817881821181789</c:v>
                </c:pt>
                <c:pt idx="4">
                  <c:v>0.14591291825836517</c:v>
                </c:pt>
              </c:numCache>
            </c:numRef>
          </c:val>
        </c:ser>
        <c:ser>
          <c:idx val="2"/>
          <c:order val="2"/>
          <c:tx>
            <c:strRef>
              <c:f>'[◆地域別所得比率（消費実態調査を基に作成）.xlsx]Sheet1'!$A$91</c:f>
              <c:strCache>
                <c:ptCount val="1"/>
                <c:pt idx="0">
                  <c:v>300～400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'[◆地域別所得比率（消費実態調査を基に作成）.xlsx]Sheet1'!$B$91:$F$91</c:f>
              <c:numCache>
                <c:formatCode>0.00%</c:formatCode>
                <c:ptCount val="5"/>
                <c:pt idx="0">
                  <c:v>0.17557824421755783</c:v>
                </c:pt>
                <c:pt idx="1">
                  <c:v>0.12301123011230113</c:v>
                </c:pt>
                <c:pt idx="2">
                  <c:v>0.16780832191678083</c:v>
                </c:pt>
                <c:pt idx="3">
                  <c:v>0.13843861561384385</c:v>
                </c:pt>
                <c:pt idx="4">
                  <c:v>0.15762315246304925</c:v>
                </c:pt>
              </c:numCache>
            </c:numRef>
          </c:val>
        </c:ser>
        <c:ser>
          <c:idx val="3"/>
          <c:order val="3"/>
          <c:tx>
            <c:strRef>
              <c:f>'[◆地域別所得比率（消費実態調査を基に作成）.xlsx]Sheet1'!$A$92</c:f>
              <c:strCache>
                <c:ptCount val="1"/>
                <c:pt idx="0">
                  <c:v>400～500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'[◆地域別所得比率（消費実態調査を基に作成）.xlsx]Sheet1'!$B$92:$F$92</c:f>
              <c:numCache>
                <c:formatCode>0.00%</c:formatCode>
                <c:ptCount val="5"/>
                <c:pt idx="0">
                  <c:v>0.11469885301146988</c:v>
                </c:pt>
                <c:pt idx="1">
                  <c:v>0.13306133061330613</c:v>
                </c:pt>
                <c:pt idx="2">
                  <c:v>0.11947880521194788</c:v>
                </c:pt>
                <c:pt idx="3">
                  <c:v>0.12337876621233787</c:v>
                </c:pt>
                <c:pt idx="4">
                  <c:v>0.12791255825116501</c:v>
                </c:pt>
              </c:numCache>
            </c:numRef>
          </c:val>
        </c:ser>
        <c:ser>
          <c:idx val="4"/>
          <c:order val="4"/>
          <c:tx>
            <c:strRef>
              <c:f>'[◆地域別所得比率（消費実態調査を基に作成）.xlsx]Sheet1'!$A$93</c:f>
              <c:strCache>
                <c:ptCount val="1"/>
                <c:pt idx="0">
                  <c:v>500～600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'[◆地域別所得比率（消費実態調査を基に作成）.xlsx]Sheet1'!$B$93:$F$93</c:f>
              <c:numCache>
                <c:formatCode>0.00%</c:formatCode>
                <c:ptCount val="5"/>
                <c:pt idx="0">
                  <c:v>0.1020389796102039</c:v>
                </c:pt>
                <c:pt idx="1">
                  <c:v>9.3340933409334095E-2</c:v>
                </c:pt>
                <c:pt idx="2">
                  <c:v>9.5659043409565908E-2</c:v>
                </c:pt>
                <c:pt idx="3">
                  <c:v>0.11017889821101789</c:v>
                </c:pt>
                <c:pt idx="4">
                  <c:v>9.9991999839996806E-2</c:v>
                </c:pt>
              </c:numCache>
            </c:numRef>
          </c:val>
        </c:ser>
        <c:ser>
          <c:idx val="5"/>
          <c:order val="5"/>
          <c:tx>
            <c:strRef>
              <c:f>'[◆地域別所得比率（消費実態調査を基に作成）.xlsx]Sheet1'!$A$94</c:f>
              <c:strCache>
                <c:ptCount val="1"/>
                <c:pt idx="0">
                  <c:v>600～800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'[◆地域別所得比率（消費実態調査を基に作成）.xlsx]Sheet1'!$B$94:$F$94</c:f>
              <c:numCache>
                <c:formatCode>0.00%</c:formatCode>
                <c:ptCount val="5"/>
                <c:pt idx="0">
                  <c:v>0.13518864811351886</c:v>
                </c:pt>
                <c:pt idx="1">
                  <c:v>0.13756137561375614</c:v>
                </c:pt>
                <c:pt idx="2">
                  <c:v>0.18103818961810381</c:v>
                </c:pt>
                <c:pt idx="3">
                  <c:v>0.17084829151708483</c:v>
                </c:pt>
                <c:pt idx="4">
                  <c:v>0.14751295025900518</c:v>
                </c:pt>
              </c:numCache>
            </c:numRef>
          </c:val>
        </c:ser>
        <c:ser>
          <c:idx val="6"/>
          <c:order val="6"/>
          <c:tx>
            <c:strRef>
              <c:f>'[◆地域別所得比率（消費実態調査を基に作成）.xlsx]Sheet1'!$A$95</c:f>
              <c:strCache>
                <c:ptCount val="1"/>
                <c:pt idx="0">
                  <c:v>800～1000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'[◆地域別所得比率（消費実態調査を基に作成）.xlsx]Sheet1'!$B$95:$F$95</c:f>
              <c:numCache>
                <c:formatCode>0.00%</c:formatCode>
                <c:ptCount val="5"/>
                <c:pt idx="0">
                  <c:v>6.9769302306976935E-2</c:v>
                </c:pt>
                <c:pt idx="1">
                  <c:v>0.10953109531095311</c:v>
                </c:pt>
                <c:pt idx="2">
                  <c:v>9.6309036909630899E-2</c:v>
                </c:pt>
                <c:pt idx="3">
                  <c:v>9.3559064409355908E-2</c:v>
                </c:pt>
                <c:pt idx="4">
                  <c:v>8.6501730034600696E-2</c:v>
                </c:pt>
              </c:numCache>
            </c:numRef>
          </c:val>
        </c:ser>
        <c:ser>
          <c:idx val="7"/>
          <c:order val="7"/>
          <c:tx>
            <c:strRef>
              <c:f>'[◆地域別所得比率（消費実態調査を基に作成）.xlsx]Sheet1'!$A$96</c:f>
              <c:strCache>
                <c:ptCount val="1"/>
                <c:pt idx="0">
                  <c:v>1000～1250</c:v>
                </c:pt>
              </c:strCache>
            </c:strRef>
          </c:tx>
          <c:invertIfNegative val="0"/>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'[◆地域別所得比率（消費実態調査を基に作成）.xlsx]Sheet1'!$B$96:$F$96</c:f>
              <c:numCache>
                <c:formatCode>0.00%</c:formatCode>
                <c:ptCount val="5"/>
                <c:pt idx="0">
                  <c:v>3.7489625103748959E-2</c:v>
                </c:pt>
                <c:pt idx="1">
                  <c:v>5.8210582105821057E-2</c:v>
                </c:pt>
                <c:pt idx="2">
                  <c:v>6.0579394206057936E-2</c:v>
                </c:pt>
                <c:pt idx="3">
                  <c:v>6.442935570644294E-2</c:v>
                </c:pt>
                <c:pt idx="4">
                  <c:v>5.1441028820576412E-2</c:v>
                </c:pt>
              </c:numCache>
            </c:numRef>
          </c:val>
        </c:ser>
        <c:ser>
          <c:idx val="8"/>
          <c:order val="8"/>
          <c:tx>
            <c:strRef>
              <c:f>'[◆地域別所得比率（消費実態調査を基に作成）.xlsx]Sheet1'!$A$97</c:f>
              <c:strCache>
                <c:ptCount val="1"/>
                <c:pt idx="0">
                  <c:v>1250～1500</c:v>
                </c:pt>
              </c:strCache>
            </c:strRef>
          </c:tx>
          <c:invertIfNegative val="0"/>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'[◆地域別所得比率（消費実態調査を基に作成）.xlsx]Sheet1'!$B$97:$F$97</c:f>
              <c:numCache>
                <c:formatCode>0.00%</c:formatCode>
                <c:ptCount val="5"/>
                <c:pt idx="0">
                  <c:v>1.5959840401595985E-2</c:v>
                </c:pt>
                <c:pt idx="1">
                  <c:v>3.6530365303653035E-2</c:v>
                </c:pt>
                <c:pt idx="2">
                  <c:v>2.6769732302676975E-2</c:v>
                </c:pt>
                <c:pt idx="3">
                  <c:v>2.6829731702682973E-2</c:v>
                </c:pt>
                <c:pt idx="4">
                  <c:v>2.2240444808896177E-2</c:v>
                </c:pt>
              </c:numCache>
            </c:numRef>
          </c:val>
        </c:ser>
        <c:ser>
          <c:idx val="9"/>
          <c:order val="9"/>
          <c:tx>
            <c:strRef>
              <c:f>'[◆地域別所得比率（消費実態調査を基に作成）.xlsx]Sheet1'!$A$98</c:f>
              <c:strCache>
                <c:ptCount val="1"/>
                <c:pt idx="0">
                  <c:v>1500以上</c:v>
                </c:pt>
              </c:strCache>
            </c:strRef>
          </c:tx>
          <c:invertIfNegative val="0"/>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'[◆地域別所得比率（消費実態調査を基に作成）.xlsx]Sheet1'!$B$98:$F$98</c:f>
              <c:numCache>
                <c:formatCode>0.00%</c:formatCode>
                <c:ptCount val="5"/>
                <c:pt idx="0">
                  <c:v>2.0009799902000979E-2</c:v>
                </c:pt>
                <c:pt idx="1">
                  <c:v>4.0760407604076038E-2</c:v>
                </c:pt>
                <c:pt idx="2">
                  <c:v>2.5109748902510973E-2</c:v>
                </c:pt>
                <c:pt idx="3">
                  <c:v>2.3619763802361977E-2</c:v>
                </c:pt>
                <c:pt idx="4">
                  <c:v>2.2590451809036179E-2</c:v>
                </c:pt>
              </c:numCache>
            </c:numRef>
          </c:val>
        </c:ser>
        <c:dLbls>
          <c:showLegendKey val="0"/>
          <c:showVal val="0"/>
          <c:showCatName val="0"/>
          <c:showSerName val="0"/>
          <c:showPercent val="0"/>
          <c:showBubbleSize val="0"/>
        </c:dLbls>
        <c:gapWidth val="55"/>
        <c:gapDepth val="55"/>
        <c:shape val="cylinder"/>
        <c:axId val="93997696"/>
        <c:axId val="94015872"/>
        <c:axId val="0"/>
      </c:bar3DChart>
      <c:catAx>
        <c:axId val="93997696"/>
        <c:scaling>
          <c:orientation val="maxMin"/>
        </c:scaling>
        <c:delete val="0"/>
        <c:axPos val="l"/>
        <c:majorTickMark val="none"/>
        <c:minorTickMark val="none"/>
        <c:tickLblPos val="nextTo"/>
        <c:txPr>
          <a:bodyPr/>
          <a:lstStyle/>
          <a:p>
            <a:pPr>
              <a:defRPr sz="900"/>
            </a:pPr>
            <a:endParaRPr lang="ja-JP"/>
          </a:p>
        </c:txPr>
        <c:crossAx val="94015872"/>
        <c:crosses val="autoZero"/>
        <c:auto val="1"/>
        <c:lblAlgn val="ctr"/>
        <c:lblOffset val="100"/>
        <c:noMultiLvlLbl val="0"/>
      </c:catAx>
      <c:valAx>
        <c:axId val="94015872"/>
        <c:scaling>
          <c:orientation val="minMax"/>
        </c:scaling>
        <c:delete val="0"/>
        <c:axPos val="t"/>
        <c:majorGridlines/>
        <c:numFmt formatCode="0%" sourceLinked="1"/>
        <c:majorTickMark val="none"/>
        <c:minorTickMark val="none"/>
        <c:tickLblPos val="nextTo"/>
        <c:crossAx val="93997696"/>
        <c:crosses val="autoZero"/>
        <c:crossBetween val="between"/>
      </c:valAx>
    </c:plotArea>
    <c:legend>
      <c:legendPos val="r"/>
      <c:layout>
        <c:manualLayout>
          <c:xMode val="edge"/>
          <c:yMode val="edge"/>
          <c:x val="0.79514847967084112"/>
          <c:y val="0.13210164148427955"/>
          <c:w val="0.18660642112562206"/>
          <c:h val="0.8019352016442618"/>
        </c:manualLayout>
      </c:layout>
      <c:overlay val="0"/>
      <c:txPr>
        <a:bodyPr/>
        <a:lstStyle/>
        <a:p>
          <a:pPr>
            <a:defRPr sz="900"/>
          </a:pPr>
          <a:endParaRPr lang="ja-JP"/>
        </a:p>
      </c:txPr>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Sheet2!$C$16</c:f>
              <c:strCache>
                <c:ptCount val="1"/>
                <c:pt idx="0">
                  <c:v>ジニ係数</c:v>
                </c:pt>
              </c:strCache>
            </c:strRef>
          </c:tx>
          <c:invertIfNegative val="0"/>
          <c:cat>
            <c:strRef>
              <c:f>Sheet2!$B$17:$B$22</c:f>
              <c:strCache>
                <c:ptCount val="6"/>
                <c:pt idx="0">
                  <c:v>全国</c:v>
                </c:pt>
                <c:pt idx="1">
                  <c:v>大阪</c:v>
                </c:pt>
                <c:pt idx="2">
                  <c:v>東京</c:v>
                </c:pt>
                <c:pt idx="3">
                  <c:v>愛知</c:v>
                </c:pt>
                <c:pt idx="4">
                  <c:v>京都</c:v>
                </c:pt>
                <c:pt idx="5">
                  <c:v>兵庫</c:v>
                </c:pt>
              </c:strCache>
            </c:strRef>
          </c:cat>
          <c:val>
            <c:numRef>
              <c:f>Sheet2!$C$17:$C$22</c:f>
              <c:numCache>
                <c:formatCode>General</c:formatCode>
                <c:ptCount val="6"/>
                <c:pt idx="0">
                  <c:v>0.35899999999999999</c:v>
                </c:pt>
                <c:pt idx="1">
                  <c:v>0.372</c:v>
                </c:pt>
                <c:pt idx="2">
                  <c:v>0.378</c:v>
                </c:pt>
                <c:pt idx="3" formatCode="0.000">
                  <c:v>0.35</c:v>
                </c:pt>
                <c:pt idx="4">
                  <c:v>0.36199999999999999</c:v>
                </c:pt>
                <c:pt idx="5">
                  <c:v>0.34599999999999997</c:v>
                </c:pt>
              </c:numCache>
            </c:numRef>
          </c:val>
        </c:ser>
        <c:dLbls>
          <c:showLegendKey val="0"/>
          <c:showVal val="0"/>
          <c:showCatName val="0"/>
          <c:showSerName val="0"/>
          <c:showPercent val="0"/>
          <c:showBubbleSize val="0"/>
        </c:dLbls>
        <c:gapWidth val="150"/>
        <c:axId val="107476480"/>
        <c:axId val="107478016"/>
      </c:barChart>
      <c:catAx>
        <c:axId val="107476480"/>
        <c:scaling>
          <c:orientation val="minMax"/>
        </c:scaling>
        <c:delete val="0"/>
        <c:axPos val="b"/>
        <c:majorTickMark val="out"/>
        <c:minorTickMark val="none"/>
        <c:tickLblPos val="nextTo"/>
        <c:crossAx val="107478016"/>
        <c:crosses val="autoZero"/>
        <c:auto val="1"/>
        <c:lblAlgn val="ctr"/>
        <c:lblOffset val="100"/>
        <c:noMultiLvlLbl val="0"/>
      </c:catAx>
      <c:valAx>
        <c:axId val="107478016"/>
        <c:scaling>
          <c:orientation val="minMax"/>
          <c:min val="0.25"/>
        </c:scaling>
        <c:delete val="0"/>
        <c:axPos val="l"/>
        <c:majorGridlines/>
        <c:numFmt formatCode="General" sourceLinked="1"/>
        <c:majorTickMark val="out"/>
        <c:minorTickMark val="none"/>
        <c:tickLblPos val="nextTo"/>
        <c:crossAx val="107476480"/>
        <c:crosses val="autoZero"/>
        <c:crossBetween val="between"/>
      </c:valAx>
    </c:plotArea>
    <c:legend>
      <c:legendPos val="r"/>
      <c:layout>
        <c:manualLayout>
          <c:xMode val="edge"/>
          <c:yMode val="edge"/>
          <c:x val="0.71462022371270728"/>
          <c:y val="0.10045720197500245"/>
          <c:w val="0.20391625526713852"/>
          <c:h val="0.11281595053749602"/>
        </c:manualLayout>
      </c:layout>
      <c:overlay val="0"/>
    </c:legend>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'[P25_女性及び高齢者の就職率その１（H23～H28）.xls]計算表(大阪の女性及び高齢者就業率等)'!$B$3</c:f>
              <c:strCache>
                <c:ptCount val="1"/>
                <c:pt idx="0">
                  <c:v>大阪府 女性</c:v>
                </c:pt>
              </c:strCache>
            </c:strRef>
          </c:tx>
          <c:marker>
            <c:symbol val="squar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'[P25_女性及び高齢者の就職率その１（H23～H28）.xls]計算表(大阪の女性及び高齢者就業率等)'!$A$4:$A$10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'[P25_女性及び高齢者の就職率その１（H23～H28）.xls]計算表(大阪の女性及び高齢者就業率等)'!$B$4:$B$10</c:f>
              <c:numCache>
                <c:formatCode>0.0</c:formatCode>
                <c:ptCount val="7"/>
                <c:pt idx="0" formatCode="General">
                  <c:v>42.8</c:v>
                </c:pt>
                <c:pt idx="1">
                  <c:v>43.5</c:v>
                </c:pt>
                <c:pt idx="2">
                  <c:v>43.9</c:v>
                </c:pt>
                <c:pt idx="3">
                  <c:v>44.6</c:v>
                </c:pt>
                <c:pt idx="4">
                  <c:v>44.8</c:v>
                </c:pt>
                <c:pt idx="5">
                  <c:v>45.3</c:v>
                </c:pt>
                <c:pt idx="6">
                  <c:v>46.8</c:v>
                </c:pt>
              </c:numCache>
            </c:numRef>
          </c:val>
          <c:smooth val="0"/>
        </c:ser>
        <c:ser>
          <c:idx val="1"/>
          <c:order val="1"/>
          <c:tx>
            <c:strRef>
              <c:f>'[P25_女性及び高齢者の就職率その１（H23～H28）.xls]計算表(大阪の女性及び高齢者就業率等)'!$C$3</c:f>
              <c:strCache>
                <c:ptCount val="1"/>
                <c:pt idx="0">
                  <c:v>全国 女性</c:v>
                </c:pt>
              </c:strCache>
            </c:strRef>
          </c:tx>
          <c:spPr>
            <a:ln>
              <a:prstDash val="dash"/>
            </a:ln>
          </c:spPr>
          <c:marker>
            <c:symbol val="circl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'[P25_女性及び高齢者の就職率その１（H23～H28）.xls]計算表(大阪の女性及び高齢者就業率等)'!$A$4:$A$10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'[P25_女性及び高齢者の就職率その１（H23～H28）.xls]計算表(大阪の女性及び高齢者就業率等)'!$C$4:$C$10</c:f>
              <c:numCache>
                <c:formatCode>0.0</c:formatCode>
                <c:ptCount val="7"/>
                <c:pt idx="0" formatCode="General">
                  <c:v>46.3</c:v>
                </c:pt>
                <c:pt idx="1">
                  <c:v>46.2</c:v>
                </c:pt>
                <c:pt idx="2">
                  <c:v>46.2</c:v>
                </c:pt>
                <c:pt idx="3">
                  <c:v>47.1</c:v>
                </c:pt>
                <c:pt idx="4">
                  <c:v>47.6</c:v>
                </c:pt>
                <c:pt idx="5">
                  <c:v>48</c:v>
                </c:pt>
                <c:pt idx="6">
                  <c:v>48.9</c:v>
                </c:pt>
              </c:numCache>
            </c:numRef>
          </c:val>
          <c:smooth val="0"/>
        </c:ser>
        <c:dLbls>
          <c:showLegendKey val="0"/>
          <c:showVal val="0"/>
          <c:showCatName val="0"/>
          <c:showSerName val="0"/>
          <c:showPercent val="0"/>
          <c:showBubbleSize val="0"/>
        </c:dLbls>
        <c:marker val="1"/>
        <c:smooth val="0"/>
        <c:axId val="106416768"/>
        <c:axId val="106426752"/>
      </c:lineChart>
      <c:catAx>
        <c:axId val="106416768"/>
        <c:scaling>
          <c:orientation val="minMax"/>
        </c:scaling>
        <c:delete val="0"/>
        <c:axPos val="b"/>
        <c:numFmt formatCode="General" sourceLinked="1"/>
        <c:majorTickMark val="out"/>
        <c:minorTickMark val="none"/>
        <c:tickLblPos val="nextTo"/>
        <c:crossAx val="106426752"/>
        <c:crosses val="autoZero"/>
        <c:auto val="1"/>
        <c:lblAlgn val="ctr"/>
        <c:lblOffset val="100"/>
        <c:noMultiLvlLbl val="0"/>
      </c:catAx>
      <c:valAx>
        <c:axId val="106426752"/>
        <c:scaling>
          <c:orientation val="minMax"/>
          <c:max val="49"/>
          <c:min val="42"/>
        </c:scaling>
        <c:delete val="0"/>
        <c:axPos val="l"/>
        <c:majorGridlines/>
        <c:numFmt formatCode="General" sourceLinked="1"/>
        <c:majorTickMark val="out"/>
        <c:minorTickMark val="none"/>
        <c:tickLblPos val="nextTo"/>
        <c:crossAx val="106416768"/>
        <c:crosses val="autoZero"/>
        <c:crossBetween val="between"/>
      </c:valAx>
    </c:plotArea>
    <c:legend>
      <c:legendPos val="b"/>
      <c:layout/>
      <c:overlay val="0"/>
    </c:legend>
    <c:plotVisOnly val="1"/>
    <c:dispBlanksAs val="gap"/>
    <c:showDLblsOverMax val="0"/>
  </c:chart>
  <c:txPr>
    <a:bodyPr/>
    <a:lstStyle/>
    <a:p>
      <a:pPr>
        <a:defRPr sz="1050"/>
      </a:pPr>
      <a:endParaRPr lang="ja-JP"/>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'[P25_女性及び高齢者の就職率その１（H23～H28）.xls]計算表(大阪の女性及び高齢者就業率等)'!$F$3</c:f>
              <c:strCache>
                <c:ptCount val="1"/>
                <c:pt idx="0">
                  <c:v>大阪府 65歳以上</c:v>
                </c:pt>
              </c:strCache>
            </c:strRef>
          </c:tx>
          <c:marker>
            <c:symbol val="squar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'[P25_女性及び高齢者の就職率その１（H23～H28）.xls]計算表(大阪の女性及び高齢者就業率等)'!$E$4:$E$10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'[P25_女性及び高齢者の就職率その１（H23～H28）.xls]計算表(大阪の女性及び高齢者就業率等)'!$F$4:$F$10</c:f>
              <c:numCache>
                <c:formatCode>0.0</c:formatCode>
                <c:ptCount val="7"/>
                <c:pt idx="0">
                  <c:v>17</c:v>
                </c:pt>
                <c:pt idx="1">
                  <c:v>17.600000000000001</c:v>
                </c:pt>
                <c:pt idx="2">
                  <c:v>17.5</c:v>
                </c:pt>
                <c:pt idx="3">
                  <c:v>17.8</c:v>
                </c:pt>
                <c:pt idx="4">
                  <c:v>18</c:v>
                </c:pt>
                <c:pt idx="5">
                  <c:v>18.899999999999999</c:v>
                </c:pt>
                <c:pt idx="6">
                  <c:v>18.899999999999999</c:v>
                </c:pt>
              </c:numCache>
            </c:numRef>
          </c:val>
          <c:smooth val="0"/>
        </c:ser>
        <c:ser>
          <c:idx val="1"/>
          <c:order val="1"/>
          <c:tx>
            <c:strRef>
              <c:f>'[P25_女性及び高齢者の就職率その１（H23～H28）.xls]計算表(大阪の女性及び高齢者就業率等)'!$G$3</c:f>
              <c:strCache>
                <c:ptCount val="1"/>
                <c:pt idx="0">
                  <c:v>全国 65歳以上</c:v>
                </c:pt>
              </c:strCache>
            </c:strRef>
          </c:tx>
          <c:spPr>
            <a:ln>
              <a:prstDash val="dash"/>
            </a:ln>
          </c:spPr>
          <c:marker>
            <c:symbol val="circl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'[P25_女性及び高齢者の就職率その１（H23～H28）.xls]計算表(大阪の女性及び高齢者就業率等)'!$E$4:$E$10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'[P25_女性及び高齢者の就職率その１（H23～H28）.xls]計算表(大阪の女性及び高齢者就業率等)'!$G$4:$G$10</c:f>
              <c:numCache>
                <c:formatCode>0.0</c:formatCode>
                <c:ptCount val="7"/>
                <c:pt idx="0" formatCode="General">
                  <c:v>19.399999999999999</c:v>
                </c:pt>
                <c:pt idx="1">
                  <c:v>19.2</c:v>
                </c:pt>
                <c:pt idx="2">
                  <c:v>19.5</c:v>
                </c:pt>
                <c:pt idx="3">
                  <c:v>20.100000000000001</c:v>
                </c:pt>
                <c:pt idx="4">
                  <c:v>20.8</c:v>
                </c:pt>
                <c:pt idx="5">
                  <c:v>21.7</c:v>
                </c:pt>
                <c:pt idx="6">
                  <c:v>22.3</c:v>
                </c:pt>
              </c:numCache>
            </c:numRef>
          </c:val>
          <c:smooth val="0"/>
        </c:ser>
        <c:dLbls>
          <c:showLegendKey val="0"/>
          <c:showVal val="0"/>
          <c:showCatName val="0"/>
          <c:showSerName val="0"/>
          <c:showPercent val="0"/>
          <c:showBubbleSize val="0"/>
        </c:dLbls>
        <c:marker val="1"/>
        <c:smooth val="0"/>
        <c:axId val="106448384"/>
        <c:axId val="106449920"/>
      </c:lineChart>
      <c:catAx>
        <c:axId val="106448384"/>
        <c:scaling>
          <c:orientation val="minMax"/>
        </c:scaling>
        <c:delete val="0"/>
        <c:axPos val="b"/>
        <c:numFmt formatCode="General" sourceLinked="1"/>
        <c:majorTickMark val="out"/>
        <c:minorTickMark val="none"/>
        <c:tickLblPos val="nextTo"/>
        <c:crossAx val="106449920"/>
        <c:crosses val="autoZero"/>
        <c:auto val="1"/>
        <c:lblAlgn val="ctr"/>
        <c:lblOffset val="100"/>
        <c:noMultiLvlLbl val="0"/>
      </c:catAx>
      <c:valAx>
        <c:axId val="106449920"/>
        <c:scaling>
          <c:orientation val="minMax"/>
          <c:max val="23"/>
          <c:min val="17"/>
        </c:scaling>
        <c:delete val="0"/>
        <c:axPos val="l"/>
        <c:majorGridlines/>
        <c:numFmt formatCode="0.0" sourceLinked="1"/>
        <c:majorTickMark val="out"/>
        <c:minorTickMark val="none"/>
        <c:tickLblPos val="nextTo"/>
        <c:crossAx val="106448384"/>
        <c:crosses val="autoZero"/>
        <c:crossBetween val="between"/>
        <c:majorUnit val="1"/>
      </c:valAx>
    </c:plotArea>
    <c:legend>
      <c:legendPos val="b"/>
      <c:layout/>
      <c:overlay val="0"/>
    </c:legend>
    <c:plotVisOnly val="1"/>
    <c:dispBlanksAs val="gap"/>
    <c:showDLblsOverMax val="0"/>
  </c:chart>
  <c:txPr>
    <a:bodyPr/>
    <a:lstStyle/>
    <a:p>
      <a:pPr>
        <a:defRPr sz="1050"/>
      </a:pPr>
      <a:endParaRPr lang="ja-JP"/>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4529902259757331E-2"/>
          <c:y val="0.10181081846023073"/>
          <c:w val="0.84736279302299744"/>
          <c:h val="0.77277933083027028"/>
        </c:manualLayout>
      </c:layout>
      <c:lineChart>
        <c:grouping val="standard"/>
        <c:varyColors val="0"/>
        <c:ser>
          <c:idx val="0"/>
          <c:order val="0"/>
          <c:tx>
            <c:strRef>
              <c:f>'24就調有業率等'!$A$4:$B$4</c:f>
              <c:strCache>
                <c:ptCount val="1"/>
                <c:pt idx="0">
                  <c:v>大阪府女性有業率</c:v>
                </c:pt>
              </c:strCache>
            </c:strRef>
          </c:tx>
          <c:spPr>
            <a:ln>
              <a:solidFill>
                <a:srgbClr val="FF3399"/>
              </a:solidFill>
            </a:ln>
          </c:spPr>
          <c:marker>
            <c:symbol val="square"/>
            <c:size val="7"/>
            <c:spPr>
              <a:solidFill>
                <a:srgbClr val="FF3399"/>
              </a:solidFill>
              <a:ln>
                <a:solidFill>
                  <a:srgbClr val="FF3399"/>
                </a:solidFill>
              </a:ln>
            </c:spPr>
          </c:marker>
          <c:dLbls>
            <c:dLbl>
              <c:idx val="12"/>
              <c:layout>
                <c:manualLayout>
                  <c:x val="-1.2885468524355247E-2"/>
                  <c:y val="2.1260498687664043E-2"/>
                </c:manualLayout>
              </c:layout>
              <c:dLblPos val="r"/>
              <c:showLegendKey val="0"/>
              <c:showVal val="1"/>
              <c:showCatName val="0"/>
              <c:showSerName val="0"/>
              <c:showPercent val="0"/>
              <c:showBubbleSize val="0"/>
            </c:dLbl>
            <c:spPr>
              <a:ln>
                <a:solidFill>
                  <a:schemeClr val="tx1">
                    <a:lumMod val="75000"/>
                    <a:lumOff val="25000"/>
                  </a:schemeClr>
                </a:solidFill>
              </a:ln>
            </c:spPr>
            <c:dLblPos val="b"/>
            <c:showLegendKey val="0"/>
            <c:showVal val="1"/>
            <c:showCatName val="0"/>
            <c:showSerName val="0"/>
            <c:showPercent val="0"/>
            <c:showBubbleSize val="0"/>
            <c:showLeaderLines val="0"/>
          </c:dLbls>
          <c:cat>
            <c:strRef>
              <c:f>'24就調有業率等'!$C$3:$O$3</c:f>
              <c:strCache>
                <c:ptCount val="13"/>
                <c:pt idx="0">
                  <c:v>15～19歳</c:v>
                </c:pt>
                <c:pt idx="1">
                  <c:v>20～24歳</c:v>
                </c:pt>
                <c:pt idx="2">
                  <c:v>25～29歳</c:v>
                </c:pt>
                <c:pt idx="3">
                  <c:v>30～34歳</c:v>
                </c:pt>
                <c:pt idx="4">
                  <c:v>35～39歳</c:v>
                </c:pt>
                <c:pt idx="5">
                  <c:v>40～44歳</c:v>
                </c:pt>
                <c:pt idx="6">
                  <c:v>45～49歳</c:v>
                </c:pt>
                <c:pt idx="7">
                  <c:v>50～54歳</c:v>
                </c:pt>
                <c:pt idx="8">
                  <c:v>55～59歳</c:v>
                </c:pt>
                <c:pt idx="9">
                  <c:v>60～64歳</c:v>
                </c:pt>
                <c:pt idx="10">
                  <c:v>65～69歳</c:v>
                </c:pt>
                <c:pt idx="11">
                  <c:v>70～74歳</c:v>
                </c:pt>
                <c:pt idx="12">
                  <c:v>75歳以上</c:v>
                </c:pt>
              </c:strCache>
            </c:strRef>
          </c:cat>
          <c:val>
            <c:numRef>
              <c:f>'24就調有業率等'!$C$4:$O$4</c:f>
              <c:numCache>
                <c:formatCode>0.0</c:formatCode>
                <c:ptCount val="13"/>
                <c:pt idx="0">
                  <c:v>18.7</c:v>
                </c:pt>
                <c:pt idx="1">
                  <c:v>64</c:v>
                </c:pt>
                <c:pt idx="2">
                  <c:v>75.7</c:v>
                </c:pt>
                <c:pt idx="3">
                  <c:v>64</c:v>
                </c:pt>
                <c:pt idx="4">
                  <c:v>64.099999999999994</c:v>
                </c:pt>
                <c:pt idx="5">
                  <c:v>66.099999999999994</c:v>
                </c:pt>
                <c:pt idx="6">
                  <c:v>69.8</c:v>
                </c:pt>
                <c:pt idx="7" formatCode="General">
                  <c:v>68.8</c:v>
                </c:pt>
                <c:pt idx="8" formatCode="General">
                  <c:v>56</c:v>
                </c:pt>
                <c:pt idx="9" formatCode="General">
                  <c:v>43.6</c:v>
                </c:pt>
                <c:pt idx="10" formatCode="General">
                  <c:v>26.3</c:v>
                </c:pt>
                <c:pt idx="11" formatCode="General">
                  <c:v>15</c:v>
                </c:pt>
                <c:pt idx="12" formatCode="General">
                  <c:v>5.0999999999999996</c:v>
                </c:pt>
              </c:numCache>
            </c:numRef>
          </c:val>
          <c:smooth val="0"/>
        </c:ser>
        <c:ser>
          <c:idx val="1"/>
          <c:order val="1"/>
          <c:tx>
            <c:strRef>
              <c:f>'24就調有業率等'!$A$5:$B$5</c:f>
              <c:strCache>
                <c:ptCount val="1"/>
                <c:pt idx="0">
                  <c:v>全国女性有業</c:v>
                </c:pt>
              </c:strCache>
            </c:strRef>
          </c:tx>
          <c:spPr>
            <a:ln>
              <a:solidFill>
                <a:srgbClr val="7030A0"/>
              </a:solidFill>
            </a:ln>
          </c:spPr>
          <c:marker>
            <c:symbol val="diamond"/>
            <c:size val="7"/>
            <c:spPr>
              <a:solidFill>
                <a:srgbClr val="7030A0"/>
              </a:solidFill>
              <a:ln>
                <a:solidFill>
                  <a:srgbClr val="7030A0"/>
                </a:solidFill>
              </a:ln>
            </c:spPr>
          </c:marker>
          <c:cat>
            <c:strRef>
              <c:f>'24就調有業率等'!$C$3:$O$3</c:f>
              <c:strCache>
                <c:ptCount val="13"/>
                <c:pt idx="0">
                  <c:v>15～19歳</c:v>
                </c:pt>
                <c:pt idx="1">
                  <c:v>20～24歳</c:v>
                </c:pt>
                <c:pt idx="2">
                  <c:v>25～29歳</c:v>
                </c:pt>
                <c:pt idx="3">
                  <c:v>30～34歳</c:v>
                </c:pt>
                <c:pt idx="4">
                  <c:v>35～39歳</c:v>
                </c:pt>
                <c:pt idx="5">
                  <c:v>40～44歳</c:v>
                </c:pt>
                <c:pt idx="6">
                  <c:v>45～49歳</c:v>
                </c:pt>
                <c:pt idx="7">
                  <c:v>50～54歳</c:v>
                </c:pt>
                <c:pt idx="8">
                  <c:v>55～59歳</c:v>
                </c:pt>
                <c:pt idx="9">
                  <c:v>60～64歳</c:v>
                </c:pt>
                <c:pt idx="10">
                  <c:v>65～69歳</c:v>
                </c:pt>
                <c:pt idx="11">
                  <c:v>70～74歳</c:v>
                </c:pt>
                <c:pt idx="12">
                  <c:v>75歳以上</c:v>
                </c:pt>
              </c:strCache>
            </c:strRef>
          </c:cat>
          <c:val>
            <c:numRef>
              <c:f>'24就調有業率等'!$C$5:$O$5</c:f>
              <c:numCache>
                <c:formatCode>0.0</c:formatCode>
                <c:ptCount val="13"/>
                <c:pt idx="0">
                  <c:v>16.5</c:v>
                </c:pt>
                <c:pt idx="1">
                  <c:v>66.599999999999994</c:v>
                </c:pt>
                <c:pt idx="2">
                  <c:v>75.3</c:v>
                </c:pt>
                <c:pt idx="3">
                  <c:v>68.2</c:v>
                </c:pt>
                <c:pt idx="4">
                  <c:v>67.099999999999994</c:v>
                </c:pt>
                <c:pt idx="5">
                  <c:v>70.7</c:v>
                </c:pt>
                <c:pt idx="6">
                  <c:v>74.599999999999994</c:v>
                </c:pt>
                <c:pt idx="7" formatCode="General">
                  <c:v>73.2</c:v>
                </c:pt>
                <c:pt idx="8" formatCode="General">
                  <c:v>65</c:v>
                </c:pt>
                <c:pt idx="9" formatCode="General">
                  <c:v>47.3</c:v>
                </c:pt>
                <c:pt idx="10" formatCode="General">
                  <c:v>29.8</c:v>
                </c:pt>
                <c:pt idx="11" formatCode="General">
                  <c:v>18</c:v>
                </c:pt>
                <c:pt idx="12" formatCode="General">
                  <c:v>6.3</c:v>
                </c:pt>
              </c:numCache>
            </c:numRef>
          </c:val>
          <c:smooth val="0"/>
        </c:ser>
        <c:ser>
          <c:idx val="2"/>
          <c:order val="2"/>
          <c:tx>
            <c:strRef>
              <c:f>'24就調有業率等'!$A$6:$B$6</c:f>
              <c:strCache>
                <c:ptCount val="1"/>
                <c:pt idx="0">
                  <c:v>大阪府潜在的有業率</c:v>
                </c:pt>
              </c:strCache>
            </c:strRef>
          </c:tx>
          <c:spPr>
            <a:ln>
              <a:solidFill>
                <a:srgbClr val="FF0000"/>
              </a:solidFill>
            </a:ln>
          </c:spPr>
          <c:marker>
            <c:spPr>
              <a:solidFill>
                <a:srgbClr val="FF0000"/>
              </a:solidFill>
              <a:ln>
                <a:solidFill>
                  <a:srgbClr val="FF0000"/>
                </a:solidFill>
              </a:ln>
            </c:spPr>
          </c:marker>
          <c:cat>
            <c:strRef>
              <c:f>'24就調有業率等'!$C$3:$O$3</c:f>
              <c:strCache>
                <c:ptCount val="13"/>
                <c:pt idx="0">
                  <c:v>15～19歳</c:v>
                </c:pt>
                <c:pt idx="1">
                  <c:v>20～24歳</c:v>
                </c:pt>
                <c:pt idx="2">
                  <c:v>25～29歳</c:v>
                </c:pt>
                <c:pt idx="3">
                  <c:v>30～34歳</c:v>
                </c:pt>
                <c:pt idx="4">
                  <c:v>35～39歳</c:v>
                </c:pt>
                <c:pt idx="5">
                  <c:v>40～44歳</c:v>
                </c:pt>
                <c:pt idx="6">
                  <c:v>45～49歳</c:v>
                </c:pt>
                <c:pt idx="7">
                  <c:v>50～54歳</c:v>
                </c:pt>
                <c:pt idx="8">
                  <c:v>55～59歳</c:v>
                </c:pt>
                <c:pt idx="9">
                  <c:v>60～64歳</c:v>
                </c:pt>
                <c:pt idx="10">
                  <c:v>65～69歳</c:v>
                </c:pt>
                <c:pt idx="11">
                  <c:v>70～74歳</c:v>
                </c:pt>
                <c:pt idx="12">
                  <c:v>75歳以上</c:v>
                </c:pt>
              </c:strCache>
            </c:strRef>
          </c:cat>
          <c:val>
            <c:numRef>
              <c:f>'24就調有業率等'!$C$6:$O$6</c:f>
              <c:numCache>
                <c:formatCode>0.0</c:formatCode>
                <c:ptCount val="13"/>
                <c:pt idx="0">
                  <c:v>35.862068965517238</c:v>
                </c:pt>
                <c:pt idx="1">
                  <c:v>79.452054794520549</c:v>
                </c:pt>
                <c:pt idx="2">
                  <c:v>89.984350547730827</c:v>
                </c:pt>
                <c:pt idx="3">
                  <c:v>84.787310742609947</c:v>
                </c:pt>
                <c:pt idx="4">
                  <c:v>84.334203655352482</c:v>
                </c:pt>
                <c:pt idx="5">
                  <c:v>86.09179415855354</c:v>
                </c:pt>
                <c:pt idx="6">
                  <c:v>86.581254214430217</c:v>
                </c:pt>
                <c:pt idx="7">
                  <c:v>80.723370429252782</c:v>
                </c:pt>
                <c:pt idx="8">
                  <c:v>69.193934557063059</c:v>
                </c:pt>
                <c:pt idx="9">
                  <c:v>54.759922286983063</c:v>
                </c:pt>
                <c:pt idx="10">
                  <c:v>36.380892122745969</c:v>
                </c:pt>
                <c:pt idx="11">
                  <c:v>23.697478991596636</c:v>
                </c:pt>
                <c:pt idx="12">
                  <c:v>9.1845643443338574</c:v>
                </c:pt>
              </c:numCache>
            </c:numRef>
          </c:val>
          <c:smooth val="0"/>
        </c:ser>
        <c:dLbls>
          <c:dLblPos val="t"/>
          <c:showLegendKey val="0"/>
          <c:showVal val="1"/>
          <c:showCatName val="0"/>
          <c:showSerName val="0"/>
          <c:showPercent val="0"/>
          <c:showBubbleSize val="0"/>
        </c:dLbls>
        <c:marker val="1"/>
        <c:smooth val="0"/>
        <c:axId val="106520960"/>
        <c:axId val="106522496"/>
      </c:lineChart>
      <c:catAx>
        <c:axId val="106520960"/>
        <c:scaling>
          <c:orientation val="minMax"/>
        </c:scaling>
        <c:delete val="0"/>
        <c:axPos val="b"/>
        <c:majorTickMark val="out"/>
        <c:minorTickMark val="none"/>
        <c:tickLblPos val="nextTo"/>
        <c:txPr>
          <a:bodyPr anchor="ctr" anchorCtr="0"/>
          <a:lstStyle/>
          <a:p>
            <a:pPr>
              <a:defRPr sz="800" baseline="0"/>
            </a:pPr>
            <a:endParaRPr lang="ja-JP"/>
          </a:p>
        </c:txPr>
        <c:crossAx val="106522496"/>
        <c:crosses val="autoZero"/>
        <c:auto val="1"/>
        <c:lblAlgn val="ctr"/>
        <c:lblOffset val="100"/>
        <c:noMultiLvlLbl val="0"/>
      </c:catAx>
      <c:valAx>
        <c:axId val="106522496"/>
        <c:scaling>
          <c:orientation val="minMax"/>
        </c:scaling>
        <c:delete val="0"/>
        <c:axPos val="l"/>
        <c:title>
          <c:tx>
            <c:rich>
              <a:bodyPr rot="0" vert="horz"/>
              <a:lstStyle/>
              <a:p>
                <a:pPr>
                  <a:defRPr b="0"/>
                </a:pPr>
                <a:r>
                  <a:rPr lang="ja-JP" altLang="en-US" b="0" dirty="0" smtClean="0"/>
                  <a:t>％</a:t>
                </a:r>
                <a:endParaRPr lang="ja-JP" altLang="en-US" b="0" dirty="0"/>
              </a:p>
            </c:rich>
          </c:tx>
          <c:layout>
            <c:manualLayout>
              <c:xMode val="edge"/>
              <c:yMode val="edge"/>
              <c:x val="6.097323400592855E-2"/>
              <c:y val="2.7787729658666136E-2"/>
            </c:manualLayout>
          </c:layout>
          <c:overlay val="0"/>
        </c:title>
        <c:numFmt formatCode="0.0" sourceLinked="1"/>
        <c:majorTickMark val="out"/>
        <c:minorTickMark val="none"/>
        <c:tickLblPos val="nextTo"/>
        <c:crossAx val="106520960"/>
        <c:crosses val="autoZero"/>
        <c:crossBetween val="between"/>
      </c:valAx>
    </c:plotArea>
    <c:legend>
      <c:legendPos val="r"/>
      <c:layout>
        <c:manualLayout>
          <c:xMode val="edge"/>
          <c:yMode val="edge"/>
          <c:x val="0.17963224893917965"/>
          <c:y val="0.4921928754744338"/>
          <c:w val="0.43902104370512707"/>
          <c:h val="0.21888661094849551"/>
        </c:manualLayout>
      </c:layout>
      <c:overlay val="0"/>
      <c:txPr>
        <a:bodyPr/>
        <a:lstStyle/>
        <a:p>
          <a:pPr>
            <a:defRPr sz="10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92369039386254E-2"/>
          <c:y val="9.9127053562749104E-2"/>
          <c:w val="0.92495136875224959"/>
          <c:h val="0.80129622686053137"/>
        </c:manualLayout>
      </c:layout>
      <c:scatterChart>
        <c:scatterStyle val="lineMarker"/>
        <c:varyColors val="0"/>
        <c:ser>
          <c:idx val="0"/>
          <c:order val="0"/>
          <c:tx>
            <c:strRef>
              <c:f>グラフ!$C$2</c:f>
              <c:strCache>
                <c:ptCount val="1"/>
                <c:pt idx="0">
                  <c:v>Ｈ２５名目ＧＤＰ</c:v>
                </c:pt>
              </c:strCache>
            </c:strRef>
          </c:tx>
          <c:spPr>
            <a:ln w="19050">
              <a:noFill/>
            </a:ln>
          </c:spPr>
          <c:dPt>
            <c:idx val="2"/>
            <c:marker>
              <c:spPr>
                <a:ln>
                  <a:solidFill>
                    <a:schemeClr val="tx1"/>
                  </a:solidFill>
                </a:ln>
              </c:spPr>
            </c:marker>
            <c:bubble3D val="0"/>
          </c:dPt>
          <c:dPt>
            <c:idx val="3"/>
            <c:marker>
              <c:spPr>
                <a:ln>
                  <a:solidFill>
                    <a:schemeClr val="tx1"/>
                  </a:solidFill>
                </a:ln>
              </c:spPr>
            </c:marker>
            <c:bubble3D val="0"/>
          </c:dPt>
          <c:dPt>
            <c:idx val="10"/>
            <c:marker>
              <c:spPr>
                <a:ln>
                  <a:solidFill>
                    <a:schemeClr val="tx1"/>
                  </a:solidFill>
                </a:ln>
              </c:spPr>
            </c:marker>
            <c:bubble3D val="0"/>
          </c:dPt>
          <c:dPt>
            <c:idx val="12"/>
            <c:marker>
              <c:spPr>
                <a:ln>
                  <a:solidFill>
                    <a:schemeClr val="tx1"/>
                  </a:solidFill>
                </a:ln>
              </c:spPr>
            </c:marker>
            <c:bubble3D val="0"/>
          </c:dPt>
          <c:dPt>
            <c:idx val="13"/>
            <c:marker>
              <c:spPr>
                <a:ln>
                  <a:solidFill>
                    <a:schemeClr val="tx1"/>
                  </a:solidFill>
                </a:ln>
              </c:spPr>
            </c:marker>
            <c:bubble3D val="0"/>
          </c:dPt>
          <c:dPt>
            <c:idx val="17"/>
            <c:marker>
              <c:spPr>
                <a:ln>
                  <a:solidFill>
                    <a:schemeClr val="tx1"/>
                  </a:solidFill>
                </a:ln>
              </c:spPr>
            </c:marker>
            <c:bubble3D val="0"/>
          </c:dPt>
          <c:dPt>
            <c:idx val="22"/>
            <c:marker>
              <c:spPr>
                <a:ln>
                  <a:solidFill>
                    <a:schemeClr val="tx1"/>
                  </a:solidFill>
                </a:ln>
              </c:spPr>
            </c:marker>
            <c:bubble3D val="0"/>
          </c:dPt>
          <c:dPt>
            <c:idx val="26"/>
            <c:marker>
              <c:spPr>
                <a:ln>
                  <a:solidFill>
                    <a:schemeClr val="tx1"/>
                  </a:solidFill>
                </a:ln>
              </c:spPr>
            </c:marker>
            <c:bubble3D val="0"/>
          </c:dPt>
          <c:dPt>
            <c:idx val="30"/>
            <c:marker>
              <c:spPr>
                <a:ln>
                  <a:solidFill>
                    <a:schemeClr val="tx1"/>
                  </a:solidFill>
                </a:ln>
              </c:spPr>
            </c:marker>
            <c:bubble3D val="0"/>
          </c:dPt>
          <c:dLbls>
            <c:dLbl>
              <c:idx val="2"/>
              <c:layout>
                <c:manualLayout>
                  <c:x val="-3.3978225927788847E-2"/>
                  <c:y val="-3.6808101048307784E-2"/>
                </c:manualLayout>
              </c:layout>
              <c:tx>
                <c:rich>
                  <a:bodyPr/>
                  <a:lstStyle/>
                  <a:p>
                    <a:pPr>
                      <a:defRPr/>
                    </a:pPr>
                    <a:r>
                      <a:rPr lang="en-US" altLang="en-US"/>
                      <a:t> </a:t>
                    </a:r>
                    <a:r>
                      <a:rPr lang="ja-JP" altLang="en-US"/>
                      <a:t>岩手</a:t>
                    </a:r>
                    <a:endParaRPr lang="en-US" altLang="en-US"/>
                  </a:p>
                </c:rich>
              </c:tx>
              <c:spPr/>
              <c:showLegendKey val="0"/>
              <c:showVal val="0"/>
              <c:showCatName val="0"/>
              <c:showSerName val="0"/>
              <c:showPercent val="0"/>
              <c:showBubbleSize val="0"/>
            </c:dLbl>
            <c:dLbl>
              <c:idx val="3"/>
              <c:layout>
                <c:manualLayout>
                  <c:x val="-1.2367758713792048E-2"/>
                  <c:y val="-4.6710788132370284E-3"/>
                </c:manualLayout>
              </c:layout>
              <c:tx>
                <c:rich>
                  <a:bodyPr/>
                  <a:lstStyle/>
                  <a:p>
                    <a:pPr>
                      <a:defRPr/>
                    </a:pPr>
                    <a:r>
                      <a:rPr lang="en-US" altLang="en-US"/>
                      <a:t> </a:t>
                    </a:r>
                    <a:r>
                      <a:rPr lang="ja-JP" altLang="en-US"/>
                      <a:t>宮城</a:t>
                    </a:r>
                    <a:endParaRPr lang="en-US" altLang="en-US"/>
                  </a:p>
                </c:rich>
              </c:tx>
              <c:spPr/>
              <c:showLegendKey val="0"/>
              <c:showVal val="0"/>
              <c:showCatName val="0"/>
              <c:showSerName val="0"/>
              <c:showPercent val="0"/>
              <c:showBubbleSize val="0"/>
            </c:dLbl>
            <c:dLbl>
              <c:idx val="10"/>
              <c:layout>
                <c:manualLayout>
                  <c:x val="3.6111664305917973E-2"/>
                  <c:y val="-3.0859647690317037E-2"/>
                </c:manualLayout>
              </c:layout>
              <c:tx>
                <c:rich>
                  <a:bodyPr/>
                  <a:lstStyle/>
                  <a:p>
                    <a:pPr>
                      <a:defRPr/>
                    </a:pPr>
                    <a:r>
                      <a:rPr lang="en-US" altLang="en-US"/>
                      <a:t> </a:t>
                    </a:r>
                    <a:r>
                      <a:rPr lang="ja-JP" altLang="en-US"/>
                      <a:t>埼玉</a:t>
                    </a:r>
                    <a:endParaRPr lang="en-US" altLang="en-US"/>
                  </a:p>
                </c:rich>
              </c:tx>
              <c:spPr/>
              <c:showLegendKey val="0"/>
              <c:showVal val="0"/>
              <c:showCatName val="0"/>
              <c:showSerName val="0"/>
              <c:showPercent val="0"/>
              <c:showBubbleSize val="0"/>
            </c:dLbl>
            <c:dLbl>
              <c:idx val="12"/>
              <c:layout/>
              <c:tx>
                <c:rich>
                  <a:bodyPr/>
                  <a:lstStyle/>
                  <a:p>
                    <a:pPr>
                      <a:defRPr/>
                    </a:pPr>
                    <a:r>
                      <a:rPr lang="en-US" altLang="en-US"/>
                      <a:t> </a:t>
                    </a:r>
                    <a:r>
                      <a:rPr lang="ja-JP" altLang="en-US"/>
                      <a:t>東京</a:t>
                    </a:r>
                    <a:endParaRPr lang="en-US" altLang="en-US"/>
                  </a:p>
                </c:rich>
              </c:tx>
              <c:spPr/>
              <c:showLegendKey val="0"/>
              <c:showVal val="0"/>
              <c:showCatName val="0"/>
              <c:showSerName val="0"/>
              <c:showPercent val="0"/>
              <c:showBubbleSize val="0"/>
            </c:dLbl>
            <c:dLbl>
              <c:idx val="13"/>
              <c:layout>
                <c:manualLayout>
                  <c:x val="-9.2758190353440361E-3"/>
                  <c:y val="-9.3421576264740569E-3"/>
                </c:manualLayout>
              </c:layout>
              <c:tx>
                <c:rich>
                  <a:bodyPr/>
                  <a:lstStyle/>
                  <a:p>
                    <a:pPr>
                      <a:defRPr/>
                    </a:pPr>
                    <a:r>
                      <a:rPr lang="en-US" altLang="en-US" dirty="0"/>
                      <a:t> </a:t>
                    </a:r>
                    <a:r>
                      <a:rPr lang="ja-JP" altLang="en-US" dirty="0"/>
                      <a:t>神奈川</a:t>
                    </a:r>
                    <a:endParaRPr lang="en-US" altLang="en-US" dirty="0"/>
                  </a:p>
                </c:rich>
              </c:tx>
              <c:spPr/>
              <c:showLegendKey val="0"/>
              <c:showVal val="0"/>
              <c:showCatName val="0"/>
              <c:showSerName val="0"/>
              <c:showPercent val="0"/>
              <c:showBubbleSize val="0"/>
            </c:dLbl>
            <c:dLbl>
              <c:idx val="17"/>
              <c:layout>
                <c:manualLayout>
                  <c:x val="-9.3137013829004536E-2"/>
                  <c:y val="-6.6682040768587483E-2"/>
                </c:manualLayout>
              </c:layout>
              <c:tx>
                <c:rich>
                  <a:bodyPr/>
                  <a:lstStyle/>
                  <a:p>
                    <a:pPr>
                      <a:defRPr/>
                    </a:pPr>
                    <a:r>
                      <a:rPr lang="en-US" altLang="en-US"/>
                      <a:t> </a:t>
                    </a:r>
                    <a:r>
                      <a:rPr lang="ja-JP" altLang="en-US"/>
                      <a:t>福井</a:t>
                    </a:r>
                    <a:endParaRPr lang="en-US" altLang="en-US"/>
                  </a:p>
                </c:rich>
              </c:tx>
              <c:spPr/>
              <c:dLblPos val="r"/>
              <c:showLegendKey val="0"/>
              <c:showVal val="0"/>
              <c:showCatName val="0"/>
              <c:showSerName val="0"/>
              <c:showPercent val="0"/>
              <c:showBubbleSize val="0"/>
            </c:dLbl>
            <c:dLbl>
              <c:idx val="22"/>
              <c:layout>
                <c:manualLayout>
                  <c:x val="0"/>
                  <c:y val="-1.4013236439711085E-2"/>
                </c:manualLayout>
              </c:layout>
              <c:tx>
                <c:rich>
                  <a:bodyPr/>
                  <a:lstStyle/>
                  <a:p>
                    <a:pPr>
                      <a:defRPr/>
                    </a:pPr>
                    <a:r>
                      <a:rPr lang="en-US" altLang="en-US"/>
                      <a:t> </a:t>
                    </a:r>
                    <a:r>
                      <a:rPr lang="ja-JP" altLang="en-US"/>
                      <a:t>愛知</a:t>
                    </a:r>
                    <a:endParaRPr lang="en-US" altLang="en-US"/>
                  </a:p>
                </c:rich>
              </c:tx>
              <c:spPr/>
              <c:showLegendKey val="0"/>
              <c:showVal val="0"/>
              <c:showCatName val="0"/>
              <c:showSerName val="0"/>
              <c:showPercent val="0"/>
              <c:showBubbleSize val="0"/>
            </c:dLbl>
            <c:dLbl>
              <c:idx val="26"/>
              <c:layout>
                <c:manualLayout>
                  <c:x val="2.9902433304623858E-3"/>
                  <c:y val="-3.2697551692659199E-2"/>
                </c:manualLayout>
              </c:layout>
              <c:tx>
                <c:rich>
                  <a:bodyPr/>
                  <a:lstStyle/>
                  <a:p>
                    <a:pPr>
                      <a:defRPr/>
                    </a:pPr>
                    <a:r>
                      <a:rPr lang="ja-JP" altLang="en-US"/>
                      <a:t>大阪</a:t>
                    </a:r>
                    <a:endParaRPr lang="en-US" altLang="en-US"/>
                  </a:p>
                </c:rich>
              </c:tx>
              <c:spPr/>
              <c:showLegendKey val="0"/>
              <c:showVal val="0"/>
              <c:showCatName val="0"/>
              <c:showSerName val="0"/>
              <c:showPercent val="0"/>
              <c:showBubbleSize val="0"/>
            </c:dLbl>
            <c:dLbl>
              <c:idx val="30"/>
              <c:layout>
                <c:manualLayout>
                  <c:x val="-0.11828787370473291"/>
                  <c:y val="2.9313778064172532E-4"/>
                </c:manualLayout>
              </c:layout>
              <c:tx>
                <c:rich>
                  <a:bodyPr/>
                  <a:lstStyle/>
                  <a:p>
                    <a:pPr>
                      <a:defRPr/>
                    </a:pPr>
                    <a:r>
                      <a:rPr lang="en-US" altLang="en-US"/>
                      <a:t> </a:t>
                    </a:r>
                    <a:r>
                      <a:rPr lang="ja-JP" altLang="en-US"/>
                      <a:t>鳥取</a:t>
                    </a:r>
                    <a:endParaRPr lang="en-US" altLang="en-US"/>
                  </a:p>
                </c:rich>
              </c:tx>
              <c:spPr/>
              <c:showLegendKey val="0"/>
              <c:showVal val="0"/>
              <c:showCatName val="0"/>
              <c:showSerName val="0"/>
              <c:showPercent val="0"/>
              <c:showBubbleSize val="0"/>
            </c:dLbl>
            <c:showLegendKey val="0"/>
            <c:showVal val="0"/>
            <c:showCatName val="0"/>
            <c:showSerName val="0"/>
            <c:showPercent val="0"/>
            <c:showBubbleSize val="0"/>
          </c:dLbls>
          <c:xVal>
            <c:numRef>
              <c:f>グラフ!$B$3:$B$49</c:f>
              <c:numCache>
                <c:formatCode>General</c:formatCode>
                <c:ptCount val="47"/>
                <c:pt idx="0">
                  <c:v>0.19183082301555032</c:v>
                </c:pt>
                <c:pt idx="1">
                  <c:v>-3.0968769739260438E-2</c:v>
                </c:pt>
                <c:pt idx="2">
                  <c:v>2.1419650315090166</c:v>
                </c:pt>
                <c:pt idx="3">
                  <c:v>3.2304013242026741</c:v>
                </c:pt>
                <c:pt idx="4">
                  <c:v>0.41800996821426395</c:v>
                </c:pt>
                <c:pt idx="5">
                  <c:v>2.164001156995198</c:v>
                </c:pt>
                <c:pt idx="6">
                  <c:v>0.47098205443629126</c:v>
                </c:pt>
                <c:pt idx="7">
                  <c:v>1.6355030593635433</c:v>
                </c:pt>
                <c:pt idx="8">
                  <c:v>1.5749861986248561</c:v>
                </c:pt>
                <c:pt idx="9">
                  <c:v>1.7168854480936488</c:v>
                </c:pt>
                <c:pt idx="10">
                  <c:v>1.1650772436755261</c:v>
                </c:pt>
                <c:pt idx="11">
                  <c:v>0.76761956407730736</c:v>
                </c:pt>
                <c:pt idx="12">
                  <c:v>0.45115894251510724</c:v>
                </c:pt>
                <c:pt idx="13">
                  <c:v>0.36447171961394531</c:v>
                </c:pt>
                <c:pt idx="14">
                  <c:v>1.0988937870850037</c:v>
                </c:pt>
                <c:pt idx="15">
                  <c:v>1.3851371880457748</c:v>
                </c:pt>
                <c:pt idx="16">
                  <c:v>1.078256596112567</c:v>
                </c:pt>
                <c:pt idx="17">
                  <c:v>-0.96509634392455723</c:v>
                </c:pt>
                <c:pt idx="18">
                  <c:v>1.3386210910563818</c:v>
                </c:pt>
                <c:pt idx="19">
                  <c:v>0.5848262682896177</c:v>
                </c:pt>
                <c:pt idx="20">
                  <c:v>0.29383400287349559</c:v>
                </c:pt>
                <c:pt idx="21">
                  <c:v>1.0516819290959916</c:v>
                </c:pt>
                <c:pt idx="22">
                  <c:v>2.3023219661571801</c:v>
                </c:pt>
                <c:pt idx="23">
                  <c:v>1.635461834696514</c:v>
                </c:pt>
                <c:pt idx="24">
                  <c:v>0.64117346481056359</c:v>
                </c:pt>
                <c:pt idx="25">
                  <c:v>0.4228820219485101</c:v>
                </c:pt>
                <c:pt idx="26">
                  <c:v>0.3515194827458572</c:v>
                </c:pt>
                <c:pt idx="27">
                  <c:v>1.1177607915197711</c:v>
                </c:pt>
                <c:pt idx="28">
                  <c:v>0.33030109623547332</c:v>
                </c:pt>
                <c:pt idx="29">
                  <c:v>1.858201503469374</c:v>
                </c:pt>
                <c:pt idx="30">
                  <c:v>-1.0306662042913786</c:v>
                </c:pt>
                <c:pt idx="31">
                  <c:v>0.23001545556100211</c:v>
                </c:pt>
                <c:pt idx="32">
                  <c:v>0.59720220968507931</c:v>
                </c:pt>
                <c:pt idx="33">
                  <c:v>0.6468552677650905</c:v>
                </c:pt>
                <c:pt idx="34">
                  <c:v>0.84302015687951837</c:v>
                </c:pt>
                <c:pt idx="35">
                  <c:v>1.7433738191092658</c:v>
                </c:pt>
                <c:pt idx="36">
                  <c:v>-8.4015655008002454E-2</c:v>
                </c:pt>
                <c:pt idx="37">
                  <c:v>0.39854479790557207</c:v>
                </c:pt>
                <c:pt idx="38">
                  <c:v>1.1993965446210098</c:v>
                </c:pt>
                <c:pt idx="39">
                  <c:v>0.85994045867734314</c:v>
                </c:pt>
                <c:pt idx="40">
                  <c:v>0.33270326366240965</c:v>
                </c:pt>
                <c:pt idx="41">
                  <c:v>0.56850560478083878</c:v>
                </c:pt>
                <c:pt idx="42">
                  <c:v>0.91638674757285798</c:v>
                </c:pt>
                <c:pt idx="43">
                  <c:v>1.2224405965276759</c:v>
                </c:pt>
                <c:pt idx="44">
                  <c:v>1.0027968000957941</c:v>
                </c:pt>
                <c:pt idx="45">
                  <c:v>-0.29265837023481822</c:v>
                </c:pt>
                <c:pt idx="46">
                  <c:v>1.0938874064772648</c:v>
                </c:pt>
              </c:numCache>
            </c:numRef>
          </c:xVal>
          <c:yVal>
            <c:numRef>
              <c:f>グラフ!$C$3:$C$49</c:f>
              <c:numCache>
                <c:formatCode>\ ###,###,###,###,##0;"-"###,###,###,###,##0</c:formatCode>
                <c:ptCount val="47"/>
                <c:pt idx="0">
                  <c:v>181441.04</c:v>
                </c:pt>
                <c:pt idx="1">
                  <c:v>44185.89</c:v>
                </c:pt>
                <c:pt idx="2">
                  <c:v>41575.83</c:v>
                </c:pt>
                <c:pt idx="3">
                  <c:v>76941.48</c:v>
                </c:pt>
                <c:pt idx="4">
                  <c:v>34856.28</c:v>
                </c:pt>
                <c:pt idx="5">
                  <c:v>36407.480000000003</c:v>
                </c:pt>
                <c:pt idx="6">
                  <c:v>62809.45</c:v>
                </c:pt>
                <c:pt idx="7">
                  <c:v>114312.73</c:v>
                </c:pt>
                <c:pt idx="8">
                  <c:v>78273.649999999994</c:v>
                </c:pt>
                <c:pt idx="9">
                  <c:v>75222.05</c:v>
                </c:pt>
                <c:pt idx="10">
                  <c:v>202514.05</c:v>
                </c:pt>
                <c:pt idx="11">
                  <c:v>192447.84</c:v>
                </c:pt>
                <c:pt idx="12">
                  <c:v>930899.35</c:v>
                </c:pt>
                <c:pt idx="13">
                  <c:v>305061.38</c:v>
                </c:pt>
                <c:pt idx="14">
                  <c:v>87611.66</c:v>
                </c:pt>
                <c:pt idx="15">
                  <c:v>43905.279999999999</c:v>
                </c:pt>
                <c:pt idx="16">
                  <c:v>44396.78</c:v>
                </c:pt>
                <c:pt idx="17">
                  <c:v>32409.29</c:v>
                </c:pt>
                <c:pt idx="18">
                  <c:v>31769.09</c:v>
                </c:pt>
                <c:pt idx="19">
                  <c:v>76423.649999999994</c:v>
                </c:pt>
                <c:pt idx="20">
                  <c:v>71354.16</c:v>
                </c:pt>
                <c:pt idx="21">
                  <c:v>155654.19</c:v>
                </c:pt>
                <c:pt idx="22">
                  <c:v>330232.61</c:v>
                </c:pt>
                <c:pt idx="23">
                  <c:v>71402.559999999998</c:v>
                </c:pt>
                <c:pt idx="24">
                  <c:v>58706.55</c:v>
                </c:pt>
                <c:pt idx="25">
                  <c:v>98716.66</c:v>
                </c:pt>
                <c:pt idx="26">
                  <c:v>372708.19</c:v>
                </c:pt>
                <c:pt idx="27">
                  <c:v>188873.1</c:v>
                </c:pt>
                <c:pt idx="28">
                  <c:v>34900.949999999997</c:v>
                </c:pt>
                <c:pt idx="29">
                  <c:v>35564.9</c:v>
                </c:pt>
                <c:pt idx="30">
                  <c:v>17719.669999999998</c:v>
                </c:pt>
                <c:pt idx="31">
                  <c:v>23831.22</c:v>
                </c:pt>
                <c:pt idx="32">
                  <c:v>72671.17</c:v>
                </c:pt>
                <c:pt idx="33">
                  <c:v>110221.98</c:v>
                </c:pt>
                <c:pt idx="34">
                  <c:v>56813.83</c:v>
                </c:pt>
                <c:pt idx="35">
                  <c:v>28608.79</c:v>
                </c:pt>
                <c:pt idx="36">
                  <c:v>37173.18</c:v>
                </c:pt>
                <c:pt idx="37">
                  <c:v>50342.85</c:v>
                </c:pt>
                <c:pt idx="38">
                  <c:v>22008.82</c:v>
                </c:pt>
                <c:pt idx="39">
                  <c:v>178996.76</c:v>
                </c:pt>
                <c:pt idx="40">
                  <c:v>26636.23</c:v>
                </c:pt>
                <c:pt idx="41">
                  <c:v>43901.97</c:v>
                </c:pt>
                <c:pt idx="42">
                  <c:v>55782.17</c:v>
                </c:pt>
                <c:pt idx="43">
                  <c:v>41626.769999999997</c:v>
                </c:pt>
                <c:pt idx="44">
                  <c:v>35168.31</c:v>
                </c:pt>
                <c:pt idx="45">
                  <c:v>54022.58</c:v>
                </c:pt>
                <c:pt idx="46">
                  <c:v>37720.47</c:v>
                </c:pt>
              </c:numCache>
            </c:numRef>
          </c:yVal>
          <c:smooth val="0"/>
        </c:ser>
        <c:dLbls>
          <c:showLegendKey val="0"/>
          <c:showVal val="0"/>
          <c:showCatName val="0"/>
          <c:showSerName val="0"/>
          <c:showPercent val="0"/>
          <c:showBubbleSize val="0"/>
        </c:dLbls>
        <c:axId val="89682688"/>
        <c:axId val="89684224"/>
      </c:scatterChart>
      <c:valAx>
        <c:axId val="89682688"/>
        <c:scaling>
          <c:orientation val="minMax"/>
        </c:scaling>
        <c:delete val="0"/>
        <c:axPos val="b"/>
        <c:numFmt formatCode="#,##0_ " sourceLinked="0"/>
        <c:majorTickMark val="out"/>
        <c:minorTickMark val="none"/>
        <c:tickLblPos val="nextTo"/>
        <c:txPr>
          <a:bodyPr rot="0" vert="horz"/>
          <a:lstStyle/>
          <a:p>
            <a:pPr>
              <a:defRPr sz="1000" b="0" i="0" u="none" strike="noStrike" baseline="0">
                <a:solidFill>
                  <a:srgbClr val="000000"/>
                </a:solidFill>
                <a:latin typeface="ＭＳ Ｐゴシック"/>
                <a:ea typeface="ＭＳ Ｐゴシック"/>
                <a:cs typeface="ＭＳ Ｐゴシック"/>
              </a:defRPr>
            </a:pPr>
            <a:endParaRPr lang="ja-JP"/>
          </a:p>
        </c:txPr>
        <c:crossAx val="89684224"/>
        <c:crosses val="autoZero"/>
        <c:crossBetween val="midCat"/>
        <c:minorUnit val="1"/>
      </c:valAx>
      <c:valAx>
        <c:axId val="89684224"/>
        <c:scaling>
          <c:orientation val="minMax"/>
        </c:scaling>
        <c:delete val="0"/>
        <c:axPos val="l"/>
        <c:majorGridlines/>
        <c:numFmt formatCode="\ ###,###,###,###,##0;&quot;-&quot;###,###,###,###,##0" sourceLinked="1"/>
        <c:majorTickMark val="out"/>
        <c:minorTickMark val="none"/>
        <c:tickLblPos val="nextTo"/>
        <c:crossAx val="89682688"/>
        <c:crosses val="autoZero"/>
        <c:crossBetween val="midCat"/>
      </c:valAx>
      <c:spPr>
        <a:solidFill>
          <a:schemeClr val="bg1"/>
        </a:solidFill>
      </c:spPr>
    </c:plotArea>
    <c:plotVisOnly val="1"/>
    <c:dispBlanksAs val="gap"/>
    <c:showDLblsOverMax val="0"/>
  </c:chart>
  <c:spPr>
    <a:ln>
      <a:noFill/>
    </a:ln>
  </c:sp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[労働力調査.xlsx]Sheet1!$B$4</c:f>
              <c:strCache>
                <c:ptCount val="1"/>
                <c:pt idx="0">
                  <c:v>平成26年</c:v>
                </c:pt>
              </c:strCache>
            </c:strRef>
          </c:tx>
          <c:spPr>
            <a:pattFill prst="dkDnDiag">
              <a:fgClr>
                <a:srgbClr val="0000CC"/>
              </a:fgClr>
              <a:bgClr>
                <a:schemeClr val="bg1"/>
              </a:bgClr>
            </a:pattFill>
          </c:spPr>
          <c:invertIfNegative val="0"/>
          <c:dLbls>
            <c:showLegendKey val="0"/>
            <c:showVal val="1"/>
            <c:showCatName val="0"/>
            <c:showSerName val="0"/>
            <c:showPercent val="0"/>
            <c:showBubbleSize val="0"/>
            <c:showLeaderLines val="0"/>
          </c:dLbls>
          <c:cat>
            <c:strRef>
              <c:f>[労働力調査.xlsx]Sheet1!$C$3:$O$3</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学術研究,専門技術サｰヒﾞス業</c:v>
                </c:pt>
                <c:pt idx="8">
                  <c:v>宿泊業,飲食サｰヒﾞス業</c:v>
                </c:pt>
                <c:pt idx="9">
                  <c:v>生活関連サｰヒﾞス業,娯楽業</c:v>
                </c:pt>
                <c:pt idx="10">
                  <c:v>教育,学習支援業</c:v>
                </c:pt>
                <c:pt idx="11">
                  <c:v>医療,福祉</c:v>
                </c:pt>
                <c:pt idx="12">
                  <c:v>サｰヒﾞス業（他に分類されないもの</c:v>
                </c:pt>
              </c:strCache>
            </c:strRef>
          </c:cat>
          <c:val>
            <c:numRef>
              <c:f>[労働力調査.xlsx]Sheet1!$C$4:$O$4</c:f>
              <c:numCache>
                <c:formatCode>General</c:formatCode>
                <c:ptCount val="13"/>
                <c:pt idx="0">
                  <c:v>44</c:v>
                </c:pt>
                <c:pt idx="1">
                  <c:v>191</c:v>
                </c:pt>
                <c:pt idx="2">
                  <c:v>32</c:v>
                </c:pt>
                <c:pt idx="3">
                  <c:v>49</c:v>
                </c:pt>
                <c:pt idx="4">
                  <c:v>376</c:v>
                </c:pt>
                <c:pt idx="5">
                  <c:v>67</c:v>
                </c:pt>
                <c:pt idx="6">
                  <c:v>36</c:v>
                </c:pt>
                <c:pt idx="7">
                  <c:v>48</c:v>
                </c:pt>
                <c:pt idx="8">
                  <c:v>159</c:v>
                </c:pt>
                <c:pt idx="9">
                  <c:v>90</c:v>
                </c:pt>
                <c:pt idx="10">
                  <c:v>109</c:v>
                </c:pt>
                <c:pt idx="11">
                  <c:v>402</c:v>
                </c:pt>
                <c:pt idx="12">
                  <c:v>105</c:v>
                </c:pt>
              </c:numCache>
            </c:numRef>
          </c:val>
        </c:ser>
        <c:ser>
          <c:idx val="1"/>
          <c:order val="1"/>
          <c:tx>
            <c:strRef>
              <c:f>[労働力調査.xlsx]Sheet1!$B$5</c:f>
              <c:strCache>
                <c:ptCount val="1"/>
                <c:pt idx="0">
                  <c:v>平成27年</c:v>
                </c:pt>
              </c:strCache>
            </c:strRef>
          </c:tx>
          <c:spPr>
            <a:pattFill prst="pct40">
              <a:fgClr>
                <a:srgbClr val="C00000"/>
              </a:fgClr>
              <a:bgClr>
                <a:schemeClr val="bg1"/>
              </a:bgClr>
            </a:pattFill>
          </c:spPr>
          <c:invertIfNegative val="0"/>
          <c:dLbls>
            <c:showLegendKey val="0"/>
            <c:showVal val="1"/>
            <c:showCatName val="0"/>
            <c:showSerName val="0"/>
            <c:showPercent val="0"/>
            <c:showBubbleSize val="0"/>
            <c:showLeaderLines val="0"/>
          </c:dLbls>
          <c:cat>
            <c:strRef>
              <c:f>[労働力調査.xlsx]Sheet1!$C$3:$O$3</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学術研究,専門技術サｰヒﾞス業</c:v>
                </c:pt>
                <c:pt idx="8">
                  <c:v>宿泊業,飲食サｰヒﾞス業</c:v>
                </c:pt>
                <c:pt idx="9">
                  <c:v>生活関連サｰヒﾞス業,娯楽業</c:v>
                </c:pt>
                <c:pt idx="10">
                  <c:v>教育,学習支援業</c:v>
                </c:pt>
                <c:pt idx="11">
                  <c:v>医療,福祉</c:v>
                </c:pt>
                <c:pt idx="12">
                  <c:v>サｰヒﾞス業（他に分類されないもの</c:v>
                </c:pt>
              </c:strCache>
            </c:strRef>
          </c:cat>
          <c:val>
            <c:numRef>
              <c:f>[労働力調査.xlsx]Sheet1!$C$5:$O$5</c:f>
              <c:numCache>
                <c:formatCode>General</c:formatCode>
                <c:ptCount val="13"/>
                <c:pt idx="0">
                  <c:v>44</c:v>
                </c:pt>
                <c:pt idx="1">
                  <c:v>194</c:v>
                </c:pt>
                <c:pt idx="2">
                  <c:v>37</c:v>
                </c:pt>
                <c:pt idx="3">
                  <c:v>47</c:v>
                </c:pt>
                <c:pt idx="4">
                  <c:v>390</c:v>
                </c:pt>
                <c:pt idx="5">
                  <c:v>70</c:v>
                </c:pt>
                <c:pt idx="6">
                  <c:v>44</c:v>
                </c:pt>
                <c:pt idx="7">
                  <c:v>53</c:v>
                </c:pt>
                <c:pt idx="8">
                  <c:v>154</c:v>
                </c:pt>
                <c:pt idx="9">
                  <c:v>86</c:v>
                </c:pt>
                <c:pt idx="10">
                  <c:v>117</c:v>
                </c:pt>
                <c:pt idx="11">
                  <c:v>384</c:v>
                </c:pt>
                <c:pt idx="12">
                  <c:v>109</c:v>
                </c:pt>
              </c:numCache>
            </c:numRef>
          </c:val>
        </c:ser>
        <c:ser>
          <c:idx val="2"/>
          <c:order val="2"/>
          <c:tx>
            <c:strRef>
              <c:f>[労働力調査.xlsx]Sheet1!$B$6</c:f>
              <c:strCache>
                <c:ptCount val="1"/>
                <c:pt idx="0">
                  <c:v>平成28年</c:v>
                </c:pt>
              </c:strCache>
            </c:strRef>
          </c:tx>
          <c:spPr>
            <a:scene3d>
              <a:camera prst="orthographicFront"/>
              <a:lightRig rig="threePt" dir="t">
                <a:rot lat="0" lon="0" rev="1200000"/>
              </a:lightRig>
            </a:scene3d>
            <a:sp3d>
              <a:bevelT w="63500" h="25400"/>
            </a:sp3d>
          </c:spPr>
          <c:invertIfNegative val="0"/>
          <c:dLbls>
            <c:showLegendKey val="0"/>
            <c:showVal val="1"/>
            <c:showCatName val="0"/>
            <c:showSerName val="0"/>
            <c:showPercent val="0"/>
            <c:showBubbleSize val="0"/>
            <c:showLeaderLines val="0"/>
          </c:dLbls>
          <c:cat>
            <c:strRef>
              <c:f>[労働力調査.xlsx]Sheet1!$C$3:$O$3</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学術研究,専門技術サｰヒﾞス業</c:v>
                </c:pt>
                <c:pt idx="8">
                  <c:v>宿泊業,飲食サｰヒﾞス業</c:v>
                </c:pt>
                <c:pt idx="9">
                  <c:v>生活関連サｰヒﾞス業,娯楽業</c:v>
                </c:pt>
                <c:pt idx="10">
                  <c:v>教育,学習支援業</c:v>
                </c:pt>
                <c:pt idx="11">
                  <c:v>医療,福祉</c:v>
                </c:pt>
                <c:pt idx="12">
                  <c:v>サｰヒﾞス業（他に分類されないもの</c:v>
                </c:pt>
              </c:strCache>
            </c:strRef>
          </c:cat>
          <c:val>
            <c:numRef>
              <c:f>[労働力調査.xlsx]Sheet1!$C$6:$O$6</c:f>
              <c:numCache>
                <c:formatCode>General</c:formatCode>
                <c:ptCount val="13"/>
                <c:pt idx="0">
                  <c:v>46</c:v>
                </c:pt>
                <c:pt idx="1">
                  <c:v>188</c:v>
                </c:pt>
                <c:pt idx="2">
                  <c:v>32</c:v>
                </c:pt>
                <c:pt idx="3">
                  <c:v>44</c:v>
                </c:pt>
                <c:pt idx="4">
                  <c:v>396</c:v>
                </c:pt>
                <c:pt idx="5">
                  <c:v>64</c:v>
                </c:pt>
                <c:pt idx="6">
                  <c:v>45</c:v>
                </c:pt>
                <c:pt idx="7">
                  <c:v>58</c:v>
                </c:pt>
                <c:pt idx="8">
                  <c:v>160</c:v>
                </c:pt>
                <c:pt idx="9">
                  <c:v>88</c:v>
                </c:pt>
                <c:pt idx="10">
                  <c:v>123</c:v>
                </c:pt>
                <c:pt idx="11">
                  <c:v>425</c:v>
                </c:pt>
                <c:pt idx="12">
                  <c:v>110</c:v>
                </c:pt>
              </c:numCache>
            </c:numRef>
          </c:val>
        </c:ser>
        <c:dLbls>
          <c:showLegendKey val="0"/>
          <c:showVal val="0"/>
          <c:showCatName val="0"/>
          <c:showSerName val="0"/>
          <c:showPercent val="0"/>
          <c:showBubbleSize val="0"/>
        </c:dLbls>
        <c:gapWidth val="150"/>
        <c:axId val="108086400"/>
        <c:axId val="108087936"/>
      </c:barChart>
      <c:catAx>
        <c:axId val="108086400"/>
        <c:scaling>
          <c:orientation val="minMax"/>
        </c:scaling>
        <c:delete val="0"/>
        <c:axPos val="b"/>
        <c:majorTickMark val="out"/>
        <c:minorTickMark val="none"/>
        <c:tickLblPos val="nextTo"/>
        <c:txPr>
          <a:bodyPr/>
          <a:lstStyle/>
          <a:p>
            <a:pPr>
              <a:defRPr>
                <a:latin typeface="ＭＳ ゴシック" panose="020B0609070205080204" pitchFamily="49" charset="-128"/>
                <a:ea typeface="ＭＳ ゴシック" panose="020B0609070205080204" pitchFamily="49" charset="-128"/>
              </a:defRPr>
            </a:pPr>
            <a:endParaRPr lang="ja-JP"/>
          </a:p>
        </c:txPr>
        <c:crossAx val="108087936"/>
        <c:crosses val="autoZero"/>
        <c:auto val="1"/>
        <c:lblAlgn val="ctr"/>
        <c:lblOffset val="100"/>
        <c:noMultiLvlLbl val="0"/>
      </c:catAx>
      <c:valAx>
        <c:axId val="108087936"/>
        <c:scaling>
          <c:orientation val="minMax"/>
        </c:scaling>
        <c:delete val="0"/>
        <c:axPos val="l"/>
        <c:majorGridlines/>
        <c:numFmt formatCode="General" sourceLinked="1"/>
        <c:majorTickMark val="out"/>
        <c:minorTickMark val="none"/>
        <c:tickLblPos val="nextTo"/>
        <c:crossAx val="108086400"/>
        <c:crosses val="autoZero"/>
        <c:crossBetween val="between"/>
      </c:valAx>
    </c:plotArea>
    <c:legend>
      <c:legendPos val="r"/>
      <c:layout>
        <c:manualLayout>
          <c:xMode val="edge"/>
          <c:yMode val="edge"/>
          <c:x val="0.9077408881903688"/>
          <c:y val="8.714520875941538E-2"/>
          <c:w val="7.9702008850835018E-2"/>
          <c:h val="0.33366201077952251"/>
        </c:manualLayout>
      </c:layout>
      <c:overlay val="0"/>
    </c:legend>
    <c:plotVisOnly val="1"/>
    <c:dispBlanksAs val="gap"/>
    <c:showDLblsOverMax val="0"/>
  </c:chart>
  <c:txPr>
    <a:bodyPr/>
    <a:lstStyle/>
    <a:p>
      <a:pPr>
        <a:defRPr sz="700"/>
      </a:pPr>
      <a:endParaRPr lang="ja-JP"/>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480703800913774E-2"/>
          <c:y val="3.7097542979385299E-2"/>
          <c:w val="0.90394434029079695"/>
          <c:h val="0.55585120630065843"/>
        </c:manualLayout>
      </c:layout>
      <c:barChart>
        <c:barDir val="col"/>
        <c:grouping val="clustered"/>
        <c:varyColors val="0"/>
        <c:ser>
          <c:idx val="0"/>
          <c:order val="0"/>
          <c:tx>
            <c:strRef>
              <c:f>'[＜P.50＞大阪府の女性が応募している職種.xlsx]2017.4月度月報'!$A$4</c:f>
              <c:strCache>
                <c:ptCount val="1"/>
                <c:pt idx="0">
                  <c:v>一般</c:v>
                </c:pt>
              </c:strCache>
            </c:strRef>
          </c:tx>
          <c:spPr>
            <a:pattFill prst="dkUpDiag">
              <a:fgClr>
                <a:srgbClr val="002060"/>
              </a:fgClr>
              <a:bgClr>
                <a:schemeClr val="bg1"/>
              </a:bgClr>
            </a:pattFill>
            <a:ln>
              <a:solidFill>
                <a:srgbClr val="002060"/>
              </a:solidFill>
            </a:ln>
          </c:spPr>
          <c:invertIfNegative val="0"/>
          <c:cat>
            <c:strRef>
              <c:f>'[＜P.50＞大阪府の女性が応募している職種.xlsx]2017.4月度月報'!$B$3:$L$3</c:f>
              <c:strCache>
                <c:ptCount val="11"/>
                <c:pt idx="0">
                  <c:v>管理的職業</c:v>
                </c:pt>
                <c:pt idx="1">
                  <c:v>専門的・技術的職業</c:v>
                </c:pt>
                <c:pt idx="2">
                  <c:v>事務的職業</c:v>
                </c:pt>
                <c:pt idx="3">
                  <c:v>販売の職業</c:v>
                </c:pt>
                <c:pt idx="4">
                  <c:v>サービスの職業</c:v>
                </c:pt>
                <c:pt idx="5">
                  <c:v>保安の職業</c:v>
                </c:pt>
                <c:pt idx="6">
                  <c:v>農林漁業の職業</c:v>
                </c:pt>
                <c:pt idx="7">
                  <c:v>生産工程の職業</c:v>
                </c:pt>
                <c:pt idx="8">
                  <c:v>輸送・機械運転の職業</c:v>
                </c:pt>
                <c:pt idx="9">
                  <c:v>建設・採掘の職業</c:v>
                </c:pt>
                <c:pt idx="10">
                  <c:v>運搬・清掃・放送等の職業</c:v>
                </c:pt>
              </c:strCache>
            </c:strRef>
          </c:cat>
          <c:val>
            <c:numRef>
              <c:f>'[＜P.50＞大阪府の女性が応募している職種.xlsx]2017.4月度月報'!$B$4:$L$4</c:f>
              <c:numCache>
                <c:formatCode>#,##0_);[Red]\(#,##0\)</c:formatCode>
                <c:ptCount val="11"/>
                <c:pt idx="0">
                  <c:v>21</c:v>
                </c:pt>
                <c:pt idx="1">
                  <c:v>2015</c:v>
                </c:pt>
                <c:pt idx="2">
                  <c:v>5720</c:v>
                </c:pt>
                <c:pt idx="3">
                  <c:v>655</c:v>
                </c:pt>
                <c:pt idx="4">
                  <c:v>1187</c:v>
                </c:pt>
                <c:pt idx="5">
                  <c:v>5</c:v>
                </c:pt>
                <c:pt idx="6">
                  <c:v>11</c:v>
                </c:pt>
                <c:pt idx="7">
                  <c:v>221</c:v>
                </c:pt>
                <c:pt idx="8">
                  <c:v>24</c:v>
                </c:pt>
                <c:pt idx="9">
                  <c:v>3</c:v>
                </c:pt>
                <c:pt idx="10">
                  <c:v>605</c:v>
                </c:pt>
              </c:numCache>
            </c:numRef>
          </c:val>
        </c:ser>
        <c:ser>
          <c:idx val="1"/>
          <c:order val="1"/>
          <c:tx>
            <c:strRef>
              <c:f>'[＜P.50＞大阪府の女性が応募している職種.xlsx]2017.4月度月報'!$A$5</c:f>
              <c:strCache>
                <c:ptCount val="1"/>
                <c:pt idx="0">
                  <c:v>パート</c:v>
                </c:pt>
              </c:strCache>
            </c:strRef>
          </c:tx>
          <c:invertIfNegative val="0"/>
          <c:cat>
            <c:strRef>
              <c:f>'[＜P.50＞大阪府の女性が応募している職種.xlsx]2017.4月度月報'!$B$3:$L$3</c:f>
              <c:strCache>
                <c:ptCount val="11"/>
                <c:pt idx="0">
                  <c:v>管理的職業</c:v>
                </c:pt>
                <c:pt idx="1">
                  <c:v>専門的・技術的職業</c:v>
                </c:pt>
                <c:pt idx="2">
                  <c:v>事務的職業</c:v>
                </c:pt>
                <c:pt idx="3">
                  <c:v>販売の職業</c:v>
                </c:pt>
                <c:pt idx="4">
                  <c:v>サービスの職業</c:v>
                </c:pt>
                <c:pt idx="5">
                  <c:v>保安の職業</c:v>
                </c:pt>
                <c:pt idx="6">
                  <c:v>農林漁業の職業</c:v>
                </c:pt>
                <c:pt idx="7">
                  <c:v>生産工程の職業</c:v>
                </c:pt>
                <c:pt idx="8">
                  <c:v>輸送・機械運転の職業</c:v>
                </c:pt>
                <c:pt idx="9">
                  <c:v>建設・採掘の職業</c:v>
                </c:pt>
                <c:pt idx="10">
                  <c:v>運搬・清掃・放送等の職業</c:v>
                </c:pt>
              </c:strCache>
            </c:strRef>
          </c:cat>
          <c:val>
            <c:numRef>
              <c:f>'[＜P.50＞大阪府の女性が応募している職種.xlsx]2017.4月度月報'!$B$5:$L$5</c:f>
              <c:numCache>
                <c:formatCode>#,##0_);[Red]\(#,##0\)</c:formatCode>
                <c:ptCount val="11"/>
                <c:pt idx="0">
                  <c:v>3</c:v>
                </c:pt>
                <c:pt idx="1">
                  <c:v>966</c:v>
                </c:pt>
                <c:pt idx="2">
                  <c:v>2431</c:v>
                </c:pt>
                <c:pt idx="3">
                  <c:v>487</c:v>
                </c:pt>
                <c:pt idx="4">
                  <c:v>1133</c:v>
                </c:pt>
                <c:pt idx="5">
                  <c:v>2</c:v>
                </c:pt>
                <c:pt idx="6">
                  <c:v>7</c:v>
                </c:pt>
                <c:pt idx="7">
                  <c:v>136</c:v>
                </c:pt>
                <c:pt idx="8">
                  <c:v>3</c:v>
                </c:pt>
                <c:pt idx="9">
                  <c:v>0</c:v>
                </c:pt>
                <c:pt idx="10">
                  <c:v>1436</c:v>
                </c:pt>
              </c:numCache>
            </c:numRef>
          </c:val>
        </c:ser>
        <c:dLbls>
          <c:showLegendKey val="0"/>
          <c:showVal val="0"/>
          <c:showCatName val="0"/>
          <c:showSerName val="0"/>
          <c:showPercent val="0"/>
          <c:showBubbleSize val="0"/>
        </c:dLbls>
        <c:gapWidth val="150"/>
        <c:axId val="108104704"/>
        <c:axId val="108122880"/>
      </c:barChart>
      <c:catAx>
        <c:axId val="108104704"/>
        <c:scaling>
          <c:orientation val="minMax"/>
        </c:scaling>
        <c:delete val="0"/>
        <c:axPos val="b"/>
        <c:majorTickMark val="none"/>
        <c:minorTickMark val="none"/>
        <c:tickLblPos val="nextTo"/>
        <c:crossAx val="108122880"/>
        <c:crosses val="autoZero"/>
        <c:auto val="1"/>
        <c:lblAlgn val="ctr"/>
        <c:lblOffset val="100"/>
        <c:noMultiLvlLbl val="0"/>
      </c:catAx>
      <c:valAx>
        <c:axId val="108122880"/>
        <c:scaling>
          <c:orientation val="minMax"/>
          <c:max val="6000"/>
        </c:scaling>
        <c:delete val="0"/>
        <c:axPos val="l"/>
        <c:majorGridlines/>
        <c:numFmt formatCode="#,##0_);[Red]\(#,##0\)" sourceLinked="1"/>
        <c:majorTickMark val="none"/>
        <c:minorTickMark val="none"/>
        <c:tickLblPos val="nextTo"/>
        <c:crossAx val="108104704"/>
        <c:crosses val="autoZero"/>
        <c:crossBetween val="between"/>
        <c:majorUnit val="2000"/>
      </c:valAx>
      <c:dTable>
        <c:showHorzBorder val="1"/>
        <c:showVertBorder val="1"/>
        <c:showOutline val="1"/>
        <c:showKeys val="1"/>
      </c:dTable>
    </c:plotArea>
    <c:plotVisOnly val="1"/>
    <c:dispBlanksAs val="gap"/>
    <c:showDLblsOverMax val="0"/>
  </c:chart>
  <c:externalData r:id="rId1">
    <c:autoUpdate val="0"/>
  </c:externalData>
  <c:userShapes r:id="rId2"/>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496851321146696E-2"/>
          <c:y val="4.1501157183049114E-2"/>
          <c:w val="0.89165468562150629"/>
          <c:h val="0.46368394391116091"/>
        </c:manualLayout>
      </c:layout>
      <c:barChart>
        <c:barDir val="col"/>
        <c:grouping val="clustered"/>
        <c:varyColors val="0"/>
        <c:ser>
          <c:idx val="0"/>
          <c:order val="0"/>
          <c:tx>
            <c:strRef>
              <c:f>'[大阪府の女性就業者の推移 主な産業別（H26~H28）.xlsx]大阪府の65歳以上の就業者の推移（H26～H28）'!$A$31</c:f>
              <c:strCache>
                <c:ptCount val="1"/>
                <c:pt idx="0">
                  <c:v>平成26年</c:v>
                </c:pt>
              </c:strCache>
            </c:strRef>
          </c:tx>
          <c:spPr>
            <a:pattFill prst="dkDnDiag">
              <a:fgClr>
                <a:srgbClr val="0045D0"/>
              </a:fgClr>
              <a:bgClr>
                <a:schemeClr val="bg1"/>
              </a:bgClr>
            </a:pattFill>
            <a:scene3d>
              <a:camera prst="orthographicFront"/>
              <a:lightRig rig="threePt" dir="t"/>
            </a:scene3d>
            <a:sp3d prstMaterial="dkEdge">
              <a:bevelT/>
            </a:sp3d>
          </c:spPr>
          <c:invertIfNegative val="0"/>
          <c:cat>
            <c:strRef>
              <c:f>'[大阪府の女性就業者の推移 主な産業別（H26~H28）.xlsx]大阪府の65歳以上の就業者の推移（H26～H28）'!$B$30:$N$30</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サービス業（他に分類されないもの）</c:v>
                </c:pt>
              </c:strCache>
            </c:strRef>
          </c:cat>
          <c:val>
            <c:numRef>
              <c:f>'[大阪府の女性就業者の推移 主な産業別（H26~H28）.xlsx]大阪府の65歳以上の就業者の推移（H26～H28）'!$B$31:$N$31</c:f>
              <c:numCache>
                <c:formatCode>General</c:formatCode>
                <c:ptCount val="13"/>
                <c:pt idx="0">
                  <c:v>28</c:v>
                </c:pt>
                <c:pt idx="1">
                  <c:v>67</c:v>
                </c:pt>
                <c:pt idx="2">
                  <c:v>2</c:v>
                </c:pt>
                <c:pt idx="3">
                  <c:v>23</c:v>
                </c:pt>
                <c:pt idx="4">
                  <c:v>64</c:v>
                </c:pt>
                <c:pt idx="5">
                  <c:v>4</c:v>
                </c:pt>
                <c:pt idx="6">
                  <c:v>22</c:v>
                </c:pt>
                <c:pt idx="7">
                  <c:v>14</c:v>
                </c:pt>
                <c:pt idx="8">
                  <c:v>30</c:v>
                </c:pt>
                <c:pt idx="9">
                  <c:v>23</c:v>
                </c:pt>
                <c:pt idx="10">
                  <c:v>15</c:v>
                </c:pt>
                <c:pt idx="11">
                  <c:v>33</c:v>
                </c:pt>
                <c:pt idx="12">
                  <c:v>54</c:v>
                </c:pt>
              </c:numCache>
            </c:numRef>
          </c:val>
        </c:ser>
        <c:ser>
          <c:idx val="1"/>
          <c:order val="1"/>
          <c:tx>
            <c:strRef>
              <c:f>'[大阪府の女性就業者の推移 主な産業別（H26~H28）.xlsx]大阪府の65歳以上の就業者の推移（H26～H28）'!$A$32</c:f>
              <c:strCache>
                <c:ptCount val="1"/>
                <c:pt idx="0">
                  <c:v>平成27年</c:v>
                </c:pt>
              </c:strCache>
            </c:strRef>
          </c:tx>
          <c:spPr>
            <a:pattFill prst="pct40">
              <a:fgClr>
                <a:srgbClr val="FF0000"/>
              </a:fgClr>
              <a:bgClr>
                <a:schemeClr val="bg1"/>
              </a:bgClr>
            </a:pattFill>
            <a:scene3d>
              <a:camera prst="orthographicFront"/>
              <a:lightRig rig="threePt" dir="t"/>
            </a:scene3d>
            <a:sp3d prstMaterial="dkEdge">
              <a:bevelT/>
            </a:sp3d>
          </c:spPr>
          <c:invertIfNegative val="0"/>
          <c:cat>
            <c:strRef>
              <c:f>'[大阪府の女性就業者の推移 主な産業別（H26~H28）.xlsx]大阪府の65歳以上の就業者の推移（H26～H28）'!$B$30:$N$30</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サービス業（他に分類されないもの）</c:v>
                </c:pt>
              </c:strCache>
            </c:strRef>
          </c:cat>
          <c:val>
            <c:numRef>
              <c:f>'[大阪府の女性就業者の推移 主な産業別（H26~H28）.xlsx]大阪府の65歳以上の就業者の推移（H26～H28）'!$B$32:$N$32</c:f>
              <c:numCache>
                <c:formatCode>General</c:formatCode>
                <c:ptCount val="13"/>
                <c:pt idx="0">
                  <c:v>32</c:v>
                </c:pt>
                <c:pt idx="1">
                  <c:v>58</c:v>
                </c:pt>
                <c:pt idx="2">
                  <c:v>2</c:v>
                </c:pt>
                <c:pt idx="3">
                  <c:v>21</c:v>
                </c:pt>
                <c:pt idx="4">
                  <c:v>77</c:v>
                </c:pt>
                <c:pt idx="5">
                  <c:v>5</c:v>
                </c:pt>
                <c:pt idx="6">
                  <c:v>30</c:v>
                </c:pt>
                <c:pt idx="7">
                  <c:v>16</c:v>
                </c:pt>
                <c:pt idx="8">
                  <c:v>35</c:v>
                </c:pt>
                <c:pt idx="9">
                  <c:v>25</c:v>
                </c:pt>
                <c:pt idx="10">
                  <c:v>18</c:v>
                </c:pt>
                <c:pt idx="11">
                  <c:v>39</c:v>
                </c:pt>
                <c:pt idx="12">
                  <c:v>55</c:v>
                </c:pt>
              </c:numCache>
            </c:numRef>
          </c:val>
        </c:ser>
        <c:ser>
          <c:idx val="2"/>
          <c:order val="2"/>
          <c:tx>
            <c:strRef>
              <c:f>'[大阪府の女性就業者の推移 主な産業別（H26~H28）.xlsx]大阪府の65歳以上の就業者の推移（H26～H28）'!$A$33</c:f>
              <c:strCache>
                <c:ptCount val="1"/>
                <c:pt idx="0">
                  <c:v>平成28年</c:v>
                </c:pt>
              </c:strCache>
            </c:strRef>
          </c:tx>
          <c:spPr>
            <a:scene3d>
              <a:camera prst="orthographicFront"/>
              <a:lightRig rig="threePt" dir="t"/>
            </a:scene3d>
            <a:sp3d>
              <a:bevelT/>
            </a:sp3d>
          </c:spPr>
          <c:invertIfNegative val="0"/>
          <c:cat>
            <c:strRef>
              <c:f>'[大阪府の女性就業者の推移 主な産業別（H26~H28）.xlsx]大阪府の65歳以上の就業者の推移（H26～H28）'!$B$30:$N$30</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サービス業（他に分類されないもの）</c:v>
                </c:pt>
              </c:strCache>
            </c:strRef>
          </c:cat>
          <c:val>
            <c:numRef>
              <c:f>'[大阪府の女性就業者の推移 主な産業別（H26~H28）.xlsx]大阪府の65歳以上の就業者の推移（H26～H28）'!$B$33:$N$33</c:f>
              <c:numCache>
                <c:formatCode>General</c:formatCode>
                <c:ptCount val="13"/>
                <c:pt idx="0">
                  <c:v>31</c:v>
                </c:pt>
                <c:pt idx="1">
                  <c:v>72</c:v>
                </c:pt>
                <c:pt idx="2">
                  <c:v>2</c:v>
                </c:pt>
                <c:pt idx="3">
                  <c:v>21</c:v>
                </c:pt>
                <c:pt idx="4">
                  <c:v>74</c:v>
                </c:pt>
                <c:pt idx="5">
                  <c:v>5</c:v>
                </c:pt>
                <c:pt idx="6">
                  <c:v>27</c:v>
                </c:pt>
                <c:pt idx="7">
                  <c:v>15</c:v>
                </c:pt>
                <c:pt idx="8">
                  <c:v>28</c:v>
                </c:pt>
                <c:pt idx="9">
                  <c:v>25</c:v>
                </c:pt>
                <c:pt idx="10">
                  <c:v>15</c:v>
                </c:pt>
                <c:pt idx="11">
                  <c:v>49</c:v>
                </c:pt>
                <c:pt idx="12">
                  <c:v>60</c:v>
                </c:pt>
              </c:numCache>
            </c:numRef>
          </c:val>
        </c:ser>
        <c:dLbls>
          <c:dLblPos val="outEnd"/>
          <c:showLegendKey val="0"/>
          <c:showVal val="1"/>
          <c:showCatName val="0"/>
          <c:showSerName val="0"/>
          <c:showPercent val="0"/>
          <c:showBubbleSize val="0"/>
        </c:dLbls>
        <c:gapWidth val="126"/>
        <c:overlap val="-14"/>
        <c:axId val="108189952"/>
        <c:axId val="108199936"/>
      </c:barChart>
      <c:catAx>
        <c:axId val="108189952"/>
        <c:scaling>
          <c:orientation val="minMax"/>
        </c:scaling>
        <c:delete val="0"/>
        <c:axPos val="b"/>
        <c:majorTickMark val="out"/>
        <c:minorTickMark val="none"/>
        <c:tickLblPos val="nextTo"/>
        <c:txPr>
          <a:bodyPr/>
          <a:lstStyle/>
          <a:p>
            <a:pPr>
              <a:defRPr sz="700">
                <a:latin typeface="ＭＳ ゴシック" panose="020B0609070205080204" pitchFamily="49" charset="-128"/>
                <a:ea typeface="ＭＳ ゴシック" panose="020B0609070205080204" pitchFamily="49" charset="-128"/>
              </a:defRPr>
            </a:pPr>
            <a:endParaRPr lang="ja-JP"/>
          </a:p>
        </c:txPr>
        <c:crossAx val="108199936"/>
        <c:crosses val="autoZero"/>
        <c:auto val="1"/>
        <c:lblAlgn val="ctr"/>
        <c:lblOffset val="100"/>
        <c:noMultiLvlLbl val="0"/>
      </c:catAx>
      <c:valAx>
        <c:axId val="108199936"/>
        <c:scaling>
          <c:orientation val="minMax"/>
        </c:scaling>
        <c:delete val="0"/>
        <c:axPos val="l"/>
        <c:majorGridlines/>
        <c:numFmt formatCode="General" sourceLinked="1"/>
        <c:majorTickMark val="out"/>
        <c:minorTickMark val="none"/>
        <c:tickLblPos val="nextTo"/>
        <c:crossAx val="108189952"/>
        <c:crosses val="autoZero"/>
        <c:crossBetween val="between"/>
      </c:valAx>
    </c:plotArea>
    <c:legend>
      <c:legendPos val="r"/>
      <c:layout>
        <c:manualLayout>
          <c:xMode val="edge"/>
          <c:yMode val="edge"/>
          <c:x val="0.93331430678439964"/>
          <c:y val="4.094853668018588E-2"/>
          <c:w val="6.6685670313523224E-2"/>
          <c:h val="0.31964437371282794"/>
        </c:manualLayout>
      </c:layout>
      <c:overlay val="0"/>
    </c:legend>
    <c:plotVisOnly val="1"/>
    <c:dispBlanksAs val="gap"/>
    <c:showDLblsOverMax val="0"/>
  </c:chart>
  <c:txPr>
    <a:bodyPr/>
    <a:lstStyle/>
    <a:p>
      <a:pPr>
        <a:defRPr sz="800"/>
      </a:pPr>
      <a:endParaRPr lang="ja-JP"/>
    </a:p>
  </c:txPr>
  <c:externalData r:id="rId1">
    <c:autoUpdate val="0"/>
  </c:externalData>
  <c:userShapes r:id="rId2"/>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'[女性及び高齢者の就職率（H26～H28）.xls]大阪の高齢者就業率計算表'!$B$19</c:f>
              <c:strCache>
                <c:ptCount val="1"/>
                <c:pt idx="0">
                  <c:v>大阪の就業者数（千人）</c:v>
                </c:pt>
              </c:strCache>
            </c:strRef>
          </c:tx>
          <c:spPr>
            <a:pattFill prst="dkUpDiag">
              <a:fgClr>
                <a:srgbClr val="0070C0"/>
              </a:fgClr>
              <a:bgClr>
                <a:schemeClr val="bg1"/>
              </a:bgClr>
            </a:pattFill>
          </c:spPr>
          <c:invertIfNegative val="0"/>
          <c:dLbls>
            <c:dLblPos val="ctr"/>
            <c:showLegendKey val="0"/>
            <c:showVal val="1"/>
            <c:showCatName val="0"/>
            <c:showSerName val="0"/>
            <c:showPercent val="0"/>
            <c:showBubbleSize val="0"/>
            <c:showLeaderLines val="0"/>
          </c:dLbls>
          <c:cat>
            <c:strRef>
              <c:f>'[女性及び高齢者の就職率（H26～H28）.xls]大阪の高齢者就業率計算表'!$A$20:$A$24</c:f>
              <c:strCache>
                <c:ptCount val="5"/>
                <c:pt idx="0">
                  <c:v>2012年</c:v>
                </c:pt>
                <c:pt idx="1">
                  <c:v>2013年</c:v>
                </c:pt>
                <c:pt idx="2">
                  <c:v>2014年</c:v>
                </c:pt>
                <c:pt idx="3">
                  <c:v>2015年</c:v>
                </c:pt>
                <c:pt idx="4">
                  <c:v>2016年</c:v>
                </c:pt>
              </c:strCache>
            </c:strRef>
          </c:cat>
          <c:val>
            <c:numRef>
              <c:f>'[女性及び高齢者の就職率（H26～H28）.xls]大阪の高齢者就業率計算表'!$B$20:$B$24</c:f>
              <c:numCache>
                <c:formatCode>General</c:formatCode>
                <c:ptCount val="5"/>
                <c:pt idx="0">
                  <c:v>1765</c:v>
                </c:pt>
                <c:pt idx="1">
                  <c:v>1795</c:v>
                </c:pt>
                <c:pt idx="2">
                  <c:v>1806</c:v>
                </c:pt>
                <c:pt idx="3">
                  <c:v>1828</c:v>
                </c:pt>
                <c:pt idx="4">
                  <c:v>1892</c:v>
                </c:pt>
              </c:numCache>
            </c:numRef>
          </c:val>
        </c:ser>
        <c:ser>
          <c:idx val="1"/>
          <c:order val="1"/>
          <c:tx>
            <c:strRef>
              <c:f>'[女性及び高齢者の就職率（H26～H28）.xls]大阪の高齢者就業率計算表'!$C$19</c:f>
              <c:strCache>
                <c:ptCount val="1"/>
                <c:pt idx="0">
                  <c:v>全国の就業者率での試算（千人）</c:v>
                </c:pt>
              </c:strCache>
            </c:strRef>
          </c:tx>
          <c:spPr>
            <a:pattFill prst="pct40">
              <a:fgClr>
                <a:srgbClr val="FF0000"/>
              </a:fgClr>
              <a:bgClr>
                <a:schemeClr val="bg1"/>
              </a:bgClr>
            </a:pattFill>
          </c:spPr>
          <c:invertIfNegative val="0"/>
          <c:dLbls>
            <c:dLblPos val="ctr"/>
            <c:showLegendKey val="0"/>
            <c:showVal val="1"/>
            <c:showCatName val="0"/>
            <c:showSerName val="0"/>
            <c:showPercent val="0"/>
            <c:showBubbleSize val="0"/>
            <c:showLeaderLines val="0"/>
          </c:dLbls>
          <c:cat>
            <c:strRef>
              <c:f>'[女性及び高齢者の就職率（H26～H28）.xls]大阪の高齢者就業率計算表'!$A$20:$A$24</c:f>
              <c:strCache>
                <c:ptCount val="5"/>
                <c:pt idx="0">
                  <c:v>2012年</c:v>
                </c:pt>
                <c:pt idx="1">
                  <c:v>2013年</c:v>
                </c:pt>
                <c:pt idx="2">
                  <c:v>2014年</c:v>
                </c:pt>
                <c:pt idx="3">
                  <c:v>2015年</c:v>
                </c:pt>
                <c:pt idx="4">
                  <c:v>2016年</c:v>
                </c:pt>
              </c:strCache>
            </c:strRef>
          </c:cat>
          <c:val>
            <c:numRef>
              <c:f>'[女性及び高齢者の就職率（H26～H28）.xls]大阪の高齢者就業率計算表'!$C$20:$C$24</c:f>
              <c:numCache>
                <c:formatCode>General</c:formatCode>
                <c:ptCount val="5"/>
                <c:pt idx="0">
                  <c:v>1856</c:v>
                </c:pt>
                <c:pt idx="1">
                  <c:v>1895</c:v>
                </c:pt>
                <c:pt idx="2">
                  <c:v>1919</c:v>
                </c:pt>
                <c:pt idx="3">
                  <c:v>1937</c:v>
                </c:pt>
                <c:pt idx="4">
                  <c:v>1977</c:v>
                </c:pt>
              </c:numCache>
            </c:numRef>
          </c:val>
        </c:ser>
        <c:dLbls>
          <c:showLegendKey val="0"/>
          <c:showVal val="0"/>
          <c:showCatName val="0"/>
          <c:showSerName val="0"/>
          <c:showPercent val="0"/>
          <c:showBubbleSize val="0"/>
        </c:dLbls>
        <c:gapWidth val="150"/>
        <c:overlap val="-30"/>
        <c:axId val="108264448"/>
        <c:axId val="108290816"/>
      </c:barChart>
      <c:lineChart>
        <c:grouping val="standard"/>
        <c:varyColors val="0"/>
        <c:ser>
          <c:idx val="2"/>
          <c:order val="2"/>
          <c:tx>
            <c:strRef>
              <c:f>'[女性及び高齢者の就職率（H26～H28）.xls]大阪の高齢者就業率計算表'!$D$19</c:f>
              <c:strCache>
                <c:ptCount val="1"/>
                <c:pt idx="0">
                  <c:v>大阪の就業率</c:v>
                </c:pt>
              </c:strCache>
            </c:strRef>
          </c:tx>
          <c:spPr>
            <a:ln w="38100"/>
          </c:spPr>
          <c:dLbls>
            <c:dLbl>
              <c:idx val="0"/>
              <c:layout/>
              <c:tx>
                <c:rich>
                  <a:bodyPr/>
                  <a:lstStyle/>
                  <a:p>
                    <a:r>
                      <a:rPr lang="en-US" altLang="en-US" smtClean="0"/>
                      <a:t>43.9</a:t>
                    </a:r>
                    <a:r>
                      <a:rPr lang="en-US" altLang="ja-JP" smtClean="0"/>
                      <a:t>%</a:t>
                    </a:r>
                    <a:endParaRPr lang="en-US" altLang="en-US"/>
                  </a:p>
                </c:rich>
              </c:tx>
              <c:dLblPos val="r"/>
              <c:showLegendKey val="0"/>
              <c:showVal val="1"/>
              <c:showCatName val="0"/>
              <c:showSerName val="0"/>
              <c:showPercent val="0"/>
              <c:showBubbleSize val="0"/>
            </c:dLbl>
            <c:dLbl>
              <c:idx val="1"/>
              <c:layout/>
              <c:tx>
                <c:rich>
                  <a:bodyPr/>
                  <a:lstStyle/>
                  <a:p>
                    <a:r>
                      <a:rPr lang="en-US" altLang="en-US" smtClean="0"/>
                      <a:t>44.6</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2"/>
              <c:layout/>
              <c:tx>
                <c:rich>
                  <a:bodyPr/>
                  <a:lstStyle/>
                  <a:p>
                    <a:r>
                      <a:rPr lang="en-US" altLang="en-US" smtClean="0"/>
                      <a:t>44.8</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3"/>
              <c:layout/>
              <c:tx>
                <c:rich>
                  <a:bodyPr/>
                  <a:lstStyle/>
                  <a:p>
                    <a:r>
                      <a:rPr lang="en-US" altLang="en-US" smtClean="0"/>
                      <a:t>45.3</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4"/>
              <c:layout/>
              <c:tx>
                <c:rich>
                  <a:bodyPr/>
                  <a:lstStyle/>
                  <a:p>
                    <a:r>
                      <a:rPr lang="en-US" altLang="en-US" smtClean="0"/>
                      <a:t>46.8</a:t>
                    </a:r>
                    <a:r>
                      <a:rPr lang="en-US" altLang="ja-JP" sz="1000" b="0" i="0" u="none" strike="noStrike" baseline="0" smtClean="0">
                        <a:effectLst/>
                      </a:rPr>
                      <a:t>%</a:t>
                    </a:r>
                    <a:endParaRPr lang="en-US" altLang="en-US" dirty="0"/>
                  </a:p>
                </c:rich>
              </c:tx>
              <c:dLblPos val="r"/>
              <c:showLegendKey val="0"/>
              <c:showVal val="1"/>
              <c:showCatName val="0"/>
              <c:showSerName val="0"/>
              <c:showPercent val="0"/>
              <c:showBubbleSize val="0"/>
            </c:dLbl>
            <c:dLblPos val="r"/>
            <c:showLegendKey val="0"/>
            <c:showVal val="1"/>
            <c:showCatName val="0"/>
            <c:showSerName val="0"/>
            <c:showPercent val="0"/>
            <c:showBubbleSize val="0"/>
            <c:showLeaderLines val="0"/>
          </c:dLbls>
          <c:cat>
            <c:strRef>
              <c:f>'[女性及び高齢者の就職率（H26～H28）.xls]大阪の高齢者就業率計算表'!$A$20:$A$24</c:f>
              <c:strCache>
                <c:ptCount val="5"/>
                <c:pt idx="0">
                  <c:v>2012年</c:v>
                </c:pt>
                <c:pt idx="1">
                  <c:v>2013年</c:v>
                </c:pt>
                <c:pt idx="2">
                  <c:v>2014年</c:v>
                </c:pt>
                <c:pt idx="3">
                  <c:v>2015年</c:v>
                </c:pt>
                <c:pt idx="4">
                  <c:v>2016年</c:v>
                </c:pt>
              </c:strCache>
            </c:strRef>
          </c:cat>
          <c:val>
            <c:numRef>
              <c:f>'[女性及び高齢者の就職率（H26～H28）.xls]大阪の高齢者就業率計算表'!$D$20:$D$24</c:f>
              <c:numCache>
                <c:formatCode>General</c:formatCode>
                <c:ptCount val="5"/>
                <c:pt idx="0">
                  <c:v>43.9</c:v>
                </c:pt>
                <c:pt idx="1">
                  <c:v>44.6</c:v>
                </c:pt>
                <c:pt idx="2">
                  <c:v>44.8</c:v>
                </c:pt>
                <c:pt idx="3">
                  <c:v>45.3</c:v>
                </c:pt>
                <c:pt idx="4">
                  <c:v>46.8</c:v>
                </c:pt>
              </c:numCache>
            </c:numRef>
          </c:val>
          <c:smooth val="0"/>
        </c:ser>
        <c:ser>
          <c:idx val="3"/>
          <c:order val="3"/>
          <c:tx>
            <c:strRef>
              <c:f>'[女性及び高齢者の就職率（H26～H28）.xls]大阪の高齢者就業率計算表'!$E$19</c:f>
              <c:strCache>
                <c:ptCount val="1"/>
                <c:pt idx="0">
                  <c:v>全国の就業率</c:v>
                </c:pt>
              </c:strCache>
            </c:strRef>
          </c:tx>
          <c:spPr>
            <a:ln w="38100">
              <a:solidFill>
                <a:srgbClr val="FFC000"/>
              </a:solidFill>
            </a:ln>
          </c:spPr>
          <c:marker>
            <c:symbol val="square"/>
            <c:size val="9"/>
            <c:spPr>
              <a:solidFill>
                <a:srgbClr val="FFC000"/>
              </a:solidFill>
              <a:ln>
                <a:solidFill>
                  <a:srgbClr val="FFC000"/>
                </a:solidFill>
              </a:ln>
            </c:spPr>
          </c:marker>
          <c:dLbls>
            <c:dLbl>
              <c:idx val="0"/>
              <c:layout/>
              <c:tx>
                <c:rich>
                  <a:bodyPr/>
                  <a:lstStyle/>
                  <a:p>
                    <a:r>
                      <a:rPr lang="en-US" altLang="en-US" smtClean="0"/>
                      <a:t>46.2</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1"/>
              <c:layout/>
              <c:tx>
                <c:rich>
                  <a:bodyPr/>
                  <a:lstStyle/>
                  <a:p>
                    <a:r>
                      <a:rPr lang="en-US" altLang="en-US" smtClean="0"/>
                      <a:t>47.1</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2"/>
              <c:layout/>
              <c:tx>
                <c:rich>
                  <a:bodyPr/>
                  <a:lstStyle/>
                  <a:p>
                    <a:r>
                      <a:rPr lang="en-US" altLang="en-US" smtClean="0"/>
                      <a:t>47.6</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3"/>
              <c:layout/>
              <c:tx>
                <c:rich>
                  <a:bodyPr/>
                  <a:lstStyle/>
                  <a:p>
                    <a:r>
                      <a:rPr lang="en-US" altLang="en-US" smtClean="0"/>
                      <a:t>48.0</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4"/>
              <c:layout/>
              <c:tx>
                <c:rich>
                  <a:bodyPr/>
                  <a:lstStyle/>
                  <a:p>
                    <a:r>
                      <a:rPr lang="en-US" altLang="en-US" smtClean="0"/>
                      <a:t>48.9</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Pos val="r"/>
            <c:showLegendKey val="0"/>
            <c:showVal val="1"/>
            <c:showCatName val="0"/>
            <c:showSerName val="0"/>
            <c:showPercent val="0"/>
            <c:showBubbleSize val="0"/>
            <c:showLeaderLines val="0"/>
          </c:dLbls>
          <c:cat>
            <c:strRef>
              <c:f>'[女性及び高齢者の就職率（H26～H28）.xls]大阪の高齢者就業率計算表'!$A$20:$A$24</c:f>
              <c:strCache>
                <c:ptCount val="5"/>
                <c:pt idx="0">
                  <c:v>2012年</c:v>
                </c:pt>
                <c:pt idx="1">
                  <c:v>2013年</c:v>
                </c:pt>
                <c:pt idx="2">
                  <c:v>2014年</c:v>
                </c:pt>
                <c:pt idx="3">
                  <c:v>2015年</c:v>
                </c:pt>
                <c:pt idx="4">
                  <c:v>2016年</c:v>
                </c:pt>
              </c:strCache>
            </c:strRef>
          </c:cat>
          <c:val>
            <c:numRef>
              <c:f>'[女性及び高齢者の就職率（H26～H28）.xls]大阪の高齢者就業率計算表'!$E$20:$E$24</c:f>
              <c:numCache>
                <c:formatCode>General</c:formatCode>
                <c:ptCount val="5"/>
                <c:pt idx="0">
                  <c:v>46.2</c:v>
                </c:pt>
                <c:pt idx="1">
                  <c:v>47.1</c:v>
                </c:pt>
                <c:pt idx="2">
                  <c:v>47.6</c:v>
                </c:pt>
                <c:pt idx="3" formatCode="0.0">
                  <c:v>48</c:v>
                </c:pt>
                <c:pt idx="4">
                  <c:v>48.9</c:v>
                </c:pt>
              </c:numCache>
            </c:numRef>
          </c:val>
          <c:smooth val="0"/>
        </c:ser>
        <c:dLbls>
          <c:showLegendKey val="0"/>
          <c:showVal val="0"/>
          <c:showCatName val="0"/>
          <c:showSerName val="0"/>
          <c:showPercent val="0"/>
          <c:showBubbleSize val="0"/>
        </c:dLbls>
        <c:marker val="1"/>
        <c:smooth val="0"/>
        <c:axId val="108306432"/>
        <c:axId val="108292352"/>
      </c:lineChart>
      <c:catAx>
        <c:axId val="108264448"/>
        <c:scaling>
          <c:orientation val="minMax"/>
        </c:scaling>
        <c:delete val="0"/>
        <c:axPos val="b"/>
        <c:majorTickMark val="out"/>
        <c:minorTickMark val="none"/>
        <c:tickLblPos val="nextTo"/>
        <c:crossAx val="108290816"/>
        <c:crosses val="autoZero"/>
        <c:auto val="1"/>
        <c:lblAlgn val="ctr"/>
        <c:lblOffset val="100"/>
        <c:noMultiLvlLbl val="0"/>
      </c:catAx>
      <c:valAx>
        <c:axId val="108290816"/>
        <c:scaling>
          <c:orientation val="minMax"/>
          <c:max val="2000"/>
        </c:scaling>
        <c:delete val="0"/>
        <c:axPos val="l"/>
        <c:majorGridlines/>
        <c:numFmt formatCode="General" sourceLinked="1"/>
        <c:majorTickMark val="out"/>
        <c:minorTickMark val="none"/>
        <c:tickLblPos val="nextTo"/>
        <c:crossAx val="108264448"/>
        <c:crosses val="autoZero"/>
        <c:crossBetween val="between"/>
      </c:valAx>
      <c:valAx>
        <c:axId val="108292352"/>
        <c:scaling>
          <c:orientation val="minMax"/>
          <c:max val="50"/>
          <c:min val="25"/>
        </c:scaling>
        <c:delete val="0"/>
        <c:axPos val="r"/>
        <c:numFmt formatCode="General" sourceLinked="1"/>
        <c:majorTickMark val="out"/>
        <c:minorTickMark val="none"/>
        <c:tickLblPos val="nextTo"/>
        <c:crossAx val="108306432"/>
        <c:crosses val="max"/>
        <c:crossBetween val="between"/>
      </c:valAx>
      <c:catAx>
        <c:axId val="108306432"/>
        <c:scaling>
          <c:orientation val="minMax"/>
        </c:scaling>
        <c:delete val="1"/>
        <c:axPos val="b"/>
        <c:majorTickMark val="out"/>
        <c:minorTickMark val="none"/>
        <c:tickLblPos val="nextTo"/>
        <c:crossAx val="108292352"/>
        <c:crosses val="autoZero"/>
        <c:auto val="1"/>
        <c:lblAlgn val="ctr"/>
        <c:lblOffset val="100"/>
        <c:noMultiLvlLbl val="0"/>
      </c:catAx>
    </c:plotArea>
    <c:legend>
      <c:legendPos val="b"/>
      <c:layout>
        <c:manualLayout>
          <c:xMode val="edge"/>
          <c:yMode val="edge"/>
          <c:x val="9.0764359515609364E-2"/>
          <c:y val="0.79936391018910347"/>
          <c:w val="0.79495537532866722"/>
          <c:h val="0.14591619205192657"/>
        </c:manualLayout>
      </c:layout>
      <c:overlay val="0"/>
    </c:legend>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'[女性及び高齢者の就職率（H26～H28）.xls]大阪の女性及び高齢者就業率等計算表'!$H$11</c:f>
              <c:strCache>
                <c:ptCount val="1"/>
                <c:pt idx="0">
                  <c:v>大阪の就業者数（千人）</c:v>
                </c:pt>
              </c:strCache>
            </c:strRef>
          </c:tx>
          <c:spPr>
            <a:pattFill prst="dotGrid">
              <a:fgClr>
                <a:schemeClr val="tx1">
                  <a:lumMod val="95000"/>
                  <a:lumOff val="5000"/>
                </a:schemeClr>
              </a:fgClr>
              <a:bgClr>
                <a:schemeClr val="accent1">
                  <a:lumMod val="60000"/>
                  <a:lumOff val="40000"/>
                </a:schemeClr>
              </a:bgClr>
            </a:pattFill>
          </c:spPr>
          <c:invertIfNegative val="0"/>
          <c:dLbls>
            <c:dLblPos val="ctr"/>
            <c:showLegendKey val="0"/>
            <c:showVal val="1"/>
            <c:showCatName val="0"/>
            <c:showSerName val="0"/>
            <c:showPercent val="0"/>
            <c:showBubbleSize val="0"/>
            <c:showLeaderLines val="0"/>
          </c:dLbls>
          <c:cat>
            <c:strRef>
              <c:f>'[女性及び高齢者の就職率（H26～H28）.xls]大阪の女性及び高齢者就業率等計算表'!$G$12:$G$16</c:f>
              <c:strCache>
                <c:ptCount val="5"/>
                <c:pt idx="0">
                  <c:v>2012年</c:v>
                </c:pt>
                <c:pt idx="1">
                  <c:v>2013年</c:v>
                </c:pt>
                <c:pt idx="2">
                  <c:v>2014年</c:v>
                </c:pt>
                <c:pt idx="3">
                  <c:v>2015年</c:v>
                </c:pt>
                <c:pt idx="4">
                  <c:v>2016年</c:v>
                </c:pt>
              </c:strCache>
            </c:strRef>
          </c:cat>
          <c:val>
            <c:numRef>
              <c:f>'[女性及び高齢者の就職率（H26～H28）.xls]大阪の女性及び高齢者就業率等計算表'!$H$12:$H$16</c:f>
              <c:numCache>
                <c:formatCode>General</c:formatCode>
                <c:ptCount val="5"/>
                <c:pt idx="0">
                  <c:v>364</c:v>
                </c:pt>
                <c:pt idx="1">
                  <c:v>385</c:v>
                </c:pt>
                <c:pt idx="2">
                  <c:v>405</c:v>
                </c:pt>
                <c:pt idx="3">
                  <c:v>438</c:v>
                </c:pt>
                <c:pt idx="4">
                  <c:v>447</c:v>
                </c:pt>
              </c:numCache>
            </c:numRef>
          </c:val>
        </c:ser>
        <c:ser>
          <c:idx val="1"/>
          <c:order val="1"/>
          <c:tx>
            <c:strRef>
              <c:f>'[女性及び高齢者の就職率（H26～H28）.xls]大阪の女性及び高齢者就業率等計算表'!$I$11</c:f>
              <c:strCache>
                <c:ptCount val="1"/>
                <c:pt idx="0">
                  <c:v>全国の就業者率での試算（千人）</c:v>
                </c:pt>
              </c:strCache>
            </c:strRef>
          </c:tx>
          <c:spPr>
            <a:pattFill prst="pct30">
              <a:fgClr>
                <a:srgbClr val="FF0000"/>
              </a:fgClr>
              <a:bgClr>
                <a:schemeClr val="bg1"/>
              </a:bgClr>
            </a:pattFill>
          </c:spPr>
          <c:invertIfNegative val="0"/>
          <c:dLbls>
            <c:dLblPos val="ctr"/>
            <c:showLegendKey val="0"/>
            <c:showVal val="1"/>
            <c:showCatName val="0"/>
            <c:showSerName val="0"/>
            <c:showPercent val="0"/>
            <c:showBubbleSize val="0"/>
            <c:showLeaderLines val="0"/>
          </c:dLbls>
          <c:cat>
            <c:strRef>
              <c:f>'[女性及び高齢者の就職率（H26～H28）.xls]大阪の女性及び高齢者就業率等計算表'!$G$12:$G$16</c:f>
              <c:strCache>
                <c:ptCount val="5"/>
                <c:pt idx="0">
                  <c:v>2012年</c:v>
                </c:pt>
                <c:pt idx="1">
                  <c:v>2013年</c:v>
                </c:pt>
                <c:pt idx="2">
                  <c:v>2014年</c:v>
                </c:pt>
                <c:pt idx="3">
                  <c:v>2015年</c:v>
                </c:pt>
                <c:pt idx="4">
                  <c:v>2016年</c:v>
                </c:pt>
              </c:strCache>
            </c:strRef>
          </c:cat>
          <c:val>
            <c:numRef>
              <c:f>'[女性及び高齢者の就職率（H26～H28）.xls]大阪の女性及び高齢者就業率等計算表'!$I$12:$I$16</c:f>
              <c:numCache>
                <c:formatCode>General</c:formatCode>
                <c:ptCount val="5"/>
                <c:pt idx="0">
                  <c:v>405</c:v>
                </c:pt>
                <c:pt idx="1">
                  <c:v>436</c:v>
                </c:pt>
                <c:pt idx="2">
                  <c:v>468</c:v>
                </c:pt>
                <c:pt idx="3">
                  <c:v>503</c:v>
                </c:pt>
                <c:pt idx="4">
                  <c:v>527</c:v>
                </c:pt>
              </c:numCache>
            </c:numRef>
          </c:val>
        </c:ser>
        <c:dLbls>
          <c:showLegendKey val="0"/>
          <c:showVal val="0"/>
          <c:showCatName val="0"/>
          <c:showSerName val="0"/>
          <c:showPercent val="0"/>
          <c:showBubbleSize val="0"/>
        </c:dLbls>
        <c:gapWidth val="150"/>
        <c:overlap val="-29"/>
        <c:axId val="108352256"/>
        <c:axId val="108353792"/>
      </c:barChart>
      <c:lineChart>
        <c:grouping val="standard"/>
        <c:varyColors val="0"/>
        <c:ser>
          <c:idx val="2"/>
          <c:order val="2"/>
          <c:tx>
            <c:strRef>
              <c:f>'[女性及び高齢者の就職率（H26～H28）.xls]大阪の女性及び高齢者就業率等計算表'!$J$11</c:f>
              <c:strCache>
                <c:ptCount val="1"/>
                <c:pt idx="0">
                  <c:v>大阪の就業率</c:v>
                </c:pt>
              </c:strCache>
            </c:strRef>
          </c:tx>
          <c:spPr>
            <a:ln w="38100"/>
          </c:spPr>
          <c:dLbls>
            <c:dLbl>
              <c:idx val="0"/>
              <c:layout/>
              <c:tx>
                <c:rich>
                  <a:bodyPr/>
                  <a:lstStyle/>
                  <a:p>
                    <a:r>
                      <a:rPr lang="en-US" altLang="en-US" smtClean="0"/>
                      <a:t>17.5</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1"/>
              <c:layout/>
              <c:tx>
                <c:rich>
                  <a:bodyPr/>
                  <a:lstStyle/>
                  <a:p>
                    <a:r>
                      <a:rPr lang="en-US" altLang="en-US" smtClean="0"/>
                      <a:t>17.8</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2"/>
              <c:layout/>
              <c:tx>
                <c:rich>
                  <a:bodyPr/>
                  <a:lstStyle/>
                  <a:p>
                    <a:r>
                      <a:rPr lang="en-US" altLang="en-US" smtClean="0"/>
                      <a:t>18.0</a:t>
                    </a:r>
                    <a:r>
                      <a:rPr lang="en-US" altLang="ja-JP" sz="1000" b="0" i="0" u="none" strike="noStrike" baseline="0" smtClean="0">
                        <a:effectLst/>
                      </a:rPr>
                      <a:t>%</a:t>
                    </a:r>
                    <a:endParaRPr lang="en-US" altLang="en-US" dirty="0"/>
                  </a:p>
                </c:rich>
              </c:tx>
              <c:dLblPos val="r"/>
              <c:showLegendKey val="0"/>
              <c:showVal val="1"/>
              <c:showCatName val="0"/>
              <c:showSerName val="0"/>
              <c:showPercent val="0"/>
              <c:showBubbleSize val="0"/>
            </c:dLbl>
            <c:dLbl>
              <c:idx val="3"/>
              <c:layout/>
              <c:tx>
                <c:rich>
                  <a:bodyPr/>
                  <a:lstStyle/>
                  <a:p>
                    <a:r>
                      <a:rPr lang="en-US" altLang="en-US" smtClean="0"/>
                      <a:t>18.9</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4"/>
              <c:layout/>
              <c:tx>
                <c:rich>
                  <a:bodyPr/>
                  <a:lstStyle/>
                  <a:p>
                    <a:r>
                      <a:rPr lang="en-US" altLang="en-US" smtClean="0"/>
                      <a:t>18.9</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Pos val="r"/>
            <c:showLegendKey val="0"/>
            <c:showVal val="1"/>
            <c:showCatName val="0"/>
            <c:showSerName val="0"/>
            <c:showPercent val="0"/>
            <c:showBubbleSize val="0"/>
            <c:showLeaderLines val="0"/>
          </c:dLbls>
          <c:cat>
            <c:strRef>
              <c:f>'[女性及び高齢者の就職率（H26～H28）.xls]大阪の女性及び高齢者就業率等計算表'!$G$12:$G$16</c:f>
              <c:strCache>
                <c:ptCount val="5"/>
                <c:pt idx="0">
                  <c:v>2012年</c:v>
                </c:pt>
                <c:pt idx="1">
                  <c:v>2013年</c:v>
                </c:pt>
                <c:pt idx="2">
                  <c:v>2014年</c:v>
                </c:pt>
                <c:pt idx="3">
                  <c:v>2015年</c:v>
                </c:pt>
                <c:pt idx="4">
                  <c:v>2016年</c:v>
                </c:pt>
              </c:strCache>
            </c:strRef>
          </c:cat>
          <c:val>
            <c:numRef>
              <c:f>'[女性及び高齢者の就職率（H26～H28）.xls]大阪の女性及び高齢者就業率等計算表'!$J$12:$J$16</c:f>
              <c:numCache>
                <c:formatCode>General</c:formatCode>
                <c:ptCount val="5"/>
                <c:pt idx="0">
                  <c:v>17.5</c:v>
                </c:pt>
                <c:pt idx="1">
                  <c:v>17.8</c:v>
                </c:pt>
                <c:pt idx="2" formatCode="0.0">
                  <c:v>18</c:v>
                </c:pt>
                <c:pt idx="3">
                  <c:v>18.899999999999999</c:v>
                </c:pt>
                <c:pt idx="4">
                  <c:v>18.899999999999999</c:v>
                </c:pt>
              </c:numCache>
            </c:numRef>
          </c:val>
          <c:smooth val="0"/>
        </c:ser>
        <c:ser>
          <c:idx val="3"/>
          <c:order val="3"/>
          <c:tx>
            <c:strRef>
              <c:f>'[女性及び高齢者の就職率（H26～H28）.xls]大阪の女性及び高齢者就業率等計算表'!$K$11</c:f>
              <c:strCache>
                <c:ptCount val="1"/>
                <c:pt idx="0">
                  <c:v>全国の就業率</c:v>
                </c:pt>
              </c:strCache>
            </c:strRef>
          </c:tx>
          <c:spPr>
            <a:ln w="38100"/>
          </c:spPr>
          <c:marker>
            <c:symbol val="square"/>
            <c:size val="7"/>
          </c:marker>
          <c:dLbls>
            <c:dLbl>
              <c:idx val="0"/>
              <c:layout/>
              <c:tx>
                <c:rich>
                  <a:bodyPr/>
                  <a:lstStyle/>
                  <a:p>
                    <a:r>
                      <a:rPr lang="en-US" altLang="en-US" smtClean="0"/>
                      <a:t>19.5</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1"/>
              <c:layout/>
              <c:tx>
                <c:rich>
                  <a:bodyPr/>
                  <a:lstStyle/>
                  <a:p>
                    <a:r>
                      <a:rPr lang="en-US" altLang="en-US" smtClean="0"/>
                      <a:t>20.1</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2"/>
              <c:layout/>
              <c:tx>
                <c:rich>
                  <a:bodyPr/>
                  <a:lstStyle/>
                  <a:p>
                    <a:r>
                      <a:rPr lang="en-US" altLang="en-US" smtClean="0"/>
                      <a:t>20.8</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3"/>
              <c:layout/>
              <c:tx>
                <c:rich>
                  <a:bodyPr/>
                  <a:lstStyle/>
                  <a:p>
                    <a:r>
                      <a:rPr lang="en-US" altLang="en-US" smtClean="0"/>
                      <a:t>21.7</a:t>
                    </a:r>
                    <a:r>
                      <a:rPr lang="en-US" altLang="ja-JP" sz="1000" b="0" i="0" u="none" strike="noStrike" baseline="0" smtClean="0">
                        <a:effectLst/>
                      </a:rPr>
                      <a:t>%</a:t>
                    </a:r>
                    <a:endParaRPr lang="en-US" altLang="en-US"/>
                  </a:p>
                </c:rich>
              </c:tx>
              <c:dLblPos val="r"/>
              <c:showLegendKey val="0"/>
              <c:showVal val="1"/>
              <c:showCatName val="0"/>
              <c:showSerName val="0"/>
              <c:showPercent val="0"/>
              <c:showBubbleSize val="0"/>
            </c:dLbl>
            <c:dLbl>
              <c:idx val="4"/>
              <c:layout/>
              <c:tx>
                <c:rich>
                  <a:bodyPr/>
                  <a:lstStyle/>
                  <a:p>
                    <a:r>
                      <a:rPr lang="en-US" altLang="en-US" smtClean="0"/>
                      <a:t>22.3</a:t>
                    </a:r>
                    <a:r>
                      <a:rPr lang="en-US" altLang="ja-JP" sz="1000" b="0" i="0" u="none" strike="noStrike" baseline="0" smtClean="0">
                        <a:effectLst/>
                      </a:rPr>
                      <a:t>%</a:t>
                    </a:r>
                    <a:endParaRPr lang="en-US" altLang="en-US" dirty="0"/>
                  </a:p>
                </c:rich>
              </c:tx>
              <c:dLblPos val="r"/>
              <c:showLegendKey val="0"/>
              <c:showVal val="1"/>
              <c:showCatName val="0"/>
              <c:showSerName val="0"/>
              <c:showPercent val="0"/>
              <c:showBubbleSize val="0"/>
            </c:dLbl>
            <c:dLblPos val="r"/>
            <c:showLegendKey val="0"/>
            <c:showVal val="1"/>
            <c:showCatName val="0"/>
            <c:showSerName val="0"/>
            <c:showPercent val="0"/>
            <c:showBubbleSize val="0"/>
            <c:showLeaderLines val="0"/>
          </c:dLbls>
          <c:cat>
            <c:strRef>
              <c:f>'[女性及び高齢者の就職率（H26～H28）.xls]大阪の女性及び高齢者就業率等計算表'!$G$12:$G$16</c:f>
              <c:strCache>
                <c:ptCount val="5"/>
                <c:pt idx="0">
                  <c:v>2012年</c:v>
                </c:pt>
                <c:pt idx="1">
                  <c:v>2013年</c:v>
                </c:pt>
                <c:pt idx="2">
                  <c:v>2014年</c:v>
                </c:pt>
                <c:pt idx="3">
                  <c:v>2015年</c:v>
                </c:pt>
                <c:pt idx="4">
                  <c:v>2016年</c:v>
                </c:pt>
              </c:strCache>
            </c:strRef>
          </c:cat>
          <c:val>
            <c:numRef>
              <c:f>'[女性及び高齢者の就職率（H26～H28）.xls]大阪の女性及び高齢者就業率等計算表'!$K$12:$K$16</c:f>
              <c:numCache>
                <c:formatCode>General</c:formatCode>
                <c:ptCount val="5"/>
                <c:pt idx="0">
                  <c:v>19.5</c:v>
                </c:pt>
                <c:pt idx="1">
                  <c:v>20.100000000000001</c:v>
                </c:pt>
                <c:pt idx="2">
                  <c:v>20.8</c:v>
                </c:pt>
                <c:pt idx="3" formatCode="0.0">
                  <c:v>21.7</c:v>
                </c:pt>
                <c:pt idx="4">
                  <c:v>22.3</c:v>
                </c:pt>
              </c:numCache>
            </c:numRef>
          </c:val>
          <c:smooth val="0"/>
        </c:ser>
        <c:dLbls>
          <c:showLegendKey val="0"/>
          <c:showVal val="0"/>
          <c:showCatName val="0"/>
          <c:showSerName val="0"/>
          <c:showPercent val="0"/>
          <c:showBubbleSize val="0"/>
        </c:dLbls>
        <c:marker val="1"/>
        <c:smooth val="0"/>
        <c:axId val="108385792"/>
        <c:axId val="108384256"/>
      </c:lineChart>
      <c:catAx>
        <c:axId val="108352256"/>
        <c:scaling>
          <c:orientation val="minMax"/>
        </c:scaling>
        <c:delete val="0"/>
        <c:axPos val="b"/>
        <c:majorTickMark val="out"/>
        <c:minorTickMark val="none"/>
        <c:tickLblPos val="nextTo"/>
        <c:crossAx val="108353792"/>
        <c:crosses val="autoZero"/>
        <c:auto val="1"/>
        <c:lblAlgn val="ctr"/>
        <c:lblOffset val="100"/>
        <c:noMultiLvlLbl val="0"/>
      </c:catAx>
      <c:valAx>
        <c:axId val="108353792"/>
        <c:scaling>
          <c:orientation val="minMax"/>
          <c:max val="600"/>
          <c:min val="200"/>
        </c:scaling>
        <c:delete val="0"/>
        <c:axPos val="l"/>
        <c:majorGridlines/>
        <c:numFmt formatCode="General" sourceLinked="1"/>
        <c:majorTickMark val="out"/>
        <c:minorTickMark val="none"/>
        <c:tickLblPos val="nextTo"/>
        <c:crossAx val="108352256"/>
        <c:crosses val="autoZero"/>
        <c:crossBetween val="between"/>
      </c:valAx>
      <c:valAx>
        <c:axId val="108384256"/>
        <c:scaling>
          <c:orientation val="minMax"/>
          <c:min val="10"/>
        </c:scaling>
        <c:delete val="0"/>
        <c:axPos val="r"/>
        <c:numFmt formatCode="General" sourceLinked="1"/>
        <c:majorTickMark val="out"/>
        <c:minorTickMark val="none"/>
        <c:tickLblPos val="nextTo"/>
        <c:crossAx val="108385792"/>
        <c:crosses val="max"/>
        <c:crossBetween val="between"/>
      </c:valAx>
      <c:catAx>
        <c:axId val="108385792"/>
        <c:scaling>
          <c:orientation val="minMax"/>
        </c:scaling>
        <c:delete val="1"/>
        <c:axPos val="b"/>
        <c:majorTickMark val="out"/>
        <c:minorTickMark val="none"/>
        <c:tickLblPos val="nextTo"/>
        <c:crossAx val="108384256"/>
        <c:crosses val="autoZero"/>
        <c:auto val="1"/>
        <c:lblAlgn val="ctr"/>
        <c:lblOffset val="100"/>
        <c:noMultiLvlLbl val="0"/>
      </c:catAx>
    </c:plotArea>
    <c:legend>
      <c:legendPos val="b"/>
      <c:layout>
        <c:manualLayout>
          <c:xMode val="edge"/>
          <c:yMode val="edge"/>
          <c:x val="8.4972235785111844E-2"/>
          <c:y val="0.77582613016141433"/>
          <c:w val="0.79940442927876165"/>
          <c:h val="0.19709200477237906"/>
        </c:manualLayout>
      </c:layout>
      <c:overlay val="0"/>
    </c:legend>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'[P31_大阪の外国人留学生出身地域.xlsx]計算表（留学生数）'!$G$3</c:f>
              <c:strCache>
                <c:ptCount val="1"/>
                <c:pt idx="0">
                  <c:v>留学生数</c:v>
                </c:pt>
              </c:strCache>
            </c:strRef>
          </c:tx>
          <c:dLbls>
            <c:dLbl>
              <c:idx val="0"/>
              <c:layout>
                <c:manualLayout>
                  <c:x val="2.865071477715771E-2"/>
                  <c:y val="-0.1300813114029786"/>
                </c:manualLayout>
              </c:layout>
              <c:tx>
                <c:rich>
                  <a:bodyPr/>
                  <a:lstStyle/>
                  <a:p>
                    <a:r>
                      <a:rPr lang="ja-JP" altLang="en-US" sz="600"/>
                      <a:t>中国</a:t>
                    </a:r>
                    <a:r>
                      <a:rPr lang="en-US" altLang="ja-JP" sz="600"/>
                      <a:t>7,000</a:t>
                    </a:r>
                    <a:r>
                      <a:rPr lang="ja-JP" altLang="en-US" sz="600"/>
                      <a:t>人</a:t>
                    </a:r>
                    <a:r>
                      <a:rPr lang="en-US" altLang="ja-JP" sz="600"/>
                      <a:t>
(64.9%)</a:t>
                    </a:r>
                    <a:endParaRPr lang="en-US" altLang="ja-JP"/>
                  </a:p>
                </c:rich>
              </c:tx>
              <c:showLegendKey val="0"/>
              <c:showVal val="1"/>
              <c:showCatName val="1"/>
              <c:showSerName val="0"/>
              <c:showPercent val="1"/>
              <c:showBubbleSize val="0"/>
              <c:separator>
</c:separator>
            </c:dLbl>
            <c:dLbl>
              <c:idx val="1"/>
              <c:layout/>
              <c:tx>
                <c:rich>
                  <a:bodyPr/>
                  <a:lstStyle/>
                  <a:p>
                    <a:r>
                      <a:rPr lang="ja-JP" altLang="en-US" sz="600"/>
                      <a:t>韓国
</a:t>
                    </a:r>
                    <a:r>
                      <a:rPr lang="en-US" altLang="ja-JP" sz="600"/>
                      <a:t>1,185</a:t>
                    </a:r>
                    <a:r>
                      <a:rPr lang="ja-JP" altLang="en-US" sz="600"/>
                      <a:t>人</a:t>
                    </a:r>
                    <a:r>
                      <a:rPr lang="en-US" altLang="ja-JP" sz="600"/>
                      <a:t>
(11.0%)</a:t>
                    </a:r>
                    <a:endParaRPr lang="en-US" altLang="ja-JP"/>
                  </a:p>
                </c:rich>
              </c:tx>
              <c:showLegendKey val="0"/>
              <c:showVal val="1"/>
              <c:showCatName val="1"/>
              <c:showSerName val="0"/>
              <c:showPercent val="1"/>
              <c:showBubbleSize val="0"/>
              <c:separator>
</c:separator>
            </c:dLbl>
            <c:dLbl>
              <c:idx val="2"/>
              <c:layout>
                <c:manualLayout>
                  <c:x val="-1.6181229773462782E-2"/>
                  <c:y val="3.308518575638466E-3"/>
                </c:manualLayout>
              </c:layout>
              <c:tx>
                <c:rich>
                  <a:bodyPr/>
                  <a:lstStyle/>
                  <a:p>
                    <a:r>
                      <a:rPr lang="ja-JP" altLang="en-US" sz="600"/>
                      <a:t>台湾
</a:t>
                    </a:r>
                    <a:r>
                      <a:rPr lang="en-US" altLang="ja-JP" sz="600"/>
                      <a:t>588</a:t>
                    </a:r>
                    <a:r>
                      <a:rPr lang="ja-JP" altLang="en-US" sz="600"/>
                      <a:t>人</a:t>
                    </a:r>
                    <a:r>
                      <a:rPr lang="en-US" altLang="ja-JP" sz="600"/>
                      <a:t>(5.4%)</a:t>
                    </a:r>
                    <a:endParaRPr lang="en-US" altLang="ja-JP"/>
                  </a:p>
                </c:rich>
              </c:tx>
              <c:showLegendKey val="0"/>
              <c:showVal val="1"/>
              <c:showCatName val="1"/>
              <c:showSerName val="0"/>
              <c:showPercent val="1"/>
              <c:showBubbleSize val="0"/>
              <c:separator>
</c:separator>
            </c:dLbl>
            <c:dLbl>
              <c:idx val="3"/>
              <c:layout>
                <c:manualLayout>
                  <c:x val="2.2653721682847898E-2"/>
                  <c:y val="-2.6468148605107728E-2"/>
                </c:manualLayout>
              </c:layout>
              <c:tx>
                <c:rich>
                  <a:bodyPr/>
                  <a:lstStyle/>
                  <a:p>
                    <a:r>
                      <a:rPr lang="ja-JP" altLang="en-US" sz="600"/>
                      <a:t>アメリカ合衆国
</a:t>
                    </a:r>
                    <a:r>
                      <a:rPr lang="en-US" altLang="ja-JP" sz="600"/>
                      <a:t>323</a:t>
                    </a:r>
                    <a:r>
                      <a:rPr lang="ja-JP" altLang="en-US" sz="600"/>
                      <a:t>人</a:t>
                    </a:r>
                    <a:r>
                      <a:rPr lang="en-US" altLang="ja-JP" sz="600"/>
                      <a:t>(3.0%)</a:t>
                    </a:r>
                    <a:endParaRPr lang="en-US" altLang="ja-JP"/>
                  </a:p>
                </c:rich>
              </c:tx>
              <c:showLegendKey val="0"/>
              <c:showVal val="1"/>
              <c:showCatName val="1"/>
              <c:showSerName val="0"/>
              <c:showPercent val="1"/>
              <c:showBubbleSize val="0"/>
              <c:separator>
</c:separator>
            </c:dLbl>
            <c:dLbl>
              <c:idx val="4"/>
              <c:layout>
                <c:manualLayout>
                  <c:x val="1.6181229773462782E-2"/>
                  <c:y val="-1.654259287819233E-2"/>
                </c:manualLayout>
              </c:layout>
              <c:tx>
                <c:rich>
                  <a:bodyPr/>
                  <a:lstStyle/>
                  <a:p>
                    <a:r>
                      <a:rPr lang="ja-JP" altLang="en-US" sz="600"/>
                      <a:t>その他</a:t>
                    </a:r>
                    <a:r>
                      <a:rPr lang="en-US" altLang="ja-JP" sz="600"/>
                      <a:t>1,695</a:t>
                    </a:r>
                    <a:r>
                      <a:rPr lang="ja-JP" altLang="en-US" sz="600"/>
                      <a:t>人</a:t>
                    </a:r>
                    <a:r>
                      <a:rPr lang="en-US" altLang="ja-JP" sz="600"/>
                      <a:t>
(15.7%)</a:t>
                    </a:r>
                    <a:endParaRPr lang="en-US" altLang="ja-JP"/>
                  </a:p>
                </c:rich>
              </c:tx>
              <c:showLegendKey val="0"/>
              <c:showVal val="1"/>
              <c:showCatName val="1"/>
              <c:showSerName val="0"/>
              <c:showPercent val="1"/>
              <c:showBubbleSize val="0"/>
              <c:separator>
</c:separator>
            </c:dLbl>
            <c:txPr>
              <a:bodyPr/>
              <a:lstStyle/>
              <a:p>
                <a:pPr>
                  <a:defRPr sz="600"/>
                </a:pPr>
                <a:endParaRPr lang="ja-JP"/>
              </a:p>
            </c:txPr>
            <c:showLegendKey val="0"/>
            <c:showVal val="1"/>
            <c:showCatName val="1"/>
            <c:showSerName val="0"/>
            <c:showPercent val="1"/>
            <c:showBubbleSize val="0"/>
            <c:separator>
</c:separator>
            <c:showLeaderLines val="1"/>
          </c:dLbls>
          <c:cat>
            <c:strRef>
              <c:f>'[P31_大阪の外国人留学生出身地域.xlsx]計算表（留学生数）'!$F$4:$F$8</c:f>
              <c:strCache>
                <c:ptCount val="5"/>
                <c:pt idx="0">
                  <c:v>中国</c:v>
                </c:pt>
                <c:pt idx="1">
                  <c:v>韓国</c:v>
                </c:pt>
                <c:pt idx="2">
                  <c:v>台湾</c:v>
                </c:pt>
                <c:pt idx="3">
                  <c:v>アメリカ合衆国</c:v>
                </c:pt>
                <c:pt idx="4">
                  <c:v>その他</c:v>
                </c:pt>
              </c:strCache>
            </c:strRef>
          </c:cat>
          <c:val>
            <c:numRef>
              <c:f>'[P31_大阪の外国人留学生出身地域.xlsx]計算表（留学生数）'!$G$4:$G$8</c:f>
              <c:numCache>
                <c:formatCode>General</c:formatCode>
                <c:ptCount val="5"/>
                <c:pt idx="0">
                  <c:v>7000</c:v>
                </c:pt>
                <c:pt idx="1">
                  <c:v>1185</c:v>
                </c:pt>
                <c:pt idx="2">
                  <c:v>588</c:v>
                </c:pt>
                <c:pt idx="3">
                  <c:v>323</c:v>
                </c:pt>
                <c:pt idx="4">
                  <c:v>1695</c:v>
                </c:pt>
              </c:numCache>
            </c:numRef>
          </c:val>
        </c:ser>
        <c:dLbls>
          <c:showLegendKey val="0"/>
          <c:showVal val="1"/>
          <c:showCatName val="0"/>
          <c:showSerName val="0"/>
          <c:showPercent val="0"/>
          <c:showBubbleSize val="0"/>
          <c:showLeaderLines val="1"/>
        </c:dLbls>
        <c:firstSliceAng val="0"/>
        <c:holeSize val="35"/>
      </c:doughnutChart>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'[P31_大阪の外国人留学生出身地域.xlsx]計算表（留学生数）'!$B$3</c:f>
              <c:strCache>
                <c:ptCount val="1"/>
                <c:pt idx="0">
                  <c:v>留学生数</c:v>
                </c:pt>
              </c:strCache>
            </c:strRef>
          </c:tx>
          <c:dLbls>
            <c:dLbl>
              <c:idx val="0"/>
              <c:layout/>
              <c:tx>
                <c:rich>
                  <a:bodyPr/>
                  <a:lstStyle/>
                  <a:p>
                    <a:r>
                      <a:rPr lang="ja-JP" altLang="en-US" sz="700"/>
                      <a:t>中国</a:t>
                    </a:r>
                    <a:r>
                      <a:rPr lang="en-US" altLang="ja-JP" sz="700"/>
                      <a:t>8,188</a:t>
                    </a:r>
                    <a:r>
                      <a:rPr lang="ja-JP" altLang="en-US" sz="700"/>
                      <a:t>人</a:t>
                    </a:r>
                    <a:r>
                      <a:rPr lang="en-US" altLang="ja-JP" sz="700"/>
                      <a:t>
(44.5%)</a:t>
                    </a:r>
                    <a:endParaRPr lang="en-US" altLang="ja-JP"/>
                  </a:p>
                </c:rich>
              </c:tx>
              <c:showLegendKey val="0"/>
              <c:showVal val="1"/>
              <c:showCatName val="1"/>
              <c:showSerName val="0"/>
              <c:showPercent val="1"/>
              <c:showBubbleSize val="0"/>
              <c:separator>
</c:separator>
            </c:dLbl>
            <c:dLbl>
              <c:idx val="1"/>
              <c:layout/>
              <c:tx>
                <c:rich>
                  <a:bodyPr/>
                  <a:lstStyle/>
                  <a:p>
                    <a:r>
                      <a:rPr lang="ja-JP" altLang="en-US" sz="700"/>
                      <a:t>ベトナム
</a:t>
                    </a:r>
                    <a:r>
                      <a:rPr lang="en-US" altLang="ja-JP" sz="700"/>
                      <a:t>4,471</a:t>
                    </a:r>
                    <a:r>
                      <a:rPr lang="ja-JP" altLang="en-US" sz="700"/>
                      <a:t>人</a:t>
                    </a:r>
                    <a:r>
                      <a:rPr lang="en-US" altLang="ja-JP" sz="700"/>
                      <a:t>
(24.3%)</a:t>
                    </a:r>
                    <a:endParaRPr lang="en-US" altLang="ja-JP"/>
                  </a:p>
                </c:rich>
              </c:tx>
              <c:showLegendKey val="0"/>
              <c:showVal val="1"/>
              <c:showCatName val="1"/>
              <c:showSerName val="0"/>
              <c:showPercent val="1"/>
              <c:showBubbleSize val="0"/>
              <c:separator>
</c:separator>
            </c:dLbl>
            <c:dLbl>
              <c:idx val="2"/>
              <c:layout/>
              <c:tx>
                <c:rich>
                  <a:bodyPr/>
                  <a:lstStyle/>
                  <a:p>
                    <a:r>
                      <a:rPr lang="ja-JP" altLang="en-US" sz="700"/>
                      <a:t>韓国
</a:t>
                    </a:r>
                    <a:r>
                      <a:rPr lang="en-US" altLang="ja-JP" sz="700"/>
                      <a:t>1,499</a:t>
                    </a:r>
                    <a:r>
                      <a:rPr lang="ja-JP" altLang="en-US" sz="700"/>
                      <a:t>人</a:t>
                    </a:r>
                    <a:r>
                      <a:rPr lang="en-US" altLang="ja-JP" sz="700"/>
                      <a:t>
(8.1%)</a:t>
                    </a:r>
                    <a:endParaRPr lang="en-US" altLang="ja-JP"/>
                  </a:p>
                </c:rich>
              </c:tx>
              <c:showLegendKey val="0"/>
              <c:showVal val="1"/>
              <c:showCatName val="1"/>
              <c:showSerName val="0"/>
              <c:showPercent val="1"/>
              <c:showBubbleSize val="0"/>
              <c:separator>
</c:separator>
            </c:dLbl>
            <c:dLbl>
              <c:idx val="3"/>
              <c:layout/>
              <c:tx>
                <c:rich>
                  <a:bodyPr/>
                  <a:lstStyle/>
                  <a:p>
                    <a:r>
                      <a:rPr lang="ja-JP" altLang="en-US" sz="700"/>
                      <a:t>台湾
</a:t>
                    </a:r>
                    <a:r>
                      <a:rPr lang="en-US" altLang="ja-JP" sz="700"/>
                      <a:t>1,332</a:t>
                    </a:r>
                    <a:r>
                      <a:rPr lang="ja-JP" altLang="en-US" sz="700"/>
                      <a:t>人</a:t>
                    </a:r>
                    <a:r>
                      <a:rPr lang="en-US" altLang="ja-JP" sz="700"/>
                      <a:t>
(7.2%)</a:t>
                    </a:r>
                    <a:endParaRPr lang="en-US" altLang="ja-JP"/>
                  </a:p>
                </c:rich>
              </c:tx>
              <c:showLegendKey val="0"/>
              <c:showVal val="1"/>
              <c:showCatName val="1"/>
              <c:showSerName val="0"/>
              <c:showPercent val="1"/>
              <c:showBubbleSize val="0"/>
              <c:separator>
</c:separator>
            </c:dLbl>
            <c:dLbl>
              <c:idx val="4"/>
              <c:layout/>
              <c:tx>
                <c:rich>
                  <a:bodyPr/>
                  <a:lstStyle/>
                  <a:p>
                    <a:r>
                      <a:rPr lang="ja-JP" altLang="en-US" sz="700" dirty="0"/>
                      <a:t>その他</a:t>
                    </a:r>
                    <a:endParaRPr lang="en-US" altLang="ja-JP" sz="700" dirty="0"/>
                  </a:p>
                  <a:p>
                    <a:r>
                      <a:rPr lang="en-US" altLang="ja-JP" sz="700" dirty="0" smtClean="0"/>
                      <a:t>2,921</a:t>
                    </a:r>
                    <a:r>
                      <a:rPr lang="ja-JP" altLang="en-US" sz="700" dirty="0" smtClean="0"/>
                      <a:t>人</a:t>
                    </a:r>
                    <a:endParaRPr lang="en-US" altLang="ja-JP" sz="700" dirty="0"/>
                  </a:p>
                  <a:p>
                    <a:r>
                      <a:rPr lang="en-US" altLang="en-US" sz="700" dirty="0" smtClean="0"/>
                      <a:t>(</a:t>
                    </a:r>
                    <a:r>
                      <a:rPr lang="en-US" altLang="ja-JP" sz="700" dirty="0" smtClean="0"/>
                      <a:t>15.9</a:t>
                    </a:r>
                    <a:r>
                      <a:rPr lang="en-US" altLang="en-US" sz="700" dirty="0" smtClean="0"/>
                      <a:t>%)</a:t>
                    </a:r>
                    <a:endParaRPr lang="en-US" altLang="en-US" dirty="0"/>
                  </a:p>
                </c:rich>
              </c:tx>
              <c:showLegendKey val="0"/>
              <c:showVal val="1"/>
              <c:showCatName val="1"/>
              <c:showSerName val="0"/>
              <c:showPercent val="1"/>
              <c:showBubbleSize val="0"/>
              <c:separator>
</c:separator>
            </c:dLbl>
            <c:txPr>
              <a:bodyPr/>
              <a:lstStyle/>
              <a:p>
                <a:pPr>
                  <a:defRPr sz="700"/>
                </a:pPr>
                <a:endParaRPr lang="ja-JP"/>
              </a:p>
            </c:txPr>
            <c:showLegendKey val="0"/>
            <c:showVal val="1"/>
            <c:showCatName val="1"/>
            <c:showSerName val="0"/>
            <c:showPercent val="1"/>
            <c:showBubbleSize val="0"/>
            <c:separator>
</c:separator>
            <c:showLeaderLines val="1"/>
          </c:dLbls>
          <c:cat>
            <c:strRef>
              <c:f>'[P31_大阪の外国人留学生出身地域.xlsx]計算表（留学生数）'!$A$4:$A$8</c:f>
              <c:strCache>
                <c:ptCount val="5"/>
                <c:pt idx="0">
                  <c:v>中国</c:v>
                </c:pt>
                <c:pt idx="1">
                  <c:v>ベトナム</c:v>
                </c:pt>
                <c:pt idx="2">
                  <c:v>韓国</c:v>
                </c:pt>
                <c:pt idx="3">
                  <c:v>台湾</c:v>
                </c:pt>
                <c:pt idx="4">
                  <c:v>その他</c:v>
                </c:pt>
              </c:strCache>
            </c:strRef>
          </c:cat>
          <c:val>
            <c:numRef>
              <c:f>'[P31_大阪の外国人留学生出身地域.xlsx]計算表（留学生数）'!$B$4:$B$8</c:f>
              <c:numCache>
                <c:formatCode>General</c:formatCode>
                <c:ptCount val="5"/>
                <c:pt idx="0">
                  <c:v>8188</c:v>
                </c:pt>
                <c:pt idx="1">
                  <c:v>4471</c:v>
                </c:pt>
                <c:pt idx="2">
                  <c:v>1499</c:v>
                </c:pt>
                <c:pt idx="3">
                  <c:v>1332</c:v>
                </c:pt>
                <c:pt idx="4">
                  <c:v>2971</c:v>
                </c:pt>
              </c:numCache>
            </c:numRef>
          </c:val>
        </c:ser>
        <c:dLbls>
          <c:showLegendKey val="0"/>
          <c:showVal val="1"/>
          <c:showCatName val="0"/>
          <c:showSerName val="0"/>
          <c:showPercent val="0"/>
          <c:showBubbleSize val="0"/>
          <c:showLeaderLines val="1"/>
        </c:dLbls>
        <c:firstSliceAng val="0"/>
        <c:holeSize val="35"/>
      </c:doughnutChart>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1"/>
          <c:tx>
            <c:strRef>
              <c:f>'[P33_外国人留学生の就職先企業等所在地別許可人数.xlsx]計算表（就職先企業等所在地別許可人数）'!$C$15</c:f>
              <c:strCache>
                <c:ptCount val="1"/>
                <c:pt idx="0">
                  <c:v>2010年の許可人数</c:v>
                </c:pt>
              </c:strCache>
            </c:strRef>
          </c:tx>
          <c:invertIfNegative val="0"/>
          <c:dLbls>
            <c:dLblPos val="outEnd"/>
            <c:showLegendKey val="0"/>
            <c:showVal val="1"/>
            <c:showCatName val="0"/>
            <c:showSerName val="0"/>
            <c:showPercent val="0"/>
            <c:showBubbleSize val="0"/>
            <c:showLeaderLines val="0"/>
          </c:dLbls>
          <c:cat>
            <c:strRef>
              <c:f>'[P33_外国人留学生の就職先企業等所在地別許可人数.xlsx]計算表（就職先企業等所在地別許可人数）'!$A$16:$A$20</c:f>
              <c:strCache>
                <c:ptCount val="5"/>
                <c:pt idx="0">
                  <c:v>東京都</c:v>
                </c:pt>
                <c:pt idx="1">
                  <c:v>大阪府</c:v>
                </c:pt>
                <c:pt idx="2">
                  <c:v>神奈川県</c:v>
                </c:pt>
                <c:pt idx="3">
                  <c:v>愛知県</c:v>
                </c:pt>
                <c:pt idx="4">
                  <c:v>埼玉県</c:v>
                </c:pt>
              </c:strCache>
            </c:strRef>
          </c:cat>
          <c:val>
            <c:numRef>
              <c:f>'[P33_外国人留学生の就職先企業等所在地別許可人数.xlsx]計算表（就職先企業等所在地別許可人数）'!$C$16:$C$20</c:f>
              <c:numCache>
                <c:formatCode>General</c:formatCode>
                <c:ptCount val="5"/>
                <c:pt idx="0">
                  <c:v>3851</c:v>
                </c:pt>
                <c:pt idx="1">
                  <c:v>694</c:v>
                </c:pt>
                <c:pt idx="2">
                  <c:v>474</c:v>
                </c:pt>
                <c:pt idx="3">
                  <c:v>371</c:v>
                </c:pt>
                <c:pt idx="4">
                  <c:v>282</c:v>
                </c:pt>
              </c:numCache>
            </c:numRef>
          </c:val>
        </c:ser>
        <c:ser>
          <c:idx val="2"/>
          <c:order val="2"/>
          <c:tx>
            <c:strRef>
              <c:f>'[P33_外国人留学生の就職先企業等所在地別許可人数.xlsx]計算表（就職先企業等所在地別許可人数）'!$D$15</c:f>
              <c:strCache>
                <c:ptCount val="1"/>
                <c:pt idx="0">
                  <c:v>2015年の許可人数</c:v>
                </c:pt>
              </c:strCache>
            </c:strRef>
          </c:tx>
          <c:invertIfNegative val="0"/>
          <c:dLbls>
            <c:dLblPos val="outEnd"/>
            <c:showLegendKey val="0"/>
            <c:showVal val="1"/>
            <c:showCatName val="0"/>
            <c:showSerName val="0"/>
            <c:showPercent val="0"/>
            <c:showBubbleSize val="0"/>
            <c:showLeaderLines val="0"/>
          </c:dLbls>
          <c:cat>
            <c:strRef>
              <c:f>'[P33_外国人留学生の就職先企業等所在地別許可人数.xlsx]計算表（就職先企業等所在地別許可人数）'!$A$16:$A$20</c:f>
              <c:strCache>
                <c:ptCount val="5"/>
                <c:pt idx="0">
                  <c:v>東京都</c:v>
                </c:pt>
                <c:pt idx="1">
                  <c:v>大阪府</c:v>
                </c:pt>
                <c:pt idx="2">
                  <c:v>神奈川県</c:v>
                </c:pt>
                <c:pt idx="3">
                  <c:v>愛知県</c:v>
                </c:pt>
                <c:pt idx="4">
                  <c:v>埼玉県</c:v>
                </c:pt>
              </c:strCache>
            </c:strRef>
          </c:cat>
          <c:val>
            <c:numRef>
              <c:f>'[P33_外国人留学生の就職先企業等所在地別許可人数.xlsx]計算表（就職先企業等所在地別許可人数）'!$D$16:$D$20</c:f>
              <c:numCache>
                <c:formatCode>General</c:formatCode>
                <c:ptCount val="5"/>
                <c:pt idx="0">
                  <c:v>7626</c:v>
                </c:pt>
                <c:pt idx="1">
                  <c:v>1614</c:v>
                </c:pt>
                <c:pt idx="2">
                  <c:v>808</c:v>
                </c:pt>
                <c:pt idx="3">
                  <c:v>746</c:v>
                </c:pt>
                <c:pt idx="4">
                  <c:v>530</c:v>
                </c:pt>
              </c:numCache>
            </c:numRef>
          </c:val>
        </c:ser>
        <c:dLbls>
          <c:showLegendKey val="0"/>
          <c:showVal val="0"/>
          <c:showCatName val="0"/>
          <c:showSerName val="0"/>
          <c:showPercent val="0"/>
          <c:showBubbleSize val="0"/>
        </c:dLbls>
        <c:gapWidth val="150"/>
        <c:overlap val="-30"/>
        <c:axId val="108561152"/>
        <c:axId val="108562688"/>
      </c:barChart>
      <c:lineChart>
        <c:grouping val="standard"/>
        <c:varyColors val="0"/>
        <c:ser>
          <c:idx val="0"/>
          <c:order val="0"/>
          <c:tx>
            <c:strRef>
              <c:f>'[P33_外国人留学生の就職先企業等所在地別許可人数.xlsx]計算表（就職先企業等所在地別許可人数）'!$B$15</c:f>
              <c:strCache>
                <c:ptCount val="1"/>
                <c:pt idx="0">
                  <c:v>2010年から2015年までの伸び率</c:v>
                </c:pt>
              </c:strCache>
            </c:strRef>
          </c:tx>
          <c:dLbls>
            <c:dLbl>
              <c:idx val="2"/>
              <c:layout>
                <c:manualLayout>
                  <c:x val="-5.4888507718696397E-2"/>
                  <c:y val="-7.8703703703703706E-2"/>
                </c:manualLayout>
              </c:layout>
              <c:dLblPos val="r"/>
              <c:showLegendKey val="0"/>
              <c:showVal val="1"/>
              <c:showCatName val="0"/>
              <c:showSerName val="0"/>
              <c:showPercent val="0"/>
              <c:showBubbleSize val="0"/>
            </c:dLbl>
            <c:dLblPos val="r"/>
            <c:showLegendKey val="0"/>
            <c:showVal val="1"/>
            <c:showCatName val="0"/>
            <c:showSerName val="0"/>
            <c:showPercent val="0"/>
            <c:showBubbleSize val="0"/>
            <c:showLeaderLines val="0"/>
          </c:dLbls>
          <c:cat>
            <c:strRef>
              <c:f>'[P33_外国人留学生の就職先企業等所在地別許可人数.xlsx]計算表（就職先企業等所在地別許可人数）'!$A$16:$A$20</c:f>
              <c:strCache>
                <c:ptCount val="5"/>
                <c:pt idx="0">
                  <c:v>東京都</c:v>
                </c:pt>
                <c:pt idx="1">
                  <c:v>大阪府</c:v>
                </c:pt>
                <c:pt idx="2">
                  <c:v>神奈川県</c:v>
                </c:pt>
                <c:pt idx="3">
                  <c:v>愛知県</c:v>
                </c:pt>
                <c:pt idx="4">
                  <c:v>埼玉県</c:v>
                </c:pt>
              </c:strCache>
            </c:strRef>
          </c:cat>
          <c:val>
            <c:numRef>
              <c:f>'[P33_外国人留学生の就職先企業等所在地別許可人数.xlsx]計算表（就職先企業等所在地別許可人数）'!$B$16:$B$20</c:f>
              <c:numCache>
                <c:formatCode>0.0%</c:formatCode>
                <c:ptCount val="5"/>
                <c:pt idx="0">
                  <c:v>0.98026486626850162</c:v>
                </c:pt>
                <c:pt idx="1">
                  <c:v>1.3256484149855909</c:v>
                </c:pt>
                <c:pt idx="2">
                  <c:v>0.70464135021097052</c:v>
                </c:pt>
                <c:pt idx="3">
                  <c:v>1.0107816711590298</c:v>
                </c:pt>
                <c:pt idx="4">
                  <c:v>0.87943262411347511</c:v>
                </c:pt>
              </c:numCache>
            </c:numRef>
          </c:val>
          <c:smooth val="0"/>
        </c:ser>
        <c:dLbls>
          <c:showLegendKey val="0"/>
          <c:showVal val="0"/>
          <c:showCatName val="0"/>
          <c:showSerName val="0"/>
          <c:showPercent val="0"/>
          <c:showBubbleSize val="0"/>
        </c:dLbls>
        <c:marker val="1"/>
        <c:smooth val="0"/>
        <c:axId val="108574208"/>
        <c:axId val="108572672"/>
      </c:lineChart>
      <c:catAx>
        <c:axId val="108561152"/>
        <c:scaling>
          <c:orientation val="minMax"/>
        </c:scaling>
        <c:delete val="0"/>
        <c:axPos val="b"/>
        <c:majorTickMark val="out"/>
        <c:minorTickMark val="none"/>
        <c:tickLblPos val="nextTo"/>
        <c:crossAx val="108562688"/>
        <c:crosses val="autoZero"/>
        <c:auto val="1"/>
        <c:lblAlgn val="ctr"/>
        <c:lblOffset val="100"/>
        <c:noMultiLvlLbl val="0"/>
      </c:catAx>
      <c:valAx>
        <c:axId val="108562688"/>
        <c:scaling>
          <c:orientation val="minMax"/>
          <c:max val="8000"/>
        </c:scaling>
        <c:delete val="0"/>
        <c:axPos val="l"/>
        <c:majorGridlines/>
        <c:numFmt formatCode="General" sourceLinked="1"/>
        <c:majorTickMark val="out"/>
        <c:minorTickMark val="none"/>
        <c:tickLblPos val="nextTo"/>
        <c:crossAx val="108561152"/>
        <c:crosses val="autoZero"/>
        <c:crossBetween val="between"/>
      </c:valAx>
      <c:valAx>
        <c:axId val="108572672"/>
        <c:scaling>
          <c:orientation val="minMax"/>
          <c:min val="0.60000000000000009"/>
        </c:scaling>
        <c:delete val="0"/>
        <c:axPos val="r"/>
        <c:numFmt formatCode="0.0%" sourceLinked="1"/>
        <c:majorTickMark val="out"/>
        <c:minorTickMark val="none"/>
        <c:tickLblPos val="nextTo"/>
        <c:crossAx val="108574208"/>
        <c:crosses val="max"/>
        <c:crossBetween val="between"/>
      </c:valAx>
      <c:catAx>
        <c:axId val="108574208"/>
        <c:scaling>
          <c:orientation val="minMax"/>
        </c:scaling>
        <c:delete val="1"/>
        <c:axPos val="b"/>
        <c:majorTickMark val="out"/>
        <c:minorTickMark val="none"/>
        <c:tickLblPos val="nextTo"/>
        <c:crossAx val="108572672"/>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'計算表H22～H27の推移'!$C$3</c:f>
              <c:strCache>
                <c:ptCount val="1"/>
                <c:pt idx="0">
                  <c:v>大阪府の医薬品生産額</c:v>
                </c:pt>
              </c:strCache>
            </c:strRef>
          </c:tx>
          <c:spPr>
            <a:pattFill prst="pct40">
              <a:fgClr>
                <a:srgbClr val="00B050"/>
              </a:fgClr>
              <a:bgClr>
                <a:schemeClr val="bg1"/>
              </a:bgClr>
            </a:pattFill>
          </c:spPr>
          <c:invertIfNegative val="0"/>
          <c:dLbls>
            <c:dLblPos val="outEnd"/>
            <c:showLegendKey val="0"/>
            <c:showVal val="1"/>
            <c:showCatName val="0"/>
            <c:showSerName val="0"/>
            <c:showPercent val="0"/>
            <c:showBubbleSize val="0"/>
            <c:showLeaderLines val="0"/>
          </c:dLbls>
          <c:cat>
            <c:numRef>
              <c:f>'計算表H22～H27の推移'!$B$4:$B$9</c:f>
              <c:numCache>
                <c:formatCode>General</c:formatCode>
                <c:ptCount val="6"/>
                <c:pt idx="0">
                  <c:v>2010</c:v>
                </c:pt>
                <c:pt idx="1">
                  <c:v>2011</c:v>
                </c:pt>
                <c:pt idx="2">
                  <c:v>2012</c:v>
                </c:pt>
                <c:pt idx="3">
                  <c:v>2013</c:v>
                </c:pt>
                <c:pt idx="4">
                  <c:v>2014</c:v>
                </c:pt>
                <c:pt idx="5">
                  <c:v>2015</c:v>
                </c:pt>
              </c:numCache>
            </c:numRef>
          </c:cat>
          <c:val>
            <c:numRef>
              <c:f>'計算表H22～H27の推移'!$C$4:$C$9</c:f>
              <c:numCache>
                <c:formatCode>#,##0_);[Red]\(#,##0\)</c:formatCode>
                <c:ptCount val="6"/>
                <c:pt idx="0">
                  <c:v>499882538000</c:v>
                </c:pt>
                <c:pt idx="1">
                  <c:v>503834835000</c:v>
                </c:pt>
                <c:pt idx="2">
                  <c:v>537553065000</c:v>
                </c:pt>
                <c:pt idx="3">
                  <c:v>565324420000</c:v>
                </c:pt>
                <c:pt idx="4">
                  <c:v>562652115000</c:v>
                </c:pt>
                <c:pt idx="5">
                  <c:v>549601098000</c:v>
                </c:pt>
              </c:numCache>
            </c:numRef>
          </c:val>
        </c:ser>
        <c:dLbls>
          <c:showLegendKey val="0"/>
          <c:showVal val="0"/>
          <c:showCatName val="0"/>
          <c:showSerName val="0"/>
          <c:showPercent val="0"/>
          <c:showBubbleSize val="0"/>
        </c:dLbls>
        <c:gapWidth val="150"/>
        <c:axId val="109317120"/>
        <c:axId val="109318912"/>
      </c:barChart>
      <c:lineChart>
        <c:grouping val="standard"/>
        <c:varyColors val="0"/>
        <c:ser>
          <c:idx val="1"/>
          <c:order val="1"/>
          <c:tx>
            <c:strRef>
              <c:f>'計算表H22～H27の推移'!$D$3</c:f>
              <c:strCache>
                <c:ptCount val="1"/>
                <c:pt idx="0">
                  <c:v>大阪府の医薬品生産額全国シェア</c:v>
                </c:pt>
              </c:strCache>
            </c:strRef>
          </c:tx>
          <c:dLbls>
            <c:dLblPos val="b"/>
            <c:showLegendKey val="0"/>
            <c:showVal val="1"/>
            <c:showCatName val="0"/>
            <c:showSerName val="0"/>
            <c:showPercent val="0"/>
            <c:showBubbleSize val="0"/>
            <c:showLeaderLines val="0"/>
          </c:dLbls>
          <c:cat>
            <c:numRef>
              <c:f>'計算表H22～H27の推移'!$B$4:$B$9</c:f>
              <c:numCache>
                <c:formatCode>General</c:formatCode>
                <c:ptCount val="6"/>
                <c:pt idx="0">
                  <c:v>2010</c:v>
                </c:pt>
                <c:pt idx="1">
                  <c:v>2011</c:v>
                </c:pt>
                <c:pt idx="2">
                  <c:v>2012</c:v>
                </c:pt>
                <c:pt idx="3">
                  <c:v>2013</c:v>
                </c:pt>
                <c:pt idx="4">
                  <c:v>2014</c:v>
                </c:pt>
                <c:pt idx="5">
                  <c:v>2015</c:v>
                </c:pt>
              </c:numCache>
            </c:numRef>
          </c:cat>
          <c:val>
            <c:numRef>
              <c:f>'計算表H22～H27の推移'!$D$4:$D$9</c:f>
              <c:numCache>
                <c:formatCode>0.0%</c:formatCode>
                <c:ptCount val="6"/>
                <c:pt idx="0">
                  <c:v>6.6876262410724183E-2</c:v>
                </c:pt>
                <c:pt idx="1">
                  <c:v>6.5186786023737925E-2</c:v>
                </c:pt>
                <c:pt idx="2">
                  <c:v>6.920566722864635E-2</c:v>
                </c:pt>
                <c:pt idx="3">
                  <c:v>7.3801741364373341E-2</c:v>
                </c:pt>
                <c:pt idx="4">
                  <c:v>7.5351769070478039E-2</c:v>
                </c:pt>
                <c:pt idx="5">
                  <c:v>7.1243882827526209E-2</c:v>
                </c:pt>
              </c:numCache>
            </c:numRef>
          </c:val>
          <c:smooth val="0"/>
        </c:ser>
        <c:dLbls>
          <c:showLegendKey val="0"/>
          <c:showVal val="0"/>
          <c:showCatName val="0"/>
          <c:showSerName val="0"/>
          <c:showPercent val="0"/>
          <c:showBubbleSize val="0"/>
        </c:dLbls>
        <c:marker val="1"/>
        <c:smooth val="0"/>
        <c:axId val="109334912"/>
        <c:axId val="109320832"/>
      </c:lineChart>
      <c:catAx>
        <c:axId val="109317120"/>
        <c:scaling>
          <c:orientation val="minMax"/>
        </c:scaling>
        <c:delete val="0"/>
        <c:axPos val="b"/>
        <c:numFmt formatCode="General" sourceLinked="1"/>
        <c:majorTickMark val="out"/>
        <c:minorTickMark val="none"/>
        <c:tickLblPos val="nextTo"/>
        <c:crossAx val="109318912"/>
        <c:crosses val="autoZero"/>
        <c:auto val="1"/>
        <c:lblAlgn val="ctr"/>
        <c:lblOffset val="100"/>
        <c:noMultiLvlLbl val="0"/>
      </c:catAx>
      <c:valAx>
        <c:axId val="109318912"/>
        <c:scaling>
          <c:orientation val="minMax"/>
          <c:max val="600000000000"/>
          <c:min val="350000000000"/>
        </c:scaling>
        <c:delete val="0"/>
        <c:axPos val="l"/>
        <c:majorGridlines/>
        <c:numFmt formatCode="#,##0_);[Red]\(#,##0\)" sourceLinked="1"/>
        <c:majorTickMark val="out"/>
        <c:minorTickMark val="none"/>
        <c:tickLblPos val="nextTo"/>
        <c:crossAx val="109317120"/>
        <c:crosses val="autoZero"/>
        <c:crossBetween val="between"/>
        <c:dispUnits>
          <c:builtInUnit val="hundredMillions"/>
        </c:dispUnits>
      </c:valAx>
      <c:valAx>
        <c:axId val="109320832"/>
        <c:scaling>
          <c:orientation val="minMax"/>
          <c:max val="0.15000000000000002"/>
          <c:min val="0"/>
        </c:scaling>
        <c:delete val="0"/>
        <c:axPos val="r"/>
        <c:numFmt formatCode="0.0%" sourceLinked="1"/>
        <c:majorTickMark val="out"/>
        <c:minorTickMark val="none"/>
        <c:tickLblPos val="nextTo"/>
        <c:crossAx val="109334912"/>
        <c:crosses val="max"/>
        <c:crossBetween val="between"/>
        <c:majorUnit val="3.0000000000000006E-2"/>
      </c:valAx>
      <c:catAx>
        <c:axId val="109334912"/>
        <c:scaling>
          <c:orientation val="minMax"/>
        </c:scaling>
        <c:delete val="1"/>
        <c:axPos val="b"/>
        <c:numFmt formatCode="General" sourceLinked="1"/>
        <c:majorTickMark val="out"/>
        <c:minorTickMark val="none"/>
        <c:tickLblPos val="nextTo"/>
        <c:crossAx val="109320832"/>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'計算表H22～H27の推移'!$C$13</c:f>
              <c:strCache>
                <c:ptCount val="1"/>
                <c:pt idx="0">
                  <c:v>大阪府の医療機器生産額</c:v>
                </c:pt>
              </c:strCache>
            </c:strRef>
          </c:tx>
          <c:spPr>
            <a:pattFill prst="pct40">
              <a:fgClr>
                <a:schemeClr val="accent6">
                  <a:lumMod val="75000"/>
                </a:schemeClr>
              </a:fgClr>
              <a:bgClr>
                <a:schemeClr val="bg1"/>
              </a:bgClr>
            </a:pattFill>
          </c:spPr>
          <c:invertIfNegative val="0"/>
          <c:dLbls>
            <c:dLblPos val="outEnd"/>
            <c:showLegendKey val="0"/>
            <c:showVal val="1"/>
            <c:showCatName val="0"/>
            <c:showSerName val="0"/>
            <c:showPercent val="0"/>
            <c:showBubbleSize val="0"/>
            <c:showLeaderLines val="0"/>
          </c:dLbls>
          <c:cat>
            <c:numRef>
              <c:f>'計算表H22～H27の推移'!$B$14:$B$19</c:f>
              <c:numCache>
                <c:formatCode>General</c:formatCode>
                <c:ptCount val="6"/>
                <c:pt idx="0">
                  <c:v>2010</c:v>
                </c:pt>
                <c:pt idx="1">
                  <c:v>2011</c:v>
                </c:pt>
                <c:pt idx="2">
                  <c:v>2012</c:v>
                </c:pt>
                <c:pt idx="3">
                  <c:v>2013</c:v>
                </c:pt>
                <c:pt idx="4">
                  <c:v>2014</c:v>
                </c:pt>
                <c:pt idx="5">
                  <c:v>2015</c:v>
                </c:pt>
              </c:numCache>
            </c:numRef>
          </c:cat>
          <c:val>
            <c:numRef>
              <c:f>'計算表H22～H27の推移'!$C$14:$C$19</c:f>
              <c:numCache>
                <c:formatCode>#,##0_);[Red]\(#,##0\)</c:formatCode>
                <c:ptCount val="6"/>
                <c:pt idx="0">
                  <c:v>20915689000</c:v>
                </c:pt>
                <c:pt idx="1">
                  <c:v>21942303000</c:v>
                </c:pt>
                <c:pt idx="2">
                  <c:v>22826707000</c:v>
                </c:pt>
                <c:pt idx="3">
                  <c:v>28791494000</c:v>
                </c:pt>
                <c:pt idx="4">
                  <c:v>42968384000</c:v>
                </c:pt>
                <c:pt idx="5">
                  <c:v>63883039000</c:v>
                </c:pt>
              </c:numCache>
            </c:numRef>
          </c:val>
        </c:ser>
        <c:dLbls>
          <c:showLegendKey val="0"/>
          <c:showVal val="0"/>
          <c:showCatName val="0"/>
          <c:showSerName val="0"/>
          <c:showPercent val="0"/>
          <c:showBubbleSize val="0"/>
        </c:dLbls>
        <c:gapWidth val="150"/>
        <c:axId val="109357696"/>
        <c:axId val="109375872"/>
      </c:barChart>
      <c:lineChart>
        <c:grouping val="standard"/>
        <c:varyColors val="0"/>
        <c:ser>
          <c:idx val="1"/>
          <c:order val="1"/>
          <c:tx>
            <c:strRef>
              <c:f>'計算表H22～H27の推移'!$D$13</c:f>
              <c:strCache>
                <c:ptCount val="1"/>
                <c:pt idx="0">
                  <c:v>大阪府の医療機器生産額全国シェア</c:v>
                </c:pt>
              </c:strCache>
            </c:strRef>
          </c:tx>
          <c:dLbls>
            <c:dLblPos val="t"/>
            <c:showLegendKey val="0"/>
            <c:showVal val="1"/>
            <c:showCatName val="0"/>
            <c:showSerName val="0"/>
            <c:showPercent val="0"/>
            <c:showBubbleSize val="0"/>
            <c:showLeaderLines val="0"/>
          </c:dLbls>
          <c:cat>
            <c:numRef>
              <c:f>'計算表H22～H27の推移'!$B$14:$B$19</c:f>
              <c:numCache>
                <c:formatCode>General</c:formatCode>
                <c:ptCount val="6"/>
                <c:pt idx="0">
                  <c:v>2010</c:v>
                </c:pt>
                <c:pt idx="1">
                  <c:v>2011</c:v>
                </c:pt>
                <c:pt idx="2">
                  <c:v>2012</c:v>
                </c:pt>
                <c:pt idx="3">
                  <c:v>2013</c:v>
                </c:pt>
                <c:pt idx="4">
                  <c:v>2014</c:v>
                </c:pt>
                <c:pt idx="5">
                  <c:v>2015</c:v>
                </c:pt>
              </c:numCache>
            </c:numRef>
          </c:cat>
          <c:val>
            <c:numRef>
              <c:f>'計算表H22～H27の推移'!$D$14:$D$19</c:f>
              <c:numCache>
                <c:formatCode>0.0%</c:formatCode>
                <c:ptCount val="6"/>
                <c:pt idx="0">
                  <c:v>1.1286779515691616E-2</c:v>
                </c:pt>
                <c:pt idx="1">
                  <c:v>1.1202975901453143E-2</c:v>
                </c:pt>
                <c:pt idx="2">
                  <c:v>1.1056427791776381E-2</c:v>
                </c:pt>
                <c:pt idx="3">
                  <c:v>1.3960056498493597E-2</c:v>
                </c:pt>
                <c:pt idx="4">
                  <c:v>1.9906623804597318E-2</c:v>
                </c:pt>
                <c:pt idx="5">
                  <c:v>2.9747155170015974E-2</c:v>
                </c:pt>
              </c:numCache>
            </c:numRef>
          </c:val>
          <c:smooth val="0"/>
        </c:ser>
        <c:dLbls>
          <c:showLegendKey val="0"/>
          <c:showVal val="0"/>
          <c:showCatName val="0"/>
          <c:showSerName val="0"/>
          <c:showPercent val="0"/>
          <c:showBubbleSize val="0"/>
        </c:dLbls>
        <c:marker val="1"/>
        <c:smooth val="0"/>
        <c:axId val="109383680"/>
        <c:axId val="109377792"/>
      </c:lineChart>
      <c:catAx>
        <c:axId val="109357696"/>
        <c:scaling>
          <c:orientation val="minMax"/>
        </c:scaling>
        <c:delete val="0"/>
        <c:axPos val="b"/>
        <c:numFmt formatCode="General" sourceLinked="1"/>
        <c:majorTickMark val="out"/>
        <c:minorTickMark val="none"/>
        <c:tickLblPos val="nextTo"/>
        <c:crossAx val="109375872"/>
        <c:crosses val="autoZero"/>
        <c:auto val="1"/>
        <c:lblAlgn val="ctr"/>
        <c:lblOffset val="100"/>
        <c:noMultiLvlLbl val="0"/>
      </c:catAx>
      <c:valAx>
        <c:axId val="109375872"/>
        <c:scaling>
          <c:orientation val="minMax"/>
        </c:scaling>
        <c:delete val="0"/>
        <c:axPos val="l"/>
        <c:majorGridlines/>
        <c:numFmt formatCode="#,##0_);[Red]\(#,##0\)" sourceLinked="1"/>
        <c:majorTickMark val="out"/>
        <c:minorTickMark val="none"/>
        <c:tickLblPos val="nextTo"/>
        <c:crossAx val="109357696"/>
        <c:crosses val="autoZero"/>
        <c:crossBetween val="between"/>
        <c:dispUnits>
          <c:builtInUnit val="hundredMillions"/>
        </c:dispUnits>
      </c:valAx>
      <c:valAx>
        <c:axId val="109377792"/>
        <c:scaling>
          <c:orientation val="minMax"/>
          <c:max val="0.15000000000000002"/>
        </c:scaling>
        <c:delete val="0"/>
        <c:axPos val="r"/>
        <c:numFmt formatCode="0.0%" sourceLinked="1"/>
        <c:majorTickMark val="out"/>
        <c:minorTickMark val="none"/>
        <c:tickLblPos val="nextTo"/>
        <c:crossAx val="109383680"/>
        <c:crosses val="max"/>
        <c:crossBetween val="between"/>
        <c:majorUnit val="3.0000000000000006E-2"/>
      </c:valAx>
      <c:catAx>
        <c:axId val="109383680"/>
        <c:scaling>
          <c:orientation val="minMax"/>
        </c:scaling>
        <c:delete val="1"/>
        <c:axPos val="b"/>
        <c:numFmt formatCode="General" sourceLinked="1"/>
        <c:majorTickMark val="out"/>
        <c:minorTickMark val="none"/>
        <c:tickLblPos val="nextTo"/>
        <c:crossAx val="109377792"/>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026852412679187E-2"/>
          <c:y val="0.12245106616574888"/>
          <c:w val="0.66986728250595107"/>
          <c:h val="0.82917194174257625"/>
        </c:manualLayout>
      </c:layout>
      <c:barChart>
        <c:barDir val="col"/>
        <c:grouping val="stacked"/>
        <c:varyColors val="0"/>
        <c:ser>
          <c:idx val="3"/>
          <c:order val="0"/>
          <c:tx>
            <c:strRef>
              <c:f>まとめ!$A$15</c:f>
              <c:strCache>
                <c:ptCount val="1"/>
                <c:pt idx="0">
                  <c:v>その他</c:v>
                </c:pt>
              </c:strCache>
            </c:strRef>
          </c:tx>
          <c:spPr>
            <a:pattFill prst="zigZag">
              <a:fgClr>
                <a:schemeClr val="accent1"/>
              </a:fgClr>
              <a:bgClr>
                <a:schemeClr val="bg1"/>
              </a:bgClr>
            </a:pattFill>
          </c:spPr>
          <c:invertIfNegative val="0"/>
          <c:cat>
            <c:strRef>
              <c:f>まとめ!$B$3:$G$3</c:f>
              <c:strCache>
                <c:ptCount val="6"/>
                <c:pt idx="0">
                  <c:v>東京</c:v>
                </c:pt>
                <c:pt idx="1">
                  <c:v>神奈川</c:v>
                </c:pt>
                <c:pt idx="2">
                  <c:v>愛知</c:v>
                </c:pt>
                <c:pt idx="3">
                  <c:v>京都</c:v>
                </c:pt>
                <c:pt idx="4">
                  <c:v>大阪</c:v>
                </c:pt>
                <c:pt idx="5">
                  <c:v>兵庫</c:v>
                </c:pt>
              </c:strCache>
            </c:strRef>
          </c:cat>
          <c:val>
            <c:numRef>
              <c:f>まとめ!$B$15:$G$15</c:f>
              <c:numCache>
                <c:formatCode>0.000000</c:formatCode>
                <c:ptCount val="6"/>
                <c:pt idx="0">
                  <c:v>0.18758071392643672</c:v>
                </c:pt>
                <c:pt idx="1">
                  <c:v>7.4523812454089011E-2</c:v>
                </c:pt>
                <c:pt idx="2">
                  <c:v>0.35800728795160808</c:v>
                </c:pt>
                <c:pt idx="3">
                  <c:v>-5.6525263591353792E-2</c:v>
                </c:pt>
                <c:pt idx="4">
                  <c:v>6.2787581321543939E-2</c:v>
                </c:pt>
                <c:pt idx="5">
                  <c:v>0.27585590375106506</c:v>
                </c:pt>
              </c:numCache>
            </c:numRef>
          </c:val>
        </c:ser>
        <c:ser>
          <c:idx val="2"/>
          <c:order val="1"/>
          <c:tx>
            <c:strRef>
              <c:f>まとめ!$A$14</c:f>
              <c:strCache>
                <c:ptCount val="1"/>
                <c:pt idx="0">
                  <c:v>　サービス業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まとめ!$B$14:$G$14</c:f>
              <c:numCache>
                <c:formatCode>0.000000</c:formatCode>
                <c:ptCount val="6"/>
                <c:pt idx="0">
                  <c:v>0.30898716094853285</c:v>
                </c:pt>
                <c:pt idx="1">
                  <c:v>4.5185052770406742E-2</c:v>
                </c:pt>
                <c:pt idx="2">
                  <c:v>0.15626395326341935</c:v>
                </c:pt>
                <c:pt idx="3">
                  <c:v>0.12331742810846436</c:v>
                </c:pt>
                <c:pt idx="4">
                  <c:v>-2.1503631567071579E-2</c:v>
                </c:pt>
                <c:pt idx="5">
                  <c:v>9.2374810857435818E-2</c:v>
                </c:pt>
              </c:numCache>
            </c:numRef>
          </c:val>
        </c:ser>
        <c:ser>
          <c:idx val="1"/>
          <c:order val="2"/>
          <c:tx>
            <c:strRef>
              <c:f>まとめ!$A$9</c:f>
              <c:strCache>
                <c:ptCount val="1"/>
                <c:pt idx="0">
                  <c:v>　　卸売・小売業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まとめ!$B$9:$G$9</c:f>
              <c:numCache>
                <c:formatCode>0.000000</c:formatCode>
                <c:ptCount val="6"/>
                <c:pt idx="0">
                  <c:v>0.15391087999520892</c:v>
                </c:pt>
                <c:pt idx="1">
                  <c:v>1.377363537469023E-2</c:v>
                </c:pt>
                <c:pt idx="2">
                  <c:v>0.19927103794240963</c:v>
                </c:pt>
                <c:pt idx="3">
                  <c:v>0.18566084973599573</c:v>
                </c:pt>
                <c:pt idx="4">
                  <c:v>0.34049636245235604</c:v>
                </c:pt>
                <c:pt idx="5">
                  <c:v>5.3712796116371919E-2</c:v>
                </c:pt>
              </c:numCache>
            </c:numRef>
          </c:val>
        </c:ser>
        <c:ser>
          <c:idx val="0"/>
          <c:order val="3"/>
          <c:tx>
            <c:strRef>
              <c:f>まとめ!$A$7</c:f>
              <c:strCache>
                <c:ptCount val="1"/>
                <c:pt idx="0">
                  <c:v>　　建設業</c:v>
                </c:pt>
              </c:strCache>
            </c:strRef>
          </c:tx>
          <c:spPr>
            <a:pattFill prst="pct60">
              <a:fgClr>
                <a:schemeClr val="accent1"/>
              </a:fgClr>
              <a:bgClr>
                <a:schemeClr val="bg1"/>
              </a:bgClr>
            </a:pattFill>
          </c:spPr>
          <c:invertIfNegative val="0"/>
          <c:cat>
            <c:strRef>
              <c:f>まとめ!$B$3:$G$3</c:f>
              <c:strCache>
                <c:ptCount val="6"/>
                <c:pt idx="0">
                  <c:v>東京</c:v>
                </c:pt>
                <c:pt idx="1">
                  <c:v>神奈川</c:v>
                </c:pt>
                <c:pt idx="2">
                  <c:v>愛知</c:v>
                </c:pt>
                <c:pt idx="3">
                  <c:v>京都</c:v>
                </c:pt>
                <c:pt idx="4">
                  <c:v>大阪</c:v>
                </c:pt>
                <c:pt idx="5">
                  <c:v>兵庫</c:v>
                </c:pt>
              </c:strCache>
            </c:strRef>
          </c:cat>
          <c:val>
            <c:numRef>
              <c:f>まとめ!$B$7:$G$7</c:f>
              <c:numCache>
                <c:formatCode>0.000000</c:formatCode>
                <c:ptCount val="6"/>
                <c:pt idx="0">
                  <c:v>9.2965693157083251E-3</c:v>
                </c:pt>
                <c:pt idx="1">
                  <c:v>2.6543017086240184E-2</c:v>
                </c:pt>
                <c:pt idx="2">
                  <c:v>3.3522140220512142E-2</c:v>
                </c:pt>
                <c:pt idx="3">
                  <c:v>0.3016920017686715</c:v>
                </c:pt>
                <c:pt idx="4">
                  <c:v>-2.3957741948237299E-2</c:v>
                </c:pt>
                <c:pt idx="5">
                  <c:v>0.19024504791505592</c:v>
                </c:pt>
              </c:numCache>
            </c:numRef>
          </c:val>
        </c:ser>
        <c:ser>
          <c:idx val="11"/>
          <c:order val="4"/>
          <c:tx>
            <c:strRef>
              <c:f>まとめ!$A$6</c:f>
              <c:strCache>
                <c:ptCount val="1"/>
                <c:pt idx="0">
                  <c:v>　　製造業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まとめ!$B$6:$G$6</c:f>
              <c:numCache>
                <c:formatCode>0.000000</c:formatCode>
                <c:ptCount val="6"/>
                <c:pt idx="0">
                  <c:v>2.7774797862193168E-2</c:v>
                </c:pt>
                <c:pt idx="1">
                  <c:v>2.4740336482665271E-2</c:v>
                </c:pt>
                <c:pt idx="2">
                  <c:v>1.4737488916968715</c:v>
                </c:pt>
                <c:pt idx="3">
                  <c:v>9.6840003402405728E-2</c:v>
                </c:pt>
                <c:pt idx="4">
                  <c:v>6.5294082577892709E-2</c:v>
                </c:pt>
                <c:pt idx="5">
                  <c:v>0.73803347155879351</c:v>
                </c:pt>
              </c:numCache>
            </c:numRef>
          </c:val>
        </c:ser>
        <c:dLbls>
          <c:showLegendKey val="0"/>
          <c:showVal val="0"/>
          <c:showCatName val="0"/>
          <c:showSerName val="0"/>
          <c:showPercent val="0"/>
          <c:showBubbleSize val="0"/>
        </c:dLbls>
        <c:gapWidth val="150"/>
        <c:overlap val="100"/>
        <c:axId val="89598592"/>
        <c:axId val="89604480"/>
      </c:barChart>
      <c:lineChart>
        <c:grouping val="standard"/>
        <c:varyColors val="0"/>
        <c:ser>
          <c:idx val="4"/>
          <c:order val="5"/>
          <c:tx>
            <c:strRef>
              <c:f>まとめ!$A$16</c:f>
              <c:strCache>
                <c:ptCount val="1"/>
                <c:pt idx="0">
                  <c:v>県内総生産</c:v>
                </c:pt>
              </c:strCache>
            </c:strRef>
          </c:tx>
          <c:marker>
            <c:symbol val="circle"/>
            <c:size val="7"/>
          </c:marker>
          <c:cat>
            <c:strRef>
              <c:f>まとめ!$B$3:$G$3</c:f>
              <c:strCache>
                <c:ptCount val="6"/>
                <c:pt idx="0">
                  <c:v>東京</c:v>
                </c:pt>
                <c:pt idx="1">
                  <c:v>神奈川</c:v>
                </c:pt>
                <c:pt idx="2">
                  <c:v>愛知</c:v>
                </c:pt>
                <c:pt idx="3">
                  <c:v>京都</c:v>
                </c:pt>
                <c:pt idx="4">
                  <c:v>大阪</c:v>
                </c:pt>
                <c:pt idx="5">
                  <c:v>兵庫</c:v>
                </c:pt>
              </c:strCache>
            </c:strRef>
          </c:cat>
          <c:val>
            <c:numRef>
              <c:f>まとめ!$B$16:$G$16</c:f>
              <c:numCache>
                <c:formatCode>0.000000</c:formatCode>
                <c:ptCount val="6"/>
                <c:pt idx="0">
                  <c:v>0.60997708028476438</c:v>
                </c:pt>
                <c:pt idx="1">
                  <c:v>0.31499854724197007</c:v>
                </c:pt>
                <c:pt idx="2">
                  <c:v>2.0965622289404848</c:v>
                </c:pt>
                <c:pt idx="3">
                  <c:v>0.80038463915798275</c:v>
                </c:pt>
                <c:pt idx="4">
                  <c:v>0.69148068960349462</c:v>
                </c:pt>
                <c:pt idx="5">
                  <c:v>1.4708228394186023</c:v>
                </c:pt>
              </c:numCache>
            </c:numRef>
          </c:val>
          <c:smooth val="0"/>
        </c:ser>
        <c:dLbls>
          <c:showLegendKey val="0"/>
          <c:showVal val="0"/>
          <c:showCatName val="0"/>
          <c:showSerName val="0"/>
          <c:showPercent val="0"/>
          <c:showBubbleSize val="0"/>
        </c:dLbls>
        <c:marker val="1"/>
        <c:smooth val="0"/>
        <c:axId val="89598592"/>
        <c:axId val="89604480"/>
      </c:lineChart>
      <c:catAx>
        <c:axId val="89598592"/>
        <c:scaling>
          <c:orientation val="minMax"/>
        </c:scaling>
        <c:delete val="0"/>
        <c:axPos val="b"/>
        <c:numFmt formatCode="#,##0_);[Red]\(#,##0\)" sourceLinked="1"/>
        <c:majorTickMark val="out"/>
        <c:minorTickMark val="none"/>
        <c:tickLblPos val="nextTo"/>
        <c:crossAx val="89604480"/>
        <c:crosses val="autoZero"/>
        <c:auto val="1"/>
        <c:lblAlgn val="ctr"/>
        <c:lblOffset val="100"/>
        <c:noMultiLvlLbl val="0"/>
      </c:catAx>
      <c:valAx>
        <c:axId val="89604480"/>
        <c:scaling>
          <c:orientation val="minMax"/>
        </c:scaling>
        <c:delete val="0"/>
        <c:axPos val="l"/>
        <c:majorGridlines/>
        <c:numFmt formatCode="0.0_ " sourceLinked="0"/>
        <c:majorTickMark val="out"/>
        <c:minorTickMark val="none"/>
        <c:tickLblPos val="nextTo"/>
        <c:crossAx val="89598592"/>
        <c:crosses val="autoZero"/>
        <c:crossBetween val="between"/>
      </c:valAx>
    </c:plotArea>
    <c:legend>
      <c:legendPos val="r"/>
      <c:layout>
        <c:manualLayout>
          <c:xMode val="edge"/>
          <c:yMode val="edge"/>
          <c:x val="0.7526201551375894"/>
          <c:y val="0.21405462897806821"/>
          <c:w val="0.23236489206117353"/>
          <c:h val="0.44550986682220278"/>
        </c:manualLayout>
      </c:layout>
      <c:overlay val="0"/>
      <c:spPr>
        <a:ln w="0">
          <a:solidFill>
            <a:schemeClr val="accent1"/>
          </a:solidFill>
        </a:ln>
      </c:spPr>
      <c:txPr>
        <a:bodyPr/>
        <a:lstStyle/>
        <a:p>
          <a:pPr>
            <a:defRPr sz="800"/>
          </a:pPr>
          <a:endParaRPr lang="ja-JP"/>
        </a:p>
      </c:txPr>
    </c:legend>
    <c:plotVisOnly val="1"/>
    <c:dispBlanksAs val="gap"/>
    <c:showDLblsOverMax val="0"/>
  </c:chart>
  <c:spPr>
    <a:solidFill>
      <a:schemeClr val="bg1"/>
    </a:solidFill>
  </c:sp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ja-JP" altLang="en-US" sz="1200"/>
              <a:t>大阪府内の従業者数上位業種（産業小分類）</a:t>
            </a:r>
          </a:p>
        </c:rich>
      </c:tx>
      <c:layout>
        <c:manualLayout>
          <c:xMode val="edge"/>
          <c:yMode val="edge"/>
          <c:x val="9.9626876518213503E-2"/>
          <c:y val="3.8218464696204393E-2"/>
        </c:manualLayout>
      </c:layout>
      <c:overlay val="0"/>
    </c:title>
    <c:autoTitleDeleted val="0"/>
    <c:plotArea>
      <c:layout/>
      <c:barChart>
        <c:barDir val="col"/>
        <c:grouping val="clustered"/>
        <c:varyColors val="0"/>
        <c:ser>
          <c:idx val="0"/>
          <c:order val="0"/>
          <c:tx>
            <c:strRef>
              <c:f>従業者!$B$3</c:f>
              <c:strCache>
                <c:ptCount val="1"/>
                <c:pt idx="0">
                  <c:v>2014年大阪府従業者数</c:v>
                </c:pt>
              </c:strCache>
            </c:strRef>
          </c:tx>
          <c:invertIfNegative val="0"/>
          <c:cat>
            <c:strRef>
              <c:f>従業者!$A$4:$A$13</c:f>
              <c:strCache>
                <c:ptCount val="10"/>
                <c:pt idx="0">
                  <c:v>老人福祉・介護事業</c:v>
                </c:pt>
                <c:pt idx="1">
                  <c:v>病院</c:v>
                </c:pt>
                <c:pt idx="2">
                  <c:v>専門料理店</c:v>
                </c:pt>
                <c:pt idx="3">
                  <c:v>一般貨物自動車運送業</c:v>
                </c:pt>
                <c:pt idx="4">
                  <c:v>他に分類されない事業サービス業</c:v>
                </c:pt>
                <c:pt idx="5">
                  <c:v>その他の飲食料品小売業</c:v>
                </c:pt>
                <c:pt idx="6">
                  <c:v>一般診療所</c:v>
                </c:pt>
                <c:pt idx="7">
                  <c:v>労働者派遣業</c:v>
                </c:pt>
                <c:pt idx="8">
                  <c:v>建物サービス業</c:v>
                </c:pt>
                <c:pt idx="9">
                  <c:v>各種食料品小売業</c:v>
                </c:pt>
              </c:strCache>
            </c:strRef>
          </c:cat>
          <c:val>
            <c:numRef>
              <c:f>従業者!$B$4:$B$13</c:f>
              <c:numCache>
                <c:formatCode>#,##0_);[Red]\(#,##0\)</c:formatCode>
                <c:ptCount val="10"/>
                <c:pt idx="0">
                  <c:v>163042</c:v>
                </c:pt>
                <c:pt idx="1">
                  <c:v>151205</c:v>
                </c:pt>
                <c:pt idx="2">
                  <c:v>126308</c:v>
                </c:pt>
                <c:pt idx="3">
                  <c:v>124062</c:v>
                </c:pt>
                <c:pt idx="4">
                  <c:v>101151</c:v>
                </c:pt>
                <c:pt idx="5">
                  <c:v>89550</c:v>
                </c:pt>
                <c:pt idx="6">
                  <c:v>86840</c:v>
                </c:pt>
                <c:pt idx="7">
                  <c:v>86477</c:v>
                </c:pt>
                <c:pt idx="8">
                  <c:v>79511</c:v>
                </c:pt>
                <c:pt idx="9">
                  <c:v>77627</c:v>
                </c:pt>
              </c:numCache>
            </c:numRef>
          </c:val>
        </c:ser>
        <c:dLbls>
          <c:showLegendKey val="0"/>
          <c:showVal val="0"/>
          <c:showCatName val="0"/>
          <c:showSerName val="0"/>
          <c:showPercent val="0"/>
          <c:showBubbleSize val="0"/>
        </c:dLbls>
        <c:gapWidth val="150"/>
        <c:axId val="109421312"/>
        <c:axId val="109422848"/>
      </c:barChart>
      <c:lineChart>
        <c:grouping val="standard"/>
        <c:varyColors val="0"/>
        <c:ser>
          <c:idx val="1"/>
          <c:order val="1"/>
          <c:tx>
            <c:strRef>
              <c:f>従業者!$C$3</c:f>
              <c:strCache>
                <c:ptCount val="1"/>
                <c:pt idx="0">
                  <c:v>2009年度からの伸び率</c:v>
                </c:pt>
              </c:strCache>
            </c:strRef>
          </c:tx>
          <c:cat>
            <c:strRef>
              <c:f>従業者!$A$4:$A$13</c:f>
              <c:strCache>
                <c:ptCount val="10"/>
                <c:pt idx="0">
                  <c:v>老人福祉・介護事業</c:v>
                </c:pt>
                <c:pt idx="1">
                  <c:v>病院</c:v>
                </c:pt>
                <c:pt idx="2">
                  <c:v>専門料理店</c:v>
                </c:pt>
                <c:pt idx="3">
                  <c:v>一般貨物自動車運送業</c:v>
                </c:pt>
                <c:pt idx="4">
                  <c:v>他に分類されない事業サービス業</c:v>
                </c:pt>
                <c:pt idx="5">
                  <c:v>その他の飲食料品小売業</c:v>
                </c:pt>
                <c:pt idx="6">
                  <c:v>一般診療所</c:v>
                </c:pt>
                <c:pt idx="7">
                  <c:v>労働者派遣業</c:v>
                </c:pt>
                <c:pt idx="8">
                  <c:v>建物サービス業</c:v>
                </c:pt>
                <c:pt idx="9">
                  <c:v>各種食料品小売業</c:v>
                </c:pt>
              </c:strCache>
            </c:strRef>
          </c:cat>
          <c:val>
            <c:numRef>
              <c:f>従業者!$C$4:$C$13</c:f>
              <c:numCache>
                <c:formatCode>0.00%</c:formatCode>
                <c:ptCount val="10"/>
                <c:pt idx="0">
                  <c:v>0.42720000000000002</c:v>
                </c:pt>
                <c:pt idx="1">
                  <c:v>0.21609999999999999</c:v>
                </c:pt>
                <c:pt idx="2">
                  <c:v>0.112</c:v>
                </c:pt>
                <c:pt idx="3">
                  <c:v>-3.44E-2</c:v>
                </c:pt>
                <c:pt idx="4">
                  <c:v>0.1472</c:v>
                </c:pt>
                <c:pt idx="5">
                  <c:v>7.0499999999999993E-2</c:v>
                </c:pt>
                <c:pt idx="6">
                  <c:v>0.15890000000000001</c:v>
                </c:pt>
                <c:pt idx="7">
                  <c:v>-6.5500000000000003E-2</c:v>
                </c:pt>
                <c:pt idx="8">
                  <c:v>-2.9700000000000001E-2</c:v>
                </c:pt>
                <c:pt idx="9">
                  <c:v>3.04E-2</c:v>
                </c:pt>
              </c:numCache>
            </c:numRef>
          </c:val>
          <c:smooth val="0"/>
        </c:ser>
        <c:dLbls>
          <c:showLegendKey val="0"/>
          <c:showVal val="0"/>
          <c:showCatName val="0"/>
          <c:showSerName val="0"/>
          <c:showPercent val="0"/>
          <c:showBubbleSize val="0"/>
        </c:dLbls>
        <c:marker val="1"/>
        <c:smooth val="0"/>
        <c:axId val="109430272"/>
        <c:axId val="109428736"/>
      </c:lineChart>
      <c:catAx>
        <c:axId val="109421312"/>
        <c:scaling>
          <c:orientation val="minMax"/>
        </c:scaling>
        <c:delete val="0"/>
        <c:axPos val="b"/>
        <c:majorTickMark val="none"/>
        <c:minorTickMark val="none"/>
        <c:tickLblPos val="nextTo"/>
        <c:txPr>
          <a:bodyPr/>
          <a:lstStyle/>
          <a:p>
            <a:pPr>
              <a:defRPr sz="800" baseline="0">
                <a:latin typeface="+mj-ea"/>
                <a:ea typeface="ＭＳ Ｐゴシック" panose="020B0600070205080204" pitchFamily="50" charset="-128"/>
              </a:defRPr>
            </a:pPr>
            <a:endParaRPr lang="ja-JP"/>
          </a:p>
        </c:txPr>
        <c:crossAx val="109422848"/>
        <c:crosses val="autoZero"/>
        <c:auto val="1"/>
        <c:lblAlgn val="ctr"/>
        <c:lblOffset val="100"/>
        <c:noMultiLvlLbl val="0"/>
      </c:catAx>
      <c:valAx>
        <c:axId val="109422848"/>
        <c:scaling>
          <c:orientation val="minMax"/>
        </c:scaling>
        <c:delete val="0"/>
        <c:axPos val="l"/>
        <c:majorGridlines/>
        <c:numFmt formatCode="#,##0_);[Red]\(#,##0\)" sourceLinked="1"/>
        <c:majorTickMark val="none"/>
        <c:minorTickMark val="none"/>
        <c:tickLblPos val="nextTo"/>
        <c:crossAx val="109421312"/>
        <c:crosses val="autoZero"/>
        <c:crossBetween val="between"/>
      </c:valAx>
      <c:valAx>
        <c:axId val="109428736"/>
        <c:scaling>
          <c:orientation val="minMax"/>
        </c:scaling>
        <c:delete val="0"/>
        <c:axPos val="r"/>
        <c:numFmt formatCode="0.00%" sourceLinked="1"/>
        <c:majorTickMark val="out"/>
        <c:minorTickMark val="none"/>
        <c:tickLblPos val="nextTo"/>
        <c:crossAx val="109430272"/>
        <c:crosses val="max"/>
        <c:crossBetween val="between"/>
      </c:valAx>
      <c:catAx>
        <c:axId val="109430272"/>
        <c:scaling>
          <c:orientation val="minMax"/>
        </c:scaling>
        <c:delete val="1"/>
        <c:axPos val="b"/>
        <c:majorTickMark val="out"/>
        <c:minorTickMark val="none"/>
        <c:tickLblPos val="nextTo"/>
        <c:crossAx val="109428736"/>
        <c:crosses val="autoZero"/>
        <c:auto val="1"/>
        <c:lblAlgn val="ctr"/>
        <c:lblOffset val="100"/>
        <c:noMultiLvlLbl val="0"/>
      </c:catAx>
    </c:plotArea>
    <c:legend>
      <c:legendPos val="r"/>
      <c:layout/>
      <c:overlay val="0"/>
    </c:legend>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200" dirty="0"/>
              <a:t>介護人材の需給ギャップ（不足人員</a:t>
            </a:r>
            <a:r>
              <a:rPr lang="ja-JP" altLang="en-US" sz="1200" dirty="0" smtClean="0"/>
              <a:t>）</a:t>
            </a:r>
            <a:endParaRPr lang="en-US" altLang="ja-JP" sz="1200" dirty="0" smtClean="0"/>
          </a:p>
          <a:p>
            <a:pPr>
              <a:defRPr/>
            </a:pPr>
            <a:r>
              <a:rPr lang="ja-JP" altLang="en-US" sz="1200" dirty="0" smtClean="0"/>
              <a:t>（</a:t>
            </a:r>
            <a:r>
              <a:rPr lang="en-US" altLang="ja-JP" sz="1200" dirty="0"/>
              <a:t>2025</a:t>
            </a:r>
            <a:r>
              <a:rPr lang="ja-JP" altLang="en-US" sz="1200" dirty="0"/>
              <a:t>年時点の推計）</a:t>
            </a:r>
          </a:p>
        </c:rich>
      </c:tx>
      <c:layout>
        <c:manualLayout>
          <c:xMode val="edge"/>
          <c:yMode val="edge"/>
          <c:x val="0.1398903758910317"/>
          <c:y val="0"/>
        </c:manualLayout>
      </c:layout>
      <c:overlay val="0"/>
    </c:title>
    <c:autoTitleDeleted val="0"/>
    <c:plotArea>
      <c:layout>
        <c:manualLayout>
          <c:layoutTarget val="inner"/>
          <c:xMode val="edge"/>
          <c:yMode val="edge"/>
          <c:x val="0.12156972725535749"/>
          <c:y val="0.27097433115647529"/>
          <c:w val="0.83378924261646647"/>
          <c:h val="0.53857907626443058"/>
        </c:manualLayout>
      </c:layout>
      <c:barChart>
        <c:barDir val="col"/>
        <c:grouping val="clustered"/>
        <c:varyColors val="0"/>
        <c:ser>
          <c:idx val="0"/>
          <c:order val="0"/>
          <c:tx>
            <c:strRef>
              <c:f>介護!$B$34</c:f>
              <c:strCache>
                <c:ptCount val="1"/>
                <c:pt idx="0">
                  <c:v>2025年の需給ギャップ（不足人員）</c:v>
                </c:pt>
              </c:strCache>
            </c:strRef>
          </c:tx>
          <c:invertIfNegative val="0"/>
          <c:dLbls>
            <c:showLegendKey val="0"/>
            <c:showVal val="1"/>
            <c:showCatName val="0"/>
            <c:showSerName val="0"/>
            <c:showPercent val="0"/>
            <c:showBubbleSize val="0"/>
            <c:showLeaderLines val="0"/>
          </c:dLbls>
          <c:cat>
            <c:strRef>
              <c:f>介護!$A$35:$A$39</c:f>
              <c:strCache>
                <c:ptCount val="5"/>
                <c:pt idx="0">
                  <c:v>大阪府</c:v>
                </c:pt>
                <c:pt idx="1">
                  <c:v>東京都</c:v>
                </c:pt>
                <c:pt idx="2">
                  <c:v>神奈川県</c:v>
                </c:pt>
                <c:pt idx="3">
                  <c:v>愛知県</c:v>
                </c:pt>
                <c:pt idx="4">
                  <c:v>兵庫県</c:v>
                </c:pt>
              </c:strCache>
            </c:strRef>
          </c:cat>
          <c:val>
            <c:numRef>
              <c:f>介護!$B$35:$B$39</c:f>
              <c:numCache>
                <c:formatCode>General</c:formatCode>
                <c:ptCount val="5"/>
                <c:pt idx="0">
                  <c:v>33866</c:v>
                </c:pt>
                <c:pt idx="1">
                  <c:v>35751</c:v>
                </c:pt>
                <c:pt idx="2">
                  <c:v>24701</c:v>
                </c:pt>
                <c:pt idx="3">
                  <c:v>24391</c:v>
                </c:pt>
                <c:pt idx="4">
                  <c:v>22503</c:v>
                </c:pt>
              </c:numCache>
            </c:numRef>
          </c:val>
        </c:ser>
        <c:dLbls>
          <c:showLegendKey val="0"/>
          <c:showVal val="0"/>
          <c:showCatName val="0"/>
          <c:showSerName val="0"/>
          <c:showPercent val="0"/>
          <c:showBubbleSize val="0"/>
        </c:dLbls>
        <c:gapWidth val="150"/>
        <c:axId val="109053824"/>
        <c:axId val="109055360"/>
      </c:barChart>
      <c:catAx>
        <c:axId val="109053824"/>
        <c:scaling>
          <c:orientation val="minMax"/>
        </c:scaling>
        <c:delete val="0"/>
        <c:axPos val="b"/>
        <c:majorTickMark val="out"/>
        <c:minorTickMark val="none"/>
        <c:tickLblPos val="nextTo"/>
        <c:crossAx val="109055360"/>
        <c:crosses val="autoZero"/>
        <c:auto val="1"/>
        <c:lblAlgn val="ctr"/>
        <c:lblOffset val="100"/>
        <c:noMultiLvlLbl val="0"/>
      </c:catAx>
      <c:valAx>
        <c:axId val="109055360"/>
        <c:scaling>
          <c:orientation val="minMax"/>
        </c:scaling>
        <c:delete val="0"/>
        <c:axPos val="l"/>
        <c:majorGridlines/>
        <c:numFmt formatCode="General" sourceLinked="1"/>
        <c:majorTickMark val="out"/>
        <c:minorTickMark val="none"/>
        <c:tickLblPos val="nextTo"/>
        <c:crossAx val="109053824"/>
        <c:crosses val="autoZero"/>
        <c:crossBetween val="between"/>
      </c:valAx>
    </c:plotArea>
    <c:plotVisOnly val="1"/>
    <c:dispBlanksAs val="gap"/>
    <c:showDLblsOverMax val="0"/>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65507436570428"/>
          <c:y val="4.6724893433740255E-2"/>
          <c:w val="0.70023381452318456"/>
          <c:h val="0.80974907122144479"/>
        </c:manualLayout>
      </c:layout>
      <c:lineChart>
        <c:grouping val="standard"/>
        <c:varyColors val="0"/>
        <c:ser>
          <c:idx val="1"/>
          <c:order val="0"/>
          <c:tx>
            <c:strRef>
              <c:f>'[【経済産業省】工場立地動向調査_府県外に移転した工場の推移（H22-H27）（加工データ）.xlsx]グラフ'!$A$6</c:f>
              <c:strCache>
                <c:ptCount val="1"/>
                <c:pt idx="0">
                  <c:v>大阪</c:v>
                </c:pt>
              </c:strCache>
            </c:strRef>
          </c:tx>
          <c:cat>
            <c:strRef>
              <c:f>'[【経済産業省】工場立地動向調査_府県外に移転した工場の推移（H22-H27）（加工データ）.xlsx]グラフ'!$B$4:$G$4</c:f>
              <c:strCache>
                <c:ptCount val="6"/>
                <c:pt idx="0">
                  <c:v>2010年</c:v>
                </c:pt>
                <c:pt idx="1">
                  <c:v>2011年</c:v>
                </c:pt>
                <c:pt idx="2">
                  <c:v>2012年</c:v>
                </c:pt>
                <c:pt idx="3">
                  <c:v>2013年</c:v>
                </c:pt>
                <c:pt idx="4">
                  <c:v>2014年</c:v>
                </c:pt>
                <c:pt idx="5">
                  <c:v>2015年</c:v>
                </c:pt>
              </c:strCache>
            </c:strRef>
          </c:cat>
          <c:val>
            <c:numRef>
              <c:f>'[【経済産業省】工場立地動向調査_府県外に移転した工場の推移（H22-H27）（加工データ）.xlsx]グラフ'!$B$6:$G$6</c:f>
              <c:numCache>
                <c:formatCode>General</c:formatCode>
                <c:ptCount val="6"/>
                <c:pt idx="0">
                  <c:v>5</c:v>
                </c:pt>
                <c:pt idx="1">
                  <c:v>8</c:v>
                </c:pt>
                <c:pt idx="2">
                  <c:v>7</c:v>
                </c:pt>
                <c:pt idx="3">
                  <c:v>10</c:v>
                </c:pt>
                <c:pt idx="4">
                  <c:v>7</c:v>
                </c:pt>
                <c:pt idx="5">
                  <c:v>11</c:v>
                </c:pt>
              </c:numCache>
            </c:numRef>
          </c:val>
          <c:smooth val="0"/>
        </c:ser>
        <c:ser>
          <c:idx val="0"/>
          <c:order val="1"/>
          <c:tx>
            <c:strRef>
              <c:f>'[【経済産業省】工場立地動向調査_府県外に移転した工場の推移（H22-H27）（加工データ）.xlsx]グラフ'!$A$5</c:f>
              <c:strCache>
                <c:ptCount val="1"/>
                <c:pt idx="0">
                  <c:v>京都</c:v>
                </c:pt>
              </c:strCache>
            </c:strRef>
          </c:tx>
          <c:cat>
            <c:strRef>
              <c:f>'[【経済産業省】工場立地動向調査_府県外に移転した工場の推移（H22-H27）（加工データ）.xlsx]グラフ'!$B$4:$G$4</c:f>
              <c:strCache>
                <c:ptCount val="6"/>
                <c:pt idx="0">
                  <c:v>2010年</c:v>
                </c:pt>
                <c:pt idx="1">
                  <c:v>2011年</c:v>
                </c:pt>
                <c:pt idx="2">
                  <c:v>2012年</c:v>
                </c:pt>
                <c:pt idx="3">
                  <c:v>2013年</c:v>
                </c:pt>
                <c:pt idx="4">
                  <c:v>2014年</c:v>
                </c:pt>
                <c:pt idx="5">
                  <c:v>2015年</c:v>
                </c:pt>
              </c:strCache>
            </c:strRef>
          </c:cat>
          <c:val>
            <c:numRef>
              <c:f>'[【経済産業省】工場立地動向調査_府県外に移転した工場の推移（H22-H27）（加工データ）.xlsx]グラフ'!$B$5:$G$5</c:f>
              <c:numCache>
                <c:formatCode>General</c:formatCode>
                <c:ptCount val="6"/>
                <c:pt idx="0">
                  <c:v>1</c:v>
                </c:pt>
                <c:pt idx="1">
                  <c:v>0</c:v>
                </c:pt>
                <c:pt idx="2">
                  <c:v>0</c:v>
                </c:pt>
                <c:pt idx="3">
                  <c:v>2</c:v>
                </c:pt>
                <c:pt idx="4">
                  <c:v>0</c:v>
                </c:pt>
                <c:pt idx="5">
                  <c:v>1</c:v>
                </c:pt>
              </c:numCache>
            </c:numRef>
          </c:val>
          <c:smooth val="0"/>
        </c:ser>
        <c:ser>
          <c:idx val="2"/>
          <c:order val="2"/>
          <c:tx>
            <c:strRef>
              <c:f>'[【経済産業省】工場立地動向調査_府県外に移転した工場の推移（H22-H27）（加工データ）.xlsx]グラフ'!$A$7</c:f>
              <c:strCache>
                <c:ptCount val="1"/>
                <c:pt idx="0">
                  <c:v>兵庫</c:v>
                </c:pt>
              </c:strCache>
            </c:strRef>
          </c:tx>
          <c:cat>
            <c:strRef>
              <c:f>'[【経済産業省】工場立地動向調査_府県外に移転した工場の推移（H22-H27）（加工データ）.xlsx]グラフ'!$B$4:$G$4</c:f>
              <c:strCache>
                <c:ptCount val="6"/>
                <c:pt idx="0">
                  <c:v>2010年</c:v>
                </c:pt>
                <c:pt idx="1">
                  <c:v>2011年</c:v>
                </c:pt>
                <c:pt idx="2">
                  <c:v>2012年</c:v>
                </c:pt>
                <c:pt idx="3">
                  <c:v>2013年</c:v>
                </c:pt>
                <c:pt idx="4">
                  <c:v>2014年</c:v>
                </c:pt>
                <c:pt idx="5">
                  <c:v>2015年</c:v>
                </c:pt>
              </c:strCache>
            </c:strRef>
          </c:cat>
          <c:val>
            <c:numRef>
              <c:f>'[【経済産業省】工場立地動向調査_府県外に移転した工場の推移（H22-H27）（加工データ）.xlsx]グラフ'!$B$7:$G$7</c:f>
              <c:numCache>
                <c:formatCode>General</c:formatCode>
                <c:ptCount val="6"/>
                <c:pt idx="0">
                  <c:v>1</c:v>
                </c:pt>
                <c:pt idx="1">
                  <c:v>3</c:v>
                </c:pt>
                <c:pt idx="2">
                  <c:v>0</c:v>
                </c:pt>
                <c:pt idx="3">
                  <c:v>1</c:v>
                </c:pt>
                <c:pt idx="4">
                  <c:v>1</c:v>
                </c:pt>
                <c:pt idx="5">
                  <c:v>2</c:v>
                </c:pt>
              </c:numCache>
            </c:numRef>
          </c:val>
          <c:smooth val="0"/>
        </c:ser>
        <c:dLbls>
          <c:showLegendKey val="0"/>
          <c:showVal val="0"/>
          <c:showCatName val="0"/>
          <c:showSerName val="0"/>
          <c:showPercent val="0"/>
          <c:showBubbleSize val="0"/>
        </c:dLbls>
        <c:marker val="1"/>
        <c:smooth val="0"/>
        <c:axId val="109177088"/>
        <c:axId val="109178880"/>
      </c:lineChart>
      <c:catAx>
        <c:axId val="109177088"/>
        <c:scaling>
          <c:orientation val="minMax"/>
        </c:scaling>
        <c:delete val="0"/>
        <c:axPos val="b"/>
        <c:majorTickMark val="none"/>
        <c:minorTickMark val="none"/>
        <c:tickLblPos val="nextTo"/>
        <c:crossAx val="109178880"/>
        <c:crosses val="autoZero"/>
        <c:auto val="1"/>
        <c:lblAlgn val="ctr"/>
        <c:lblOffset val="100"/>
        <c:noMultiLvlLbl val="0"/>
      </c:catAx>
      <c:valAx>
        <c:axId val="109178880"/>
        <c:scaling>
          <c:orientation val="minMax"/>
        </c:scaling>
        <c:delete val="0"/>
        <c:axPos val="l"/>
        <c:majorGridlines/>
        <c:numFmt formatCode="General" sourceLinked="1"/>
        <c:majorTickMark val="none"/>
        <c:minorTickMark val="none"/>
        <c:tickLblPos val="nextTo"/>
        <c:crossAx val="109177088"/>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813025664158808E-2"/>
          <c:y val="0.1033094762154181"/>
          <c:w val="0.63572445856917259"/>
          <c:h val="0.72221807233711932"/>
        </c:manualLayout>
      </c:layout>
      <c:barChart>
        <c:barDir val="col"/>
        <c:grouping val="stacked"/>
        <c:varyColors val="0"/>
        <c:ser>
          <c:idx val="0"/>
          <c:order val="0"/>
          <c:tx>
            <c:strRef>
              <c:f>'計算表（大阪府の産業別転出企業の推移）'!$B$3</c:f>
              <c:strCache>
                <c:ptCount val="1"/>
                <c:pt idx="0">
                  <c:v>製造業</c:v>
                </c:pt>
              </c:strCache>
            </c:strRef>
          </c:tx>
          <c:spPr>
            <a:pattFill prst="lgCheck">
              <a:fgClr>
                <a:schemeClr val="accent1"/>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'計算表（大阪府の産業別転出企業の推移）'!$C$3:$E$3</c:f>
              <c:numCache>
                <c:formatCode>General</c:formatCode>
                <c:ptCount val="3"/>
                <c:pt idx="0">
                  <c:v>125</c:v>
                </c:pt>
                <c:pt idx="1">
                  <c:v>81</c:v>
                </c:pt>
                <c:pt idx="2">
                  <c:v>66</c:v>
                </c:pt>
              </c:numCache>
            </c:numRef>
          </c:val>
        </c:ser>
        <c:ser>
          <c:idx val="1"/>
          <c:order val="1"/>
          <c:tx>
            <c:strRef>
              <c:f>'計算表（大阪府の産業別転出企業の推移）'!$B$4</c:f>
              <c:strCache>
                <c:ptCount val="1"/>
                <c:pt idx="0">
                  <c:v>情報通信業</c:v>
                </c:pt>
              </c:strCache>
            </c:strRef>
          </c:tx>
          <c:spPr>
            <a:pattFill prst="dkHorz">
              <a:fgClr>
                <a:schemeClr val="tx2">
                  <a:lumMod val="75000"/>
                </a:schemeClr>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'計算表（大阪府の産業別転出企業の推移）'!$C$4:$E$4</c:f>
              <c:numCache>
                <c:formatCode>General</c:formatCode>
                <c:ptCount val="3"/>
                <c:pt idx="0">
                  <c:v>7</c:v>
                </c:pt>
                <c:pt idx="1">
                  <c:v>9</c:v>
                </c:pt>
                <c:pt idx="2">
                  <c:v>12</c:v>
                </c:pt>
              </c:numCache>
            </c:numRef>
          </c:val>
        </c:ser>
        <c:ser>
          <c:idx val="2"/>
          <c:order val="2"/>
          <c:tx>
            <c:strRef>
              <c:f>'計算表（大阪府の産業別転出企業の推移）'!$B$5</c:f>
              <c:strCache>
                <c:ptCount val="1"/>
                <c:pt idx="0">
                  <c:v>金融関連業</c:v>
                </c:pt>
              </c:strCache>
            </c:strRef>
          </c:tx>
          <c:spPr>
            <a:pattFill prst="dkUpDiag">
              <a:fgClr>
                <a:schemeClr val="tx2">
                  <a:lumMod val="75000"/>
                </a:schemeClr>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'計算表（大阪府の産業別転出企業の推移）'!$C$5:$E$5</c:f>
              <c:numCache>
                <c:formatCode>General</c:formatCode>
                <c:ptCount val="3"/>
                <c:pt idx="0">
                  <c:v>0</c:v>
                </c:pt>
                <c:pt idx="1">
                  <c:v>4</c:v>
                </c:pt>
                <c:pt idx="2">
                  <c:v>1</c:v>
                </c:pt>
              </c:numCache>
            </c:numRef>
          </c:val>
        </c:ser>
        <c:ser>
          <c:idx val="3"/>
          <c:order val="3"/>
          <c:tx>
            <c:strRef>
              <c:f>'計算表（大阪府の産業別転出企業の推移）'!$B$6</c:f>
              <c:strCache>
                <c:ptCount val="1"/>
                <c:pt idx="0">
                  <c:v>卸・小売業</c:v>
                </c:pt>
              </c:strCache>
            </c:strRef>
          </c:tx>
          <c:spPr>
            <a:pattFill prst="dashVert">
              <a:fgClr>
                <a:schemeClr val="tx2">
                  <a:lumMod val="75000"/>
                </a:schemeClr>
              </a:fgClr>
              <a:bgClr>
                <a:schemeClr val="accent2">
                  <a:lumMod val="40000"/>
                  <a:lumOff val="60000"/>
                </a:schemeClr>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'計算表（大阪府の産業別転出企業の推移）'!$C$6:$E$6</c:f>
              <c:numCache>
                <c:formatCode>General</c:formatCode>
                <c:ptCount val="3"/>
                <c:pt idx="0">
                  <c:v>65</c:v>
                </c:pt>
                <c:pt idx="1">
                  <c:v>49</c:v>
                </c:pt>
                <c:pt idx="2">
                  <c:v>41</c:v>
                </c:pt>
              </c:numCache>
            </c:numRef>
          </c:val>
        </c:ser>
        <c:ser>
          <c:idx val="4"/>
          <c:order val="4"/>
          <c:tx>
            <c:strRef>
              <c:f>'計算表（大阪府の産業別転出企業の推移）'!$B$7</c:f>
              <c:strCache>
                <c:ptCount val="1"/>
                <c:pt idx="0">
                  <c:v>サービス業</c:v>
                </c:pt>
              </c:strCache>
            </c:strRef>
          </c:tx>
          <c:spPr>
            <a:pattFill prst="pct75">
              <a:fgClr>
                <a:srgbClr val="FF0000"/>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'計算表（大阪府の産業別転出企業の推移）'!$C$7:$E$7</c:f>
              <c:numCache>
                <c:formatCode>General</c:formatCode>
                <c:ptCount val="3"/>
                <c:pt idx="0">
                  <c:v>0</c:v>
                </c:pt>
                <c:pt idx="1">
                  <c:v>7</c:v>
                </c:pt>
                <c:pt idx="2">
                  <c:v>5</c:v>
                </c:pt>
              </c:numCache>
            </c:numRef>
          </c:val>
        </c:ser>
        <c:ser>
          <c:idx val="5"/>
          <c:order val="5"/>
          <c:tx>
            <c:strRef>
              <c:f>'計算表（大阪府の産業別転出企業の推移）'!$B$8</c:f>
              <c:strCache>
                <c:ptCount val="1"/>
                <c:pt idx="0">
                  <c:v>対個人サービス業</c:v>
                </c:pt>
              </c:strCache>
            </c:strRef>
          </c:tx>
          <c:spPr>
            <a:pattFill prst="dkDnDiag">
              <a:fgClr>
                <a:schemeClr val="bg2">
                  <a:lumMod val="50000"/>
                </a:schemeClr>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'計算表（大阪府の産業別転出企業の推移）'!$C$8:$E$8</c:f>
              <c:numCache>
                <c:formatCode>General</c:formatCode>
                <c:ptCount val="3"/>
                <c:pt idx="0">
                  <c:v>4</c:v>
                </c:pt>
                <c:pt idx="1">
                  <c:v>11</c:v>
                </c:pt>
                <c:pt idx="2">
                  <c:v>11</c:v>
                </c:pt>
              </c:numCache>
            </c:numRef>
          </c:val>
        </c:ser>
        <c:ser>
          <c:idx val="6"/>
          <c:order val="6"/>
          <c:tx>
            <c:strRef>
              <c:f>'計算表（大阪府の産業別転出企業の推移）'!$B$9</c:f>
              <c:strCache>
                <c:ptCount val="1"/>
                <c:pt idx="0">
                  <c:v>その他</c:v>
                </c:pt>
              </c:strCache>
            </c:strRef>
          </c:tx>
          <c:spPr>
            <a:solidFill>
              <a:srgbClr val="7030A0"/>
            </a:solid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'計算表（大阪府の産業別転出企業の推移）'!$C$9:$E$9</c:f>
              <c:numCache>
                <c:formatCode>General</c:formatCode>
                <c:ptCount val="3"/>
                <c:pt idx="0">
                  <c:v>4</c:v>
                </c:pt>
                <c:pt idx="1">
                  <c:v>5</c:v>
                </c:pt>
                <c:pt idx="2">
                  <c:v>1</c:v>
                </c:pt>
              </c:numCache>
            </c:numRef>
          </c:val>
        </c:ser>
        <c:dLbls>
          <c:showLegendKey val="0"/>
          <c:showVal val="0"/>
          <c:showCatName val="0"/>
          <c:showSerName val="0"/>
          <c:showPercent val="0"/>
          <c:showBubbleSize val="0"/>
        </c:dLbls>
        <c:gapWidth val="150"/>
        <c:overlap val="100"/>
        <c:axId val="109839872"/>
        <c:axId val="109841408"/>
      </c:barChart>
      <c:catAx>
        <c:axId val="109839872"/>
        <c:scaling>
          <c:orientation val="minMax"/>
        </c:scaling>
        <c:delete val="0"/>
        <c:axPos val="b"/>
        <c:majorTickMark val="out"/>
        <c:minorTickMark val="none"/>
        <c:tickLblPos val="nextTo"/>
        <c:crossAx val="109841408"/>
        <c:crosses val="autoZero"/>
        <c:auto val="1"/>
        <c:lblAlgn val="ctr"/>
        <c:lblOffset val="100"/>
        <c:noMultiLvlLbl val="0"/>
      </c:catAx>
      <c:valAx>
        <c:axId val="109841408"/>
        <c:scaling>
          <c:orientation val="minMax"/>
        </c:scaling>
        <c:delete val="0"/>
        <c:axPos val="l"/>
        <c:majorGridlines/>
        <c:numFmt formatCode="General" sourceLinked="1"/>
        <c:majorTickMark val="out"/>
        <c:minorTickMark val="none"/>
        <c:tickLblPos val="nextTo"/>
        <c:crossAx val="109839872"/>
        <c:crosses val="autoZero"/>
        <c:crossBetween val="between"/>
      </c:valAx>
    </c:plotArea>
    <c:legend>
      <c:legendPos val="r"/>
      <c:layout>
        <c:manualLayout>
          <c:xMode val="edge"/>
          <c:yMode val="edge"/>
          <c:x val="0.72141148822431267"/>
          <c:y val="0.11763537658269038"/>
          <c:w val="0.24988428560638393"/>
          <c:h val="0.64543620237503641"/>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360212858648901"/>
          <c:y val="3.1539122356021521E-2"/>
          <c:w val="0.85400815237867356"/>
          <c:h val="0.71213057790126244"/>
        </c:manualLayout>
      </c:layout>
      <c:lineChart>
        <c:grouping val="standard"/>
        <c:varyColors val="0"/>
        <c:ser>
          <c:idx val="0"/>
          <c:order val="0"/>
          <c:tx>
            <c:strRef>
              <c:f>'計算表（都道府県別労働生産性）'!$C$3</c:f>
              <c:strCache>
                <c:ptCount val="1"/>
                <c:pt idx="0">
                  <c:v>東京都</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'計算表（都道府県別労働生産性）'!$C$4:$C$17</c:f>
              <c:numCache>
                <c:formatCode>0.00</c:formatCode>
                <c:ptCount val="14"/>
                <c:pt idx="0">
                  <c:v>10.724755204968606</c:v>
                </c:pt>
                <c:pt idx="1">
                  <c:v>10.954883308541604</c:v>
                </c:pt>
                <c:pt idx="2">
                  <c:v>11.098281070123704</c:v>
                </c:pt>
                <c:pt idx="3">
                  <c:v>11.621789449995971</c:v>
                </c:pt>
                <c:pt idx="4">
                  <c:v>11.76725774337017</c:v>
                </c:pt>
                <c:pt idx="5">
                  <c:v>11.904772518688288</c:v>
                </c:pt>
                <c:pt idx="6">
                  <c:v>11.866743443368053</c:v>
                </c:pt>
                <c:pt idx="7">
                  <c:v>11.489264359347683</c:v>
                </c:pt>
                <c:pt idx="8">
                  <c:v>11.137847854324882</c:v>
                </c:pt>
                <c:pt idx="9">
                  <c:v>11.477692893285854</c:v>
                </c:pt>
                <c:pt idx="10">
                  <c:v>11.665940386638949</c:v>
                </c:pt>
                <c:pt idx="11">
                  <c:v>11.868908293401558</c:v>
                </c:pt>
                <c:pt idx="12">
                  <c:v>12.196771144236129</c:v>
                </c:pt>
                <c:pt idx="13">
                  <c:v>12.069687852142087</c:v>
                </c:pt>
              </c:numCache>
            </c:numRef>
          </c:val>
          <c:smooth val="0"/>
        </c:ser>
        <c:ser>
          <c:idx val="1"/>
          <c:order val="1"/>
          <c:tx>
            <c:strRef>
              <c:f>'計算表（都道府県別労働生産性）'!$D$3</c:f>
              <c:strCache>
                <c:ptCount val="1"/>
                <c:pt idx="0">
                  <c:v>神奈川県</c:v>
                </c:pt>
              </c:strCache>
            </c:strRef>
          </c:tx>
          <c:dPt>
            <c:idx val="10"/>
            <c:bubble3D val="0"/>
            <c:spPr>
              <a:ln w="19050"/>
            </c:spPr>
          </c:dPt>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'計算表（都道府県別労働生産性）'!$D$4:$D$17</c:f>
              <c:numCache>
                <c:formatCode>0.00</c:formatCode>
                <c:ptCount val="14"/>
                <c:pt idx="0">
                  <c:v>8.0922099195292567</c:v>
                </c:pt>
                <c:pt idx="1">
                  <c:v>8.0547309604584498</c:v>
                </c:pt>
                <c:pt idx="2">
                  <c:v>8.2941955094312867</c:v>
                </c:pt>
                <c:pt idx="3">
                  <c:v>8.3854426633500836</c:v>
                </c:pt>
                <c:pt idx="4">
                  <c:v>8.5674339152809971</c:v>
                </c:pt>
                <c:pt idx="5">
                  <c:v>8.9621426348133397</c:v>
                </c:pt>
                <c:pt idx="6">
                  <c:v>9.037172344506347</c:v>
                </c:pt>
                <c:pt idx="7">
                  <c:v>8.9194009905662721</c:v>
                </c:pt>
                <c:pt idx="8">
                  <c:v>8.6045632970763624</c:v>
                </c:pt>
                <c:pt idx="9">
                  <c:v>8.9553586762881245</c:v>
                </c:pt>
                <c:pt idx="10">
                  <c:v>9.2014975081246941</c:v>
                </c:pt>
                <c:pt idx="11">
                  <c:v>9.0624841947986301</c:v>
                </c:pt>
                <c:pt idx="12">
                  <c:v>9.1223977616845797</c:v>
                </c:pt>
                <c:pt idx="13">
                  <c:v>9.0001950548261451</c:v>
                </c:pt>
              </c:numCache>
            </c:numRef>
          </c:val>
          <c:smooth val="0"/>
        </c:ser>
        <c:ser>
          <c:idx val="2"/>
          <c:order val="2"/>
          <c:tx>
            <c:strRef>
              <c:f>'計算表（都道府県別労働生産性）'!$E$3</c:f>
              <c:strCache>
                <c:ptCount val="1"/>
                <c:pt idx="0">
                  <c:v>愛知県</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'計算表（都道府県別労働生産性）'!$E$4:$E$17</c:f>
              <c:numCache>
                <c:formatCode>0.00</c:formatCode>
                <c:ptCount val="14"/>
                <c:pt idx="0">
                  <c:v>7.9540553015045132</c:v>
                </c:pt>
                <c:pt idx="1">
                  <c:v>8.2571163197290058</c:v>
                </c:pt>
                <c:pt idx="2">
                  <c:v>8.3342651696076349</c:v>
                </c:pt>
                <c:pt idx="3">
                  <c:v>8.7623687529255854</c:v>
                </c:pt>
                <c:pt idx="4">
                  <c:v>8.897943112829676</c:v>
                </c:pt>
                <c:pt idx="5">
                  <c:v>9.2992309972016862</c:v>
                </c:pt>
                <c:pt idx="6">
                  <c:v>9.3774031161601066</c:v>
                </c:pt>
                <c:pt idx="7">
                  <c:v>8.447867156624902</c:v>
                </c:pt>
                <c:pt idx="8">
                  <c:v>7.9908874524261142</c:v>
                </c:pt>
                <c:pt idx="9">
                  <c:v>8.0923702936665869</c:v>
                </c:pt>
                <c:pt idx="10">
                  <c:v>8.5705310692674939</c:v>
                </c:pt>
                <c:pt idx="11">
                  <c:v>8.9981902091180128</c:v>
                </c:pt>
                <c:pt idx="12">
                  <c:v>9.081079866465851</c:v>
                </c:pt>
                <c:pt idx="13">
                  <c:v>9.0695643656440961</c:v>
                </c:pt>
              </c:numCache>
            </c:numRef>
          </c:val>
          <c:smooth val="0"/>
        </c:ser>
        <c:ser>
          <c:idx val="3"/>
          <c:order val="3"/>
          <c:tx>
            <c:strRef>
              <c:f>'計算表（都道府県別労働生産性）'!$F$3</c:f>
              <c:strCache>
                <c:ptCount val="1"/>
                <c:pt idx="0">
                  <c:v>大阪府</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'計算表（都道府県別労働生産性）'!$F$4:$F$17</c:f>
              <c:numCache>
                <c:formatCode>0.00</c:formatCode>
                <c:ptCount val="14"/>
                <c:pt idx="0">
                  <c:v>8.2794457835792041</c:v>
                </c:pt>
                <c:pt idx="1">
                  <c:v>8.2904687464159235</c:v>
                </c:pt>
                <c:pt idx="2">
                  <c:v>8.3342473454972499</c:v>
                </c:pt>
                <c:pt idx="3">
                  <c:v>8.4973707185393419</c:v>
                </c:pt>
                <c:pt idx="4">
                  <c:v>8.6288701169677307</c:v>
                </c:pt>
                <c:pt idx="5">
                  <c:v>8.9366711917602348</c:v>
                </c:pt>
                <c:pt idx="6">
                  <c:v>9.2610515290678261</c:v>
                </c:pt>
                <c:pt idx="7">
                  <c:v>9.0611993204707613</c:v>
                </c:pt>
                <c:pt idx="8">
                  <c:v>8.8107977033894471</c:v>
                </c:pt>
                <c:pt idx="9">
                  <c:v>9.1195084199211749</c:v>
                </c:pt>
                <c:pt idx="10">
                  <c:v>9.4052783434838396</c:v>
                </c:pt>
                <c:pt idx="11">
                  <c:v>9.3552403146245116</c:v>
                </c:pt>
                <c:pt idx="12">
                  <c:v>9.468670287072662</c:v>
                </c:pt>
                <c:pt idx="13">
                  <c:v>9.3927454342097523</c:v>
                </c:pt>
              </c:numCache>
            </c:numRef>
          </c:val>
          <c:smooth val="0"/>
        </c:ser>
        <c:ser>
          <c:idx val="4"/>
          <c:order val="4"/>
          <c:tx>
            <c:strRef>
              <c:f>'計算表（都道府県別労働生産性）'!$G$3</c:f>
              <c:strCache>
                <c:ptCount val="1"/>
                <c:pt idx="0">
                  <c:v>全県計</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'計算表（都道府県別労働生産性）'!$G$4:$G$17</c:f>
              <c:numCache>
                <c:formatCode>0.00</c:formatCode>
                <c:ptCount val="14"/>
                <c:pt idx="0">
                  <c:v>7.6962259508045783</c:v>
                </c:pt>
                <c:pt idx="1">
                  <c:v>7.8254818388424887</c:v>
                </c:pt>
                <c:pt idx="2">
                  <c:v>7.9506505096778683</c:v>
                </c:pt>
                <c:pt idx="3">
                  <c:v>8.1764714531269576</c:v>
                </c:pt>
                <c:pt idx="4">
                  <c:v>8.299369011287629</c:v>
                </c:pt>
                <c:pt idx="5">
                  <c:v>8.554409134218421</c:v>
                </c:pt>
                <c:pt idx="6">
                  <c:v>8.6863254217527412</c:v>
                </c:pt>
                <c:pt idx="7">
                  <c:v>8.4407267687764111</c:v>
                </c:pt>
                <c:pt idx="8">
                  <c:v>8.2223639443517396</c:v>
                </c:pt>
                <c:pt idx="9">
                  <c:v>8.5408129926333114</c:v>
                </c:pt>
                <c:pt idx="10">
                  <c:v>8.7878367367486909</c:v>
                </c:pt>
                <c:pt idx="11">
                  <c:v>8.8276157593564655</c:v>
                </c:pt>
                <c:pt idx="12">
                  <c:v>9.015995588911105</c:v>
                </c:pt>
                <c:pt idx="13">
                  <c:v>8.993239259960653</c:v>
                </c:pt>
              </c:numCache>
            </c:numRef>
          </c:val>
          <c:smooth val="0"/>
        </c:ser>
        <c:dLbls>
          <c:showLegendKey val="0"/>
          <c:showVal val="0"/>
          <c:showCatName val="0"/>
          <c:showSerName val="0"/>
          <c:showPercent val="0"/>
          <c:showBubbleSize val="0"/>
        </c:dLbls>
        <c:marker val="1"/>
        <c:smooth val="0"/>
        <c:axId val="109665280"/>
        <c:axId val="109675264"/>
      </c:lineChart>
      <c:catAx>
        <c:axId val="109665280"/>
        <c:scaling>
          <c:orientation val="minMax"/>
        </c:scaling>
        <c:delete val="0"/>
        <c:axPos val="b"/>
        <c:majorTickMark val="out"/>
        <c:minorTickMark val="none"/>
        <c:tickLblPos val="nextTo"/>
        <c:crossAx val="109675264"/>
        <c:crosses val="autoZero"/>
        <c:auto val="1"/>
        <c:lblAlgn val="ctr"/>
        <c:lblOffset val="100"/>
        <c:noMultiLvlLbl val="0"/>
      </c:catAx>
      <c:valAx>
        <c:axId val="109675264"/>
        <c:scaling>
          <c:orientation val="minMax"/>
          <c:max val="13"/>
          <c:min val="7"/>
        </c:scaling>
        <c:delete val="0"/>
        <c:axPos val="l"/>
        <c:majorGridlines/>
        <c:numFmt formatCode="#,##0_);[Red]\(#,##0\)" sourceLinked="0"/>
        <c:majorTickMark val="out"/>
        <c:minorTickMark val="none"/>
        <c:tickLblPos val="nextTo"/>
        <c:crossAx val="109665280"/>
        <c:crosses val="autoZero"/>
        <c:crossBetween val="between"/>
      </c:valAx>
    </c:plotArea>
    <c:legend>
      <c:legendPos val="b"/>
      <c:layout>
        <c:manualLayout>
          <c:xMode val="edge"/>
          <c:yMode val="edge"/>
          <c:x val="8.2389753812631625E-2"/>
          <c:y val="0.92306830786461191"/>
          <c:w val="0.89999993044441151"/>
          <c:h val="7.6931692135388058E-2"/>
        </c:manualLayout>
      </c:layout>
      <c:overlay val="0"/>
      <c:txPr>
        <a:bodyPr/>
        <a:lstStyle/>
        <a:p>
          <a:pPr>
            <a:defRPr sz="900"/>
          </a:pPr>
          <a:endParaRPr lang="ja-JP"/>
        </a:p>
      </c:txPr>
    </c:legend>
    <c:plotVisOnly val="1"/>
    <c:dispBlanksAs val="gap"/>
    <c:showDLblsOverMax val="0"/>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5501241498981311E-2"/>
          <c:y val="0.13334444219444344"/>
          <c:w val="0.64569488495667837"/>
          <c:h val="0.74401522561573852"/>
        </c:manualLayout>
      </c:layout>
      <c:lineChart>
        <c:grouping val="standard"/>
        <c:varyColors val="0"/>
        <c:ser>
          <c:idx val="0"/>
          <c:order val="0"/>
          <c:tx>
            <c:strRef>
              <c:f>'計算表※総生産 名目（大阪府の労働生産性の推移）'!$B$4</c:f>
              <c:strCache>
                <c:ptCount val="1"/>
                <c:pt idx="0">
                  <c:v>（１）農林水産業</c:v>
                </c:pt>
              </c:strCache>
            </c:strRef>
          </c:tx>
          <c:spPr>
            <a:ln w="19050">
              <a:prstDash val="sysDash"/>
            </a:ln>
          </c:spPr>
          <c:marker>
            <c:spPr>
              <a:ln>
                <a:solidFill>
                  <a:schemeClr val="tx1"/>
                </a:solidFill>
              </a:ln>
            </c:spPr>
          </c:marker>
          <c:cat>
            <c:strRef>
              <c:f>'計算表※総生産 名目（大阪府の労働生産性の推移）'!$C$3:$F$3</c:f>
              <c:strCache>
                <c:ptCount val="4"/>
                <c:pt idx="0">
                  <c:v>2011年度</c:v>
                </c:pt>
                <c:pt idx="1">
                  <c:v>2012年度</c:v>
                </c:pt>
                <c:pt idx="2">
                  <c:v>2013年度</c:v>
                </c:pt>
                <c:pt idx="3">
                  <c:v>2014年度</c:v>
                </c:pt>
              </c:strCache>
            </c:strRef>
          </c:cat>
          <c:val>
            <c:numRef>
              <c:f>'計算表※総生産 名目（大阪府の労働生産性の推移）'!$C$4:$F$4</c:f>
              <c:numCache>
                <c:formatCode>0.00</c:formatCode>
                <c:ptCount val="4"/>
                <c:pt idx="0">
                  <c:v>2.0055521283158546</c:v>
                </c:pt>
                <c:pt idx="1">
                  <c:v>1.9917223650385605</c:v>
                </c:pt>
                <c:pt idx="2">
                  <c:v>1.8724224816167019</c:v>
                </c:pt>
                <c:pt idx="3">
                  <c:v>1.8655596113310369</c:v>
                </c:pt>
              </c:numCache>
            </c:numRef>
          </c:val>
          <c:smooth val="0"/>
        </c:ser>
        <c:ser>
          <c:idx val="1"/>
          <c:order val="1"/>
          <c:tx>
            <c:strRef>
              <c:f>'計算表※総生産 名目（大阪府の労働生産性の推移）'!$B$5</c:f>
              <c:strCache>
                <c:ptCount val="1"/>
                <c:pt idx="0">
                  <c:v>（２）鉱業</c:v>
                </c:pt>
              </c:strCache>
            </c:strRef>
          </c:tx>
          <c:spPr>
            <a:ln w="19050">
              <a:prstDash val="solid"/>
            </a:ln>
          </c:spPr>
          <c:marker>
            <c:spPr>
              <a:ln>
                <a:solidFill>
                  <a:schemeClr val="tx1"/>
                </a:solidFill>
              </a:ln>
            </c:spPr>
          </c:marker>
          <c:cat>
            <c:strRef>
              <c:f>'計算表※総生産 名目（大阪府の労働生産性の推移）'!$C$3:$F$3</c:f>
              <c:strCache>
                <c:ptCount val="4"/>
                <c:pt idx="0">
                  <c:v>2011年度</c:v>
                </c:pt>
                <c:pt idx="1">
                  <c:v>2012年度</c:v>
                </c:pt>
                <c:pt idx="2">
                  <c:v>2013年度</c:v>
                </c:pt>
                <c:pt idx="3">
                  <c:v>2014年度</c:v>
                </c:pt>
              </c:strCache>
            </c:strRef>
          </c:cat>
          <c:val>
            <c:numRef>
              <c:f>'計算表※総生産 名目（大阪府の労働生産性の推移）'!$C$5:$F$5</c:f>
              <c:numCache>
                <c:formatCode>0.00</c:formatCode>
                <c:ptCount val="4"/>
                <c:pt idx="0">
                  <c:v>17.852564102564102</c:v>
                </c:pt>
                <c:pt idx="1">
                  <c:v>15.490566037735849</c:v>
                </c:pt>
                <c:pt idx="2">
                  <c:v>15.138364779874214</c:v>
                </c:pt>
                <c:pt idx="3">
                  <c:v>13.739130434782609</c:v>
                </c:pt>
              </c:numCache>
            </c:numRef>
          </c:val>
          <c:smooth val="0"/>
        </c:ser>
        <c:ser>
          <c:idx val="2"/>
          <c:order val="2"/>
          <c:tx>
            <c:strRef>
              <c:f>'計算表※総生産 名目（大阪府の労働生産性の推移）'!$B$6</c:f>
              <c:strCache>
                <c:ptCount val="1"/>
                <c:pt idx="0">
                  <c:v>（３）製造業</c:v>
                </c:pt>
              </c:strCache>
            </c:strRef>
          </c:tx>
          <c:spPr>
            <a:ln w="19050"/>
          </c:spPr>
          <c:marker>
            <c:spPr>
              <a:ln>
                <a:solidFill>
                  <a:schemeClr val="tx1"/>
                </a:solidFill>
              </a:ln>
            </c:spPr>
          </c:marker>
          <c:cat>
            <c:strRef>
              <c:f>'計算表※総生産 名目（大阪府の労働生産性の推移）'!$C$3:$F$3</c:f>
              <c:strCache>
                <c:ptCount val="4"/>
                <c:pt idx="0">
                  <c:v>2011年度</c:v>
                </c:pt>
                <c:pt idx="1">
                  <c:v>2012年度</c:v>
                </c:pt>
                <c:pt idx="2">
                  <c:v>2013年度</c:v>
                </c:pt>
                <c:pt idx="3">
                  <c:v>2014年度</c:v>
                </c:pt>
              </c:strCache>
            </c:strRef>
          </c:cat>
          <c:val>
            <c:numRef>
              <c:f>'計算表※総生産 名目（大阪府の労働生産性の推移）'!$C$6:$F$6</c:f>
              <c:numCache>
                <c:formatCode>0.00</c:formatCode>
                <c:ptCount val="4"/>
                <c:pt idx="0">
                  <c:v>8.4504036555828161</c:v>
                </c:pt>
                <c:pt idx="1">
                  <c:v>7.5770128207225467</c:v>
                </c:pt>
                <c:pt idx="2">
                  <c:v>7.608486275903954</c:v>
                </c:pt>
                <c:pt idx="3">
                  <c:v>7.963432799465</c:v>
                </c:pt>
              </c:numCache>
            </c:numRef>
          </c:val>
          <c:smooth val="0"/>
        </c:ser>
        <c:ser>
          <c:idx val="3"/>
          <c:order val="3"/>
          <c:tx>
            <c:strRef>
              <c:f>'計算表※総生産 名目（大阪府の労働生産性の推移）'!$B$7</c:f>
              <c:strCache>
                <c:ptCount val="1"/>
                <c:pt idx="0">
                  <c:v>（４）建設業</c:v>
                </c:pt>
              </c:strCache>
            </c:strRef>
          </c:tx>
          <c:spPr>
            <a:ln w="19050"/>
          </c:spPr>
          <c:marker>
            <c:spPr>
              <a:ln>
                <a:solidFill>
                  <a:schemeClr val="tx1"/>
                </a:solidFill>
              </a:ln>
            </c:spPr>
          </c:marker>
          <c:cat>
            <c:strRef>
              <c:f>'計算表※総生産 名目（大阪府の労働生産性の推移）'!$C$3:$F$3</c:f>
              <c:strCache>
                <c:ptCount val="4"/>
                <c:pt idx="0">
                  <c:v>2011年度</c:v>
                </c:pt>
                <c:pt idx="1">
                  <c:v>2012年度</c:v>
                </c:pt>
                <c:pt idx="2">
                  <c:v>2013年度</c:v>
                </c:pt>
                <c:pt idx="3">
                  <c:v>2014年度</c:v>
                </c:pt>
              </c:strCache>
            </c:strRef>
          </c:cat>
          <c:val>
            <c:numRef>
              <c:f>'計算表※総生産 名目（大阪府の労働生産性の推移）'!$C$7:$F$7</c:f>
              <c:numCache>
                <c:formatCode>0.00</c:formatCode>
                <c:ptCount val="4"/>
                <c:pt idx="0">
                  <c:v>5.439430683172719</c:v>
                </c:pt>
                <c:pt idx="1">
                  <c:v>5.4689514269269326</c:v>
                </c:pt>
                <c:pt idx="2">
                  <c:v>6.0676962869009428</c:v>
                </c:pt>
                <c:pt idx="3">
                  <c:v>5.9382915719319627</c:v>
                </c:pt>
              </c:numCache>
            </c:numRef>
          </c:val>
          <c:smooth val="0"/>
        </c:ser>
        <c:ser>
          <c:idx val="4"/>
          <c:order val="4"/>
          <c:tx>
            <c:strRef>
              <c:f>'計算表※総生産 名目（大阪府の労働生産性の推移）'!$B$8</c:f>
              <c:strCache>
                <c:ptCount val="1"/>
                <c:pt idx="0">
                  <c:v>（５）電気・ガス・水道業</c:v>
                </c:pt>
              </c:strCache>
            </c:strRef>
          </c:tx>
          <c:spPr>
            <a:ln w="19050"/>
          </c:spPr>
          <c:marker>
            <c:spPr>
              <a:ln>
                <a:solidFill>
                  <a:schemeClr val="tx1"/>
                </a:solidFill>
              </a:ln>
            </c:spPr>
          </c:marker>
          <c:cat>
            <c:strRef>
              <c:f>'計算表※総生産 名目（大阪府の労働生産性の推移）'!$C$3:$F$3</c:f>
              <c:strCache>
                <c:ptCount val="4"/>
                <c:pt idx="0">
                  <c:v>2011年度</c:v>
                </c:pt>
                <c:pt idx="1">
                  <c:v>2012年度</c:v>
                </c:pt>
                <c:pt idx="2">
                  <c:v>2013年度</c:v>
                </c:pt>
                <c:pt idx="3">
                  <c:v>2014年度</c:v>
                </c:pt>
              </c:strCache>
            </c:strRef>
          </c:cat>
          <c:val>
            <c:numRef>
              <c:f>'計算表※総生産 名目（大阪府の労働生産性の推移）'!$C$8:$F$8</c:f>
              <c:numCache>
                <c:formatCode>0.00</c:formatCode>
                <c:ptCount val="4"/>
                <c:pt idx="0">
                  <c:v>35.737286738646667</c:v>
                </c:pt>
                <c:pt idx="1">
                  <c:v>35.022361788943115</c:v>
                </c:pt>
                <c:pt idx="2">
                  <c:v>37.75622677314778</c:v>
                </c:pt>
                <c:pt idx="3">
                  <c:v>39.541597498359266</c:v>
                </c:pt>
              </c:numCache>
            </c:numRef>
          </c:val>
          <c:smooth val="0"/>
        </c:ser>
        <c:ser>
          <c:idx val="5"/>
          <c:order val="5"/>
          <c:tx>
            <c:strRef>
              <c:f>'計算表※総生産 名目（大阪府の労働生産性の推移）'!$B$9</c:f>
              <c:strCache>
                <c:ptCount val="1"/>
                <c:pt idx="0">
                  <c:v>（６）卸売・小売業</c:v>
                </c:pt>
              </c:strCache>
            </c:strRef>
          </c:tx>
          <c:spPr>
            <a:ln w="19050"/>
          </c:spPr>
          <c:marker>
            <c:spPr>
              <a:ln>
                <a:solidFill>
                  <a:schemeClr val="tx1"/>
                </a:solidFill>
              </a:ln>
            </c:spPr>
          </c:marker>
          <c:cat>
            <c:strRef>
              <c:f>'計算表※総生産 名目（大阪府の労働生産性の推移）'!$C$3:$F$3</c:f>
              <c:strCache>
                <c:ptCount val="4"/>
                <c:pt idx="0">
                  <c:v>2011年度</c:v>
                </c:pt>
                <c:pt idx="1">
                  <c:v>2012年度</c:v>
                </c:pt>
                <c:pt idx="2">
                  <c:v>2013年度</c:v>
                </c:pt>
                <c:pt idx="3">
                  <c:v>2014年度</c:v>
                </c:pt>
              </c:strCache>
            </c:strRef>
          </c:cat>
          <c:val>
            <c:numRef>
              <c:f>'計算表※総生産 名目（大阪府の労働生産性の推移）'!$C$9:$F$9</c:f>
              <c:numCache>
                <c:formatCode>0.00</c:formatCode>
                <c:ptCount val="4"/>
                <c:pt idx="0">
                  <c:v>8.3778116101099105</c:v>
                </c:pt>
                <c:pt idx="1">
                  <c:v>8.5141316662097086</c:v>
                </c:pt>
                <c:pt idx="2">
                  <c:v>8.855084095932245</c:v>
                </c:pt>
                <c:pt idx="3">
                  <c:v>9.0075595956476455</c:v>
                </c:pt>
              </c:numCache>
            </c:numRef>
          </c:val>
          <c:smooth val="0"/>
        </c:ser>
        <c:ser>
          <c:idx val="6"/>
          <c:order val="6"/>
          <c:tx>
            <c:strRef>
              <c:f>'計算表※総生産 名目（大阪府の労働生産性の推移）'!$B$10</c:f>
              <c:strCache>
                <c:ptCount val="1"/>
                <c:pt idx="0">
                  <c:v>（７）金融・保険業</c:v>
                </c:pt>
              </c:strCache>
            </c:strRef>
          </c:tx>
          <c:spPr>
            <a:ln w="19050"/>
          </c:spPr>
          <c:marker>
            <c:spPr>
              <a:ln>
                <a:solidFill>
                  <a:schemeClr val="tx1"/>
                </a:solidFill>
              </a:ln>
            </c:spPr>
          </c:marker>
          <c:cat>
            <c:strRef>
              <c:f>'計算表※総生産 名目（大阪府の労働生産性の推移）'!$C$3:$F$3</c:f>
              <c:strCache>
                <c:ptCount val="4"/>
                <c:pt idx="0">
                  <c:v>2011年度</c:v>
                </c:pt>
                <c:pt idx="1">
                  <c:v>2012年度</c:v>
                </c:pt>
                <c:pt idx="2">
                  <c:v>2013年度</c:v>
                </c:pt>
                <c:pt idx="3">
                  <c:v>2014年度</c:v>
                </c:pt>
              </c:strCache>
            </c:strRef>
          </c:cat>
          <c:val>
            <c:numRef>
              <c:f>'計算表※総生産 名目（大阪府の労働生産性の推移）'!$C$10:$F$10</c:f>
              <c:numCache>
                <c:formatCode>0.00</c:formatCode>
                <c:ptCount val="4"/>
                <c:pt idx="0">
                  <c:v>16.073184268204351</c:v>
                </c:pt>
                <c:pt idx="1">
                  <c:v>15.631791242139711</c:v>
                </c:pt>
                <c:pt idx="2">
                  <c:v>15.715051837797548</c:v>
                </c:pt>
                <c:pt idx="3">
                  <c:v>15.44291073207901</c:v>
                </c:pt>
              </c:numCache>
            </c:numRef>
          </c:val>
          <c:smooth val="0"/>
        </c:ser>
        <c:ser>
          <c:idx val="7"/>
          <c:order val="7"/>
          <c:tx>
            <c:strRef>
              <c:f>'計算表※総生産 名目（大阪府の労働生産性の推移）'!$B$11</c:f>
              <c:strCache>
                <c:ptCount val="1"/>
                <c:pt idx="0">
                  <c:v>（８）不動産業</c:v>
                </c:pt>
              </c:strCache>
            </c:strRef>
          </c:tx>
          <c:spPr>
            <a:ln w="19050"/>
          </c:spPr>
          <c:marker>
            <c:spPr>
              <a:ln w="9525">
                <a:solidFill>
                  <a:schemeClr val="tx1"/>
                </a:solidFill>
              </a:ln>
            </c:spPr>
          </c:marker>
          <c:cat>
            <c:strRef>
              <c:f>'計算表※総生産 名目（大阪府の労働生産性の推移）'!$C$3:$F$3</c:f>
              <c:strCache>
                <c:ptCount val="4"/>
                <c:pt idx="0">
                  <c:v>2011年度</c:v>
                </c:pt>
                <c:pt idx="1">
                  <c:v>2012年度</c:v>
                </c:pt>
                <c:pt idx="2">
                  <c:v>2013年度</c:v>
                </c:pt>
                <c:pt idx="3">
                  <c:v>2014年度</c:v>
                </c:pt>
              </c:strCache>
            </c:strRef>
          </c:cat>
          <c:val>
            <c:numRef>
              <c:f>'計算表※総生産 名目（大阪府の労働生産性の推移）'!$C$11:$F$11</c:f>
              <c:numCache>
                <c:formatCode>0.00</c:formatCode>
                <c:ptCount val="4"/>
                <c:pt idx="0">
                  <c:v>58.135968556990456</c:v>
                </c:pt>
                <c:pt idx="1">
                  <c:v>60.698179956244473</c:v>
                </c:pt>
                <c:pt idx="2">
                  <c:v>61.514652664443339</c:v>
                </c:pt>
                <c:pt idx="3">
                  <c:v>62.530039011703508</c:v>
                </c:pt>
              </c:numCache>
            </c:numRef>
          </c:val>
          <c:smooth val="0"/>
        </c:ser>
        <c:ser>
          <c:idx val="8"/>
          <c:order val="8"/>
          <c:tx>
            <c:strRef>
              <c:f>'計算表※総生産 名目（大阪府の労働生産性の推移）'!$B$12</c:f>
              <c:strCache>
                <c:ptCount val="1"/>
                <c:pt idx="0">
                  <c:v>（９）運輸業</c:v>
                </c:pt>
              </c:strCache>
            </c:strRef>
          </c:tx>
          <c:spPr>
            <a:ln w="19050"/>
          </c:spPr>
          <c:marker>
            <c:spPr>
              <a:ln>
                <a:solidFill>
                  <a:schemeClr val="tx1"/>
                </a:solidFill>
              </a:ln>
            </c:spPr>
          </c:marker>
          <c:cat>
            <c:strRef>
              <c:f>'計算表※総生産 名目（大阪府の労働生産性の推移）'!$C$3:$F$3</c:f>
              <c:strCache>
                <c:ptCount val="4"/>
                <c:pt idx="0">
                  <c:v>2011年度</c:v>
                </c:pt>
                <c:pt idx="1">
                  <c:v>2012年度</c:v>
                </c:pt>
                <c:pt idx="2">
                  <c:v>2013年度</c:v>
                </c:pt>
                <c:pt idx="3">
                  <c:v>2014年度</c:v>
                </c:pt>
              </c:strCache>
            </c:strRef>
          </c:cat>
          <c:val>
            <c:numRef>
              <c:f>'計算表※総生産 名目（大阪府の労働生産性の推移）'!$C$12:$F$12</c:f>
              <c:numCache>
                <c:formatCode>0.00</c:formatCode>
                <c:ptCount val="4"/>
                <c:pt idx="0">
                  <c:v>7.3252268960618734</c:v>
                </c:pt>
                <c:pt idx="1">
                  <c:v>7.5338669032273256</c:v>
                </c:pt>
                <c:pt idx="2">
                  <c:v>7.6136845161492825</c:v>
                </c:pt>
                <c:pt idx="3">
                  <c:v>7.0587145894780159</c:v>
                </c:pt>
              </c:numCache>
            </c:numRef>
          </c:val>
          <c:smooth val="0"/>
        </c:ser>
        <c:ser>
          <c:idx val="9"/>
          <c:order val="9"/>
          <c:tx>
            <c:strRef>
              <c:f>'計算表※総生産 名目（大阪府の労働生産性の推移）'!$B$13</c:f>
              <c:strCache>
                <c:ptCount val="1"/>
                <c:pt idx="0">
                  <c:v>（10）情報通信業</c:v>
                </c:pt>
              </c:strCache>
            </c:strRef>
          </c:tx>
          <c:spPr>
            <a:ln w="19050"/>
          </c:spPr>
          <c:marker>
            <c:spPr>
              <a:ln>
                <a:solidFill>
                  <a:schemeClr val="tx1"/>
                </a:solidFill>
              </a:ln>
            </c:spPr>
          </c:marker>
          <c:cat>
            <c:strRef>
              <c:f>'計算表※総生産 名目（大阪府の労働生産性の推移）'!$C$3:$F$3</c:f>
              <c:strCache>
                <c:ptCount val="4"/>
                <c:pt idx="0">
                  <c:v>2011年度</c:v>
                </c:pt>
                <c:pt idx="1">
                  <c:v>2012年度</c:v>
                </c:pt>
                <c:pt idx="2">
                  <c:v>2013年度</c:v>
                </c:pt>
                <c:pt idx="3">
                  <c:v>2014年度</c:v>
                </c:pt>
              </c:strCache>
            </c:strRef>
          </c:cat>
          <c:val>
            <c:numRef>
              <c:f>'計算表※総生産 名目（大阪府の労働生産性の推移）'!$C$13:$F$13</c:f>
              <c:numCache>
                <c:formatCode>0.00</c:formatCode>
                <c:ptCount val="4"/>
                <c:pt idx="0">
                  <c:v>18.176550803690592</c:v>
                </c:pt>
                <c:pt idx="1">
                  <c:v>17.978148868062231</c:v>
                </c:pt>
                <c:pt idx="2">
                  <c:v>17.126769809078283</c:v>
                </c:pt>
                <c:pt idx="3">
                  <c:v>16.981738908102436</c:v>
                </c:pt>
              </c:numCache>
            </c:numRef>
          </c:val>
          <c:smooth val="0"/>
        </c:ser>
        <c:ser>
          <c:idx val="10"/>
          <c:order val="10"/>
          <c:tx>
            <c:strRef>
              <c:f>'計算表※総生産 名目（大阪府の労働生産性の推移）'!$B$14</c:f>
              <c:strCache>
                <c:ptCount val="1"/>
                <c:pt idx="0">
                  <c:v>（11）サービス業</c:v>
                </c:pt>
              </c:strCache>
            </c:strRef>
          </c:tx>
          <c:spPr>
            <a:ln w="19050">
              <a:prstDash val="sysDash"/>
            </a:ln>
          </c:spPr>
          <c:marker>
            <c:spPr>
              <a:ln>
                <a:solidFill>
                  <a:schemeClr val="tx1"/>
                </a:solidFill>
              </a:ln>
            </c:spPr>
          </c:marker>
          <c:dLbls>
            <c:showLegendKey val="0"/>
            <c:showVal val="1"/>
            <c:showCatName val="0"/>
            <c:showSerName val="0"/>
            <c:showPercent val="0"/>
            <c:showBubbleSize val="0"/>
            <c:showLeaderLines val="0"/>
          </c:dLbls>
          <c:cat>
            <c:strRef>
              <c:f>'計算表※総生産 名目（大阪府の労働生産性の推移）'!$C$3:$F$3</c:f>
              <c:strCache>
                <c:ptCount val="4"/>
                <c:pt idx="0">
                  <c:v>2011年度</c:v>
                </c:pt>
                <c:pt idx="1">
                  <c:v>2012年度</c:v>
                </c:pt>
                <c:pt idx="2">
                  <c:v>2013年度</c:v>
                </c:pt>
                <c:pt idx="3">
                  <c:v>2014年度</c:v>
                </c:pt>
              </c:strCache>
            </c:strRef>
          </c:cat>
          <c:val>
            <c:numRef>
              <c:f>'計算表※総生産 名目（大阪府の労働生産性の推移）'!$C$14:$F$14</c:f>
              <c:numCache>
                <c:formatCode>0.00</c:formatCode>
                <c:ptCount val="4"/>
                <c:pt idx="0">
                  <c:v>5.7862072510525042</c:v>
                </c:pt>
                <c:pt idx="1">
                  <c:v>5.7738132261304242</c:v>
                </c:pt>
                <c:pt idx="2">
                  <c:v>5.727973176531008</c:v>
                </c:pt>
                <c:pt idx="3">
                  <c:v>5.6181323970545307</c:v>
                </c:pt>
              </c:numCache>
            </c:numRef>
          </c:val>
          <c:smooth val="0"/>
        </c:ser>
        <c:dLbls>
          <c:showLegendKey val="0"/>
          <c:showVal val="0"/>
          <c:showCatName val="0"/>
          <c:showSerName val="0"/>
          <c:showPercent val="0"/>
          <c:showBubbleSize val="0"/>
        </c:dLbls>
        <c:marker val="1"/>
        <c:smooth val="0"/>
        <c:axId val="109740800"/>
        <c:axId val="109742336"/>
      </c:lineChart>
      <c:catAx>
        <c:axId val="109740800"/>
        <c:scaling>
          <c:orientation val="minMax"/>
        </c:scaling>
        <c:delete val="0"/>
        <c:axPos val="b"/>
        <c:majorTickMark val="out"/>
        <c:minorTickMark val="none"/>
        <c:tickLblPos val="nextTo"/>
        <c:crossAx val="109742336"/>
        <c:crosses val="autoZero"/>
        <c:auto val="1"/>
        <c:lblAlgn val="ctr"/>
        <c:lblOffset val="100"/>
        <c:noMultiLvlLbl val="0"/>
      </c:catAx>
      <c:valAx>
        <c:axId val="109742336"/>
        <c:scaling>
          <c:orientation val="minMax"/>
        </c:scaling>
        <c:delete val="0"/>
        <c:axPos val="l"/>
        <c:majorGridlines/>
        <c:numFmt formatCode="#,##0_);[Red]\(#,##0\)" sourceLinked="0"/>
        <c:majorTickMark val="out"/>
        <c:minorTickMark val="none"/>
        <c:tickLblPos val="nextTo"/>
        <c:crossAx val="109740800"/>
        <c:crosses val="autoZero"/>
        <c:crossBetween val="between"/>
      </c:valAx>
    </c:plotArea>
    <c:legend>
      <c:legendPos val="r"/>
      <c:layout>
        <c:manualLayout>
          <c:xMode val="edge"/>
          <c:yMode val="edge"/>
          <c:x val="0.72387577245543344"/>
          <c:y val="4.5639629790623866E-2"/>
          <c:w val="0.27344458154479273"/>
          <c:h val="0.69074420591730545"/>
        </c:manualLayout>
      </c:layout>
      <c:overlay val="0"/>
      <c:txPr>
        <a:bodyPr/>
        <a:lstStyle/>
        <a:p>
          <a:pPr>
            <a:defRPr sz="7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'[P46_開・廃業事業所数比較（全国あり）.xlsx]計算表（開・廃業事業所数比較）'!$B$3</c:f>
              <c:strCache>
                <c:ptCount val="1"/>
                <c:pt idx="0">
                  <c:v>2010年 保険関係新規成立事業所</c:v>
                </c:pt>
              </c:strCache>
            </c:strRef>
          </c:tx>
          <c:invertIfNegative val="0"/>
          <c:cat>
            <c:strRef>
              <c:f>'[P46_開・廃業事業所数比較（全国あり）.xlsx]計算表（開・廃業事業所数比較）'!$A$4:$A$8</c:f>
              <c:strCache>
                <c:ptCount val="5"/>
                <c:pt idx="0">
                  <c:v>東京都</c:v>
                </c:pt>
                <c:pt idx="1">
                  <c:v>愛知県</c:v>
                </c:pt>
                <c:pt idx="2">
                  <c:v>京都府</c:v>
                </c:pt>
                <c:pt idx="3">
                  <c:v>大阪府</c:v>
                </c:pt>
                <c:pt idx="4">
                  <c:v>兵庫県</c:v>
                </c:pt>
              </c:strCache>
            </c:strRef>
          </c:cat>
          <c:val>
            <c:numRef>
              <c:f>'[P46_開・廃業事業所数比較（全国あり）.xlsx]計算表（開・廃業事業所数比較）'!$B$4:$B$8</c:f>
              <c:numCache>
                <c:formatCode>General</c:formatCode>
                <c:ptCount val="5"/>
                <c:pt idx="0">
                  <c:v>15065</c:v>
                </c:pt>
                <c:pt idx="1">
                  <c:v>5424</c:v>
                </c:pt>
                <c:pt idx="2">
                  <c:v>1791</c:v>
                </c:pt>
                <c:pt idx="3">
                  <c:v>7477</c:v>
                </c:pt>
                <c:pt idx="4">
                  <c:v>3234</c:v>
                </c:pt>
              </c:numCache>
            </c:numRef>
          </c:val>
        </c:ser>
        <c:ser>
          <c:idx val="1"/>
          <c:order val="1"/>
          <c:tx>
            <c:strRef>
              <c:f>'[P46_開・廃業事業所数比較（全国あり）.xlsx]計算表（開・廃業事業所数比較）'!$C$3</c:f>
              <c:strCache>
                <c:ptCount val="1"/>
                <c:pt idx="0">
                  <c:v>2015年保険関係新規事業所数</c:v>
                </c:pt>
              </c:strCache>
            </c:strRef>
          </c:tx>
          <c:invertIfNegative val="0"/>
          <c:cat>
            <c:strRef>
              <c:f>'[P46_開・廃業事業所数比較（全国あり）.xlsx]計算表（開・廃業事業所数比較）'!$A$4:$A$8</c:f>
              <c:strCache>
                <c:ptCount val="5"/>
                <c:pt idx="0">
                  <c:v>東京都</c:v>
                </c:pt>
                <c:pt idx="1">
                  <c:v>愛知県</c:v>
                </c:pt>
                <c:pt idx="2">
                  <c:v>京都府</c:v>
                </c:pt>
                <c:pt idx="3">
                  <c:v>大阪府</c:v>
                </c:pt>
                <c:pt idx="4">
                  <c:v>兵庫県</c:v>
                </c:pt>
              </c:strCache>
            </c:strRef>
          </c:cat>
          <c:val>
            <c:numRef>
              <c:f>'[P46_開・廃業事業所数比較（全国あり）.xlsx]計算表（開・廃業事業所数比較）'!$C$4:$C$8</c:f>
              <c:numCache>
                <c:formatCode>General</c:formatCode>
                <c:ptCount val="5"/>
                <c:pt idx="0">
                  <c:v>18930</c:v>
                </c:pt>
                <c:pt idx="1">
                  <c:v>6613</c:v>
                </c:pt>
                <c:pt idx="2">
                  <c:v>1997</c:v>
                </c:pt>
                <c:pt idx="3">
                  <c:v>10119</c:v>
                </c:pt>
                <c:pt idx="4">
                  <c:v>3890</c:v>
                </c:pt>
              </c:numCache>
            </c:numRef>
          </c:val>
        </c:ser>
        <c:dLbls>
          <c:showLegendKey val="0"/>
          <c:showVal val="0"/>
          <c:showCatName val="0"/>
          <c:showSerName val="0"/>
          <c:showPercent val="0"/>
          <c:showBubbleSize val="0"/>
        </c:dLbls>
        <c:gapWidth val="75"/>
        <c:overlap val="-25"/>
        <c:axId val="321890176"/>
        <c:axId val="321891712"/>
      </c:barChart>
      <c:lineChart>
        <c:grouping val="standard"/>
        <c:varyColors val="0"/>
        <c:ser>
          <c:idx val="2"/>
          <c:order val="2"/>
          <c:tx>
            <c:strRef>
              <c:f>'[P46_開・廃業事業所数比較（全国あり）.xlsx]計算表（開・廃業事業所数比較）'!$D$3</c:f>
              <c:strCache>
                <c:ptCount val="1"/>
                <c:pt idx="0">
                  <c:v>2010年から2015年までの伸び率</c:v>
                </c:pt>
              </c:strCache>
            </c:strRef>
          </c:tx>
          <c:cat>
            <c:strRef>
              <c:f>'[P46_開・廃業事業所数比較（全国あり）.xlsx]計算表（開・廃業事業所数比較）'!$A$4:$A$8</c:f>
              <c:strCache>
                <c:ptCount val="5"/>
                <c:pt idx="0">
                  <c:v>東京都</c:v>
                </c:pt>
                <c:pt idx="1">
                  <c:v>愛知県</c:v>
                </c:pt>
                <c:pt idx="2">
                  <c:v>京都府</c:v>
                </c:pt>
                <c:pt idx="3">
                  <c:v>大阪府</c:v>
                </c:pt>
                <c:pt idx="4">
                  <c:v>兵庫県</c:v>
                </c:pt>
              </c:strCache>
            </c:strRef>
          </c:cat>
          <c:val>
            <c:numRef>
              <c:f>'[P46_開・廃業事業所数比較（全国あり）.xlsx]計算表（開・廃業事業所数比較）'!$D$4:$D$8</c:f>
              <c:numCache>
                <c:formatCode>0.0%</c:formatCode>
                <c:ptCount val="5"/>
                <c:pt idx="0">
                  <c:v>0.25655492864254903</c:v>
                </c:pt>
                <c:pt idx="1">
                  <c:v>0.21921091445427732</c:v>
                </c:pt>
                <c:pt idx="2">
                  <c:v>0.11501954215522048</c:v>
                </c:pt>
                <c:pt idx="3">
                  <c:v>0.35335027417413412</c:v>
                </c:pt>
                <c:pt idx="4">
                  <c:v>0.20284477427334568</c:v>
                </c:pt>
              </c:numCache>
            </c:numRef>
          </c:val>
          <c:smooth val="0"/>
        </c:ser>
        <c:dLbls>
          <c:showLegendKey val="0"/>
          <c:showVal val="0"/>
          <c:showCatName val="0"/>
          <c:showSerName val="0"/>
          <c:showPercent val="0"/>
          <c:showBubbleSize val="0"/>
        </c:dLbls>
        <c:marker val="1"/>
        <c:smooth val="0"/>
        <c:axId val="322112128"/>
        <c:axId val="322110592"/>
      </c:lineChart>
      <c:catAx>
        <c:axId val="321890176"/>
        <c:scaling>
          <c:orientation val="minMax"/>
        </c:scaling>
        <c:delete val="0"/>
        <c:axPos val="b"/>
        <c:majorTickMark val="none"/>
        <c:minorTickMark val="none"/>
        <c:tickLblPos val="nextTo"/>
        <c:crossAx val="321891712"/>
        <c:crosses val="autoZero"/>
        <c:auto val="1"/>
        <c:lblAlgn val="ctr"/>
        <c:lblOffset val="100"/>
        <c:noMultiLvlLbl val="0"/>
      </c:catAx>
      <c:valAx>
        <c:axId val="321891712"/>
        <c:scaling>
          <c:orientation val="minMax"/>
        </c:scaling>
        <c:delete val="0"/>
        <c:axPos val="l"/>
        <c:majorGridlines/>
        <c:numFmt formatCode="General" sourceLinked="1"/>
        <c:majorTickMark val="none"/>
        <c:minorTickMark val="none"/>
        <c:tickLblPos val="nextTo"/>
        <c:spPr>
          <a:ln w="9525">
            <a:noFill/>
          </a:ln>
        </c:spPr>
        <c:crossAx val="321890176"/>
        <c:crosses val="autoZero"/>
        <c:crossBetween val="between"/>
      </c:valAx>
      <c:valAx>
        <c:axId val="322110592"/>
        <c:scaling>
          <c:orientation val="minMax"/>
        </c:scaling>
        <c:delete val="0"/>
        <c:axPos val="r"/>
        <c:numFmt formatCode="0.0%" sourceLinked="1"/>
        <c:majorTickMark val="out"/>
        <c:minorTickMark val="none"/>
        <c:tickLblPos val="nextTo"/>
        <c:crossAx val="322112128"/>
        <c:crosses val="max"/>
        <c:crossBetween val="between"/>
      </c:valAx>
      <c:catAx>
        <c:axId val="322112128"/>
        <c:scaling>
          <c:orientation val="minMax"/>
        </c:scaling>
        <c:delete val="1"/>
        <c:axPos val="b"/>
        <c:majorTickMark val="out"/>
        <c:minorTickMark val="none"/>
        <c:tickLblPos val="nextTo"/>
        <c:crossAx val="322110592"/>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'[P46_開・廃業事業所数比較（全国あり）.xlsx]計算表（開・廃業事業所数比較）'!$B$11</c:f>
              <c:strCache>
                <c:ptCount val="1"/>
                <c:pt idx="0">
                  <c:v>2010年 保険関係消滅事業所</c:v>
                </c:pt>
              </c:strCache>
            </c:strRef>
          </c:tx>
          <c:invertIfNegative val="0"/>
          <c:cat>
            <c:strRef>
              <c:f>'[P46_開・廃業事業所数比較（全国あり）.xlsx]計算表（開・廃業事業所数比較）'!$A$12:$A$16</c:f>
              <c:strCache>
                <c:ptCount val="5"/>
                <c:pt idx="0">
                  <c:v>東京都</c:v>
                </c:pt>
                <c:pt idx="1">
                  <c:v>愛知県</c:v>
                </c:pt>
                <c:pt idx="2">
                  <c:v>京都府</c:v>
                </c:pt>
                <c:pt idx="3">
                  <c:v>大阪府</c:v>
                </c:pt>
                <c:pt idx="4">
                  <c:v>兵庫県</c:v>
                </c:pt>
              </c:strCache>
            </c:strRef>
          </c:cat>
          <c:val>
            <c:numRef>
              <c:f>'[P46_開・廃業事業所数比較（全国あり）.xlsx]計算表（開・廃業事業所数比較）'!$B$12:$B$16</c:f>
              <c:numCache>
                <c:formatCode>General</c:formatCode>
                <c:ptCount val="5"/>
                <c:pt idx="0">
                  <c:v>12675</c:v>
                </c:pt>
                <c:pt idx="1">
                  <c:v>4840</c:v>
                </c:pt>
                <c:pt idx="2">
                  <c:v>1660</c:v>
                </c:pt>
                <c:pt idx="3">
                  <c:v>7004</c:v>
                </c:pt>
                <c:pt idx="4">
                  <c:v>2852</c:v>
                </c:pt>
              </c:numCache>
            </c:numRef>
          </c:val>
        </c:ser>
        <c:ser>
          <c:idx val="1"/>
          <c:order val="1"/>
          <c:tx>
            <c:strRef>
              <c:f>'[P46_開・廃業事業所数比較（全国あり）.xlsx]計算表（開・廃業事業所数比較）'!$C$11</c:f>
              <c:strCache>
                <c:ptCount val="1"/>
                <c:pt idx="0">
                  <c:v>2015年保険関係消滅事業所数</c:v>
                </c:pt>
              </c:strCache>
            </c:strRef>
          </c:tx>
          <c:invertIfNegative val="0"/>
          <c:cat>
            <c:strRef>
              <c:f>'[P46_開・廃業事業所数比較（全国あり）.xlsx]計算表（開・廃業事業所数比較）'!$A$12:$A$16</c:f>
              <c:strCache>
                <c:ptCount val="5"/>
                <c:pt idx="0">
                  <c:v>東京都</c:v>
                </c:pt>
                <c:pt idx="1">
                  <c:v>愛知県</c:v>
                </c:pt>
                <c:pt idx="2">
                  <c:v>京都府</c:v>
                </c:pt>
                <c:pt idx="3">
                  <c:v>大阪府</c:v>
                </c:pt>
                <c:pt idx="4">
                  <c:v>兵庫県</c:v>
                </c:pt>
              </c:strCache>
            </c:strRef>
          </c:cat>
          <c:val>
            <c:numRef>
              <c:f>'[P46_開・廃業事業所数比較（全国あり）.xlsx]計算表（開・廃業事業所数比較）'!$C$12:$C$16</c:f>
              <c:numCache>
                <c:formatCode>General</c:formatCode>
                <c:ptCount val="5"/>
                <c:pt idx="0">
                  <c:v>12520</c:v>
                </c:pt>
                <c:pt idx="1">
                  <c:v>4321</c:v>
                </c:pt>
                <c:pt idx="2">
                  <c:v>1963</c:v>
                </c:pt>
                <c:pt idx="3">
                  <c:v>6246</c:v>
                </c:pt>
                <c:pt idx="4">
                  <c:v>3139</c:v>
                </c:pt>
              </c:numCache>
            </c:numRef>
          </c:val>
        </c:ser>
        <c:dLbls>
          <c:showLegendKey val="0"/>
          <c:showVal val="0"/>
          <c:showCatName val="0"/>
          <c:showSerName val="0"/>
          <c:showPercent val="0"/>
          <c:showBubbleSize val="0"/>
        </c:dLbls>
        <c:gapWidth val="75"/>
        <c:overlap val="-25"/>
        <c:axId val="322148992"/>
        <c:axId val="322154880"/>
      </c:barChart>
      <c:lineChart>
        <c:grouping val="standard"/>
        <c:varyColors val="0"/>
        <c:ser>
          <c:idx val="2"/>
          <c:order val="2"/>
          <c:tx>
            <c:strRef>
              <c:f>'[P46_開・廃業事業所数比較（全国あり）.xlsx]計算表（開・廃業事業所数比較）'!$D$11</c:f>
              <c:strCache>
                <c:ptCount val="1"/>
                <c:pt idx="0">
                  <c:v>2010年から2015年までの伸び率</c:v>
                </c:pt>
              </c:strCache>
            </c:strRef>
          </c:tx>
          <c:cat>
            <c:strRef>
              <c:f>'[P46_開・廃業事業所数比較（全国あり）.xlsx]計算表（開・廃業事業所数比較）'!$A$12:$A$16</c:f>
              <c:strCache>
                <c:ptCount val="5"/>
                <c:pt idx="0">
                  <c:v>東京都</c:v>
                </c:pt>
                <c:pt idx="1">
                  <c:v>愛知県</c:v>
                </c:pt>
                <c:pt idx="2">
                  <c:v>京都府</c:v>
                </c:pt>
                <c:pt idx="3">
                  <c:v>大阪府</c:v>
                </c:pt>
                <c:pt idx="4">
                  <c:v>兵庫県</c:v>
                </c:pt>
              </c:strCache>
            </c:strRef>
          </c:cat>
          <c:val>
            <c:numRef>
              <c:f>'[P46_開・廃業事業所数比較（全国あり）.xlsx]計算表（開・廃業事業所数比較）'!$D$12:$D$16</c:f>
              <c:numCache>
                <c:formatCode>0.0%</c:formatCode>
                <c:ptCount val="5"/>
                <c:pt idx="0">
                  <c:v>-1.2228796844181433E-2</c:v>
                </c:pt>
                <c:pt idx="1">
                  <c:v>-0.10723140495867767</c:v>
                </c:pt>
                <c:pt idx="2">
                  <c:v>0.18253012048192763</c:v>
                </c:pt>
                <c:pt idx="3">
                  <c:v>-0.10822387207310113</c:v>
                </c:pt>
                <c:pt idx="4">
                  <c:v>0.10063113604488083</c:v>
                </c:pt>
              </c:numCache>
            </c:numRef>
          </c:val>
          <c:smooth val="0"/>
        </c:ser>
        <c:dLbls>
          <c:showLegendKey val="0"/>
          <c:showVal val="0"/>
          <c:showCatName val="0"/>
          <c:showSerName val="0"/>
          <c:showPercent val="0"/>
          <c:showBubbleSize val="0"/>
        </c:dLbls>
        <c:marker val="1"/>
        <c:smooth val="0"/>
        <c:axId val="322157952"/>
        <c:axId val="322156416"/>
      </c:lineChart>
      <c:catAx>
        <c:axId val="322148992"/>
        <c:scaling>
          <c:orientation val="minMax"/>
        </c:scaling>
        <c:delete val="0"/>
        <c:axPos val="b"/>
        <c:majorTickMark val="none"/>
        <c:minorTickMark val="none"/>
        <c:tickLblPos val="nextTo"/>
        <c:crossAx val="322154880"/>
        <c:crosses val="autoZero"/>
        <c:auto val="1"/>
        <c:lblAlgn val="ctr"/>
        <c:lblOffset val="100"/>
        <c:noMultiLvlLbl val="0"/>
      </c:catAx>
      <c:valAx>
        <c:axId val="322154880"/>
        <c:scaling>
          <c:orientation val="minMax"/>
          <c:max val="20000"/>
        </c:scaling>
        <c:delete val="0"/>
        <c:axPos val="l"/>
        <c:majorGridlines/>
        <c:numFmt formatCode="General" sourceLinked="1"/>
        <c:majorTickMark val="none"/>
        <c:minorTickMark val="none"/>
        <c:tickLblPos val="nextTo"/>
        <c:spPr>
          <a:ln w="9525">
            <a:noFill/>
          </a:ln>
        </c:spPr>
        <c:crossAx val="322148992"/>
        <c:crosses val="autoZero"/>
        <c:crossBetween val="between"/>
      </c:valAx>
      <c:valAx>
        <c:axId val="322156416"/>
        <c:scaling>
          <c:orientation val="minMax"/>
          <c:max val="0.4"/>
        </c:scaling>
        <c:delete val="0"/>
        <c:axPos val="r"/>
        <c:numFmt formatCode="0.0%" sourceLinked="1"/>
        <c:majorTickMark val="out"/>
        <c:minorTickMark val="none"/>
        <c:tickLblPos val="nextTo"/>
        <c:crossAx val="322157952"/>
        <c:crosses val="max"/>
        <c:crossBetween val="between"/>
      </c:valAx>
      <c:catAx>
        <c:axId val="322157952"/>
        <c:scaling>
          <c:orientation val="minMax"/>
        </c:scaling>
        <c:delete val="1"/>
        <c:axPos val="b"/>
        <c:majorTickMark val="out"/>
        <c:minorTickMark val="none"/>
        <c:tickLblPos val="nextTo"/>
        <c:crossAx val="322156416"/>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937121808207584E-2"/>
          <c:y val="5.1571791317177249E-2"/>
          <c:w val="0.76145356555608634"/>
          <c:h val="0.71262122770451986"/>
        </c:manualLayout>
      </c:layout>
      <c:barChart>
        <c:barDir val="col"/>
        <c:grouping val="clustered"/>
        <c:varyColors val="0"/>
        <c:ser>
          <c:idx val="0"/>
          <c:order val="0"/>
          <c:tx>
            <c:strRef>
              <c:f>'[大阪の開廃業の推移（30.8_修正版）.xlsx]データ分析編（夏）修正用'!$B$18</c:f>
              <c:strCache>
                <c:ptCount val="1"/>
                <c:pt idx="0">
                  <c:v>開業数</c:v>
                </c:pt>
              </c:strCache>
            </c:strRef>
          </c:tx>
          <c:spPr>
            <a:solidFill>
              <a:schemeClr val="accent3"/>
            </a:solidFill>
          </c:spPr>
          <c:invertIfNegative val="0"/>
          <c:dPt>
            <c:idx val="0"/>
            <c:invertIfNegative val="0"/>
            <c:bubble3D val="0"/>
            <c:spPr>
              <a:solidFill>
                <a:schemeClr val="accent6"/>
              </a:solidFill>
            </c:spPr>
          </c:dPt>
          <c:dPt>
            <c:idx val="10"/>
            <c:invertIfNegative val="0"/>
            <c:bubble3D val="0"/>
            <c:spPr>
              <a:solidFill>
                <a:schemeClr val="accent6"/>
              </a:solidFill>
            </c:spPr>
          </c:dPt>
          <c:dLbls>
            <c:dLbl>
              <c:idx val="9"/>
              <c:layout>
                <c:manualLayout>
                  <c:x val="9.0296782951365407E-6"/>
                  <c:y val="1.1640730889036296E-2"/>
                </c:manualLayout>
              </c:layout>
              <c:showLegendKey val="0"/>
              <c:showVal val="1"/>
              <c:showCatName val="0"/>
              <c:showSerName val="0"/>
              <c:showPercent val="0"/>
              <c:showBubbleSize val="0"/>
            </c:dLbl>
            <c:dLbl>
              <c:idx val="10"/>
              <c:layout>
                <c:manualLayout>
                  <c:x val="9.0296782951365407E-6"/>
                  <c:y val="-6.1842418156355714E-5"/>
                </c:manualLayout>
              </c:layout>
              <c:showLegendKey val="0"/>
              <c:showVal val="1"/>
              <c:showCatName val="0"/>
              <c:showSerName val="0"/>
              <c:showPercent val="0"/>
              <c:showBubbleSize val="0"/>
            </c:dLbl>
            <c:txPr>
              <a:bodyPr/>
              <a:lstStyle/>
              <a:p>
                <a:pPr>
                  <a:defRPr sz="1000" b="1"/>
                </a:pPr>
                <a:endParaRPr lang="ja-JP"/>
              </a:p>
            </c:txPr>
            <c:showLegendKey val="0"/>
            <c:showVal val="1"/>
            <c:showCatName val="0"/>
            <c:showSerName val="0"/>
            <c:showPercent val="0"/>
            <c:showBubbleSize val="0"/>
            <c:showLeaderLines val="0"/>
          </c:dLbls>
          <c:cat>
            <c:numRef>
              <c:f>'[大阪の開廃業の推移（30.8_修正版）.xlsx]データ分析編（夏）修正用'!$A$19:$A$29</c:f>
              <c:numCache>
                <c:formatCode>General</c:formatCode>
                <c:ptCount val="11"/>
                <c:pt idx="0">
                  <c:v>1990</c:v>
                </c:pt>
                <c:pt idx="1">
                  <c:v>2007</c:v>
                </c:pt>
                <c:pt idx="2">
                  <c:v>2008</c:v>
                </c:pt>
                <c:pt idx="3">
                  <c:v>2009</c:v>
                </c:pt>
                <c:pt idx="4">
                  <c:v>2010</c:v>
                </c:pt>
                <c:pt idx="5">
                  <c:v>2011</c:v>
                </c:pt>
                <c:pt idx="6">
                  <c:v>2012</c:v>
                </c:pt>
                <c:pt idx="7">
                  <c:v>2013</c:v>
                </c:pt>
                <c:pt idx="8">
                  <c:v>2014</c:v>
                </c:pt>
                <c:pt idx="9">
                  <c:v>2015</c:v>
                </c:pt>
                <c:pt idx="10">
                  <c:v>2016</c:v>
                </c:pt>
              </c:numCache>
            </c:numRef>
          </c:cat>
          <c:val>
            <c:numRef>
              <c:f>'[大阪の開廃業の推移（30.8_修正版）.xlsx]データ分析編（夏）修正用'!$B$19:$B$29</c:f>
              <c:numCache>
                <c:formatCode>#,##0_);[Red]\(#,##0\)</c:formatCode>
                <c:ptCount val="11"/>
                <c:pt idx="0">
                  <c:v>10149</c:v>
                </c:pt>
                <c:pt idx="1">
                  <c:v>8460</c:v>
                </c:pt>
                <c:pt idx="2">
                  <c:v>7246</c:v>
                </c:pt>
                <c:pt idx="3">
                  <c:v>7770</c:v>
                </c:pt>
                <c:pt idx="4">
                  <c:v>7477</c:v>
                </c:pt>
                <c:pt idx="5">
                  <c:v>7564</c:v>
                </c:pt>
                <c:pt idx="6">
                  <c:v>7854</c:v>
                </c:pt>
                <c:pt idx="7">
                  <c:v>8276</c:v>
                </c:pt>
                <c:pt idx="8">
                  <c:v>8383</c:v>
                </c:pt>
                <c:pt idx="9">
                  <c:v>10119</c:v>
                </c:pt>
                <c:pt idx="10">
                  <c:v>11700</c:v>
                </c:pt>
              </c:numCache>
            </c:numRef>
          </c:val>
        </c:ser>
        <c:dLbls>
          <c:showLegendKey val="0"/>
          <c:showVal val="0"/>
          <c:showCatName val="0"/>
          <c:showSerName val="0"/>
          <c:showPercent val="0"/>
          <c:showBubbleSize val="0"/>
        </c:dLbls>
        <c:gapWidth val="74"/>
        <c:axId val="321151744"/>
        <c:axId val="321153280"/>
      </c:barChart>
      <c:lineChart>
        <c:grouping val="standard"/>
        <c:varyColors val="0"/>
        <c:ser>
          <c:idx val="1"/>
          <c:order val="1"/>
          <c:tx>
            <c:strRef>
              <c:f>'[大阪の開廃業の推移（30.8_修正版）.xlsx]データ分析編（夏）修正用'!$C$18</c:f>
              <c:strCache>
                <c:ptCount val="1"/>
                <c:pt idx="0">
                  <c:v>開業率</c:v>
                </c:pt>
              </c:strCache>
            </c:strRef>
          </c:tx>
          <c:spPr>
            <a:ln w="19050"/>
          </c:spPr>
          <c:marker>
            <c:symbol val="square"/>
            <c:size val="5"/>
          </c:marker>
          <c:dLbls>
            <c:dLbl>
              <c:idx val="2"/>
              <c:layout>
                <c:manualLayout>
                  <c:x val="-5.7372820116517967E-2"/>
                  <c:y val="-8.7243823304431825E-2"/>
                </c:manualLayout>
              </c:layout>
              <c:dLblPos val="r"/>
              <c:showLegendKey val="0"/>
              <c:showVal val="1"/>
              <c:showCatName val="0"/>
              <c:showSerName val="0"/>
              <c:showPercent val="0"/>
              <c:showBubbleSize val="0"/>
            </c:dLbl>
            <c:dLbl>
              <c:idx val="3"/>
              <c:layout>
                <c:manualLayout>
                  <c:x val="-6.2043672039074425E-2"/>
                  <c:y val="-8.0357596420796429E-2"/>
                </c:manualLayout>
              </c:layout>
              <c:dLblPos val="r"/>
              <c:showLegendKey val="0"/>
              <c:showVal val="1"/>
              <c:showCatName val="0"/>
              <c:showSerName val="0"/>
              <c:showPercent val="0"/>
              <c:showBubbleSize val="0"/>
            </c:dLbl>
            <c:txPr>
              <a:bodyPr/>
              <a:lstStyle/>
              <a:p>
                <a:pPr>
                  <a:defRPr sz="1000" u="none"/>
                </a:pPr>
                <a:endParaRPr lang="ja-JP"/>
              </a:p>
            </c:txPr>
            <c:dLblPos val="t"/>
            <c:showLegendKey val="0"/>
            <c:showVal val="1"/>
            <c:showCatName val="0"/>
            <c:showSerName val="0"/>
            <c:showPercent val="0"/>
            <c:showBubbleSize val="0"/>
            <c:showLeaderLines val="0"/>
          </c:dLbls>
          <c:cat>
            <c:numRef>
              <c:f>'[大阪の開廃業の推移（30.8_修正版）.xlsx]データ分析編（夏）修正用'!$A$19:$A$29</c:f>
              <c:numCache>
                <c:formatCode>General</c:formatCode>
                <c:ptCount val="11"/>
                <c:pt idx="0">
                  <c:v>1990</c:v>
                </c:pt>
                <c:pt idx="1">
                  <c:v>2007</c:v>
                </c:pt>
                <c:pt idx="2">
                  <c:v>2008</c:v>
                </c:pt>
                <c:pt idx="3">
                  <c:v>2009</c:v>
                </c:pt>
                <c:pt idx="4">
                  <c:v>2010</c:v>
                </c:pt>
                <c:pt idx="5">
                  <c:v>2011</c:v>
                </c:pt>
                <c:pt idx="6">
                  <c:v>2012</c:v>
                </c:pt>
                <c:pt idx="7">
                  <c:v>2013</c:v>
                </c:pt>
                <c:pt idx="8">
                  <c:v>2014</c:v>
                </c:pt>
                <c:pt idx="9">
                  <c:v>2015</c:v>
                </c:pt>
                <c:pt idx="10">
                  <c:v>2016</c:v>
                </c:pt>
              </c:numCache>
            </c:numRef>
          </c:cat>
          <c:val>
            <c:numRef>
              <c:f>'[大阪の開廃業の推移（30.8_修正版）.xlsx]データ分析編（夏）修正用'!$C$19:$C$29</c:f>
              <c:numCache>
                <c:formatCode>0.0%</c:formatCode>
                <c:ptCount val="11"/>
                <c:pt idx="1">
                  <c:v>5.1999999999999998E-2</c:v>
                </c:pt>
                <c:pt idx="2">
                  <c:v>4.3999999999999997E-2</c:v>
                </c:pt>
                <c:pt idx="3">
                  <c:v>4.7E-2</c:v>
                </c:pt>
                <c:pt idx="4">
                  <c:v>4.5653541095514019E-2</c:v>
                </c:pt>
                <c:pt idx="5">
                  <c:v>4.6017289944212246E-2</c:v>
                </c:pt>
                <c:pt idx="6">
                  <c:v>4.7543236257317024E-2</c:v>
                </c:pt>
                <c:pt idx="7">
                  <c:v>4.9730496283432582E-2</c:v>
                </c:pt>
                <c:pt idx="8">
                  <c:v>4.9590052411769579E-2</c:v>
                </c:pt>
                <c:pt idx="9">
                  <c:v>5.9106308411214954E-2</c:v>
                </c:pt>
                <c:pt idx="10">
                  <c:v>6.6740823136818686E-2</c:v>
                </c:pt>
              </c:numCache>
            </c:numRef>
          </c:val>
          <c:smooth val="0"/>
        </c:ser>
        <c:ser>
          <c:idx val="2"/>
          <c:order val="2"/>
          <c:tx>
            <c:strRef>
              <c:f>'[大阪の開廃業の推移（30.8_修正版）.xlsx]データ分析編（夏）修正用'!$D$18</c:f>
              <c:strCache>
                <c:ptCount val="1"/>
                <c:pt idx="0">
                  <c:v>廃業率</c:v>
                </c:pt>
              </c:strCache>
            </c:strRef>
          </c:tx>
          <c:spPr>
            <a:ln w="19050">
              <a:solidFill>
                <a:srgbClr val="0070C0"/>
              </a:solidFill>
              <a:prstDash val="sysDash"/>
            </a:ln>
          </c:spPr>
          <c:marker>
            <c:symbol val="diamond"/>
            <c:size val="7"/>
            <c:spPr>
              <a:solidFill>
                <a:schemeClr val="accent1"/>
              </a:solidFill>
              <a:ln>
                <a:noFill/>
              </a:ln>
            </c:spPr>
          </c:marker>
          <c:dLbls>
            <c:dLbl>
              <c:idx val="1"/>
              <c:layout>
                <c:manualLayout>
                  <c:x val="-5.7003843372425242E-2"/>
                  <c:y val="4.2198293942577396E-2"/>
                </c:manualLayout>
              </c:layout>
              <c:dLblPos val="r"/>
              <c:showLegendKey val="0"/>
              <c:showVal val="1"/>
              <c:showCatName val="0"/>
              <c:showSerName val="0"/>
              <c:showPercent val="0"/>
              <c:showBubbleSize val="0"/>
            </c:dLbl>
            <c:dLbl>
              <c:idx val="2"/>
              <c:layout>
                <c:manualLayout>
                  <c:x val="-5.9711506794958326E-2"/>
                  <c:y val="9.9057565720453128E-2"/>
                </c:manualLayout>
              </c:layout>
              <c:dLblPos val="r"/>
              <c:showLegendKey val="0"/>
              <c:showVal val="1"/>
              <c:showCatName val="0"/>
              <c:showSerName val="0"/>
              <c:showPercent val="0"/>
              <c:showBubbleSize val="0"/>
            </c:dLbl>
            <c:dLbl>
              <c:idx val="3"/>
              <c:layout>
                <c:manualLayout>
                  <c:x val="-5.5672732353061423E-2"/>
                  <c:y val="8.0357596420796429E-2"/>
                </c:manualLayout>
              </c:layout>
              <c:dLblPos val="r"/>
              <c:showLegendKey val="0"/>
              <c:showVal val="1"/>
              <c:showCatName val="0"/>
              <c:showSerName val="0"/>
              <c:showPercent val="0"/>
              <c:showBubbleSize val="0"/>
            </c:dLbl>
            <c:dLbl>
              <c:idx val="7"/>
              <c:layout>
                <c:manualLayout>
                  <c:x val="-6.0227284686699245E-2"/>
                  <c:y val="4.3132430847054724E-2"/>
                </c:manualLayout>
              </c:layout>
              <c:dLblPos val="r"/>
              <c:showLegendKey val="0"/>
              <c:showVal val="1"/>
              <c:showCatName val="0"/>
              <c:showSerName val="0"/>
              <c:showPercent val="0"/>
              <c:showBubbleSize val="0"/>
            </c:dLbl>
            <c:dLbl>
              <c:idx val="8"/>
              <c:layout>
                <c:manualLayout>
                  <c:x val="-6.0186189819197621E-2"/>
                  <c:y val="5.8037464419028788E-2"/>
                </c:manualLayout>
              </c:layout>
              <c:dLblPos val="r"/>
              <c:showLegendKey val="0"/>
              <c:showVal val="1"/>
              <c:showCatName val="0"/>
              <c:showSerName val="0"/>
              <c:showPercent val="0"/>
              <c:showBubbleSize val="0"/>
            </c:dLbl>
            <c:dLbl>
              <c:idx val="9"/>
              <c:layout>
                <c:manualLayout>
                  <c:x val="-6.0186189819197621E-2"/>
                  <c:y val="5.8037464419028885E-2"/>
                </c:manualLayout>
              </c:layout>
              <c:dLblPos val="r"/>
              <c:showLegendKey val="0"/>
              <c:showVal val="1"/>
              <c:showCatName val="0"/>
              <c:showSerName val="0"/>
              <c:showPercent val="0"/>
              <c:showBubbleSize val="0"/>
            </c:dLbl>
            <c:dLbl>
              <c:idx val="10"/>
              <c:layout>
                <c:manualLayout>
                  <c:x val="-3.9811154049122402E-2"/>
                  <c:y val="5.2757740926878322E-2"/>
                </c:manualLayout>
              </c:layout>
              <c:dLblPos val="r"/>
              <c:showLegendKey val="0"/>
              <c:showVal val="1"/>
              <c:showCatName val="0"/>
              <c:showSerName val="0"/>
              <c:showPercent val="0"/>
              <c:showBubbleSize val="0"/>
            </c:dLbl>
            <c:txPr>
              <a:bodyPr/>
              <a:lstStyle/>
              <a:p>
                <a:pPr>
                  <a:defRPr sz="1000"/>
                </a:pPr>
                <a:endParaRPr lang="ja-JP"/>
              </a:p>
            </c:txPr>
            <c:dLblPos val="b"/>
            <c:showLegendKey val="0"/>
            <c:showVal val="1"/>
            <c:showCatName val="0"/>
            <c:showSerName val="0"/>
            <c:showPercent val="0"/>
            <c:showBubbleSize val="0"/>
            <c:showLeaderLines val="0"/>
          </c:dLbls>
          <c:cat>
            <c:numRef>
              <c:f>'[大阪の開廃業の推移（30.8_修正版）.xlsx]データ分析編（夏）修正用'!$A$19:$A$29</c:f>
              <c:numCache>
                <c:formatCode>General</c:formatCode>
                <c:ptCount val="11"/>
                <c:pt idx="0">
                  <c:v>1990</c:v>
                </c:pt>
                <c:pt idx="1">
                  <c:v>2007</c:v>
                </c:pt>
                <c:pt idx="2">
                  <c:v>2008</c:v>
                </c:pt>
                <c:pt idx="3">
                  <c:v>2009</c:v>
                </c:pt>
                <c:pt idx="4">
                  <c:v>2010</c:v>
                </c:pt>
                <c:pt idx="5">
                  <c:v>2011</c:v>
                </c:pt>
                <c:pt idx="6">
                  <c:v>2012</c:v>
                </c:pt>
                <c:pt idx="7">
                  <c:v>2013</c:v>
                </c:pt>
                <c:pt idx="8">
                  <c:v>2014</c:v>
                </c:pt>
                <c:pt idx="9">
                  <c:v>2015</c:v>
                </c:pt>
                <c:pt idx="10">
                  <c:v>2016</c:v>
                </c:pt>
              </c:numCache>
            </c:numRef>
          </c:cat>
          <c:val>
            <c:numRef>
              <c:f>'[大阪の開廃業の推移（30.8_修正版）.xlsx]データ分析編（夏）修正用'!$D$19:$D$29</c:f>
              <c:numCache>
                <c:formatCode>0.0%</c:formatCode>
                <c:ptCount val="11"/>
                <c:pt idx="1">
                  <c:v>4.4999999999999998E-2</c:v>
                </c:pt>
                <c:pt idx="2">
                  <c:v>4.7E-2</c:v>
                </c:pt>
                <c:pt idx="3">
                  <c:v>0.05</c:v>
                </c:pt>
                <c:pt idx="4">
                  <c:v>4.2765467678611772E-2</c:v>
                </c:pt>
                <c:pt idx="5">
                  <c:v>4.161267361427972E-2</c:v>
                </c:pt>
                <c:pt idx="6">
                  <c:v>4.0999533889840616E-2</c:v>
                </c:pt>
                <c:pt idx="7">
                  <c:v>3.5543243779181215E-2</c:v>
                </c:pt>
                <c:pt idx="8">
                  <c:v>3.7670219940134635E-2</c:v>
                </c:pt>
                <c:pt idx="9">
                  <c:v>3.6483644859813084E-2</c:v>
                </c:pt>
                <c:pt idx="10">
                  <c:v>3.6604774535809022E-2</c:v>
                </c:pt>
              </c:numCache>
            </c:numRef>
          </c:val>
          <c:smooth val="0"/>
        </c:ser>
        <c:dLbls>
          <c:showLegendKey val="0"/>
          <c:showVal val="0"/>
          <c:showCatName val="0"/>
          <c:showSerName val="0"/>
          <c:showPercent val="0"/>
          <c:showBubbleSize val="0"/>
        </c:dLbls>
        <c:marker val="1"/>
        <c:smooth val="0"/>
        <c:axId val="321158528"/>
        <c:axId val="321156608"/>
      </c:lineChart>
      <c:catAx>
        <c:axId val="321151744"/>
        <c:scaling>
          <c:orientation val="minMax"/>
        </c:scaling>
        <c:delete val="0"/>
        <c:axPos val="b"/>
        <c:numFmt formatCode="General" sourceLinked="1"/>
        <c:majorTickMark val="none"/>
        <c:minorTickMark val="none"/>
        <c:tickLblPos val="nextTo"/>
        <c:txPr>
          <a:bodyPr rot="0" vert="eaVert"/>
          <a:lstStyle/>
          <a:p>
            <a:pPr>
              <a:defRPr sz="1050"/>
            </a:pPr>
            <a:endParaRPr lang="ja-JP"/>
          </a:p>
        </c:txPr>
        <c:crossAx val="321153280"/>
        <c:crosses val="autoZero"/>
        <c:auto val="1"/>
        <c:lblAlgn val="ctr"/>
        <c:lblOffset val="100"/>
        <c:noMultiLvlLbl val="0"/>
      </c:catAx>
      <c:valAx>
        <c:axId val="321153280"/>
        <c:scaling>
          <c:orientation val="minMax"/>
          <c:max val="13000"/>
          <c:min val="3000"/>
        </c:scaling>
        <c:delete val="0"/>
        <c:axPos val="l"/>
        <c:majorGridlines>
          <c:spPr>
            <a:ln>
              <a:noFill/>
            </a:ln>
          </c:spPr>
        </c:majorGridlines>
        <c:numFmt formatCode="#,##0_);[Red]\(#,##0\)" sourceLinked="1"/>
        <c:majorTickMark val="none"/>
        <c:minorTickMark val="none"/>
        <c:tickLblPos val="none"/>
        <c:crossAx val="321151744"/>
        <c:crosses val="autoZero"/>
        <c:crossBetween val="between"/>
      </c:valAx>
      <c:valAx>
        <c:axId val="321156608"/>
        <c:scaling>
          <c:orientation val="minMax"/>
          <c:max val="8.0000000000000016E-2"/>
          <c:min val="3.0000000000000006E-2"/>
        </c:scaling>
        <c:delete val="0"/>
        <c:axPos val="r"/>
        <c:numFmt formatCode="0.0%" sourceLinked="1"/>
        <c:majorTickMark val="out"/>
        <c:minorTickMark val="none"/>
        <c:tickLblPos val="none"/>
        <c:crossAx val="321158528"/>
        <c:crosses val="max"/>
        <c:crossBetween val="between"/>
      </c:valAx>
      <c:catAx>
        <c:axId val="321158528"/>
        <c:scaling>
          <c:orientation val="minMax"/>
        </c:scaling>
        <c:delete val="1"/>
        <c:axPos val="b"/>
        <c:numFmt formatCode="General" sourceLinked="1"/>
        <c:majorTickMark val="out"/>
        <c:minorTickMark val="none"/>
        <c:tickLblPos val="nextTo"/>
        <c:crossAx val="321156608"/>
        <c:crosses val="autoZero"/>
        <c:auto val="1"/>
        <c:lblAlgn val="ctr"/>
        <c:lblOffset val="100"/>
        <c:noMultiLvlLbl val="0"/>
      </c:catAx>
    </c:plotArea>
    <c:legend>
      <c:legendPos val="r"/>
      <c:legendEntry>
        <c:idx val="1"/>
        <c:txPr>
          <a:bodyPr/>
          <a:lstStyle/>
          <a:p>
            <a:pPr>
              <a:defRPr sz="900" u="none"/>
            </a:pPr>
            <a:endParaRPr lang="ja-JP"/>
          </a:p>
        </c:txPr>
      </c:legendEntry>
      <c:layout>
        <c:manualLayout>
          <c:xMode val="edge"/>
          <c:yMode val="edge"/>
          <c:x val="0.79473860711694155"/>
          <c:y val="0.68737767397455873"/>
          <c:w val="0.20526139288305839"/>
          <c:h val="0.2696906624921665"/>
        </c:manualLayout>
      </c:layout>
      <c:overlay val="0"/>
      <c:txPr>
        <a:bodyPr/>
        <a:lstStyle/>
        <a:p>
          <a:pPr>
            <a:defRPr sz="900"/>
          </a:pPr>
          <a:endParaRPr lang="ja-JP"/>
        </a:p>
      </c:txPr>
    </c:legend>
    <c:plotVisOnly val="1"/>
    <c:dispBlanksAs val="gap"/>
    <c:showDLblsOverMax val="0"/>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762324476303953E-2"/>
          <c:y val="0.11282349290244496"/>
          <c:w val="0.88576714102246124"/>
          <c:h val="0.44826881533007357"/>
        </c:manualLayout>
      </c:layout>
      <c:barChart>
        <c:barDir val="col"/>
        <c:grouping val="clustered"/>
        <c:varyColors val="0"/>
        <c:ser>
          <c:idx val="1"/>
          <c:order val="0"/>
          <c:tx>
            <c:v>開業率</c:v>
          </c:tx>
          <c:spPr>
            <a:solidFill>
              <a:srgbClr val="FF0066"/>
            </a:solidFill>
          </c:spPr>
          <c:invertIfNegative val="0"/>
          <c:dLbls>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大阪開業廃業率!$A$32:$A$46</c:f>
              <c:strCache>
                <c:ptCount val="15"/>
                <c:pt idx="0">
                  <c:v>　　D 建設業</c:v>
                </c:pt>
                <c:pt idx="1">
                  <c:v>　　E 製造業</c:v>
                </c:pt>
                <c:pt idx="2">
                  <c:v>　　F 電気・ガス・熱供給・水道業</c:v>
                </c:pt>
                <c:pt idx="3">
                  <c:v>　　G 情報通信業</c:v>
                </c:pt>
                <c:pt idx="4">
                  <c:v>　　H 運輸業，郵便業</c:v>
                </c:pt>
                <c:pt idx="5">
                  <c:v>　　I 卸売業，小売業</c:v>
                </c:pt>
                <c:pt idx="6">
                  <c:v>　　J 金融業，保険業</c:v>
                </c:pt>
                <c:pt idx="7">
                  <c:v>　　K 不動産業，物品賃貸業</c:v>
                </c:pt>
                <c:pt idx="8">
                  <c:v>　　L 学術研究，専門・技術サービス業</c:v>
                </c:pt>
                <c:pt idx="9">
                  <c:v>　　M 宿泊業，飲食サービス業</c:v>
                </c:pt>
                <c:pt idx="10">
                  <c:v>　　N 生活関連サービス業，娯楽業</c:v>
                </c:pt>
                <c:pt idx="11">
                  <c:v>　　O 教育，学習支援業</c:v>
                </c:pt>
                <c:pt idx="12">
                  <c:v>　　P 医療，福祉</c:v>
                </c:pt>
                <c:pt idx="13">
                  <c:v>　　Q 複合サービス事業</c:v>
                </c:pt>
                <c:pt idx="14">
                  <c:v>　　R サービス業(他に分類されないもの)</c:v>
                </c:pt>
              </c:strCache>
            </c:strRef>
          </c:cat>
          <c:val>
            <c:numRef>
              <c:f>大阪開業廃業率!$C$32:$C$46</c:f>
              <c:numCache>
                <c:formatCode>General</c:formatCode>
                <c:ptCount val="15"/>
                <c:pt idx="0">
                  <c:v>1.0943935877784154</c:v>
                </c:pt>
                <c:pt idx="1">
                  <c:v>0.74064008841300466</c:v>
                </c:pt>
                <c:pt idx="2">
                  <c:v>2.3737066342057211</c:v>
                </c:pt>
                <c:pt idx="3">
                  <c:v>2.0277244280693503</c:v>
                </c:pt>
                <c:pt idx="4">
                  <c:v>1.4122394082044385</c:v>
                </c:pt>
                <c:pt idx="5">
                  <c:v>2.2168181207627464</c:v>
                </c:pt>
                <c:pt idx="6">
                  <c:v>3.1639531592355352</c:v>
                </c:pt>
                <c:pt idx="7">
                  <c:v>0.91768631813125678</c:v>
                </c:pt>
                <c:pt idx="8">
                  <c:v>1.9282200283950208</c:v>
                </c:pt>
                <c:pt idx="9">
                  <c:v>3.4432970848944526</c:v>
                </c:pt>
                <c:pt idx="10">
                  <c:v>2.244983587136264</c:v>
                </c:pt>
                <c:pt idx="11">
                  <c:v>3.1787897205371367</c:v>
                </c:pt>
                <c:pt idx="12">
                  <c:v>4.0152482500862137</c:v>
                </c:pt>
                <c:pt idx="13">
                  <c:v>4.9595999256060015E-2</c:v>
                </c:pt>
                <c:pt idx="14">
                  <c:v>1.9095118956547306</c:v>
                </c:pt>
              </c:numCache>
            </c:numRef>
          </c:val>
        </c:ser>
        <c:ser>
          <c:idx val="2"/>
          <c:order val="1"/>
          <c:tx>
            <c:v>廃業率</c:v>
          </c:tx>
          <c:spPr>
            <a:pattFill prst="dkUpDiag">
              <a:fgClr>
                <a:srgbClr val="4F81BD"/>
              </a:fgClr>
              <a:bgClr>
                <a:sysClr val="window" lastClr="FFFFFF"/>
              </a:bgClr>
            </a:pattFill>
          </c:spPr>
          <c:invertIfNegative val="0"/>
          <c:dLbls>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大阪開業廃業率!$A$32:$A$46</c:f>
              <c:strCache>
                <c:ptCount val="15"/>
                <c:pt idx="0">
                  <c:v>　　D 建設業</c:v>
                </c:pt>
                <c:pt idx="1">
                  <c:v>　　E 製造業</c:v>
                </c:pt>
                <c:pt idx="2">
                  <c:v>　　F 電気・ガス・熱供給・水道業</c:v>
                </c:pt>
                <c:pt idx="3">
                  <c:v>　　G 情報通信業</c:v>
                </c:pt>
                <c:pt idx="4">
                  <c:v>　　H 運輸業，郵便業</c:v>
                </c:pt>
                <c:pt idx="5">
                  <c:v>　　I 卸売業，小売業</c:v>
                </c:pt>
                <c:pt idx="6">
                  <c:v>　　J 金融業，保険業</c:v>
                </c:pt>
                <c:pt idx="7">
                  <c:v>　　K 不動産業，物品賃貸業</c:v>
                </c:pt>
                <c:pt idx="8">
                  <c:v>　　L 学術研究，専門・技術サービス業</c:v>
                </c:pt>
                <c:pt idx="9">
                  <c:v>　　M 宿泊業，飲食サービス業</c:v>
                </c:pt>
                <c:pt idx="10">
                  <c:v>　　N 生活関連サービス業，娯楽業</c:v>
                </c:pt>
                <c:pt idx="11">
                  <c:v>　　O 教育，学習支援業</c:v>
                </c:pt>
                <c:pt idx="12">
                  <c:v>　　P 医療，福祉</c:v>
                </c:pt>
                <c:pt idx="13">
                  <c:v>　　Q 複合サービス事業</c:v>
                </c:pt>
                <c:pt idx="14">
                  <c:v>　　R サービス業(他に分類されないもの)</c:v>
                </c:pt>
              </c:strCache>
            </c:strRef>
          </c:cat>
          <c:val>
            <c:numRef>
              <c:f>大阪開業廃業率!$D$32:$D$46</c:f>
              <c:numCache>
                <c:formatCode>General</c:formatCode>
                <c:ptCount val="15"/>
                <c:pt idx="0">
                  <c:v>6.7641744521609564</c:v>
                </c:pt>
                <c:pt idx="1">
                  <c:v>6.1055702004692405</c:v>
                </c:pt>
                <c:pt idx="2">
                  <c:v>5.2951917224589167</c:v>
                </c:pt>
                <c:pt idx="3">
                  <c:v>10.232691830308733</c:v>
                </c:pt>
                <c:pt idx="4">
                  <c:v>6.7065101850445794</c:v>
                </c:pt>
                <c:pt idx="5">
                  <c:v>7.077699351489092</c:v>
                </c:pt>
                <c:pt idx="6">
                  <c:v>9.4918594777066065</c:v>
                </c:pt>
                <c:pt idx="7">
                  <c:v>5.4946108703156762</c:v>
                </c:pt>
                <c:pt idx="8">
                  <c:v>8.5279398516100731</c:v>
                </c:pt>
                <c:pt idx="9">
                  <c:v>8.8360204174880224</c:v>
                </c:pt>
                <c:pt idx="10">
                  <c:v>6.3795443887750825</c:v>
                </c:pt>
                <c:pt idx="11">
                  <c:v>7.0146669265965631</c:v>
                </c:pt>
                <c:pt idx="12">
                  <c:v>5.1546728057339388</c:v>
                </c:pt>
                <c:pt idx="13">
                  <c:v>1.2151019817734705</c:v>
                </c:pt>
                <c:pt idx="14">
                  <c:v>6.7772154448857798</c:v>
                </c:pt>
              </c:numCache>
            </c:numRef>
          </c:val>
        </c:ser>
        <c:dLbls>
          <c:showLegendKey val="0"/>
          <c:showVal val="0"/>
          <c:showCatName val="0"/>
          <c:showSerName val="0"/>
          <c:showPercent val="0"/>
          <c:showBubbleSize val="0"/>
        </c:dLbls>
        <c:gapWidth val="150"/>
        <c:overlap val="-25"/>
        <c:axId val="110705664"/>
        <c:axId val="110719744"/>
      </c:barChart>
      <c:catAx>
        <c:axId val="110705664"/>
        <c:scaling>
          <c:orientation val="minMax"/>
        </c:scaling>
        <c:delete val="0"/>
        <c:axPos val="b"/>
        <c:numFmt formatCode="General" sourceLinked="1"/>
        <c:majorTickMark val="none"/>
        <c:minorTickMark val="none"/>
        <c:tickLblPos val="nextTo"/>
        <c:txPr>
          <a:bodyPr/>
          <a:lstStyle/>
          <a:p>
            <a:pPr>
              <a:defRPr sz="800" baseline="0">
                <a:ea typeface="HGPｺﾞｼｯｸE" panose="020B0900000000000000" pitchFamily="50" charset="-128"/>
              </a:defRPr>
            </a:pPr>
            <a:endParaRPr lang="ja-JP"/>
          </a:p>
        </c:txPr>
        <c:crossAx val="110719744"/>
        <c:crosses val="autoZero"/>
        <c:auto val="1"/>
        <c:lblAlgn val="ctr"/>
        <c:lblOffset val="100"/>
        <c:noMultiLvlLbl val="0"/>
      </c:catAx>
      <c:valAx>
        <c:axId val="110719744"/>
        <c:scaling>
          <c:orientation val="minMax"/>
        </c:scaling>
        <c:delete val="1"/>
        <c:axPos val="l"/>
        <c:numFmt formatCode="General" sourceLinked="1"/>
        <c:majorTickMark val="out"/>
        <c:minorTickMark val="none"/>
        <c:tickLblPos val="nextTo"/>
        <c:crossAx val="110705664"/>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808271538873174"/>
          <c:y val="0.34373924189708843"/>
          <c:w val="0.59785012450366781"/>
          <c:h val="0.64767096821230674"/>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1"/>
              <c:layout>
                <c:manualLayout>
                  <c:x val="-5.058449424591157E-2"/>
                  <c:y val="6.75174978127734E-2"/>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2919246746"/>
                  <c:y val="8.9171458218885433E-2"/>
                </c:manualLayout>
              </c:layout>
              <c:showLegendKey val="0"/>
              <c:showVal val="0"/>
              <c:showCatName val="1"/>
              <c:showSerName val="0"/>
              <c:showPercent val="1"/>
              <c:showBubbleSize val="0"/>
            </c:dLbl>
            <c:dLbl>
              <c:idx val="4"/>
              <c:layout>
                <c:manualLayout>
                  <c:x val="-0.15966295475201522"/>
                  <c:y val="-5.5406213758163923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'23年13部門'!$AM$5:$AM$11</c:f>
              <c:strCache>
                <c:ptCount val="7"/>
                <c:pt idx="0">
                  <c:v>製造業</c:v>
                </c:pt>
                <c:pt idx="1">
                  <c:v>卸売</c:v>
                </c:pt>
                <c:pt idx="2">
                  <c:v>小売</c:v>
                </c:pt>
                <c:pt idx="3">
                  <c:v>運輸・郵便</c:v>
                </c:pt>
                <c:pt idx="4">
                  <c:v>情報通信</c:v>
                </c:pt>
                <c:pt idx="5">
                  <c:v>サービス</c:v>
                </c:pt>
                <c:pt idx="6">
                  <c:v>その他</c:v>
                </c:pt>
              </c:strCache>
            </c:strRef>
          </c:cat>
          <c:val>
            <c:numRef>
              <c:f>'23年13部門'!$AN$5:$AN$11</c:f>
              <c:numCache>
                <c:formatCode>#,##0_);[Red]\(#,##0\)</c:formatCode>
                <c:ptCount val="7"/>
                <c:pt idx="0">
                  <c:v>11906320</c:v>
                </c:pt>
                <c:pt idx="1">
                  <c:v>6072594</c:v>
                </c:pt>
                <c:pt idx="2">
                  <c:v>1329542</c:v>
                </c:pt>
                <c:pt idx="3">
                  <c:v>1509789</c:v>
                </c:pt>
                <c:pt idx="4">
                  <c:v>466143</c:v>
                </c:pt>
                <c:pt idx="5">
                  <c:v>2454702</c:v>
                </c:pt>
                <c:pt idx="6">
                  <c:v>856703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422775349183318E-2"/>
          <c:y val="0.10490398025432925"/>
          <c:w val="0.90695608602775757"/>
          <c:h val="0.49297062683283854"/>
        </c:manualLayout>
      </c:layout>
      <c:barChart>
        <c:barDir val="col"/>
        <c:grouping val="clustered"/>
        <c:varyColors val="0"/>
        <c:ser>
          <c:idx val="0"/>
          <c:order val="0"/>
          <c:tx>
            <c:v>開業率</c:v>
          </c:tx>
          <c:spPr>
            <a:solidFill>
              <a:srgbClr val="FF0066"/>
            </a:solidFill>
          </c:spPr>
          <c:invertIfNegative val="0"/>
          <c:dLbls>
            <c:dLbl>
              <c:idx val="0"/>
              <c:layout>
                <c:manualLayout>
                  <c:x val="0"/>
                  <c:y val="-1.285140562248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7.2332730560578659E-3"/>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285140562248996E-2"/>
                </c:manualLayout>
              </c:layout>
              <c:showLegendKey val="0"/>
              <c:showVal val="1"/>
              <c:showCatName val="0"/>
              <c:showSerName val="0"/>
              <c:showPercent val="0"/>
              <c:showBubbleSize val="0"/>
              <c:extLst>
                <c:ext xmlns:c15="http://schemas.microsoft.com/office/drawing/2012/chart" uri="{CE6537A1-D6FC-4f65-9D91-7224C49458BB}"/>
              </c:extLst>
            </c:dLbl>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大阪開業廃業率!$A$8:$A$22</c:f>
              <c:strCache>
                <c:ptCount val="15"/>
                <c:pt idx="0">
                  <c:v>D 建設業</c:v>
                </c:pt>
                <c:pt idx="1">
                  <c:v>E 製造業</c:v>
                </c:pt>
                <c:pt idx="2">
                  <c:v>F 電気・ガス・熱供給・水道業</c:v>
                </c:pt>
                <c:pt idx="3">
                  <c:v>G 情報通信業</c:v>
                </c:pt>
                <c:pt idx="4">
                  <c:v>H 運輸業，郵便業</c:v>
                </c:pt>
                <c:pt idx="5">
                  <c:v>I 卸売業，小売業</c:v>
                </c:pt>
                <c:pt idx="6">
                  <c:v>J 金融業，保険業</c:v>
                </c:pt>
                <c:pt idx="7">
                  <c:v>K 不動産業，物品賃貸業</c:v>
                </c:pt>
                <c:pt idx="8">
                  <c:v>L 学術研究，専門・技術サービス業</c:v>
                </c:pt>
                <c:pt idx="9">
                  <c:v>M 宿泊業，飲食サービス業</c:v>
                </c:pt>
                <c:pt idx="10">
                  <c:v>N 生活関連サービス業，娯楽業</c:v>
                </c:pt>
                <c:pt idx="11">
                  <c:v>O 教育，学習支援業</c:v>
                </c:pt>
                <c:pt idx="12">
                  <c:v>P 医療，福祉</c:v>
                </c:pt>
                <c:pt idx="13">
                  <c:v>Q 複合サービス事業</c:v>
                </c:pt>
                <c:pt idx="14">
                  <c:v>R サービス業（他に分類されないもの）</c:v>
                </c:pt>
              </c:strCache>
            </c:strRef>
          </c:cat>
          <c:val>
            <c:numRef>
              <c:f>大阪開業廃業率!$B$8:$B$22</c:f>
              <c:numCache>
                <c:formatCode>General</c:formatCode>
                <c:ptCount val="15"/>
                <c:pt idx="0">
                  <c:v>5.6028686687584051</c:v>
                </c:pt>
                <c:pt idx="1">
                  <c:v>3.4085903804136883</c:v>
                </c:pt>
                <c:pt idx="2">
                  <c:v>9.931034482758621</c:v>
                </c:pt>
                <c:pt idx="3">
                  <c:v>10.139301210321991</c:v>
                </c:pt>
                <c:pt idx="4">
                  <c:v>8.0448196954154501</c:v>
                </c:pt>
                <c:pt idx="5">
                  <c:v>7.0165534046866291</c:v>
                </c:pt>
                <c:pt idx="6">
                  <c:v>10.2424746661559</c:v>
                </c:pt>
                <c:pt idx="7">
                  <c:v>5.1196783088835272</c:v>
                </c:pt>
                <c:pt idx="8">
                  <c:v>7.9409381471144318</c:v>
                </c:pt>
                <c:pt idx="9">
                  <c:v>8.1754222163213548</c:v>
                </c:pt>
                <c:pt idx="10">
                  <c:v>6.7227081470453403</c:v>
                </c:pt>
                <c:pt idx="11">
                  <c:v>9.4379819385004051</c:v>
                </c:pt>
                <c:pt idx="12">
                  <c:v>12.555647777861614</c:v>
                </c:pt>
                <c:pt idx="13">
                  <c:v>0.69865297589117936</c:v>
                </c:pt>
                <c:pt idx="14">
                  <c:v>7.7084990793989947</c:v>
                </c:pt>
              </c:numCache>
            </c:numRef>
          </c:val>
        </c:ser>
        <c:ser>
          <c:idx val="1"/>
          <c:order val="1"/>
          <c:tx>
            <c:v>廃業率</c:v>
          </c:tx>
          <c:spPr>
            <a:pattFill prst="dkUpDiag">
              <a:fgClr>
                <a:srgbClr val="4F81BD"/>
              </a:fgClr>
              <a:bgClr>
                <a:sysClr val="window" lastClr="FFFFFF"/>
              </a:bgClr>
            </a:pattFill>
          </c:spPr>
          <c:invertIfNegative val="0"/>
          <c:dLbls>
            <c:dLbl>
              <c:idx val="0"/>
              <c:layout>
                <c:manualLayout>
                  <c:x val="7.2332730560578659E-3"/>
                  <c:y val="-9.6385542168674707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4202824707772849E-17"/>
                  <c:y val="-1.9277108433734941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
                  <c:y val="1.2851405622489931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
                  <c:y val="-3.2128514056224931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0"/>
                  <c:y val="-1.6064257028112421E-2"/>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1.2055455093429689E-2"/>
                  <c:y val="-2.9450797666745043E-17"/>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1.2055455093429777E-2"/>
                  <c:y val="0"/>
                </c:manualLayout>
              </c:layout>
              <c:showLegendKey val="0"/>
              <c:showVal val="1"/>
              <c:showCatName val="0"/>
              <c:showSerName val="0"/>
              <c:showPercent val="0"/>
              <c:showBubbleSize val="0"/>
              <c:extLst>
                <c:ext xmlns:c15="http://schemas.microsoft.com/office/drawing/2012/chart" uri="{CE6537A1-D6FC-4f65-9D91-7224C49458BB}"/>
              </c:extLst>
            </c:dLbl>
            <c:dLbl>
              <c:idx val="13"/>
              <c:layout>
                <c:manualLayout>
                  <c:x val="0"/>
                  <c:y val="-4.176706827309231E-2"/>
                </c:manualLayout>
              </c:layout>
              <c:showLegendKey val="0"/>
              <c:showVal val="1"/>
              <c:showCatName val="0"/>
              <c:showSerName val="0"/>
              <c:showPercent val="0"/>
              <c:showBubbleSize val="0"/>
              <c:extLst>
                <c:ext xmlns:c15="http://schemas.microsoft.com/office/drawing/2012/chart" uri="{CE6537A1-D6FC-4f65-9D91-7224C49458BB}"/>
              </c:extLst>
            </c:dLbl>
            <c:dLbl>
              <c:idx val="14"/>
              <c:layout>
                <c:manualLayout>
                  <c:x val="1.4466546112115732E-2"/>
                  <c:y val="0"/>
                </c:manualLayout>
              </c:layout>
              <c:showLegendKey val="0"/>
              <c:showVal val="1"/>
              <c:showCatName val="0"/>
              <c:showSerName val="0"/>
              <c:showPercent val="0"/>
              <c:showBubbleSize val="0"/>
              <c:extLst>
                <c:ext xmlns:c15="http://schemas.microsoft.com/office/drawing/2012/chart" uri="{CE6537A1-D6FC-4f65-9D91-7224C49458BB}"/>
              </c:extLst>
            </c:dLbl>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大阪開業廃業率!$A$8:$A$22</c:f>
              <c:strCache>
                <c:ptCount val="15"/>
                <c:pt idx="0">
                  <c:v>D 建設業</c:v>
                </c:pt>
                <c:pt idx="1">
                  <c:v>E 製造業</c:v>
                </c:pt>
                <c:pt idx="2">
                  <c:v>F 電気・ガス・熱供給・水道業</c:v>
                </c:pt>
                <c:pt idx="3">
                  <c:v>G 情報通信業</c:v>
                </c:pt>
                <c:pt idx="4">
                  <c:v>H 運輸業，郵便業</c:v>
                </c:pt>
                <c:pt idx="5">
                  <c:v>I 卸売業，小売業</c:v>
                </c:pt>
                <c:pt idx="6">
                  <c:v>J 金融業，保険業</c:v>
                </c:pt>
                <c:pt idx="7">
                  <c:v>K 不動産業，物品賃貸業</c:v>
                </c:pt>
                <c:pt idx="8">
                  <c:v>L 学術研究，専門・技術サービス業</c:v>
                </c:pt>
                <c:pt idx="9">
                  <c:v>M 宿泊業，飲食サービス業</c:v>
                </c:pt>
                <c:pt idx="10">
                  <c:v>N 生活関連サービス業，娯楽業</c:v>
                </c:pt>
                <c:pt idx="11">
                  <c:v>O 教育，学習支援業</c:v>
                </c:pt>
                <c:pt idx="12">
                  <c:v>P 医療，福祉</c:v>
                </c:pt>
                <c:pt idx="13">
                  <c:v>Q 複合サービス事業</c:v>
                </c:pt>
                <c:pt idx="14">
                  <c:v>R サービス業（他に分類されないもの）</c:v>
                </c:pt>
              </c:strCache>
            </c:strRef>
          </c:cat>
          <c:val>
            <c:numRef>
              <c:f>大阪開業廃業率!$C$8:$C$22</c:f>
              <c:numCache>
                <c:formatCode>General</c:formatCode>
                <c:ptCount val="15"/>
                <c:pt idx="0">
                  <c:v>6.7543547813722</c:v>
                </c:pt>
                <c:pt idx="1">
                  <c:v>5.9423557476352258</c:v>
                </c:pt>
                <c:pt idx="2">
                  <c:v>7.2413793103448265</c:v>
                </c:pt>
                <c:pt idx="3">
                  <c:v>11.150621472612796</c:v>
                </c:pt>
                <c:pt idx="4">
                  <c:v>8.0978458139351375</c:v>
                </c:pt>
                <c:pt idx="5">
                  <c:v>8.4286081905742236</c:v>
                </c:pt>
                <c:pt idx="6">
                  <c:v>9.7396883922211774</c:v>
                </c:pt>
                <c:pt idx="7">
                  <c:v>6.1760665763340308</c:v>
                </c:pt>
                <c:pt idx="8">
                  <c:v>8.2875663995678401</c:v>
                </c:pt>
                <c:pt idx="9">
                  <c:v>9.4287177460259386</c:v>
                </c:pt>
                <c:pt idx="10">
                  <c:v>7.0876434890360533</c:v>
                </c:pt>
                <c:pt idx="11">
                  <c:v>8.1257894836070204</c:v>
                </c:pt>
                <c:pt idx="12">
                  <c:v>6.0981700459554533</c:v>
                </c:pt>
                <c:pt idx="13">
                  <c:v>1.2385211845343636</c:v>
                </c:pt>
                <c:pt idx="14">
                  <c:v>6.737435501102448</c:v>
                </c:pt>
              </c:numCache>
            </c:numRef>
          </c:val>
        </c:ser>
        <c:dLbls>
          <c:showLegendKey val="0"/>
          <c:showVal val="0"/>
          <c:showCatName val="0"/>
          <c:showSerName val="0"/>
          <c:showPercent val="0"/>
          <c:showBubbleSize val="0"/>
        </c:dLbls>
        <c:gapWidth val="150"/>
        <c:overlap val="-25"/>
        <c:axId val="110376832"/>
        <c:axId val="110378368"/>
      </c:barChart>
      <c:catAx>
        <c:axId val="110376832"/>
        <c:scaling>
          <c:orientation val="minMax"/>
        </c:scaling>
        <c:delete val="0"/>
        <c:axPos val="b"/>
        <c:numFmt formatCode="General" sourceLinked="1"/>
        <c:majorTickMark val="none"/>
        <c:minorTickMark val="none"/>
        <c:tickLblPos val="nextTo"/>
        <c:txPr>
          <a:bodyPr/>
          <a:lstStyle/>
          <a:p>
            <a:pPr>
              <a:defRPr sz="700" baseline="0">
                <a:ea typeface="HGPｺﾞｼｯｸE" panose="020B0900000000000000" pitchFamily="50" charset="-128"/>
              </a:defRPr>
            </a:pPr>
            <a:endParaRPr lang="ja-JP"/>
          </a:p>
        </c:txPr>
        <c:crossAx val="110378368"/>
        <c:crosses val="autoZero"/>
        <c:auto val="1"/>
        <c:lblAlgn val="ctr"/>
        <c:lblOffset val="100"/>
        <c:noMultiLvlLbl val="0"/>
      </c:catAx>
      <c:valAx>
        <c:axId val="110378368"/>
        <c:scaling>
          <c:orientation val="minMax"/>
        </c:scaling>
        <c:delete val="1"/>
        <c:axPos val="l"/>
        <c:numFmt formatCode="General" sourceLinked="1"/>
        <c:majorTickMark val="out"/>
        <c:minorTickMark val="none"/>
        <c:tickLblPos val="nextTo"/>
        <c:crossAx val="110376832"/>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'都道府県別特許発明者数推移（2010→2015）'!$C$2</c:f>
              <c:strCache>
                <c:ptCount val="1"/>
                <c:pt idx="0">
                  <c:v>2010年</c:v>
                </c:pt>
              </c:strCache>
            </c:strRef>
          </c:tx>
          <c:spPr>
            <a:pattFill prst="dkDnDiag">
              <a:fgClr>
                <a:schemeClr val="accent1"/>
              </a:fgClr>
              <a:bgClr>
                <a:schemeClr val="bg1"/>
              </a:bgClr>
            </a:pattFill>
          </c:spPr>
          <c:invertIfNegative val="0"/>
          <c:cat>
            <c:strRef>
              <c:f>'都道府県別特許発明者数推移（2010→2015）'!$B$3:$B$8</c:f>
              <c:strCache>
                <c:ptCount val="6"/>
                <c:pt idx="0">
                  <c:v>全国</c:v>
                </c:pt>
                <c:pt idx="1">
                  <c:v>大阪府</c:v>
                </c:pt>
                <c:pt idx="2">
                  <c:v>東京都</c:v>
                </c:pt>
                <c:pt idx="3">
                  <c:v>愛知県</c:v>
                </c:pt>
                <c:pt idx="4">
                  <c:v>京都府</c:v>
                </c:pt>
                <c:pt idx="5">
                  <c:v>兵庫県</c:v>
                </c:pt>
              </c:strCache>
            </c:strRef>
          </c:cat>
          <c:val>
            <c:numRef>
              <c:f>'都道府県別特許発明者数推移（2010→2015）'!$C$3:$C$8</c:f>
              <c:numCache>
                <c:formatCode>General</c:formatCode>
                <c:ptCount val="6"/>
                <c:pt idx="0">
                  <c:v>709796</c:v>
                </c:pt>
                <c:pt idx="1">
                  <c:v>86128</c:v>
                </c:pt>
                <c:pt idx="2">
                  <c:v>220840</c:v>
                </c:pt>
                <c:pt idx="3">
                  <c:v>60078</c:v>
                </c:pt>
                <c:pt idx="4">
                  <c:v>13190</c:v>
                </c:pt>
                <c:pt idx="5">
                  <c:v>17673</c:v>
                </c:pt>
              </c:numCache>
            </c:numRef>
          </c:val>
        </c:ser>
        <c:ser>
          <c:idx val="1"/>
          <c:order val="1"/>
          <c:tx>
            <c:strRef>
              <c:f>'都道府県別特許発明者数推移（2010→2015）'!$D$2</c:f>
              <c:strCache>
                <c:ptCount val="1"/>
                <c:pt idx="0">
                  <c:v>2015年</c:v>
                </c:pt>
              </c:strCache>
            </c:strRef>
          </c:tx>
          <c:spPr>
            <a:pattFill prst="pct40">
              <a:fgClr>
                <a:srgbClr val="FF0000"/>
              </a:fgClr>
              <a:bgClr>
                <a:schemeClr val="bg1"/>
              </a:bgClr>
            </a:pattFill>
          </c:spPr>
          <c:invertIfNegative val="0"/>
          <c:cat>
            <c:strRef>
              <c:f>'都道府県別特許発明者数推移（2010→2015）'!$B$3:$B$8</c:f>
              <c:strCache>
                <c:ptCount val="6"/>
                <c:pt idx="0">
                  <c:v>全国</c:v>
                </c:pt>
                <c:pt idx="1">
                  <c:v>大阪府</c:v>
                </c:pt>
                <c:pt idx="2">
                  <c:v>東京都</c:v>
                </c:pt>
                <c:pt idx="3">
                  <c:v>愛知県</c:v>
                </c:pt>
                <c:pt idx="4">
                  <c:v>京都府</c:v>
                </c:pt>
                <c:pt idx="5">
                  <c:v>兵庫県</c:v>
                </c:pt>
              </c:strCache>
            </c:strRef>
          </c:cat>
          <c:val>
            <c:numRef>
              <c:f>'都道府県別特許発明者数推移（2010→2015）'!$D$3:$D$8</c:f>
              <c:numCache>
                <c:formatCode>General</c:formatCode>
                <c:ptCount val="6"/>
                <c:pt idx="0">
                  <c:v>637109</c:v>
                </c:pt>
                <c:pt idx="1">
                  <c:v>65522</c:v>
                </c:pt>
                <c:pt idx="2">
                  <c:v>223133</c:v>
                </c:pt>
                <c:pt idx="3">
                  <c:v>64390</c:v>
                </c:pt>
                <c:pt idx="4">
                  <c:v>16477</c:v>
                </c:pt>
                <c:pt idx="5">
                  <c:v>15693</c:v>
                </c:pt>
              </c:numCache>
            </c:numRef>
          </c:val>
        </c:ser>
        <c:dLbls>
          <c:showLegendKey val="0"/>
          <c:showVal val="0"/>
          <c:showCatName val="0"/>
          <c:showSerName val="0"/>
          <c:showPercent val="0"/>
          <c:showBubbleSize val="0"/>
        </c:dLbls>
        <c:gapWidth val="150"/>
        <c:axId val="110003328"/>
        <c:axId val="110004864"/>
      </c:barChart>
      <c:lineChart>
        <c:grouping val="standard"/>
        <c:varyColors val="0"/>
        <c:ser>
          <c:idx val="2"/>
          <c:order val="2"/>
          <c:tx>
            <c:strRef>
              <c:f>'都道府県別特許発明者数推移（2010→2015）'!$E$2</c:f>
              <c:strCache>
                <c:ptCount val="1"/>
                <c:pt idx="0">
                  <c:v>増減率</c:v>
                </c:pt>
              </c:strCache>
            </c:strRef>
          </c:tx>
          <c:dLbls>
            <c:dLbl>
              <c:idx val="5"/>
              <c:layout>
                <c:manualLayout>
                  <c:x val="-2.4516735567702386E-3"/>
                  <c:y val="2.3550721950162962E-2"/>
                </c:manualLayout>
              </c:layout>
              <c:dLblPos val="r"/>
              <c:showLegendKey val="0"/>
              <c:showVal val="1"/>
              <c:showCatName val="0"/>
              <c:showSerName val="0"/>
              <c:showPercent val="0"/>
              <c:showBubbleSize val="0"/>
            </c:dLbl>
            <c:numFmt formatCode="0.0%" sourceLinked="0"/>
            <c:dLblPos val="r"/>
            <c:showLegendKey val="0"/>
            <c:showVal val="1"/>
            <c:showCatName val="0"/>
            <c:showSerName val="0"/>
            <c:showPercent val="0"/>
            <c:showBubbleSize val="0"/>
            <c:showLeaderLines val="0"/>
          </c:dLbls>
          <c:cat>
            <c:strRef>
              <c:f>'都道府県別特許発明者数推移（2010→2015）'!$B$3:$B$8</c:f>
              <c:strCache>
                <c:ptCount val="6"/>
                <c:pt idx="0">
                  <c:v>全国</c:v>
                </c:pt>
                <c:pt idx="1">
                  <c:v>大阪府</c:v>
                </c:pt>
                <c:pt idx="2">
                  <c:v>東京都</c:v>
                </c:pt>
                <c:pt idx="3">
                  <c:v>愛知県</c:v>
                </c:pt>
                <c:pt idx="4">
                  <c:v>京都府</c:v>
                </c:pt>
                <c:pt idx="5">
                  <c:v>兵庫県</c:v>
                </c:pt>
              </c:strCache>
            </c:strRef>
          </c:cat>
          <c:val>
            <c:numRef>
              <c:f>'都道府県別特許発明者数推移（2010→2015）'!$E$3:$E$8</c:f>
              <c:numCache>
                <c:formatCode>General</c:formatCode>
                <c:ptCount val="6"/>
                <c:pt idx="0">
                  <c:v>-0.10240547999999999</c:v>
                </c:pt>
                <c:pt idx="1">
                  <c:v>-0.23924856</c:v>
                </c:pt>
                <c:pt idx="2">
                  <c:v>1.0383083E-2</c:v>
                </c:pt>
                <c:pt idx="3">
                  <c:v>7.1773360999999994E-2</c:v>
                </c:pt>
                <c:pt idx="4">
                  <c:v>0.24920394200000001</c:v>
                </c:pt>
                <c:pt idx="5">
                  <c:v>-0.112035308</c:v>
                </c:pt>
              </c:numCache>
            </c:numRef>
          </c:val>
          <c:smooth val="0"/>
        </c:ser>
        <c:dLbls>
          <c:showLegendKey val="0"/>
          <c:showVal val="0"/>
          <c:showCatName val="0"/>
          <c:showSerName val="0"/>
          <c:showPercent val="0"/>
          <c:showBubbleSize val="0"/>
        </c:dLbls>
        <c:marker val="1"/>
        <c:smooth val="0"/>
        <c:axId val="110020480"/>
        <c:axId val="110018944"/>
      </c:lineChart>
      <c:catAx>
        <c:axId val="110003328"/>
        <c:scaling>
          <c:orientation val="minMax"/>
        </c:scaling>
        <c:delete val="0"/>
        <c:axPos val="b"/>
        <c:majorTickMark val="out"/>
        <c:minorTickMark val="none"/>
        <c:tickLblPos val="nextTo"/>
        <c:crossAx val="110004864"/>
        <c:crosses val="autoZero"/>
        <c:auto val="1"/>
        <c:lblAlgn val="ctr"/>
        <c:lblOffset val="100"/>
        <c:noMultiLvlLbl val="0"/>
      </c:catAx>
      <c:valAx>
        <c:axId val="110004864"/>
        <c:scaling>
          <c:orientation val="minMax"/>
        </c:scaling>
        <c:delete val="0"/>
        <c:axPos val="l"/>
        <c:majorGridlines/>
        <c:numFmt formatCode="General" sourceLinked="1"/>
        <c:majorTickMark val="out"/>
        <c:minorTickMark val="none"/>
        <c:tickLblPos val="nextTo"/>
        <c:crossAx val="110003328"/>
        <c:crosses val="autoZero"/>
        <c:crossBetween val="between"/>
      </c:valAx>
      <c:valAx>
        <c:axId val="110018944"/>
        <c:scaling>
          <c:orientation val="minMax"/>
        </c:scaling>
        <c:delete val="0"/>
        <c:axPos val="r"/>
        <c:numFmt formatCode="0%" sourceLinked="0"/>
        <c:majorTickMark val="out"/>
        <c:minorTickMark val="none"/>
        <c:tickLblPos val="nextTo"/>
        <c:crossAx val="110020480"/>
        <c:crosses val="max"/>
        <c:crossBetween val="between"/>
      </c:valAx>
      <c:catAx>
        <c:axId val="110020480"/>
        <c:scaling>
          <c:orientation val="minMax"/>
        </c:scaling>
        <c:delete val="1"/>
        <c:axPos val="b"/>
        <c:majorTickMark val="out"/>
        <c:minorTickMark val="none"/>
        <c:tickLblPos val="nextTo"/>
        <c:crossAx val="110018944"/>
        <c:crosses val="autoZero"/>
        <c:auto val="1"/>
        <c:lblAlgn val="ctr"/>
        <c:lblOffset val="100"/>
        <c:noMultiLvlLbl val="0"/>
      </c:catAx>
    </c:plotArea>
    <c:legend>
      <c:legendPos val="b"/>
      <c:layout>
        <c:manualLayout>
          <c:xMode val="edge"/>
          <c:yMode val="edge"/>
          <c:x val="0.12848313798771654"/>
          <c:y val="0.87243556745000939"/>
          <c:w val="0.4782527868482192"/>
          <c:h val="8.5173133039697244E-2"/>
        </c:manualLayout>
      </c:layout>
      <c:overlay val="0"/>
    </c:legend>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'[P47_都道府県別研究開発費の推移（2009～2013）リーサスより作成.xlsx]都道府県別研究開発費の推移（2009～2013）'!$A$4</c:f>
              <c:strCache>
                <c:ptCount val="1"/>
                <c:pt idx="0">
                  <c:v>東京都</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'[P47_都道府県別研究開発費の推移（2009～2013）リーサスより作成.xlsx]都道府県別研究開発費の推移（2009～2013）'!$B$4:$F$4</c:f>
              <c:numCache>
                <c:formatCode>#,##0_ </c:formatCode>
                <c:ptCount val="5"/>
                <c:pt idx="0">
                  <c:v>5591344</c:v>
                </c:pt>
                <c:pt idx="1">
                  <c:v>5845113</c:v>
                </c:pt>
                <c:pt idx="2">
                  <c:v>6232455</c:v>
                </c:pt>
                <c:pt idx="3">
                  <c:v>6272597</c:v>
                </c:pt>
                <c:pt idx="4">
                  <c:v>6479664</c:v>
                </c:pt>
              </c:numCache>
            </c:numRef>
          </c:val>
          <c:smooth val="0"/>
        </c:ser>
        <c:ser>
          <c:idx val="1"/>
          <c:order val="1"/>
          <c:tx>
            <c:strRef>
              <c:f>'[P47_都道府県別研究開発費の推移（2009～2013）リーサスより作成.xlsx]都道府県別研究開発費の推移（2009～2013）'!$A$5</c:f>
              <c:strCache>
                <c:ptCount val="1"/>
                <c:pt idx="0">
                  <c:v>神奈川県</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'[P47_都道府県別研究開発費の推移（2009～2013）リーサスより作成.xlsx]都道府県別研究開発費の推移（2009～2013）'!$B$5:$F$5</c:f>
              <c:numCache>
                <c:formatCode>#,##0_ </c:formatCode>
                <c:ptCount val="5"/>
                <c:pt idx="0">
                  <c:v>658439</c:v>
                </c:pt>
                <c:pt idx="1">
                  <c:v>890847</c:v>
                </c:pt>
                <c:pt idx="2">
                  <c:v>673800</c:v>
                </c:pt>
                <c:pt idx="3">
                  <c:v>786862</c:v>
                </c:pt>
                <c:pt idx="4">
                  <c:v>836313</c:v>
                </c:pt>
              </c:numCache>
            </c:numRef>
          </c:val>
          <c:smooth val="0"/>
        </c:ser>
        <c:ser>
          <c:idx val="2"/>
          <c:order val="2"/>
          <c:tx>
            <c:strRef>
              <c:f>'[P47_都道府県別研究開発費の推移（2009～2013）リーサスより作成.xlsx]都道府県別研究開発費の推移（2009～2013）'!$A$6</c:f>
              <c:strCache>
                <c:ptCount val="1"/>
                <c:pt idx="0">
                  <c:v>愛知県</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'[P47_都道府県別研究開発費の推移（2009～2013）リーサスより作成.xlsx]都道府県別研究開発費の推移（2009～2013）'!$B$6:$F$6</c:f>
              <c:numCache>
                <c:formatCode>#,##0_ </c:formatCode>
                <c:ptCount val="5"/>
                <c:pt idx="0">
                  <c:v>1349861</c:v>
                </c:pt>
                <c:pt idx="1">
                  <c:v>1434368</c:v>
                </c:pt>
                <c:pt idx="2">
                  <c:v>1499554</c:v>
                </c:pt>
                <c:pt idx="3">
                  <c:v>1678819</c:v>
                </c:pt>
                <c:pt idx="4">
                  <c:v>1765561</c:v>
                </c:pt>
              </c:numCache>
            </c:numRef>
          </c:val>
          <c:smooth val="0"/>
        </c:ser>
        <c:ser>
          <c:idx val="3"/>
          <c:order val="3"/>
          <c:tx>
            <c:strRef>
              <c:f>'[P47_都道府県別研究開発費の推移（2009～2013）リーサスより作成.xlsx]都道府県別研究開発費の推移（2009～2013）'!$A$7</c:f>
              <c:strCache>
                <c:ptCount val="1"/>
                <c:pt idx="0">
                  <c:v>大阪府</c:v>
                </c:pt>
              </c:strCache>
            </c:strRef>
          </c:tx>
          <c:spPr>
            <a:ln>
              <a:prstDash val="sysDash"/>
            </a:ln>
          </c:spPr>
          <c:marker>
            <c:symbol val="circle"/>
            <c:size val="6"/>
          </c:marker>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'[P47_都道府県別研究開発費の推移（2009～2013）リーサスより作成.xlsx]都道府県別研究開発費の推移（2009～2013）'!$B$7:$F$7</c:f>
              <c:numCache>
                <c:formatCode>#,##0_ </c:formatCode>
                <c:ptCount val="5"/>
                <c:pt idx="0">
                  <c:v>1237568</c:v>
                </c:pt>
                <c:pt idx="1">
                  <c:v>1471542</c:v>
                </c:pt>
                <c:pt idx="2">
                  <c:v>1428475</c:v>
                </c:pt>
                <c:pt idx="3">
                  <c:v>1394771</c:v>
                </c:pt>
                <c:pt idx="4">
                  <c:v>1399117</c:v>
                </c:pt>
              </c:numCache>
            </c:numRef>
          </c:val>
          <c:smooth val="0"/>
        </c:ser>
        <c:ser>
          <c:idx val="4"/>
          <c:order val="4"/>
          <c:tx>
            <c:strRef>
              <c:f>'[P47_都道府県別研究開発費の推移（2009～2013）リーサスより作成.xlsx]都道府県別研究開発費の推移（2009～2013）'!$A$8</c:f>
              <c:strCache>
                <c:ptCount val="1"/>
                <c:pt idx="0">
                  <c:v>京都府</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'[P47_都道府県別研究開発費の推移（2009～2013）リーサスより作成.xlsx]都道府県別研究開発費の推移（2009～2013）'!$B$8:$F$8</c:f>
              <c:numCache>
                <c:formatCode>#,##0_ </c:formatCode>
                <c:ptCount val="5"/>
                <c:pt idx="0">
                  <c:v>239300</c:v>
                </c:pt>
                <c:pt idx="1">
                  <c:v>286733</c:v>
                </c:pt>
                <c:pt idx="2">
                  <c:v>327991</c:v>
                </c:pt>
                <c:pt idx="3">
                  <c:v>363360</c:v>
                </c:pt>
                <c:pt idx="4">
                  <c:v>395743</c:v>
                </c:pt>
              </c:numCache>
            </c:numRef>
          </c:val>
          <c:smooth val="0"/>
        </c:ser>
        <c:dLbls>
          <c:showLegendKey val="0"/>
          <c:showVal val="0"/>
          <c:showCatName val="0"/>
          <c:showSerName val="0"/>
          <c:showPercent val="0"/>
          <c:showBubbleSize val="0"/>
        </c:dLbls>
        <c:marker val="1"/>
        <c:smooth val="0"/>
        <c:axId val="110043904"/>
        <c:axId val="110045440"/>
      </c:lineChart>
      <c:catAx>
        <c:axId val="110043904"/>
        <c:scaling>
          <c:orientation val="minMax"/>
        </c:scaling>
        <c:delete val="0"/>
        <c:axPos val="b"/>
        <c:numFmt formatCode="General" sourceLinked="1"/>
        <c:majorTickMark val="out"/>
        <c:minorTickMark val="none"/>
        <c:tickLblPos val="nextTo"/>
        <c:crossAx val="110045440"/>
        <c:crosses val="autoZero"/>
        <c:auto val="1"/>
        <c:lblAlgn val="ctr"/>
        <c:lblOffset val="100"/>
        <c:noMultiLvlLbl val="0"/>
      </c:catAx>
      <c:valAx>
        <c:axId val="110045440"/>
        <c:scaling>
          <c:orientation val="minMax"/>
        </c:scaling>
        <c:delete val="0"/>
        <c:axPos val="l"/>
        <c:majorGridlines/>
        <c:numFmt formatCode="#,##0_ " sourceLinked="1"/>
        <c:majorTickMark val="out"/>
        <c:minorTickMark val="none"/>
        <c:tickLblPos val="nextTo"/>
        <c:crossAx val="110043904"/>
        <c:crosses val="autoZero"/>
        <c:crossBetween val="between"/>
      </c:valAx>
      <c:dTable>
        <c:showHorzBorder val="1"/>
        <c:showVertBorder val="1"/>
        <c:showOutline val="1"/>
        <c:showKeys val="1"/>
      </c:dTable>
    </c:plotArea>
    <c:plotVisOnly val="1"/>
    <c:dispBlanksAs val="gap"/>
    <c:showDLblsOverMax val="0"/>
  </c:chart>
  <c:txPr>
    <a:bodyPr/>
    <a:lstStyle/>
    <a:p>
      <a:pPr>
        <a:defRPr sz="800"/>
      </a:pPr>
      <a:endParaRPr lang="ja-JP"/>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77571885847032E-2"/>
          <c:y val="0.15936285292273689"/>
          <c:w val="0.83401063960964616"/>
          <c:h val="0.59597691988906243"/>
        </c:manualLayout>
      </c:layout>
      <c:barChart>
        <c:barDir val="col"/>
        <c:grouping val="clustered"/>
        <c:varyColors val="0"/>
        <c:ser>
          <c:idx val="0"/>
          <c:order val="0"/>
          <c:tx>
            <c:strRef>
              <c:f>[P59_関西国際空港の国際貨物量等.xlsx]関空!$B$4</c:f>
              <c:strCache>
                <c:ptCount val="1"/>
                <c:pt idx="0">
                  <c:v>関空貨物取扱量[年度ベース]（万トン）</c:v>
                </c:pt>
              </c:strCache>
            </c:strRef>
          </c:tx>
          <c:invertIfNegative val="0"/>
          <c:dLbls>
            <c:dLblPos val="ctr"/>
            <c:showLegendKey val="0"/>
            <c:showVal val="1"/>
            <c:showCatName val="0"/>
            <c:showSerName val="0"/>
            <c:showPercent val="0"/>
            <c:showBubbleSize val="0"/>
            <c:showLeaderLines val="0"/>
          </c:dLbls>
          <c:cat>
            <c:strRef>
              <c:f>[P59_関西国際空港の国際貨物量等.xlsx]関空!$C$3:$I$3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[P59_関西国際空港の国際貨物量等.xlsx]関空!$C$4:$I$4</c:f>
              <c:numCache>
                <c:formatCode>General</c:formatCode>
                <c:ptCount val="7"/>
                <c:pt idx="0">
                  <c:v>75</c:v>
                </c:pt>
                <c:pt idx="1">
                  <c:v>71</c:v>
                </c:pt>
                <c:pt idx="2">
                  <c:v>69</c:v>
                </c:pt>
                <c:pt idx="3">
                  <c:v>67</c:v>
                </c:pt>
                <c:pt idx="4">
                  <c:v>74</c:v>
                </c:pt>
                <c:pt idx="5">
                  <c:v>70</c:v>
                </c:pt>
                <c:pt idx="6">
                  <c:v>75</c:v>
                </c:pt>
              </c:numCache>
            </c:numRef>
          </c:val>
        </c:ser>
        <c:dLbls>
          <c:showLegendKey val="0"/>
          <c:showVal val="0"/>
          <c:showCatName val="0"/>
          <c:showSerName val="0"/>
          <c:showPercent val="0"/>
          <c:showBubbleSize val="0"/>
        </c:dLbls>
        <c:gapWidth val="150"/>
        <c:axId val="5601536"/>
        <c:axId val="5603328"/>
      </c:barChart>
      <c:lineChart>
        <c:grouping val="standard"/>
        <c:varyColors val="0"/>
        <c:ser>
          <c:idx val="1"/>
          <c:order val="1"/>
          <c:tx>
            <c:strRef>
              <c:f>[P59_関西国際空港の国際貨物量等.xlsx]関空!$B$5</c:f>
              <c:strCache>
                <c:ptCount val="1"/>
                <c:pt idx="0">
                  <c:v>関空輸出入貿易額（兆円）</c:v>
                </c:pt>
              </c:strCache>
            </c:strRef>
          </c:tx>
          <c:dLbls>
            <c:dLbl>
              <c:idx val="0"/>
              <c:layout>
                <c:manualLayout>
                  <c:x val="-3.430531732418525E-2"/>
                  <c:y val="-5.3981106612685563E-2"/>
                </c:manualLayout>
              </c:layout>
              <c:showLegendKey val="0"/>
              <c:showVal val="1"/>
              <c:showCatName val="0"/>
              <c:showSerName val="0"/>
              <c:showPercent val="0"/>
              <c:showBubbleSize val="0"/>
            </c:dLbl>
            <c:dLbl>
              <c:idx val="1"/>
              <c:layout>
                <c:manualLayout>
                  <c:x val="-3.430531732418525E-2"/>
                  <c:y val="-4.8582995951417005E-2"/>
                </c:manualLayout>
              </c:layout>
              <c:showLegendKey val="0"/>
              <c:showVal val="1"/>
              <c:showCatName val="0"/>
              <c:showSerName val="0"/>
              <c:showPercent val="0"/>
              <c:showBubbleSize val="0"/>
            </c:dLbl>
            <c:dLbl>
              <c:idx val="2"/>
              <c:layout>
                <c:manualLayout>
                  <c:x val="-3.430531732418525E-2"/>
                  <c:y val="-5.9379217273954142E-2"/>
                </c:manualLayout>
              </c:layout>
              <c:showLegendKey val="0"/>
              <c:showVal val="1"/>
              <c:showCatName val="0"/>
              <c:showSerName val="0"/>
              <c:showPercent val="0"/>
              <c:showBubbleSize val="0"/>
            </c:dLbl>
            <c:dLbl>
              <c:idx val="3"/>
              <c:layout>
                <c:manualLayout>
                  <c:x val="-3.6592338479130931E-2"/>
                  <c:y val="-6.4777327935222673E-2"/>
                </c:manualLayout>
              </c:layout>
              <c:showLegendKey val="0"/>
              <c:showVal val="1"/>
              <c:showCatName val="0"/>
              <c:showSerName val="0"/>
              <c:showPercent val="0"/>
              <c:showBubbleSize val="0"/>
            </c:dLbl>
            <c:dLbl>
              <c:idx val="4"/>
              <c:layout>
                <c:manualLayout>
                  <c:x val="-3.887935963407653E-2"/>
                  <c:y val="-6.4777327935222659E-2"/>
                </c:manualLayout>
              </c:layout>
              <c:showLegendKey val="0"/>
              <c:showVal val="1"/>
              <c:showCatName val="0"/>
              <c:showSerName val="0"/>
              <c:showPercent val="0"/>
              <c:showBubbleSize val="0"/>
            </c:dLbl>
            <c:dLbl>
              <c:idx val="5"/>
              <c:layout>
                <c:manualLayout>
                  <c:x val="-3.4455072310592048E-2"/>
                  <c:y val="-8.0972084967111918E-2"/>
                </c:manualLayout>
              </c:layout>
              <c:showLegendKey val="0"/>
              <c:showVal val="1"/>
              <c:showCatName val="0"/>
              <c:showSerName val="0"/>
              <c:showPercent val="0"/>
              <c:showBubbleSize val="0"/>
            </c:dLbl>
            <c:dLbl>
              <c:idx val="6"/>
              <c:layout>
                <c:manualLayout>
                  <c:x val="-3.2018296169239568E-2"/>
                  <c:y val="-4.8582995951417005E-2"/>
                </c:manualLayout>
              </c:layout>
              <c:showLegendKey val="0"/>
              <c:showVal val="1"/>
              <c:showCatName val="0"/>
              <c:showSerName val="0"/>
              <c:showPercent val="0"/>
              <c:showBubbleSize val="0"/>
            </c:dLbl>
            <c:numFmt formatCode="#,##0.0_);[Red]\(#,##0.0\)" sourceLinked="0"/>
            <c:showLegendKey val="0"/>
            <c:showVal val="1"/>
            <c:showCatName val="0"/>
            <c:showSerName val="0"/>
            <c:showPercent val="0"/>
            <c:showBubbleSize val="0"/>
            <c:showLeaderLines val="0"/>
          </c:dLbls>
          <c:cat>
            <c:strRef>
              <c:f>[P59_関西国際空港の国際貨物量等.xlsx]関空!$C$3:$I$3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[P59_関西国際空港の国際貨物量等.xlsx]関空!$C$5:$I$5</c:f>
              <c:numCache>
                <c:formatCode>0.0</c:formatCode>
                <c:ptCount val="7"/>
                <c:pt idx="0">
                  <c:v>6.9661999999999997</c:v>
                </c:pt>
                <c:pt idx="1">
                  <c:v>7.0465</c:v>
                </c:pt>
                <c:pt idx="2">
                  <c:v>6.8514999999999997</c:v>
                </c:pt>
                <c:pt idx="3">
                  <c:v>7.7374000000000001</c:v>
                </c:pt>
                <c:pt idx="4">
                  <c:v>8.4718999999999998</c:v>
                </c:pt>
                <c:pt idx="5">
                  <c:v>9.2125000000000004</c:v>
                </c:pt>
                <c:pt idx="6">
                  <c:v>8.6343999999999994</c:v>
                </c:pt>
              </c:numCache>
            </c:numRef>
          </c:val>
          <c:smooth val="0"/>
        </c:ser>
        <c:dLbls>
          <c:showLegendKey val="0"/>
          <c:showVal val="0"/>
          <c:showCatName val="0"/>
          <c:showSerName val="0"/>
          <c:showPercent val="0"/>
          <c:showBubbleSize val="0"/>
        </c:dLbls>
        <c:marker val="1"/>
        <c:smooth val="0"/>
        <c:axId val="5606400"/>
        <c:axId val="5604864"/>
      </c:lineChart>
      <c:catAx>
        <c:axId val="5601536"/>
        <c:scaling>
          <c:orientation val="minMax"/>
        </c:scaling>
        <c:delete val="0"/>
        <c:axPos val="b"/>
        <c:majorTickMark val="out"/>
        <c:minorTickMark val="none"/>
        <c:tickLblPos val="nextTo"/>
        <c:crossAx val="5603328"/>
        <c:crosses val="autoZero"/>
        <c:auto val="1"/>
        <c:lblAlgn val="ctr"/>
        <c:lblOffset val="100"/>
        <c:noMultiLvlLbl val="0"/>
      </c:catAx>
      <c:valAx>
        <c:axId val="5603328"/>
        <c:scaling>
          <c:orientation val="minMax"/>
          <c:max val="90"/>
          <c:min val="60"/>
        </c:scaling>
        <c:delete val="0"/>
        <c:axPos val="l"/>
        <c:majorGridlines/>
        <c:numFmt formatCode="General" sourceLinked="1"/>
        <c:majorTickMark val="out"/>
        <c:minorTickMark val="none"/>
        <c:tickLblPos val="nextTo"/>
        <c:crossAx val="5601536"/>
        <c:crosses val="autoZero"/>
        <c:crossBetween val="between"/>
      </c:valAx>
      <c:valAx>
        <c:axId val="5604864"/>
        <c:scaling>
          <c:orientation val="minMax"/>
        </c:scaling>
        <c:delete val="0"/>
        <c:axPos val="r"/>
        <c:numFmt formatCode="0.0" sourceLinked="1"/>
        <c:majorTickMark val="out"/>
        <c:minorTickMark val="none"/>
        <c:tickLblPos val="nextTo"/>
        <c:crossAx val="5606400"/>
        <c:crosses val="max"/>
        <c:crossBetween val="between"/>
      </c:valAx>
      <c:catAx>
        <c:axId val="5606400"/>
        <c:scaling>
          <c:orientation val="minMax"/>
        </c:scaling>
        <c:delete val="1"/>
        <c:axPos val="b"/>
        <c:majorTickMark val="out"/>
        <c:minorTickMark val="none"/>
        <c:tickLblPos val="nextTo"/>
        <c:crossAx val="5604864"/>
        <c:crosses val="autoZero"/>
        <c:auto val="1"/>
        <c:lblAlgn val="ctr"/>
        <c:lblOffset val="100"/>
        <c:noMultiLvlLbl val="0"/>
      </c:catAx>
    </c:plotArea>
    <c:legend>
      <c:legendPos val="r"/>
      <c:layout>
        <c:manualLayout>
          <c:xMode val="edge"/>
          <c:yMode val="edge"/>
          <c:x val="3.554751196409197E-2"/>
          <c:y val="0.87382872687472768"/>
          <c:w val="0.91865079365079361"/>
          <c:h val="9.3360309128025648E-2"/>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0541651176297302E-2"/>
          <c:y val="3.6337323978415499E-2"/>
          <c:w val="0.71552239278207508"/>
          <c:h val="0.69372666200169364"/>
        </c:manualLayout>
      </c:layout>
      <c:barChart>
        <c:barDir val="col"/>
        <c:grouping val="clustered"/>
        <c:varyColors val="0"/>
        <c:ser>
          <c:idx val="0"/>
          <c:order val="0"/>
          <c:tx>
            <c:strRef>
              <c:f>'[＜P.23＞【まとめ】阪神港と他港との貿易額比較.xlsx]阪神港合計（全国との比較） (3)'!$S$13:$S$14</c:f>
              <c:strCache>
                <c:ptCount val="1"/>
                <c:pt idx="0">
                  <c:v>大阪港</c:v>
                </c:pt>
              </c:strCache>
            </c:strRef>
          </c:tx>
          <c:spPr>
            <a:pattFill prst="pct50">
              <a:fgClr>
                <a:schemeClr val="accent1"/>
              </a:fgClr>
              <a:bgClr>
                <a:schemeClr val="bg1"/>
              </a:bgClr>
            </a:pattFill>
            <a:ln>
              <a:solidFill>
                <a:schemeClr val="accent1"/>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(3)'!$S$15:$S$21</c:f>
              <c:numCache>
                <c:formatCode>#,##0_);[Red]\(#,##0\)</c:formatCode>
                <c:ptCount val="7"/>
                <c:pt idx="0">
                  <c:v>70182.710000000006</c:v>
                </c:pt>
                <c:pt idx="1">
                  <c:v>73289.990000000005</c:v>
                </c:pt>
                <c:pt idx="2">
                  <c:v>69200.39</c:v>
                </c:pt>
                <c:pt idx="3">
                  <c:v>78655.89</c:v>
                </c:pt>
                <c:pt idx="4">
                  <c:v>84101.79</c:v>
                </c:pt>
                <c:pt idx="5">
                  <c:v>84211.51</c:v>
                </c:pt>
                <c:pt idx="6">
                  <c:v>74856.808350000007</c:v>
                </c:pt>
              </c:numCache>
            </c:numRef>
          </c:val>
        </c:ser>
        <c:ser>
          <c:idx val="2"/>
          <c:order val="1"/>
          <c:tx>
            <c:strRef>
              <c:f>'[＜P.23＞【まとめ】阪神港と他港との貿易額比較.xlsx]阪神港合計（全国との比較） (3)'!$T$13:$T$14</c:f>
              <c:strCache>
                <c:ptCount val="1"/>
                <c:pt idx="0">
                  <c:v>神戸港</c:v>
                </c:pt>
              </c:strCache>
            </c:strRef>
          </c:tx>
          <c:spPr>
            <a:pattFill prst="ltUpDiag">
              <a:fgClr>
                <a:schemeClr val="accent1"/>
              </a:fgClr>
              <a:bgClr>
                <a:schemeClr val="bg1"/>
              </a:bgClr>
            </a:pattFill>
            <a:ln>
              <a:solidFill>
                <a:schemeClr val="accent1"/>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(3)'!$T$15:$T$21</c:f>
              <c:numCache>
                <c:formatCode>#,##0_);[Red]\(#,##0\)</c:formatCode>
                <c:ptCount val="7"/>
                <c:pt idx="0">
                  <c:v>75585.173479999998</c:v>
                </c:pt>
                <c:pt idx="1">
                  <c:v>80802.381659999999</c:v>
                </c:pt>
                <c:pt idx="2">
                  <c:v>76334.321129999997</c:v>
                </c:pt>
                <c:pt idx="3">
                  <c:v>81639.844589999993</c:v>
                </c:pt>
                <c:pt idx="4">
                  <c:v>86273.696400000001</c:v>
                </c:pt>
                <c:pt idx="5">
                  <c:v>88170.35553999999</c:v>
                </c:pt>
                <c:pt idx="6">
                  <c:v>80108.715429999997</c:v>
                </c:pt>
              </c:numCache>
            </c:numRef>
          </c:val>
        </c:ser>
        <c:ser>
          <c:idx val="4"/>
          <c:order val="2"/>
          <c:tx>
            <c:strRef>
              <c:f>'[＜P.23＞【まとめ】阪神港と他港との貿易額比較.xlsx]阪神港合計（全国との比較） (3)'!$U$13:$U$14</c:f>
              <c:strCache>
                <c:ptCount val="1"/>
                <c:pt idx="0">
                  <c:v>阪神港合計</c:v>
                </c:pt>
              </c:strCache>
            </c:strRef>
          </c:tx>
          <c:spPr>
            <a:pattFill prst="pct5">
              <a:fgClr>
                <a:schemeClr val="accent1"/>
              </a:fgClr>
              <a:bgClr>
                <a:schemeClr val="bg1"/>
              </a:bgClr>
            </a:pattFill>
            <a:ln>
              <a:solidFill>
                <a:schemeClr val="accent1"/>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(3)'!$U$15:$U$21</c:f>
              <c:numCache>
                <c:formatCode>#,##0_);[Red]\(#,##0\)</c:formatCode>
                <c:ptCount val="7"/>
                <c:pt idx="0">
                  <c:v>145768.06380512009</c:v>
                </c:pt>
                <c:pt idx="1">
                  <c:v>154092.41593415241</c:v>
                </c:pt>
                <c:pt idx="2">
                  <c:v>145534.65532974678</c:v>
                </c:pt>
                <c:pt idx="3">
                  <c:v>160295.8712294033</c:v>
                </c:pt>
                <c:pt idx="4">
                  <c:v>170375.55563702725</c:v>
                </c:pt>
                <c:pt idx="5">
                  <c:v>172381.86684460955</c:v>
                </c:pt>
                <c:pt idx="6">
                  <c:v>154965.52377999999</c:v>
                </c:pt>
              </c:numCache>
            </c:numRef>
          </c:val>
        </c:ser>
        <c:ser>
          <c:idx val="1"/>
          <c:order val="3"/>
          <c:tx>
            <c:strRef>
              <c:f>'[＜P.23＞【まとめ】阪神港と他港との貿易額比較.xlsx]阪神港合計（全国との比較） (3)'!$V$13:$V$14</c:f>
              <c:strCache>
                <c:ptCount val="1"/>
                <c:pt idx="0">
                  <c:v>東京港</c:v>
                </c:pt>
              </c:strCache>
            </c:strRef>
          </c:tx>
          <c:spPr>
            <a:solidFill>
              <a:srgbClr val="92D050"/>
            </a:solidFill>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(3)'!$V$15:$V$21</c:f>
              <c:numCache>
                <c:formatCode>#,##0_);[Red]\(#,##0\)</c:formatCode>
                <c:ptCount val="7"/>
                <c:pt idx="0">
                  <c:v>121341.49314999999</c:v>
                </c:pt>
                <c:pt idx="1">
                  <c:v>128486.98611</c:v>
                </c:pt>
                <c:pt idx="2">
                  <c:v>131462.48043999998</c:v>
                </c:pt>
                <c:pt idx="3">
                  <c:v>155129.46841999999</c:v>
                </c:pt>
                <c:pt idx="4">
                  <c:v>171416.25015000001</c:v>
                </c:pt>
                <c:pt idx="5">
                  <c:v>176118.85441999999</c:v>
                </c:pt>
                <c:pt idx="6">
                  <c:v>164077.29320000001</c:v>
                </c:pt>
              </c:numCache>
            </c:numRef>
          </c:val>
        </c:ser>
        <c:ser>
          <c:idx val="3"/>
          <c:order val="4"/>
          <c:tx>
            <c:strRef>
              <c:f>'[＜P.23＞【まとめ】阪神港と他港との貿易額比較.xlsx]阪神港合計（全国との比較） (3)'!$W$13:$W$14</c:f>
              <c:strCache>
                <c:ptCount val="1"/>
                <c:pt idx="0">
                  <c:v>横浜港</c:v>
                </c:pt>
              </c:strCache>
            </c:strRef>
          </c:tx>
          <c:spPr>
            <a:pattFill prst="lgCheck">
              <a:fgClr>
                <a:srgbClr val="7030A0"/>
              </a:fgClr>
              <a:bgClr>
                <a:schemeClr val="bg1"/>
              </a:bgClr>
            </a:pattFill>
            <a:ln>
              <a:solidFill>
                <a:srgbClr val="7030A0"/>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(3)'!$W$15:$W$21</c:f>
              <c:numCache>
                <c:formatCode>#,##0_);[Red]\(#,##0\)</c:formatCode>
                <c:ptCount val="7"/>
                <c:pt idx="0">
                  <c:v>103359.65972</c:v>
                </c:pt>
                <c:pt idx="1">
                  <c:v>107839.20621000002</c:v>
                </c:pt>
                <c:pt idx="2">
                  <c:v>104443.52770999999</c:v>
                </c:pt>
                <c:pt idx="3">
                  <c:v>109216.56294999999</c:v>
                </c:pt>
                <c:pt idx="4">
                  <c:v>117349.36657</c:v>
                </c:pt>
                <c:pt idx="5">
                  <c:v>121539.47748</c:v>
                </c:pt>
                <c:pt idx="6">
                  <c:v>106845.55644999999</c:v>
                </c:pt>
              </c:numCache>
            </c:numRef>
          </c:val>
        </c:ser>
        <c:ser>
          <c:idx val="5"/>
          <c:order val="5"/>
          <c:tx>
            <c:strRef>
              <c:f>'[＜P.23＞【まとめ】阪神港と他港との貿易額比較.xlsx]阪神港合計（全国との比較） (3)'!$X$13:$X$14</c:f>
              <c:strCache>
                <c:ptCount val="1"/>
                <c:pt idx="0">
                  <c:v>名古屋港</c:v>
                </c:pt>
              </c:strCache>
            </c:strRef>
          </c:tx>
          <c:spPr>
            <a:pattFill prst="smCheck">
              <a:fgClr>
                <a:schemeClr val="accent6">
                  <a:lumMod val="75000"/>
                </a:schemeClr>
              </a:fgClr>
              <a:bgClr>
                <a:schemeClr val="bg1"/>
              </a:bgClr>
            </a:pattFill>
            <a:ln>
              <a:solidFill>
                <a:schemeClr val="accent6">
                  <a:lumMod val="60000"/>
                  <a:lumOff val="40000"/>
                </a:schemeClr>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(3)'!$X$15:$X$21</c:f>
              <c:numCache>
                <c:formatCode>#,##0_);[Red]\(#,##0\)</c:formatCode>
                <c:ptCount val="7"/>
                <c:pt idx="0">
                  <c:v>127103.10532</c:v>
                </c:pt>
                <c:pt idx="1">
                  <c:v>134479.03578999999</c:v>
                </c:pt>
                <c:pt idx="2">
                  <c:v>143151.00737000001</c:v>
                </c:pt>
                <c:pt idx="3">
                  <c:v>163103.27348999999</c:v>
                </c:pt>
                <c:pt idx="4">
                  <c:v>170912.67370000001</c:v>
                </c:pt>
                <c:pt idx="5">
                  <c:v>168705.64212</c:v>
                </c:pt>
                <c:pt idx="6">
                  <c:v>152258.89543</c:v>
                </c:pt>
              </c:numCache>
            </c:numRef>
          </c:val>
        </c:ser>
        <c:dLbls>
          <c:showLegendKey val="0"/>
          <c:showVal val="0"/>
          <c:showCatName val="0"/>
          <c:showSerName val="0"/>
          <c:showPercent val="0"/>
          <c:showBubbleSize val="0"/>
        </c:dLbls>
        <c:gapWidth val="150"/>
        <c:axId val="114755840"/>
        <c:axId val="114765824"/>
      </c:barChart>
      <c:lineChart>
        <c:grouping val="standard"/>
        <c:varyColors val="0"/>
        <c:ser>
          <c:idx val="6"/>
          <c:order val="6"/>
          <c:tx>
            <c:strRef>
              <c:f>'[＜P.23＞【まとめ】阪神港と他港との貿易額比較.xlsx]阪神港合計（全国との比較） (3)'!$Y$13:$Y$14</c:f>
              <c:strCache>
                <c:ptCount val="1"/>
                <c:pt idx="0">
                  <c:v>全国</c:v>
                </c:pt>
              </c:strCache>
            </c:strRef>
          </c:tx>
          <c:spPr>
            <a:ln w="19050">
              <a:solidFill>
                <a:schemeClr val="tx1"/>
              </a:solidFill>
            </a:ln>
          </c:spPr>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(3)'!$Y$15:$Y$21</c:f>
              <c:numCache>
                <c:formatCode>#,##0_);[Red]\(#,##0\)</c:formatCode>
                <c:ptCount val="7"/>
                <c:pt idx="0">
                  <c:v>1281645.8400000001</c:v>
                </c:pt>
                <c:pt idx="1">
                  <c:v>1336576.6200000001</c:v>
                </c:pt>
                <c:pt idx="2">
                  <c:v>1344362.04</c:v>
                </c:pt>
                <c:pt idx="3">
                  <c:v>1510167.38</c:v>
                </c:pt>
                <c:pt idx="4">
                  <c:v>1590021.41</c:v>
                </c:pt>
                <c:pt idx="5">
                  <c:v>1540194.65</c:v>
                </c:pt>
                <c:pt idx="6">
                  <c:v>1360777.4426800001</c:v>
                </c:pt>
              </c:numCache>
            </c:numRef>
          </c:val>
          <c:smooth val="0"/>
        </c:ser>
        <c:dLbls>
          <c:showLegendKey val="0"/>
          <c:showVal val="0"/>
          <c:showCatName val="0"/>
          <c:showSerName val="0"/>
          <c:showPercent val="0"/>
          <c:showBubbleSize val="0"/>
        </c:dLbls>
        <c:marker val="1"/>
        <c:smooth val="0"/>
        <c:axId val="114768896"/>
        <c:axId val="114767360"/>
      </c:lineChart>
      <c:catAx>
        <c:axId val="114755840"/>
        <c:scaling>
          <c:orientation val="minMax"/>
        </c:scaling>
        <c:delete val="0"/>
        <c:axPos val="b"/>
        <c:majorTickMark val="out"/>
        <c:minorTickMark val="none"/>
        <c:tickLblPos val="nextTo"/>
        <c:crossAx val="114765824"/>
        <c:crosses val="autoZero"/>
        <c:auto val="1"/>
        <c:lblAlgn val="ctr"/>
        <c:lblOffset val="100"/>
        <c:noMultiLvlLbl val="0"/>
      </c:catAx>
      <c:valAx>
        <c:axId val="114765824"/>
        <c:scaling>
          <c:orientation val="minMax"/>
          <c:max val="190000"/>
          <c:min val="50000"/>
        </c:scaling>
        <c:delete val="0"/>
        <c:axPos val="l"/>
        <c:majorGridlines/>
        <c:numFmt formatCode="#,##0_);[Red]\(#,##0\)" sourceLinked="1"/>
        <c:majorTickMark val="out"/>
        <c:minorTickMark val="none"/>
        <c:tickLblPos val="nextTo"/>
        <c:crossAx val="114755840"/>
        <c:crosses val="autoZero"/>
        <c:crossBetween val="between"/>
      </c:valAx>
      <c:valAx>
        <c:axId val="114767360"/>
        <c:scaling>
          <c:orientation val="minMax"/>
        </c:scaling>
        <c:delete val="0"/>
        <c:axPos val="r"/>
        <c:numFmt formatCode="#,##0_);[Red]\(#,##0\)" sourceLinked="1"/>
        <c:majorTickMark val="out"/>
        <c:minorTickMark val="none"/>
        <c:tickLblPos val="nextTo"/>
        <c:crossAx val="114768896"/>
        <c:crosses val="max"/>
        <c:crossBetween val="between"/>
      </c:valAx>
      <c:catAx>
        <c:axId val="114768896"/>
        <c:scaling>
          <c:orientation val="minMax"/>
        </c:scaling>
        <c:delete val="1"/>
        <c:axPos val="b"/>
        <c:majorTickMark val="out"/>
        <c:minorTickMark val="none"/>
        <c:tickLblPos val="nextTo"/>
        <c:crossAx val="114767360"/>
        <c:crosses val="autoZero"/>
        <c:auto val="1"/>
        <c:lblAlgn val="ctr"/>
        <c:lblOffset val="100"/>
        <c:noMultiLvlLbl val="0"/>
      </c:catAx>
    </c:plotArea>
    <c:legend>
      <c:legendPos val="b"/>
      <c:layout/>
      <c:overlay val="0"/>
    </c:legend>
    <c:plotVisOnly val="1"/>
    <c:dispBlanksAs val="gap"/>
    <c:showDLblsOverMax val="0"/>
  </c:chart>
  <c:txPr>
    <a:bodyPr/>
    <a:lstStyle/>
    <a:p>
      <a:pPr>
        <a:defRPr sz="800"/>
      </a:pPr>
      <a:endParaRPr lang="ja-JP"/>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77571885847032E-2"/>
          <c:y val="0.15936285292273689"/>
          <c:w val="0.83401063960964616"/>
          <c:h val="0.59597691988906243"/>
        </c:manualLayout>
      </c:layout>
      <c:barChart>
        <c:barDir val="col"/>
        <c:grouping val="clustered"/>
        <c:varyColors val="0"/>
        <c:ser>
          <c:idx val="0"/>
          <c:order val="0"/>
          <c:tx>
            <c:strRef>
              <c:f>[P59_関西国際空港の国際貨物量等.xlsx]大阪港!$B$4</c:f>
              <c:strCache>
                <c:ptCount val="1"/>
                <c:pt idx="0">
                  <c:v>阪神港貨物取扱量（TEU）</c:v>
                </c:pt>
              </c:strCache>
            </c:strRef>
          </c:tx>
          <c:invertIfNegative val="0"/>
          <c:dLbls>
            <c:dLblPos val="ctr"/>
            <c:showLegendKey val="0"/>
            <c:showVal val="1"/>
            <c:showCatName val="0"/>
            <c:showSerName val="0"/>
            <c:showPercent val="0"/>
            <c:showBubbleSize val="0"/>
            <c:showLeaderLines val="0"/>
          </c:dLbls>
          <c:cat>
            <c:strRef>
              <c:f>[P59_関西国際空港の国際貨物量等.xlsx]大阪港!$C$3:$I$3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[P59_関西国際空港の国際貨物量等.xlsx]大阪港!$C$4:$I$4</c:f>
              <c:numCache>
                <c:formatCode>General</c:formatCode>
                <c:ptCount val="7"/>
                <c:pt idx="0">
                  <c:v>400</c:v>
                </c:pt>
                <c:pt idx="1">
                  <c:v>427</c:v>
                </c:pt>
                <c:pt idx="2">
                  <c:v>419</c:v>
                </c:pt>
                <c:pt idx="3">
                  <c:v>424</c:v>
                </c:pt>
                <c:pt idx="4">
                  <c:v>422</c:v>
                </c:pt>
                <c:pt idx="5">
                  <c:v>409</c:v>
                </c:pt>
                <c:pt idx="6">
                  <c:v>409</c:v>
                </c:pt>
              </c:numCache>
            </c:numRef>
          </c:val>
        </c:ser>
        <c:dLbls>
          <c:showLegendKey val="0"/>
          <c:showVal val="0"/>
          <c:showCatName val="0"/>
          <c:showSerName val="0"/>
          <c:showPercent val="0"/>
          <c:showBubbleSize val="0"/>
        </c:dLbls>
        <c:gapWidth val="150"/>
        <c:axId val="114816512"/>
        <c:axId val="114818048"/>
      </c:barChart>
      <c:lineChart>
        <c:grouping val="standard"/>
        <c:varyColors val="0"/>
        <c:ser>
          <c:idx val="1"/>
          <c:order val="1"/>
          <c:tx>
            <c:strRef>
              <c:f>[P59_関西国際空港の国際貨物量等.xlsx]大阪港!$B$5</c:f>
              <c:strCache>
                <c:ptCount val="1"/>
                <c:pt idx="0">
                  <c:v>阪神港輸出入貿易額（兆円）</c:v>
                </c:pt>
              </c:strCache>
            </c:strRef>
          </c:tx>
          <c:dLbls>
            <c:dLbl>
              <c:idx val="0"/>
              <c:layout>
                <c:manualLayout>
                  <c:x val="-3.430531732418525E-2"/>
                  <c:y val="-5.3981106612685563E-2"/>
                </c:manualLayout>
              </c:layout>
              <c:showLegendKey val="0"/>
              <c:showVal val="1"/>
              <c:showCatName val="0"/>
              <c:showSerName val="0"/>
              <c:showPercent val="0"/>
              <c:showBubbleSize val="0"/>
            </c:dLbl>
            <c:dLbl>
              <c:idx val="1"/>
              <c:layout>
                <c:manualLayout>
                  <c:x val="-3.430531732418525E-2"/>
                  <c:y val="-4.8582995951417005E-2"/>
                </c:manualLayout>
              </c:layout>
              <c:showLegendKey val="0"/>
              <c:showVal val="1"/>
              <c:showCatName val="0"/>
              <c:showSerName val="0"/>
              <c:showPercent val="0"/>
              <c:showBubbleSize val="0"/>
            </c:dLbl>
            <c:dLbl>
              <c:idx val="2"/>
              <c:layout>
                <c:manualLayout>
                  <c:x val="-3.430531732418525E-2"/>
                  <c:y val="-5.9379217273954142E-2"/>
                </c:manualLayout>
              </c:layout>
              <c:showLegendKey val="0"/>
              <c:showVal val="1"/>
              <c:showCatName val="0"/>
              <c:showSerName val="0"/>
              <c:showPercent val="0"/>
              <c:showBubbleSize val="0"/>
            </c:dLbl>
            <c:dLbl>
              <c:idx val="3"/>
              <c:layout>
                <c:manualLayout>
                  <c:x val="-3.6592338479130931E-2"/>
                  <c:y val="-6.4777327935222673E-2"/>
                </c:manualLayout>
              </c:layout>
              <c:showLegendKey val="0"/>
              <c:showVal val="1"/>
              <c:showCatName val="0"/>
              <c:showSerName val="0"/>
              <c:showPercent val="0"/>
              <c:showBubbleSize val="0"/>
            </c:dLbl>
            <c:dLbl>
              <c:idx val="4"/>
              <c:layout>
                <c:manualLayout>
                  <c:x val="-3.887935963407653E-2"/>
                  <c:y val="-6.4777327935222659E-2"/>
                </c:manualLayout>
              </c:layout>
              <c:showLegendKey val="0"/>
              <c:showVal val="1"/>
              <c:showCatName val="0"/>
              <c:showSerName val="0"/>
              <c:showPercent val="0"/>
              <c:showBubbleSize val="0"/>
            </c:dLbl>
            <c:dLbl>
              <c:idx val="5"/>
              <c:layout>
                <c:manualLayout>
                  <c:x val="-3.4455072310592048E-2"/>
                  <c:y val="-8.0972084967111918E-2"/>
                </c:manualLayout>
              </c:layout>
              <c:showLegendKey val="0"/>
              <c:showVal val="1"/>
              <c:showCatName val="0"/>
              <c:showSerName val="0"/>
              <c:showPercent val="0"/>
              <c:showBubbleSize val="0"/>
            </c:dLbl>
            <c:dLbl>
              <c:idx val="6"/>
              <c:layout>
                <c:manualLayout>
                  <c:x val="-3.2018296169239568E-2"/>
                  <c:y val="-4.8582995951417005E-2"/>
                </c:manualLayout>
              </c:layout>
              <c:showLegendKey val="0"/>
              <c:showVal val="1"/>
              <c:showCatName val="0"/>
              <c:showSerName val="0"/>
              <c:showPercent val="0"/>
              <c:showBubbleSize val="0"/>
            </c:dLbl>
            <c:numFmt formatCode="#,##0.0_);[Red]\(#,##0.0\)" sourceLinked="0"/>
            <c:showLegendKey val="0"/>
            <c:showVal val="1"/>
            <c:showCatName val="0"/>
            <c:showSerName val="0"/>
            <c:showPercent val="0"/>
            <c:showBubbleSize val="0"/>
            <c:showLeaderLines val="0"/>
          </c:dLbls>
          <c:cat>
            <c:strRef>
              <c:f>[P59_関西国際空港の国際貨物量等.xlsx]大阪港!$C$3:$I$3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[P59_関西国際空港の国際貨物量等.xlsx]大阪港!$C$5:$I$5</c:f>
              <c:numCache>
                <c:formatCode>General</c:formatCode>
                <c:ptCount val="7"/>
                <c:pt idx="0">
                  <c:v>14.5768</c:v>
                </c:pt>
                <c:pt idx="1">
                  <c:v>15.4092</c:v>
                </c:pt>
                <c:pt idx="2">
                  <c:v>14.5535</c:v>
                </c:pt>
                <c:pt idx="3">
                  <c:v>16.029599999999999</c:v>
                </c:pt>
                <c:pt idx="4">
                  <c:v>17.037500000000001</c:v>
                </c:pt>
                <c:pt idx="5">
                  <c:v>17.238199999999999</c:v>
                </c:pt>
                <c:pt idx="6">
                  <c:v>15.496600000000001</c:v>
                </c:pt>
              </c:numCache>
            </c:numRef>
          </c:val>
          <c:smooth val="0"/>
        </c:ser>
        <c:dLbls>
          <c:showLegendKey val="0"/>
          <c:showVal val="0"/>
          <c:showCatName val="0"/>
          <c:showSerName val="0"/>
          <c:showPercent val="0"/>
          <c:showBubbleSize val="0"/>
        </c:dLbls>
        <c:marker val="1"/>
        <c:smooth val="0"/>
        <c:axId val="114841856"/>
        <c:axId val="114840320"/>
      </c:lineChart>
      <c:catAx>
        <c:axId val="114816512"/>
        <c:scaling>
          <c:orientation val="minMax"/>
        </c:scaling>
        <c:delete val="0"/>
        <c:axPos val="b"/>
        <c:majorTickMark val="out"/>
        <c:minorTickMark val="none"/>
        <c:tickLblPos val="nextTo"/>
        <c:crossAx val="114818048"/>
        <c:crosses val="autoZero"/>
        <c:auto val="1"/>
        <c:lblAlgn val="ctr"/>
        <c:lblOffset val="100"/>
        <c:noMultiLvlLbl val="0"/>
      </c:catAx>
      <c:valAx>
        <c:axId val="114818048"/>
        <c:scaling>
          <c:orientation val="minMax"/>
          <c:max val="500"/>
          <c:min val="0"/>
        </c:scaling>
        <c:delete val="0"/>
        <c:axPos val="l"/>
        <c:majorGridlines/>
        <c:numFmt formatCode="General" sourceLinked="1"/>
        <c:majorTickMark val="out"/>
        <c:minorTickMark val="none"/>
        <c:tickLblPos val="nextTo"/>
        <c:crossAx val="114816512"/>
        <c:crosses val="autoZero"/>
        <c:crossBetween val="between"/>
      </c:valAx>
      <c:valAx>
        <c:axId val="114840320"/>
        <c:scaling>
          <c:orientation val="minMax"/>
          <c:min val="10"/>
        </c:scaling>
        <c:delete val="0"/>
        <c:axPos val="r"/>
        <c:numFmt formatCode="General" sourceLinked="1"/>
        <c:majorTickMark val="out"/>
        <c:minorTickMark val="none"/>
        <c:tickLblPos val="nextTo"/>
        <c:crossAx val="114841856"/>
        <c:crosses val="max"/>
        <c:crossBetween val="between"/>
        <c:majorUnit val="1"/>
      </c:valAx>
      <c:catAx>
        <c:axId val="114841856"/>
        <c:scaling>
          <c:orientation val="minMax"/>
        </c:scaling>
        <c:delete val="1"/>
        <c:axPos val="b"/>
        <c:majorTickMark val="out"/>
        <c:minorTickMark val="none"/>
        <c:tickLblPos val="nextTo"/>
        <c:crossAx val="114840320"/>
        <c:crosses val="autoZero"/>
        <c:auto val="1"/>
        <c:lblAlgn val="ctr"/>
        <c:lblOffset val="100"/>
        <c:noMultiLvlLbl val="0"/>
      </c:catAx>
    </c:plotArea>
    <c:legend>
      <c:legendPos val="r"/>
      <c:layout>
        <c:manualLayout>
          <c:xMode val="edge"/>
          <c:yMode val="edge"/>
          <c:x val="3.554751196409197E-2"/>
          <c:y val="0.87382872687472768"/>
          <c:w val="0.91865079365079361"/>
          <c:h val="9.3360309128025648E-2"/>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96963185100844"/>
          <c:y val="0.12084499854184894"/>
          <c:w val="0.8277967188928268"/>
          <c:h val="0.68542067658209394"/>
        </c:manualLayout>
      </c:layout>
      <c:barChart>
        <c:barDir val="col"/>
        <c:grouping val="clustered"/>
        <c:varyColors val="0"/>
        <c:ser>
          <c:idx val="1"/>
          <c:order val="1"/>
          <c:tx>
            <c:strRef>
              <c:f>[阪神港外貿定期コンテナ航路便数の推移.xlsx]Sheet1!$B$7</c:f>
              <c:strCache>
                <c:ptCount val="1"/>
                <c:pt idx="0">
                  <c:v>近海・東南アジア</c:v>
                </c:pt>
              </c:strCache>
            </c:strRef>
          </c:tx>
          <c:invertIfNegative val="0"/>
          <c:dLbls>
            <c:dLbl>
              <c:idx val="0"/>
              <c:layout>
                <c:manualLayout>
                  <c:x val="3.0589797796619273E-3"/>
                  <c:y val="1.4621263231091943E-2"/>
                </c:manualLayout>
              </c:layout>
              <c:showLegendKey val="0"/>
              <c:showVal val="1"/>
              <c:showCatName val="0"/>
              <c:showSerName val="0"/>
              <c:showPercent val="0"/>
              <c:showBubbleSize val="0"/>
            </c:dLbl>
            <c:dLbl>
              <c:idx val="5"/>
              <c:layout>
                <c:manualLayout>
                  <c:x val="3.0589797796619273E-3"/>
                  <c:y val="-3.8990035282911853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[阪神港外貿定期コンテナ航路便数の推移.xlsx]Sheet1!$C$5:$H$5</c:f>
              <c:strCache>
                <c:ptCount val="6"/>
                <c:pt idx="0">
                  <c:v>2010年</c:v>
                </c:pt>
                <c:pt idx="1">
                  <c:v>2011年</c:v>
                </c:pt>
                <c:pt idx="2">
                  <c:v>2012年</c:v>
                </c:pt>
                <c:pt idx="3">
                  <c:v>2013年</c:v>
                </c:pt>
                <c:pt idx="4">
                  <c:v>2014年</c:v>
                </c:pt>
                <c:pt idx="5">
                  <c:v>2015年</c:v>
                </c:pt>
              </c:strCache>
            </c:strRef>
          </c:cat>
          <c:val>
            <c:numRef>
              <c:f>[阪神港外貿定期コンテナ航路便数の推移.xlsx]Sheet1!$C$7:$H$7</c:f>
              <c:numCache>
                <c:formatCode>General</c:formatCode>
                <c:ptCount val="6"/>
                <c:pt idx="0">
                  <c:v>131.9</c:v>
                </c:pt>
                <c:pt idx="1">
                  <c:v>143</c:v>
                </c:pt>
                <c:pt idx="2">
                  <c:v>142.5</c:v>
                </c:pt>
                <c:pt idx="3">
                  <c:v>142.69999999999999</c:v>
                </c:pt>
                <c:pt idx="4">
                  <c:v>125.2</c:v>
                </c:pt>
                <c:pt idx="5">
                  <c:v>134.69999999999999</c:v>
                </c:pt>
              </c:numCache>
            </c:numRef>
          </c:val>
        </c:ser>
        <c:dLbls>
          <c:showLegendKey val="0"/>
          <c:showVal val="0"/>
          <c:showCatName val="0"/>
          <c:showSerName val="0"/>
          <c:showPercent val="0"/>
          <c:showBubbleSize val="0"/>
        </c:dLbls>
        <c:gapWidth val="150"/>
        <c:axId val="114872320"/>
        <c:axId val="114873856"/>
      </c:barChart>
      <c:lineChart>
        <c:grouping val="standard"/>
        <c:varyColors val="0"/>
        <c:ser>
          <c:idx val="0"/>
          <c:order val="0"/>
          <c:tx>
            <c:strRef>
              <c:f>[阪神港外貿定期コンテナ航路便数の推移.xlsx]Sheet1!$B$6</c:f>
              <c:strCache>
                <c:ptCount val="1"/>
                <c:pt idx="0">
                  <c:v>北米・欧州</c:v>
                </c:pt>
              </c:strCache>
            </c:strRef>
          </c:tx>
          <c:dLbls>
            <c:dLbl>
              <c:idx val="0"/>
              <c:layout>
                <c:manualLayout>
                  <c:x val="-3.5302104548540394E-2"/>
                  <c:y val="-4.1666666666666664E-2"/>
                </c:manualLayout>
              </c:layout>
              <c:showLegendKey val="0"/>
              <c:showVal val="1"/>
              <c:showCatName val="0"/>
              <c:showSerName val="0"/>
              <c:showPercent val="0"/>
              <c:showBubbleSize val="0"/>
            </c:dLbl>
            <c:dLbl>
              <c:idx val="1"/>
              <c:layout>
                <c:manualLayout>
                  <c:x val="-4.0733197556008148E-2"/>
                  <c:y val="-4.6296296296296294E-2"/>
                </c:manualLayout>
              </c:layout>
              <c:showLegendKey val="0"/>
              <c:showVal val="1"/>
              <c:showCatName val="0"/>
              <c:showSerName val="0"/>
              <c:showPercent val="0"/>
              <c:showBubbleSize val="0"/>
            </c:dLbl>
            <c:dLbl>
              <c:idx val="2"/>
              <c:layout>
                <c:manualLayout>
                  <c:x val="-3.8017651052274268E-2"/>
                  <c:y val="-4.6296296296296294E-2"/>
                </c:manualLayout>
              </c:layout>
              <c:showLegendKey val="0"/>
              <c:showVal val="1"/>
              <c:showCatName val="0"/>
              <c:showSerName val="0"/>
              <c:showPercent val="0"/>
              <c:showBubbleSize val="0"/>
            </c:dLbl>
            <c:dLbl>
              <c:idx val="3"/>
              <c:layout>
                <c:manualLayout>
                  <c:x val="-4.0733197556008148E-2"/>
                  <c:y val="-4.6296296296296294E-2"/>
                </c:manualLayout>
              </c:layout>
              <c:showLegendKey val="0"/>
              <c:showVal val="1"/>
              <c:showCatName val="0"/>
              <c:showSerName val="0"/>
              <c:showPercent val="0"/>
              <c:showBubbleSize val="0"/>
            </c:dLbl>
            <c:dLbl>
              <c:idx val="4"/>
              <c:layout>
                <c:manualLayout>
                  <c:x val="-4.0733197556008044E-2"/>
                  <c:y val="-5.5555555555555552E-2"/>
                </c:manualLayout>
              </c:layout>
              <c:showLegendKey val="0"/>
              <c:showVal val="1"/>
              <c:showCatName val="0"/>
              <c:showSerName val="0"/>
              <c:showPercent val="0"/>
              <c:showBubbleSize val="0"/>
            </c:dLbl>
            <c:dLbl>
              <c:idx val="5"/>
              <c:layout>
                <c:manualLayout>
                  <c:x val="-3.5302104548540394E-2"/>
                  <c:y val="-5.5555555555555552E-2"/>
                </c:manualLayout>
              </c:layout>
              <c:showLegendKey val="0"/>
              <c:showVal val="1"/>
              <c:showCatName val="0"/>
              <c:showSerName val="0"/>
              <c:showPercent val="0"/>
              <c:showBubbleSize val="0"/>
            </c:dLbl>
            <c:txPr>
              <a:bodyPr/>
              <a:lstStyle/>
              <a:p>
                <a:pPr>
                  <a:defRPr>
                    <a:solidFill>
                      <a:schemeClr val="bg1"/>
                    </a:solidFill>
                  </a:defRPr>
                </a:pPr>
                <a:endParaRPr lang="ja-JP"/>
              </a:p>
            </c:txPr>
            <c:showLegendKey val="0"/>
            <c:showVal val="1"/>
            <c:showCatName val="0"/>
            <c:showSerName val="0"/>
            <c:showPercent val="0"/>
            <c:showBubbleSize val="0"/>
            <c:showLeaderLines val="0"/>
          </c:dLbls>
          <c:cat>
            <c:strRef>
              <c:f>[阪神港外貿定期コンテナ航路便数の推移.xlsx]Sheet1!$C$5:$H$5</c:f>
              <c:strCache>
                <c:ptCount val="6"/>
                <c:pt idx="0">
                  <c:v>2010年</c:v>
                </c:pt>
                <c:pt idx="1">
                  <c:v>2011年</c:v>
                </c:pt>
                <c:pt idx="2">
                  <c:v>2012年</c:v>
                </c:pt>
                <c:pt idx="3">
                  <c:v>2013年</c:v>
                </c:pt>
                <c:pt idx="4">
                  <c:v>2014年</c:v>
                </c:pt>
                <c:pt idx="5">
                  <c:v>2015年</c:v>
                </c:pt>
              </c:strCache>
            </c:strRef>
          </c:cat>
          <c:val>
            <c:numRef>
              <c:f>[阪神港外貿定期コンテナ航路便数の推移.xlsx]Sheet1!$C$6:$H$6</c:f>
              <c:numCache>
                <c:formatCode>General</c:formatCode>
                <c:ptCount val="6"/>
                <c:pt idx="0">
                  <c:v>22</c:v>
                </c:pt>
                <c:pt idx="1">
                  <c:v>22</c:v>
                </c:pt>
                <c:pt idx="2">
                  <c:v>19</c:v>
                </c:pt>
                <c:pt idx="3">
                  <c:v>18</c:v>
                </c:pt>
                <c:pt idx="4">
                  <c:v>14</c:v>
                </c:pt>
                <c:pt idx="5">
                  <c:v>11</c:v>
                </c:pt>
              </c:numCache>
            </c:numRef>
          </c:val>
          <c:smooth val="0"/>
        </c:ser>
        <c:dLbls>
          <c:showLegendKey val="0"/>
          <c:showVal val="0"/>
          <c:showCatName val="0"/>
          <c:showSerName val="0"/>
          <c:showPercent val="0"/>
          <c:showBubbleSize val="0"/>
        </c:dLbls>
        <c:marker val="1"/>
        <c:smooth val="0"/>
        <c:axId val="114872320"/>
        <c:axId val="114873856"/>
      </c:lineChart>
      <c:catAx>
        <c:axId val="114872320"/>
        <c:scaling>
          <c:orientation val="minMax"/>
        </c:scaling>
        <c:delete val="0"/>
        <c:axPos val="b"/>
        <c:majorTickMark val="out"/>
        <c:minorTickMark val="none"/>
        <c:tickLblPos val="nextTo"/>
        <c:crossAx val="114873856"/>
        <c:crosses val="autoZero"/>
        <c:auto val="1"/>
        <c:lblAlgn val="ctr"/>
        <c:lblOffset val="100"/>
        <c:noMultiLvlLbl val="0"/>
      </c:catAx>
      <c:valAx>
        <c:axId val="114873856"/>
        <c:scaling>
          <c:orientation val="minMax"/>
        </c:scaling>
        <c:delete val="0"/>
        <c:axPos val="l"/>
        <c:majorGridlines/>
        <c:title>
          <c:tx>
            <c:rich>
              <a:bodyPr rot="0" vert="horz"/>
              <a:lstStyle/>
              <a:p>
                <a:pPr>
                  <a:defRPr sz="900" b="0"/>
                </a:pPr>
                <a:r>
                  <a:rPr lang="ja-JP" altLang="en-US" sz="900" b="0"/>
                  <a:t>（便／週）</a:t>
                </a:r>
              </a:p>
            </c:rich>
          </c:tx>
          <c:layout>
            <c:manualLayout>
              <c:xMode val="edge"/>
              <c:yMode val="edge"/>
              <c:x val="3.2586558044806514E-2"/>
              <c:y val="1.9110892388451442E-2"/>
            </c:manualLayout>
          </c:layout>
          <c:overlay val="0"/>
        </c:title>
        <c:numFmt formatCode="General" sourceLinked="1"/>
        <c:majorTickMark val="out"/>
        <c:minorTickMark val="none"/>
        <c:tickLblPos val="nextTo"/>
        <c:crossAx val="114872320"/>
        <c:crosses val="autoZero"/>
        <c:crossBetween val="between"/>
        <c:majorUnit val="50"/>
      </c:valAx>
      <c:spPr>
        <a:ln>
          <a:solidFill>
            <a:schemeClr val="tx1"/>
          </a:solidFill>
        </a:ln>
      </c:spPr>
    </c:plotArea>
    <c:legend>
      <c:legendPos val="b"/>
      <c:layout>
        <c:manualLayout>
          <c:xMode val="edge"/>
          <c:yMode val="edge"/>
          <c:x val="0.25567404889052819"/>
          <c:y val="0.9023939195100612"/>
          <c:w val="0.53753152546359406"/>
          <c:h val="8.3717191601049873E-2"/>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87476693181666"/>
          <c:y val="7.9345876158003606E-2"/>
          <c:w val="0.47371546954979732"/>
          <c:h val="0.81659741130489527"/>
        </c:manualLayout>
      </c:layout>
      <c:barChart>
        <c:barDir val="col"/>
        <c:grouping val="clustered"/>
        <c:varyColors val="0"/>
        <c:ser>
          <c:idx val="0"/>
          <c:order val="0"/>
          <c:tx>
            <c:strRef>
              <c:f>Sheet1!$A$3</c:f>
              <c:strCache>
                <c:ptCount val="1"/>
                <c:pt idx="0">
                  <c:v>滞在者合計(右軸）</c:v>
                </c:pt>
              </c:strCache>
            </c:strRef>
          </c:tx>
          <c:spPr>
            <a:pattFill prst="ltVert">
              <a:fgClr>
                <a:schemeClr val="accent5">
                  <a:lumMod val="60000"/>
                  <a:lumOff val="40000"/>
                </a:schemeClr>
              </a:fgClr>
              <a:bgClr>
                <a:schemeClr val="bg1"/>
              </a:bgClr>
            </a:pattFill>
          </c:spPr>
          <c:invertIfNegative val="0"/>
          <c:dLbls>
            <c:dLblPos val="outEnd"/>
            <c:showLegendKey val="0"/>
            <c:showVal val="1"/>
            <c:showCatName val="0"/>
            <c:showSerName val="0"/>
            <c:showPercent val="0"/>
            <c:showBubbleSize val="0"/>
            <c:showLeaderLines val="0"/>
          </c:dLbls>
          <c:cat>
            <c:numRef>
              <c:f>Sheet1!$B$2:$D$2</c:f>
              <c:numCache>
                <c:formatCode>General</c:formatCode>
                <c:ptCount val="3"/>
                <c:pt idx="0">
                  <c:v>2014</c:v>
                </c:pt>
                <c:pt idx="1">
                  <c:v>2015</c:v>
                </c:pt>
                <c:pt idx="2">
                  <c:v>2016</c:v>
                </c:pt>
              </c:numCache>
            </c:numRef>
          </c:cat>
          <c:val>
            <c:numRef>
              <c:f>Sheet1!$B$3:$D$3</c:f>
              <c:numCache>
                <c:formatCode>#,##0_);[Red]\(#,##0\)</c:formatCode>
                <c:ptCount val="3"/>
                <c:pt idx="0">
                  <c:v>316310</c:v>
                </c:pt>
                <c:pt idx="1">
                  <c:v>318368</c:v>
                </c:pt>
                <c:pt idx="2">
                  <c:v>316560</c:v>
                </c:pt>
              </c:numCache>
            </c:numRef>
          </c:val>
        </c:ser>
        <c:dLbls>
          <c:showLegendKey val="0"/>
          <c:showVal val="0"/>
          <c:showCatName val="0"/>
          <c:showSerName val="0"/>
          <c:showPercent val="0"/>
          <c:showBubbleSize val="0"/>
        </c:dLbls>
        <c:gapWidth val="150"/>
        <c:axId val="115664384"/>
        <c:axId val="115662848"/>
      </c:barChart>
      <c:lineChart>
        <c:grouping val="standard"/>
        <c:varyColors val="0"/>
        <c:ser>
          <c:idx val="1"/>
          <c:order val="1"/>
          <c:tx>
            <c:strRef>
              <c:f>Sheet1!$A$4</c:f>
              <c:strCache>
                <c:ptCount val="1"/>
                <c:pt idx="0">
                  <c:v>県外の滞在者の割合</c:v>
                </c:pt>
              </c:strCache>
            </c:strRef>
          </c:tx>
          <c:spPr>
            <a:ln>
              <a:prstDash val="dash"/>
            </a:ln>
          </c:spPr>
          <c:marker>
            <c:symbol val="square"/>
            <c:size val="6"/>
            <c:spPr>
              <a:ln>
                <a:prstDash val="dash"/>
              </a:ln>
            </c:spPr>
          </c:marker>
          <c:dPt>
            <c:idx val="2"/>
            <c:marker>
              <c:spPr>
                <a:ln w="25400">
                  <a:prstDash val="dash"/>
                </a:ln>
              </c:spPr>
            </c:marker>
            <c:bubble3D val="0"/>
          </c:dPt>
          <c:dLbls>
            <c:dLblPos val="b"/>
            <c:showLegendKey val="0"/>
            <c:showVal val="1"/>
            <c:showCatName val="0"/>
            <c:showSerName val="0"/>
            <c:showPercent val="0"/>
            <c:showBubbleSize val="0"/>
            <c:showLeaderLines val="0"/>
          </c:dLbls>
          <c:cat>
            <c:numRef>
              <c:f>Sheet1!$B$2:$D$2</c:f>
              <c:numCache>
                <c:formatCode>General</c:formatCode>
                <c:ptCount val="3"/>
                <c:pt idx="0">
                  <c:v>2014</c:v>
                </c:pt>
                <c:pt idx="1">
                  <c:v>2015</c:v>
                </c:pt>
                <c:pt idx="2">
                  <c:v>2016</c:v>
                </c:pt>
              </c:numCache>
            </c:numRef>
          </c:cat>
          <c:val>
            <c:numRef>
              <c:f>Sheet1!$B$4:$D$4</c:f>
              <c:numCache>
                <c:formatCode>0.00%</c:formatCode>
                <c:ptCount val="3"/>
                <c:pt idx="0">
                  <c:v>0.30540292750782461</c:v>
                </c:pt>
                <c:pt idx="1">
                  <c:v>0.31070961905719169</c:v>
                </c:pt>
                <c:pt idx="2">
                  <c:v>0.31282221379833208</c:v>
                </c:pt>
              </c:numCache>
            </c:numRef>
          </c:val>
          <c:smooth val="0"/>
        </c:ser>
        <c:ser>
          <c:idx val="2"/>
          <c:order val="2"/>
          <c:tx>
            <c:strRef>
              <c:f>Sheet1!$A$5</c:f>
              <c:strCache>
                <c:ptCount val="1"/>
                <c:pt idx="0">
                  <c:v>関西圏以外の滞在者の割合</c:v>
                </c:pt>
              </c:strCache>
            </c:strRef>
          </c:tx>
          <c:marker>
            <c:symbol val="diamond"/>
            <c:size val="6"/>
            <c:spPr>
              <a:ln>
                <a:solidFill>
                  <a:schemeClr val="accent2">
                    <a:shade val="95000"/>
                    <a:satMod val="105000"/>
                  </a:schemeClr>
                </a:solidFill>
              </a:ln>
            </c:spPr>
          </c:marker>
          <c:dLbls>
            <c:dLblPos val="b"/>
            <c:showLegendKey val="0"/>
            <c:showVal val="1"/>
            <c:showCatName val="0"/>
            <c:showSerName val="0"/>
            <c:showPercent val="0"/>
            <c:showBubbleSize val="0"/>
            <c:showLeaderLines val="0"/>
          </c:dLbls>
          <c:cat>
            <c:numRef>
              <c:f>Sheet1!$B$2:$D$2</c:f>
              <c:numCache>
                <c:formatCode>General</c:formatCode>
                <c:ptCount val="3"/>
                <c:pt idx="0">
                  <c:v>2014</c:v>
                </c:pt>
                <c:pt idx="1">
                  <c:v>2015</c:v>
                </c:pt>
                <c:pt idx="2">
                  <c:v>2016</c:v>
                </c:pt>
              </c:numCache>
            </c:numRef>
          </c:cat>
          <c:val>
            <c:numRef>
              <c:f>Sheet1!$B$5:$D$5</c:f>
              <c:numCache>
                <c:formatCode>0.00%</c:formatCode>
                <c:ptCount val="3"/>
                <c:pt idx="0">
                  <c:v>6.9144193986911573E-2</c:v>
                </c:pt>
                <c:pt idx="1">
                  <c:v>7.5965549301437327E-2</c:v>
                </c:pt>
                <c:pt idx="2">
                  <c:v>7.888236037402073E-2</c:v>
                </c:pt>
              </c:numCache>
            </c:numRef>
          </c:val>
          <c:smooth val="0"/>
        </c:ser>
        <c:dLbls>
          <c:showLegendKey val="0"/>
          <c:showVal val="0"/>
          <c:showCatName val="0"/>
          <c:showSerName val="0"/>
          <c:showPercent val="0"/>
          <c:showBubbleSize val="0"/>
        </c:dLbls>
        <c:marker val="1"/>
        <c:smooth val="0"/>
        <c:axId val="115647232"/>
        <c:axId val="115648768"/>
      </c:lineChart>
      <c:catAx>
        <c:axId val="115647232"/>
        <c:scaling>
          <c:orientation val="minMax"/>
        </c:scaling>
        <c:delete val="0"/>
        <c:axPos val="b"/>
        <c:numFmt formatCode="General" sourceLinked="1"/>
        <c:majorTickMark val="none"/>
        <c:minorTickMark val="none"/>
        <c:tickLblPos val="nextTo"/>
        <c:crossAx val="115648768"/>
        <c:crosses val="autoZero"/>
        <c:auto val="1"/>
        <c:lblAlgn val="ctr"/>
        <c:lblOffset val="100"/>
        <c:noMultiLvlLbl val="0"/>
      </c:catAx>
      <c:valAx>
        <c:axId val="115648768"/>
        <c:scaling>
          <c:orientation val="minMax"/>
        </c:scaling>
        <c:delete val="0"/>
        <c:axPos val="l"/>
        <c:majorGridlines/>
        <c:numFmt formatCode="0.00%" sourceLinked="1"/>
        <c:majorTickMark val="none"/>
        <c:minorTickMark val="none"/>
        <c:tickLblPos val="nextTo"/>
        <c:crossAx val="115647232"/>
        <c:crosses val="autoZero"/>
        <c:crossBetween val="between"/>
      </c:valAx>
      <c:valAx>
        <c:axId val="115662848"/>
        <c:scaling>
          <c:orientation val="minMax"/>
          <c:max val="319000"/>
          <c:min val="0"/>
        </c:scaling>
        <c:delete val="0"/>
        <c:axPos val="r"/>
        <c:numFmt formatCode="#,##0_);[Red]\(#,##0\)" sourceLinked="1"/>
        <c:majorTickMark val="out"/>
        <c:minorTickMark val="none"/>
        <c:tickLblPos val="nextTo"/>
        <c:crossAx val="115664384"/>
        <c:crosses val="max"/>
        <c:crossBetween val="between"/>
      </c:valAx>
      <c:catAx>
        <c:axId val="115664384"/>
        <c:scaling>
          <c:orientation val="minMax"/>
        </c:scaling>
        <c:delete val="1"/>
        <c:axPos val="b"/>
        <c:numFmt formatCode="General" sourceLinked="1"/>
        <c:majorTickMark val="out"/>
        <c:minorTickMark val="none"/>
        <c:tickLblPos val="nextTo"/>
        <c:crossAx val="115662848"/>
        <c:crosses val="autoZero"/>
        <c:auto val="1"/>
        <c:lblAlgn val="ctr"/>
        <c:lblOffset val="100"/>
        <c:noMultiLvlLbl val="0"/>
      </c:catAx>
    </c:plotArea>
    <c:legend>
      <c:legendPos val="r"/>
      <c:layout>
        <c:manualLayout>
          <c:xMode val="edge"/>
          <c:yMode val="edge"/>
          <c:x val="0.71284526822832217"/>
          <c:y val="0.27177234051507876"/>
          <c:w val="0.26872769016066106"/>
          <c:h val="0.45645484608214909"/>
        </c:manualLayout>
      </c:layout>
      <c:overlay val="0"/>
    </c:legend>
    <c:plotVisOnly val="1"/>
    <c:dispBlanksAs val="gap"/>
    <c:showDLblsOverMax val="0"/>
  </c:chart>
  <c:txPr>
    <a:bodyPr/>
    <a:lstStyle/>
    <a:p>
      <a:pPr>
        <a:defRPr sz="800"/>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925051035287251"/>
          <c:y val="0.35138190250490531"/>
          <c:w val="0.47623740580814494"/>
          <c:h val="0.64500114670132258"/>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6.1855708896603858E-3"/>
                  <c:y val="4.8894325102566062E-2"/>
                </c:manualLayout>
              </c:layout>
              <c:tx>
                <c:rich>
                  <a:bodyPr/>
                  <a:lstStyle/>
                  <a:p>
                    <a:r>
                      <a:rPr lang="ja-JP" altLang="en-US" dirty="0" smtClean="0"/>
                      <a:t>輸出</a:t>
                    </a:r>
                    <a:r>
                      <a:rPr lang="ja-JP" altLang="en-US" dirty="0"/>
                      <a:t>
</a:t>
                    </a:r>
                    <a:r>
                      <a:rPr lang="en-US" altLang="ja-JP" dirty="0"/>
                      <a:t>15.9%</a:t>
                    </a:r>
                    <a:endParaRPr lang="ja-JP" altLang="en-US" dirty="0"/>
                  </a:p>
                </c:rich>
              </c:tx>
              <c:showLegendKey val="0"/>
              <c:showVal val="0"/>
              <c:showCatName val="1"/>
              <c:showSerName val="0"/>
              <c:showPercent val="1"/>
              <c:showBubbleSize val="0"/>
            </c:dLbl>
            <c:dLbl>
              <c:idx val="1"/>
              <c:layout>
                <c:manualLayout>
                  <c:x val="-0.10793215364208508"/>
                  <c:y val="0"/>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5997639556"/>
                  <c:y val="1.4752885619027351E-2"/>
                </c:manualLayout>
              </c:layout>
              <c:showLegendKey val="0"/>
              <c:showVal val="0"/>
              <c:showCatName val="1"/>
              <c:showSerName val="0"/>
              <c:showPercent val="1"/>
              <c:showBubbleSize val="0"/>
            </c:dLbl>
            <c:dLbl>
              <c:idx val="4"/>
              <c:layout>
                <c:manualLayout>
                  <c:x val="-5.1787947647483665E-2"/>
                  <c:y val="-6.1607434205859402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'23年13部門'!$AP$5:$AP$6</c:f>
              <c:strCache>
                <c:ptCount val="2"/>
                <c:pt idx="0">
                  <c:v>輸出計</c:v>
                </c:pt>
                <c:pt idx="1">
                  <c:v>移出</c:v>
                </c:pt>
              </c:strCache>
            </c:strRef>
          </c:cat>
          <c:val>
            <c:numRef>
              <c:f>'23年13部門'!$AQ$5:$AQ$6</c:f>
              <c:numCache>
                <c:formatCode>#,##0_ </c:formatCode>
                <c:ptCount val="2"/>
                <c:pt idx="0">
                  <c:v>3918260</c:v>
                </c:pt>
                <c:pt idx="1">
                  <c:v>20677533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808271538873174"/>
          <c:y val="0.34373924189708843"/>
          <c:w val="0.59785012450366781"/>
          <c:h val="0.64767096821230674"/>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0.12455956552556627"/>
                  <c:y val="-6.3499770872329192E-2"/>
                </c:manualLayout>
              </c:layout>
              <c:showLegendKey val="0"/>
              <c:showVal val="0"/>
              <c:showCatName val="1"/>
              <c:showSerName val="0"/>
              <c:showPercent val="1"/>
              <c:showBubbleSize val="0"/>
            </c:dLbl>
            <c:dLbl>
              <c:idx val="1"/>
              <c:layout>
                <c:manualLayout>
                  <c:x val="-5.058449424591157E-2"/>
                  <c:y val="6.75174978127734E-2"/>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2919246746"/>
                  <c:y val="8.9171458218885433E-2"/>
                </c:manualLayout>
              </c:layout>
              <c:showLegendKey val="0"/>
              <c:showVal val="0"/>
              <c:showCatName val="1"/>
              <c:showSerName val="0"/>
              <c:showPercent val="1"/>
              <c:showBubbleSize val="0"/>
            </c:dLbl>
            <c:dLbl>
              <c:idx val="4"/>
              <c:layout>
                <c:manualLayout>
                  <c:x val="-0.15966295475201522"/>
                  <c:y val="-5.5406213758163923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'20年13部門'!$AL$5:$AL$11</c:f>
              <c:strCache>
                <c:ptCount val="7"/>
                <c:pt idx="0">
                  <c:v>製造業</c:v>
                </c:pt>
                <c:pt idx="1">
                  <c:v>卸売</c:v>
                </c:pt>
                <c:pt idx="2">
                  <c:v>小売</c:v>
                </c:pt>
                <c:pt idx="3">
                  <c:v>運輸・郵便</c:v>
                </c:pt>
                <c:pt idx="4">
                  <c:v>情報通信</c:v>
                </c:pt>
                <c:pt idx="5">
                  <c:v>サービス</c:v>
                </c:pt>
                <c:pt idx="6">
                  <c:v>その他</c:v>
                </c:pt>
              </c:strCache>
            </c:strRef>
          </c:cat>
          <c:val>
            <c:numRef>
              <c:f>'20年13部門'!$AM$5:$AM$11</c:f>
              <c:numCache>
                <c:formatCode>#,##0_);[Red]\(#,##0\)</c:formatCode>
                <c:ptCount val="7"/>
                <c:pt idx="0">
                  <c:v>13877721</c:v>
                </c:pt>
                <c:pt idx="1">
                  <c:v>6402111</c:v>
                </c:pt>
                <c:pt idx="2">
                  <c:v>1118413</c:v>
                </c:pt>
                <c:pt idx="3">
                  <c:v>1655840</c:v>
                </c:pt>
                <c:pt idx="4">
                  <c:v>480007</c:v>
                </c:pt>
                <c:pt idx="5">
                  <c:v>2404868</c:v>
                </c:pt>
                <c:pt idx="6">
                  <c:v>727543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925051035287251"/>
          <c:y val="0.35138190250490531"/>
          <c:w val="0.47623740580814494"/>
          <c:h val="0.64500114670132258"/>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6.1855708896603858E-3"/>
                  <c:y val="4.8894325102566062E-2"/>
                </c:manualLayout>
              </c:layout>
              <c:tx>
                <c:rich>
                  <a:bodyPr/>
                  <a:lstStyle/>
                  <a:p>
                    <a:r>
                      <a:rPr lang="ja-JP" altLang="en-US" dirty="0" smtClean="0"/>
                      <a:t>輸出</a:t>
                    </a:r>
                    <a:r>
                      <a:rPr lang="ja-JP" altLang="en-US" dirty="0"/>
                      <a:t>
</a:t>
                    </a:r>
                    <a:r>
                      <a:rPr lang="en-US" altLang="ja-JP" dirty="0"/>
                      <a:t>15.2%</a:t>
                    </a:r>
                    <a:endParaRPr lang="ja-JP" altLang="en-US" dirty="0"/>
                  </a:p>
                </c:rich>
              </c:tx>
              <c:showLegendKey val="0"/>
              <c:showVal val="0"/>
              <c:showCatName val="1"/>
              <c:showSerName val="0"/>
              <c:showPercent val="1"/>
              <c:showBubbleSize val="0"/>
            </c:dLbl>
            <c:dLbl>
              <c:idx val="1"/>
              <c:layout>
                <c:manualLayout>
                  <c:x val="-0.10793215364208508"/>
                  <c:y val="0"/>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5997639556"/>
                  <c:y val="1.4752885619027351E-2"/>
                </c:manualLayout>
              </c:layout>
              <c:showLegendKey val="0"/>
              <c:showVal val="0"/>
              <c:showCatName val="1"/>
              <c:showSerName val="0"/>
              <c:showPercent val="1"/>
              <c:showBubbleSize val="0"/>
            </c:dLbl>
            <c:dLbl>
              <c:idx val="4"/>
              <c:layout>
                <c:manualLayout>
                  <c:x val="-5.1787947647483665E-2"/>
                  <c:y val="-6.1607434205859402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'20年13部門'!$AO$5:$AO$6</c:f>
              <c:strCache>
                <c:ptCount val="2"/>
                <c:pt idx="0">
                  <c:v>輸出計</c:v>
                </c:pt>
                <c:pt idx="1">
                  <c:v>移出</c:v>
                </c:pt>
              </c:strCache>
            </c:strRef>
          </c:cat>
          <c:val>
            <c:numRef>
              <c:f>'20年13部門'!$AP$5:$AP$6</c:f>
              <c:numCache>
                <c:formatCode>#,##0_ </c:formatCode>
                <c:ptCount val="2"/>
                <c:pt idx="0">
                  <c:v>4060615</c:v>
                </c:pt>
                <c:pt idx="1">
                  <c:v>22605888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808271538873174"/>
          <c:y val="0.34373924189708843"/>
          <c:w val="0.59785012450366781"/>
          <c:h val="0.64767096821230674"/>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1"/>
              <c:layout>
                <c:manualLayout>
                  <c:x val="-5.058449424591157E-2"/>
                  <c:y val="6.75174978127734E-2"/>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3325882959305085"/>
                  <c:y val="9.6173556448353792E-2"/>
                </c:manualLayout>
              </c:layout>
              <c:showLegendKey val="0"/>
              <c:showVal val="0"/>
              <c:showCatName val="1"/>
              <c:showSerName val="0"/>
              <c:showPercent val="1"/>
              <c:showBubbleSize val="0"/>
            </c:dLbl>
            <c:dLbl>
              <c:idx val="4"/>
              <c:layout>
                <c:manualLayout>
                  <c:x val="-0.15966295475201522"/>
                  <c:y val="-5.5406213758163923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'17年13部門'!$AL$5:$AL$11</c:f>
              <c:strCache>
                <c:ptCount val="7"/>
                <c:pt idx="0">
                  <c:v>製造業</c:v>
                </c:pt>
                <c:pt idx="1">
                  <c:v>卸売</c:v>
                </c:pt>
                <c:pt idx="2">
                  <c:v>小売</c:v>
                </c:pt>
                <c:pt idx="3">
                  <c:v>運輸・郵便</c:v>
                </c:pt>
                <c:pt idx="4">
                  <c:v>情報通信</c:v>
                </c:pt>
                <c:pt idx="5">
                  <c:v>サービス</c:v>
                </c:pt>
                <c:pt idx="6">
                  <c:v>その他</c:v>
                </c:pt>
              </c:strCache>
            </c:strRef>
          </c:cat>
          <c:val>
            <c:numRef>
              <c:f>'17年13部門'!$AM$5:$AM$11</c:f>
              <c:numCache>
                <c:formatCode>#,##0_);[Red]\(#,##0\)</c:formatCode>
                <c:ptCount val="7"/>
                <c:pt idx="0">
                  <c:v>12128034</c:v>
                </c:pt>
                <c:pt idx="1">
                  <c:v>7239835</c:v>
                </c:pt>
                <c:pt idx="2">
                  <c:v>1245787</c:v>
                </c:pt>
                <c:pt idx="3">
                  <c:v>1699311</c:v>
                </c:pt>
                <c:pt idx="4">
                  <c:v>358422</c:v>
                </c:pt>
                <c:pt idx="5">
                  <c:v>2194197</c:v>
                </c:pt>
                <c:pt idx="6">
                  <c:v>723280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cdr:x>
      <cdr:y>0.80871</cdr:y>
    </cdr:from>
    <cdr:to>
      <cdr:x>0.09756</cdr:x>
      <cdr:y>0.97128</cdr:y>
    </cdr:to>
    <cdr:sp macro="" textlink="">
      <cdr:nvSpPr>
        <cdr:cNvPr id="2" name="テキスト ボックス 1"/>
        <cdr:cNvSpPr txBox="1"/>
      </cdr:nvSpPr>
      <cdr:spPr>
        <a:xfrm xmlns:a="http://schemas.openxmlformats.org/drawingml/2006/main">
          <a:off x="-107504" y="791914"/>
          <a:ext cx="432048" cy="1591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700" dirty="0"/>
            <a:t>(%)</a:t>
          </a:r>
          <a:endParaRPr lang="ja-JP" altLang="en-US" sz="700" dirty="0"/>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0.53983</cdr:y>
    </cdr:from>
    <cdr:to>
      <cdr:x>0.0583</cdr:x>
      <cdr:y>0.6126</cdr:y>
    </cdr:to>
    <cdr:sp macro="" textlink="">
      <cdr:nvSpPr>
        <cdr:cNvPr id="2" name="正方形/長方形 1"/>
        <cdr:cNvSpPr/>
      </cdr:nvSpPr>
      <cdr:spPr>
        <a:xfrm xmlns:a="http://schemas.openxmlformats.org/drawingml/2006/main">
          <a:off x="-104877" y="1008112"/>
          <a:ext cx="526981" cy="13589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800" dirty="0"/>
            <a:t>（千人）</a:t>
          </a:r>
          <a:endParaRPr lang="ja-JP" sz="800" dirty="0"/>
        </a:p>
      </cdr:txBody>
    </cdr:sp>
  </cdr:relSizeAnchor>
</c:userShapes>
</file>

<file path=ppt/drawings/drawing11.xml><?xml version="1.0" encoding="utf-8"?>
<c:userShapes xmlns:c="http://schemas.openxmlformats.org/drawingml/2006/chart">
  <cdr:relSizeAnchor xmlns:cdr="http://schemas.openxmlformats.org/drawingml/2006/chartDrawing">
    <cdr:from>
      <cdr:x>0.01934</cdr:x>
      <cdr:y>0.83528</cdr:y>
    </cdr:from>
    <cdr:to>
      <cdr:x>0.15268</cdr:x>
      <cdr:y>0.98918</cdr:y>
    </cdr:to>
    <cdr:sp macro="" textlink="">
      <cdr:nvSpPr>
        <cdr:cNvPr id="2" name="正方形/長方形 1"/>
        <cdr:cNvSpPr/>
      </cdr:nvSpPr>
      <cdr:spPr>
        <a:xfrm xmlns:a="http://schemas.openxmlformats.org/drawingml/2006/main">
          <a:off x="88429" y="1336829"/>
          <a:ext cx="609630" cy="24630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altLang="ja-JP" sz="800" dirty="0"/>
            <a:t>(</a:t>
          </a:r>
          <a:r>
            <a:rPr lang="ja-JP" altLang="en-US" sz="800" dirty="0"/>
            <a:t>単位：件</a:t>
          </a:r>
          <a:r>
            <a:rPr lang="en-US" altLang="ja-JP" sz="800" dirty="0"/>
            <a:t>)</a:t>
          </a:r>
          <a:endParaRPr lang="ja-JP" sz="800" dirty="0"/>
        </a:p>
      </cdr:txBody>
    </cdr:sp>
  </cdr:relSizeAnchor>
</c:userShapes>
</file>

<file path=ppt/drawings/drawing12.xml><?xml version="1.0" encoding="utf-8"?>
<c:userShapes xmlns:c="http://schemas.openxmlformats.org/drawingml/2006/chart">
  <cdr:relSizeAnchor xmlns:cdr="http://schemas.openxmlformats.org/drawingml/2006/chartDrawing">
    <cdr:from>
      <cdr:x>0.81679</cdr:x>
      <cdr:y>0.75158</cdr:y>
    </cdr:from>
    <cdr:to>
      <cdr:x>0.98316</cdr:x>
      <cdr:y>0.88178</cdr:y>
    </cdr:to>
    <cdr:sp macro="" textlink="">
      <cdr:nvSpPr>
        <cdr:cNvPr id="2" name="四角形吹き出し 1"/>
        <cdr:cNvSpPr/>
      </cdr:nvSpPr>
      <cdr:spPr>
        <a:xfrm xmlns:a="http://schemas.openxmlformats.org/drawingml/2006/main">
          <a:off x="3871136" y="2011623"/>
          <a:ext cx="788461" cy="348505"/>
        </a:xfrm>
        <a:prstGeom xmlns:a="http://schemas.openxmlformats.org/drawingml/2006/main" prst="wedgeRectCallout">
          <a:avLst>
            <a:gd name="adj1" fmla="val -107454"/>
            <a:gd name="adj2" fmla="val 4734"/>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700" dirty="0" smtClean="0"/>
            <a:t>サービス業の</a:t>
          </a:r>
          <a:endParaRPr lang="en-US" altLang="ja-JP" sz="700" dirty="0" smtClean="0"/>
        </a:p>
        <a:p xmlns:a="http://schemas.openxmlformats.org/drawingml/2006/main">
          <a:r>
            <a:rPr lang="ja-JP" altLang="en-US" sz="700" dirty="0" smtClean="0"/>
            <a:t>生産性は低い</a:t>
          </a:r>
          <a:endParaRPr lang="ja-JP" sz="700" dirty="0"/>
        </a:p>
      </cdr:txBody>
    </cdr:sp>
  </cdr:relSizeAnchor>
</c:userShapes>
</file>

<file path=ppt/drawings/drawing2.xml><?xml version="1.0" encoding="utf-8"?>
<c:userShapes xmlns:c="http://schemas.openxmlformats.org/drawingml/2006/chart">
  <cdr:relSizeAnchor xmlns:cdr="http://schemas.openxmlformats.org/drawingml/2006/chartDrawing">
    <cdr:from>
      <cdr:x>0.03081</cdr:x>
      <cdr:y>0.00546</cdr:y>
    </cdr:from>
    <cdr:to>
      <cdr:x>0.63112</cdr:x>
      <cdr:y>0.10594</cdr:y>
    </cdr:to>
    <cdr:sp macro="" textlink="">
      <cdr:nvSpPr>
        <cdr:cNvPr id="3" name="テキスト ボックス 2"/>
        <cdr:cNvSpPr txBox="1"/>
      </cdr:nvSpPr>
      <cdr:spPr>
        <a:xfrm xmlns:a="http://schemas.openxmlformats.org/drawingml/2006/main">
          <a:off x="126551" y="14846"/>
          <a:ext cx="2465738" cy="2731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000" dirty="0"/>
            <a:t>県民総生産</a:t>
          </a:r>
          <a:r>
            <a:rPr lang="ja-JP" altLang="en-US" sz="1000" dirty="0" smtClean="0"/>
            <a:t>（</a:t>
          </a:r>
          <a:r>
            <a:rPr lang="en-US" altLang="ja-JP" sz="1000" dirty="0" smtClean="0"/>
            <a:t>2013</a:t>
          </a:r>
          <a:r>
            <a:rPr lang="ja-JP" altLang="en-US" sz="1000" dirty="0" smtClean="0"/>
            <a:t>年・</a:t>
          </a:r>
          <a:r>
            <a:rPr lang="en-US" altLang="ja-JP" sz="1000" dirty="0" smtClean="0"/>
            <a:t> </a:t>
          </a:r>
          <a:r>
            <a:rPr lang="ja-JP" altLang="en-US" sz="1000" dirty="0"/>
            <a:t>億円）</a:t>
          </a:r>
        </a:p>
      </cdr:txBody>
    </cdr:sp>
  </cdr:relSizeAnchor>
</c:userShapes>
</file>

<file path=ppt/drawings/drawing3.xml><?xml version="1.0" encoding="utf-8"?>
<c:userShapes xmlns:c="http://schemas.openxmlformats.org/drawingml/2006/chart">
  <cdr:relSizeAnchor xmlns:cdr="http://schemas.openxmlformats.org/drawingml/2006/chartDrawing">
    <cdr:from>
      <cdr:x>0.17271</cdr:x>
      <cdr:y>0.61128</cdr:y>
    </cdr:from>
    <cdr:to>
      <cdr:x>0.94191</cdr:x>
      <cdr:y>0.61128</cdr:y>
    </cdr:to>
    <cdr:cxnSp macro="">
      <cdr:nvCxnSpPr>
        <cdr:cNvPr id="3" name="直線コネクタ 2"/>
        <cdr:cNvCxnSpPr/>
      </cdr:nvCxnSpPr>
      <cdr:spPr>
        <a:xfrm xmlns:a="http://schemas.openxmlformats.org/drawingml/2006/main" flipV="1">
          <a:off x="779049" y="1510670"/>
          <a:ext cx="3469711" cy="0"/>
        </a:xfrm>
        <a:prstGeom xmlns:a="http://schemas.openxmlformats.org/drawingml/2006/main" prst="line">
          <a:avLst/>
        </a:prstGeom>
        <a:ln xmlns:a="http://schemas.openxmlformats.org/drawingml/2006/main" w="19050">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0.04578</cdr:x>
      <cdr:y>0.04667</cdr:y>
    </cdr:from>
    <cdr:to>
      <cdr:x>0.1529</cdr:x>
      <cdr:y>0.15413</cdr:y>
    </cdr:to>
    <cdr:sp macro="" textlink="">
      <cdr:nvSpPr>
        <cdr:cNvPr id="2" name="正方形/長方形 1"/>
        <cdr:cNvSpPr/>
      </cdr:nvSpPr>
      <cdr:spPr>
        <a:xfrm xmlns:a="http://schemas.openxmlformats.org/drawingml/2006/main">
          <a:off x="204814" y="135901"/>
          <a:ext cx="479262" cy="31292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sz="8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千人</a:t>
          </a:r>
          <a:r>
            <a:rPr lang="en-US" altLang="ja-JP" sz="8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lang="ja-JP" sz="8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0.11203</cdr:x>
      <cdr:y>0.0825</cdr:y>
    </cdr:from>
    <cdr:to>
      <cdr:x>0.2622</cdr:x>
      <cdr:y>0.13836</cdr:y>
    </cdr:to>
    <cdr:sp macro="" textlink="">
      <cdr:nvSpPr>
        <cdr:cNvPr id="2" name="テキスト ボックス 1"/>
        <cdr:cNvSpPr txBox="1"/>
      </cdr:nvSpPr>
      <cdr:spPr>
        <a:xfrm xmlns:a="http://schemas.openxmlformats.org/drawingml/2006/main">
          <a:off x="324394" y="326887"/>
          <a:ext cx="434845" cy="221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700"/>
            <a:t>（人）</a:t>
          </a:r>
        </a:p>
      </cdr:txBody>
    </cdr:sp>
  </cdr:relSizeAnchor>
  <cdr:relSizeAnchor xmlns:cdr="http://schemas.openxmlformats.org/drawingml/2006/chartDrawing">
    <cdr:from>
      <cdr:x>0.66532</cdr:x>
      <cdr:y>0.18525</cdr:y>
    </cdr:from>
    <cdr:to>
      <cdr:x>0.91166</cdr:x>
      <cdr:y>0.23574</cdr:y>
    </cdr:to>
    <cdr:sp macro="" textlink="">
      <cdr:nvSpPr>
        <cdr:cNvPr id="3" name="テキスト ボックス 26"/>
        <cdr:cNvSpPr txBox="1"/>
      </cdr:nvSpPr>
      <cdr:spPr>
        <a:xfrm xmlns:a="http://schemas.openxmlformats.org/drawingml/2006/main">
          <a:off x="1793419" y="734044"/>
          <a:ext cx="664031"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大阪市地域</a:t>
          </a:r>
          <a:endParaRPr kumimoji="1" lang="ja-JP" altLang="en-US" sz="700" dirty="0"/>
        </a:p>
      </cdr:txBody>
    </cdr:sp>
  </cdr:relSizeAnchor>
  <cdr:relSizeAnchor xmlns:cdr="http://schemas.openxmlformats.org/drawingml/2006/chartDrawing">
    <cdr:from>
      <cdr:x>0.63597</cdr:x>
      <cdr:y>0.80047</cdr:y>
    </cdr:from>
    <cdr:to>
      <cdr:x>0.92226</cdr:x>
      <cdr:y>0.85096</cdr:y>
    </cdr:to>
    <cdr:sp macro="" textlink="">
      <cdr:nvSpPr>
        <cdr:cNvPr id="4" name="テキスト ボックス 39"/>
        <cdr:cNvSpPr txBox="1"/>
      </cdr:nvSpPr>
      <cdr:spPr>
        <a:xfrm xmlns:a="http://schemas.openxmlformats.org/drawingml/2006/main">
          <a:off x="1714316" y="3171796"/>
          <a:ext cx="77170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東部大阪地域</a:t>
          </a:r>
          <a:endParaRPr kumimoji="1" lang="ja-JP" altLang="en-US" sz="700" dirty="0"/>
        </a:p>
      </cdr:txBody>
    </cdr:sp>
  </cdr:relSizeAnchor>
  <cdr:relSizeAnchor xmlns:cdr="http://schemas.openxmlformats.org/drawingml/2006/chartDrawing">
    <cdr:from>
      <cdr:x>0.78706</cdr:x>
      <cdr:y>0.22372</cdr:y>
    </cdr:from>
    <cdr:to>
      <cdr:x>0.81272</cdr:x>
      <cdr:y>0.35496</cdr:y>
    </cdr:to>
    <cdr:cxnSp macro="">
      <cdr:nvCxnSpPr>
        <cdr:cNvPr id="5" name="直線コネクタ 4"/>
        <cdr:cNvCxnSpPr/>
      </cdr:nvCxnSpPr>
      <cdr:spPr>
        <a:xfrm xmlns:a="http://schemas.openxmlformats.org/drawingml/2006/main" flipH="1" flipV="1">
          <a:off x="2121578" y="886474"/>
          <a:ext cx="69172" cy="520026"/>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0.69376</cdr:x>
      <cdr:y>0.34455</cdr:y>
    </cdr:from>
    <cdr:to>
      <cdr:x>0.74558</cdr:x>
      <cdr:y>0.48558</cdr:y>
    </cdr:to>
    <cdr:cxnSp macro="">
      <cdr:nvCxnSpPr>
        <cdr:cNvPr id="6" name="直線コネクタ 5"/>
        <cdr:cNvCxnSpPr/>
      </cdr:nvCxnSpPr>
      <cdr:spPr>
        <a:xfrm xmlns:a="http://schemas.openxmlformats.org/drawingml/2006/main" flipH="1" flipV="1">
          <a:off x="1870075" y="1365250"/>
          <a:ext cx="139700" cy="5588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0.77032</cdr:x>
      <cdr:y>0.55769</cdr:y>
    </cdr:from>
    <cdr:to>
      <cdr:x>0.84099</cdr:x>
      <cdr:y>0.60817</cdr:y>
    </cdr:to>
    <cdr:cxnSp macro="">
      <cdr:nvCxnSpPr>
        <cdr:cNvPr id="8" name="直線コネクタ 7"/>
        <cdr:cNvCxnSpPr/>
      </cdr:nvCxnSpPr>
      <cdr:spPr>
        <a:xfrm xmlns:a="http://schemas.openxmlformats.org/drawingml/2006/main" flipV="1">
          <a:off x="2076450" y="2209800"/>
          <a:ext cx="190500" cy="200026"/>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0.77912</cdr:x>
      <cdr:y>0.74119</cdr:y>
    </cdr:from>
    <cdr:to>
      <cdr:x>0.7821</cdr:x>
      <cdr:y>0.80047</cdr:y>
    </cdr:to>
    <cdr:cxnSp macro="">
      <cdr:nvCxnSpPr>
        <cdr:cNvPr id="11" name="直線コネクタ 10"/>
        <cdr:cNvCxnSpPr>
          <a:stCxn xmlns:a="http://schemas.openxmlformats.org/drawingml/2006/main" id="4" idx="0"/>
        </cdr:cNvCxnSpPr>
      </cdr:nvCxnSpPr>
      <cdr:spPr>
        <a:xfrm xmlns:a="http://schemas.openxmlformats.org/drawingml/2006/main" flipV="1">
          <a:off x="2100171" y="2936875"/>
          <a:ext cx="8029" cy="234921"/>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0.59364</cdr:x>
      <cdr:y>0.6234</cdr:y>
    </cdr:from>
    <cdr:to>
      <cdr:x>0.62662</cdr:x>
      <cdr:y>0.65144</cdr:y>
    </cdr:to>
    <cdr:cxnSp macro="">
      <cdr:nvCxnSpPr>
        <cdr:cNvPr id="13" name="直線コネクタ 12"/>
        <cdr:cNvCxnSpPr/>
      </cdr:nvCxnSpPr>
      <cdr:spPr>
        <a:xfrm xmlns:a="http://schemas.openxmlformats.org/drawingml/2006/main" flipV="1">
          <a:off x="1600200" y="2470150"/>
          <a:ext cx="88900" cy="111125"/>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0.11203</cdr:x>
      <cdr:y>0.0825</cdr:y>
    </cdr:from>
    <cdr:to>
      <cdr:x>0.2622</cdr:x>
      <cdr:y>0.13836</cdr:y>
    </cdr:to>
    <cdr:sp macro="" textlink="">
      <cdr:nvSpPr>
        <cdr:cNvPr id="2" name="テキスト ボックス 1"/>
        <cdr:cNvSpPr txBox="1"/>
      </cdr:nvSpPr>
      <cdr:spPr>
        <a:xfrm xmlns:a="http://schemas.openxmlformats.org/drawingml/2006/main">
          <a:off x="324394" y="326887"/>
          <a:ext cx="434845" cy="221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700"/>
            <a:t>（人）</a:t>
          </a:r>
        </a:p>
      </cdr:txBody>
    </cdr:sp>
  </cdr:relSizeAnchor>
  <cdr:relSizeAnchor xmlns:cdr="http://schemas.openxmlformats.org/drawingml/2006/chartDrawing">
    <cdr:from>
      <cdr:x>0.12132</cdr:x>
      <cdr:y>0.54888</cdr:y>
    </cdr:from>
    <cdr:to>
      <cdr:x>0.18846</cdr:x>
      <cdr:y>0.59215</cdr:y>
    </cdr:to>
    <cdr:sp macro="" textlink="">
      <cdr:nvSpPr>
        <cdr:cNvPr id="3" name="正方形/長方形 2"/>
        <cdr:cNvSpPr/>
      </cdr:nvSpPr>
      <cdr:spPr>
        <a:xfrm xmlns:a="http://schemas.openxmlformats.org/drawingml/2006/main">
          <a:off x="327025" y="2174875"/>
          <a:ext cx="180975" cy="171450"/>
        </a:xfrm>
        <a:prstGeom xmlns:a="http://schemas.openxmlformats.org/drawingml/2006/main" prst="rect">
          <a:avLst/>
        </a:prstGeom>
        <a:noFill xmlns:a="http://schemas.openxmlformats.org/drawingml/2006/main"/>
        <a:ln xmlns:a="http://schemas.openxmlformats.org/drawingml/2006/main" w="158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0.19906</cdr:x>
      <cdr:y>0.57452</cdr:y>
    </cdr:from>
    <cdr:to>
      <cdr:x>0.94346</cdr:x>
      <cdr:y>0.57452</cdr:y>
    </cdr:to>
    <cdr:cxnSp macro="">
      <cdr:nvCxnSpPr>
        <cdr:cNvPr id="4" name="直線コネクタ 3"/>
        <cdr:cNvCxnSpPr/>
      </cdr:nvCxnSpPr>
      <cdr:spPr>
        <a:xfrm xmlns:a="http://schemas.openxmlformats.org/drawingml/2006/main" flipV="1">
          <a:off x="536575" y="2276476"/>
          <a:ext cx="2006600" cy="0"/>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0.65364</cdr:x>
      <cdr:y>0.79086</cdr:y>
    </cdr:from>
    <cdr:to>
      <cdr:x>0.93993</cdr:x>
      <cdr:y>0.84135</cdr:y>
    </cdr:to>
    <cdr:sp macro="" textlink="">
      <cdr:nvSpPr>
        <cdr:cNvPr id="6" name="テキスト ボックス 39"/>
        <cdr:cNvSpPr txBox="1"/>
      </cdr:nvSpPr>
      <cdr:spPr>
        <a:xfrm xmlns:a="http://schemas.openxmlformats.org/drawingml/2006/main">
          <a:off x="1761941" y="3133696"/>
          <a:ext cx="77170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東部大阪地域</a:t>
          </a:r>
          <a:endParaRPr kumimoji="1" lang="ja-JP" altLang="en-US" sz="700" dirty="0"/>
        </a:p>
      </cdr:txBody>
    </cdr:sp>
  </cdr:relSizeAnchor>
  <cdr:relSizeAnchor xmlns:cdr="http://schemas.openxmlformats.org/drawingml/2006/chartDrawing">
    <cdr:from>
      <cdr:x>0.54164</cdr:x>
      <cdr:y>0.17083</cdr:y>
    </cdr:from>
    <cdr:to>
      <cdr:x>0.78799</cdr:x>
      <cdr:y>0.22132</cdr:y>
    </cdr:to>
    <cdr:sp macro="" textlink="">
      <cdr:nvSpPr>
        <cdr:cNvPr id="7" name="テキスト ボックス 26"/>
        <cdr:cNvSpPr txBox="1"/>
      </cdr:nvSpPr>
      <cdr:spPr>
        <a:xfrm xmlns:a="http://schemas.openxmlformats.org/drawingml/2006/main">
          <a:off x="1460044" y="676894"/>
          <a:ext cx="664031"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大阪市地域</a:t>
          </a:r>
          <a:endParaRPr kumimoji="1" lang="ja-JP" altLang="en-US" sz="700" dirty="0"/>
        </a:p>
      </cdr:txBody>
    </cdr:sp>
  </cdr:relSizeAnchor>
  <cdr:relSizeAnchor xmlns:cdr="http://schemas.openxmlformats.org/drawingml/2006/chartDrawing">
    <cdr:from>
      <cdr:x>0.65842</cdr:x>
      <cdr:y>0.38061</cdr:y>
    </cdr:from>
    <cdr:to>
      <cdr:x>0.89229</cdr:x>
      <cdr:y>0.4311</cdr:y>
    </cdr:to>
    <cdr:sp macro="" textlink="">
      <cdr:nvSpPr>
        <cdr:cNvPr id="8" name="テキスト ボックス 30"/>
        <cdr:cNvSpPr txBox="1"/>
      </cdr:nvSpPr>
      <cdr:spPr>
        <a:xfrm xmlns:a="http://schemas.openxmlformats.org/drawingml/2006/main">
          <a:off x="1774825" y="1508125"/>
          <a:ext cx="630402"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北大阪地域</a:t>
          </a:r>
        </a:p>
      </cdr:txBody>
    </cdr:sp>
  </cdr:relSizeAnchor>
  <cdr:relSizeAnchor xmlns:cdr="http://schemas.openxmlformats.org/drawingml/2006/chartDrawing">
    <cdr:from>
      <cdr:x>0.46408</cdr:x>
      <cdr:y>0.49119</cdr:y>
    </cdr:from>
    <cdr:to>
      <cdr:x>0.71785</cdr:x>
      <cdr:y>0.54167</cdr:y>
    </cdr:to>
    <cdr:sp macro="" textlink="">
      <cdr:nvSpPr>
        <cdr:cNvPr id="9" name="テキスト ボックス 34"/>
        <cdr:cNvSpPr txBox="1"/>
      </cdr:nvSpPr>
      <cdr:spPr>
        <a:xfrm xmlns:a="http://schemas.openxmlformats.org/drawingml/2006/main">
          <a:off x="1250950" y="1946275"/>
          <a:ext cx="684076"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泉州地域</a:t>
          </a:r>
        </a:p>
      </cdr:txBody>
    </cdr:sp>
  </cdr:relSizeAnchor>
  <cdr:relSizeAnchor xmlns:cdr="http://schemas.openxmlformats.org/drawingml/2006/chartDrawing">
    <cdr:from>
      <cdr:x>0.68669</cdr:x>
      <cdr:y>0.21474</cdr:y>
    </cdr:from>
    <cdr:to>
      <cdr:x>0.74558</cdr:x>
      <cdr:y>0.28846</cdr:y>
    </cdr:to>
    <cdr:cxnSp macro="">
      <cdr:nvCxnSpPr>
        <cdr:cNvPr id="10" name="直線コネクタ 9"/>
        <cdr:cNvCxnSpPr/>
      </cdr:nvCxnSpPr>
      <cdr:spPr>
        <a:xfrm xmlns:a="http://schemas.openxmlformats.org/drawingml/2006/main" flipH="1" flipV="1">
          <a:off x="1851025" y="850900"/>
          <a:ext cx="158750" cy="2921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0.75383</cdr:x>
      <cdr:y>0.42388</cdr:y>
    </cdr:from>
    <cdr:to>
      <cdr:x>0.79505</cdr:x>
      <cdr:y>0.50721</cdr:y>
    </cdr:to>
    <cdr:cxnSp macro="">
      <cdr:nvCxnSpPr>
        <cdr:cNvPr id="12" name="直線コネクタ 11"/>
        <cdr:cNvCxnSpPr/>
      </cdr:nvCxnSpPr>
      <cdr:spPr>
        <a:xfrm xmlns:a="http://schemas.openxmlformats.org/drawingml/2006/main" flipH="1" flipV="1">
          <a:off x="2032000" y="1679575"/>
          <a:ext cx="111125" cy="3302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0.5265</cdr:x>
      <cdr:y>0.53205</cdr:y>
    </cdr:from>
    <cdr:to>
      <cdr:x>0.54535</cdr:x>
      <cdr:y>0.60577</cdr:y>
    </cdr:to>
    <cdr:cxnSp macro="">
      <cdr:nvCxnSpPr>
        <cdr:cNvPr id="14" name="直線コネクタ 13"/>
        <cdr:cNvCxnSpPr/>
      </cdr:nvCxnSpPr>
      <cdr:spPr>
        <a:xfrm xmlns:a="http://schemas.openxmlformats.org/drawingml/2006/main" flipV="1">
          <a:off x="1419225" y="2108200"/>
          <a:ext cx="50800" cy="2921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0.79152</cdr:x>
      <cdr:y>0.69952</cdr:y>
    </cdr:from>
    <cdr:to>
      <cdr:x>0.79679</cdr:x>
      <cdr:y>0.79086</cdr:y>
    </cdr:to>
    <cdr:cxnSp macro="">
      <cdr:nvCxnSpPr>
        <cdr:cNvPr id="16" name="直線コネクタ 15"/>
        <cdr:cNvCxnSpPr>
          <a:stCxn xmlns:a="http://schemas.openxmlformats.org/drawingml/2006/main" id="6" idx="0"/>
        </cdr:cNvCxnSpPr>
      </cdr:nvCxnSpPr>
      <cdr:spPr>
        <a:xfrm xmlns:a="http://schemas.openxmlformats.org/drawingml/2006/main" flipH="1" flipV="1">
          <a:off x="2133601" y="2771775"/>
          <a:ext cx="14195" cy="361921"/>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0.3616</cdr:x>
      <cdr:y>0.71474</cdr:y>
    </cdr:from>
    <cdr:to>
      <cdr:x>0.61538</cdr:x>
      <cdr:y>0.76522</cdr:y>
    </cdr:to>
    <cdr:sp macro="" textlink="">
      <cdr:nvSpPr>
        <cdr:cNvPr id="19" name="テキスト ボックス 34"/>
        <cdr:cNvSpPr txBox="1"/>
      </cdr:nvSpPr>
      <cdr:spPr>
        <a:xfrm xmlns:a="http://schemas.openxmlformats.org/drawingml/2006/main">
          <a:off x="974725" y="2832100"/>
          <a:ext cx="684085" cy="2000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南河内地域</a:t>
          </a:r>
        </a:p>
      </cdr:txBody>
    </cdr:sp>
  </cdr:relSizeAnchor>
  <cdr:relSizeAnchor xmlns:cdr="http://schemas.openxmlformats.org/drawingml/2006/chartDrawing">
    <cdr:from>
      <cdr:x>0.53121</cdr:x>
      <cdr:y>0.64904</cdr:y>
    </cdr:from>
    <cdr:to>
      <cdr:x>0.61131</cdr:x>
      <cdr:y>0.72115</cdr:y>
    </cdr:to>
    <cdr:cxnSp macro="">
      <cdr:nvCxnSpPr>
        <cdr:cNvPr id="20" name="直線コネクタ 19"/>
        <cdr:cNvCxnSpPr/>
      </cdr:nvCxnSpPr>
      <cdr:spPr>
        <a:xfrm xmlns:a="http://schemas.openxmlformats.org/drawingml/2006/main" flipV="1">
          <a:off x="1431925" y="2571750"/>
          <a:ext cx="215900" cy="28575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0.11203</cdr:x>
      <cdr:y>0.0825</cdr:y>
    </cdr:from>
    <cdr:to>
      <cdr:x>0.2622</cdr:x>
      <cdr:y>0.13836</cdr:y>
    </cdr:to>
    <cdr:sp macro="" textlink="">
      <cdr:nvSpPr>
        <cdr:cNvPr id="2" name="テキスト ボックス 1"/>
        <cdr:cNvSpPr txBox="1"/>
      </cdr:nvSpPr>
      <cdr:spPr>
        <a:xfrm xmlns:a="http://schemas.openxmlformats.org/drawingml/2006/main">
          <a:off x="324394" y="326887"/>
          <a:ext cx="434845" cy="221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700"/>
            <a:t>（人）</a:t>
          </a:r>
        </a:p>
      </cdr:txBody>
    </cdr:sp>
  </cdr:relSizeAnchor>
  <cdr:relSizeAnchor xmlns:cdr="http://schemas.openxmlformats.org/drawingml/2006/chartDrawing">
    <cdr:from>
      <cdr:x>0.12132</cdr:x>
      <cdr:y>0.54888</cdr:y>
    </cdr:from>
    <cdr:to>
      <cdr:x>0.18846</cdr:x>
      <cdr:y>0.59215</cdr:y>
    </cdr:to>
    <cdr:sp macro="" textlink="">
      <cdr:nvSpPr>
        <cdr:cNvPr id="3" name="正方形/長方形 2"/>
        <cdr:cNvSpPr/>
      </cdr:nvSpPr>
      <cdr:spPr>
        <a:xfrm xmlns:a="http://schemas.openxmlformats.org/drawingml/2006/main">
          <a:off x="327025" y="2174875"/>
          <a:ext cx="180975" cy="171450"/>
        </a:xfrm>
        <a:prstGeom xmlns:a="http://schemas.openxmlformats.org/drawingml/2006/main" prst="rect">
          <a:avLst/>
        </a:prstGeom>
        <a:noFill xmlns:a="http://schemas.openxmlformats.org/drawingml/2006/main"/>
        <a:ln xmlns:a="http://schemas.openxmlformats.org/drawingml/2006/main" w="158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0.19906</cdr:x>
      <cdr:y>0.57452</cdr:y>
    </cdr:from>
    <cdr:to>
      <cdr:x>0.94346</cdr:x>
      <cdr:y>0.57452</cdr:y>
    </cdr:to>
    <cdr:cxnSp macro="">
      <cdr:nvCxnSpPr>
        <cdr:cNvPr id="4" name="直線コネクタ 3"/>
        <cdr:cNvCxnSpPr/>
      </cdr:nvCxnSpPr>
      <cdr:spPr>
        <a:xfrm xmlns:a="http://schemas.openxmlformats.org/drawingml/2006/main" flipV="1">
          <a:off x="536575" y="2276476"/>
          <a:ext cx="2006600" cy="0"/>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0.47343</cdr:x>
      <cdr:y>0.71874</cdr:y>
    </cdr:from>
    <cdr:to>
      <cdr:x>0.75972</cdr:x>
      <cdr:y>0.76923</cdr:y>
    </cdr:to>
    <cdr:sp macro="" textlink="">
      <cdr:nvSpPr>
        <cdr:cNvPr id="6" name="テキスト ボックス 39"/>
        <cdr:cNvSpPr txBox="1"/>
      </cdr:nvSpPr>
      <cdr:spPr>
        <a:xfrm xmlns:a="http://schemas.openxmlformats.org/drawingml/2006/main">
          <a:off x="1276166" y="2847946"/>
          <a:ext cx="77170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東部大阪地域</a:t>
          </a:r>
          <a:endParaRPr kumimoji="1" lang="ja-JP" altLang="en-US" sz="700" dirty="0"/>
        </a:p>
      </cdr:txBody>
    </cdr:sp>
  </cdr:relSizeAnchor>
  <cdr:relSizeAnchor xmlns:cdr="http://schemas.openxmlformats.org/drawingml/2006/chartDrawing">
    <cdr:from>
      <cdr:x>0.60525</cdr:x>
      <cdr:y>0.81746</cdr:y>
    </cdr:from>
    <cdr:to>
      <cdr:x>0.85159</cdr:x>
      <cdr:y>0.86795</cdr:y>
    </cdr:to>
    <cdr:sp macro="" textlink="">
      <cdr:nvSpPr>
        <cdr:cNvPr id="7" name="テキスト ボックス 26"/>
        <cdr:cNvSpPr txBox="1"/>
      </cdr:nvSpPr>
      <cdr:spPr>
        <a:xfrm xmlns:a="http://schemas.openxmlformats.org/drawingml/2006/main">
          <a:off x="1631494" y="3239119"/>
          <a:ext cx="664031"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大阪市地域</a:t>
          </a:r>
          <a:endParaRPr kumimoji="1" lang="ja-JP" altLang="en-US" sz="700" dirty="0"/>
        </a:p>
      </cdr:txBody>
    </cdr:sp>
  </cdr:relSizeAnchor>
  <cdr:relSizeAnchor xmlns:cdr="http://schemas.openxmlformats.org/drawingml/2006/chartDrawing">
    <cdr:from>
      <cdr:x>0.73263</cdr:x>
      <cdr:y>0.37821</cdr:y>
    </cdr:from>
    <cdr:to>
      <cdr:x>0.96649</cdr:x>
      <cdr:y>0.42869</cdr:y>
    </cdr:to>
    <cdr:sp macro="" textlink="">
      <cdr:nvSpPr>
        <cdr:cNvPr id="8" name="テキスト ボックス 30"/>
        <cdr:cNvSpPr txBox="1"/>
      </cdr:nvSpPr>
      <cdr:spPr>
        <a:xfrm xmlns:a="http://schemas.openxmlformats.org/drawingml/2006/main">
          <a:off x="1974850" y="1498600"/>
          <a:ext cx="630402"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北大阪地域</a:t>
          </a:r>
        </a:p>
      </cdr:txBody>
    </cdr:sp>
  </cdr:relSizeAnchor>
  <cdr:relSizeAnchor xmlns:cdr="http://schemas.openxmlformats.org/drawingml/2006/chartDrawing">
    <cdr:from>
      <cdr:x>0.60895</cdr:x>
      <cdr:y>0.42869</cdr:y>
    </cdr:from>
    <cdr:to>
      <cdr:x>0.86273</cdr:x>
      <cdr:y>0.47917</cdr:y>
    </cdr:to>
    <cdr:sp macro="" textlink="">
      <cdr:nvSpPr>
        <cdr:cNvPr id="9" name="テキスト ボックス 34"/>
        <cdr:cNvSpPr txBox="1"/>
      </cdr:nvSpPr>
      <cdr:spPr>
        <a:xfrm xmlns:a="http://schemas.openxmlformats.org/drawingml/2006/main">
          <a:off x="1641475" y="1698625"/>
          <a:ext cx="684076"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泉州地域</a:t>
          </a:r>
        </a:p>
      </cdr:txBody>
    </cdr:sp>
  </cdr:relSizeAnchor>
  <cdr:relSizeAnchor xmlns:cdr="http://schemas.openxmlformats.org/drawingml/2006/chartDrawing">
    <cdr:from>
      <cdr:x>0.74062</cdr:x>
      <cdr:y>0.69952</cdr:y>
    </cdr:from>
    <cdr:to>
      <cdr:x>0.80919</cdr:x>
      <cdr:y>0.81954</cdr:y>
    </cdr:to>
    <cdr:cxnSp macro="">
      <cdr:nvCxnSpPr>
        <cdr:cNvPr id="10" name="直線コネクタ 9"/>
        <cdr:cNvCxnSpPr/>
      </cdr:nvCxnSpPr>
      <cdr:spPr>
        <a:xfrm xmlns:a="http://schemas.openxmlformats.org/drawingml/2006/main" flipV="1">
          <a:off x="1996397" y="2771775"/>
          <a:ext cx="184828" cy="475576"/>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0.20259</cdr:x>
      <cdr:y>0.59695</cdr:y>
    </cdr:from>
    <cdr:to>
      <cdr:x>0.45637</cdr:x>
      <cdr:y>0.64743</cdr:y>
    </cdr:to>
    <cdr:sp macro="" textlink="">
      <cdr:nvSpPr>
        <cdr:cNvPr id="12" name="テキスト ボックス 34"/>
        <cdr:cNvSpPr txBox="1"/>
      </cdr:nvSpPr>
      <cdr:spPr>
        <a:xfrm xmlns:a="http://schemas.openxmlformats.org/drawingml/2006/main">
          <a:off x="546100" y="2365375"/>
          <a:ext cx="684085" cy="2000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南河内地域</a:t>
          </a:r>
        </a:p>
      </cdr:txBody>
    </cdr:sp>
  </cdr:relSizeAnchor>
</c:userShapes>
</file>

<file path=ppt/drawings/drawing8.xml><?xml version="1.0" encoding="utf-8"?>
<c:userShapes xmlns:c="http://schemas.openxmlformats.org/drawingml/2006/chart">
  <cdr:relSizeAnchor xmlns:cdr="http://schemas.openxmlformats.org/drawingml/2006/chartDrawing">
    <cdr:from>
      <cdr:x>0.1875</cdr:x>
      <cdr:y>0.68019</cdr:y>
    </cdr:from>
    <cdr:to>
      <cdr:x>0.75253</cdr:x>
      <cdr:y>0.80904</cdr:y>
    </cdr:to>
    <cdr:sp macro="" textlink="">
      <cdr:nvSpPr>
        <cdr:cNvPr id="2" name="テキスト ボックス 1"/>
        <cdr:cNvSpPr txBox="1"/>
      </cdr:nvSpPr>
      <cdr:spPr>
        <a:xfrm xmlns:a="http://schemas.openxmlformats.org/drawingml/2006/main">
          <a:off x="840407" y="1684671"/>
          <a:ext cx="2532595" cy="3191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800" dirty="0">
              <a:latin typeface="Meiryo UI" panose="020B0604030504040204" pitchFamily="50" charset="-128"/>
              <a:ea typeface="Meiryo UI" panose="020B0604030504040204" pitchFamily="50" charset="-128"/>
              <a:cs typeface="Meiryo UI" panose="020B0604030504040204" pitchFamily="50" charset="-128"/>
            </a:rPr>
            <a:t>潜在的有業率</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業者数＋就職</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希望者数）／</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人口</a:t>
          </a:r>
        </a:p>
      </cdr:txBody>
    </cdr:sp>
  </cdr:relSizeAnchor>
  <cdr:relSizeAnchor xmlns:cdr="http://schemas.openxmlformats.org/drawingml/2006/chartDrawing">
    <cdr:from>
      <cdr:x>0</cdr:x>
      <cdr:y>0.00033</cdr:y>
    </cdr:from>
    <cdr:to>
      <cdr:x>1</cdr:x>
      <cdr:y>0.102</cdr:y>
    </cdr:to>
    <cdr:sp macro="" textlink="">
      <cdr:nvSpPr>
        <cdr:cNvPr id="3" name="テキスト プレースホルダー 2"/>
        <cdr:cNvSpPr>
          <a:spLocks xmlns:a="http://schemas.openxmlformats.org/drawingml/2006/main" noGrp="1"/>
        </cdr:cNvSpPr>
      </cdr:nvSpPr>
      <cdr:spPr>
        <a:xfrm xmlns:a="http://schemas.openxmlformats.org/drawingml/2006/main">
          <a:off x="0" y="935"/>
          <a:ext cx="8496944" cy="287933"/>
        </a:xfrm>
        <a:prstGeom xmlns:a="http://schemas.openxmlformats.org/drawingml/2006/main" prst="rect">
          <a:avLst/>
        </a:prstGeom>
      </cdr:spPr>
      <cdr:txBody>
        <a:bodyPr xmlns:a="http://schemas.openxmlformats.org/drawingml/2006/main" vert="horz" lIns="117824" tIns="58912" rIns="117824" bIns="58912" rtlCol="0" anchor="ctr" anchorCtr="0">
          <a:normAutofit/>
        </a:bodyPr>
        <a:lstStyle xmlns:a="http://schemas.openxmlformats.org/drawingml/2006/main">
          <a:lvl1pPr marL="0" indent="0" algn="l" defTabSz="1178242" rtl="0" eaLnBrk="1" latinLnBrk="0" hangingPunct="1">
            <a:spcBef>
              <a:spcPct val="20000"/>
            </a:spcBef>
            <a:buFont typeface="Arial" panose="020B0604020202020204" pitchFamily="34" charset="0"/>
            <a:buNone/>
            <a:defRPr kumimoji="1" sz="3100" b="1" kern="1200">
              <a:solidFill>
                <a:schemeClr val="tx1"/>
              </a:solidFill>
              <a:latin typeface="+mn-lt"/>
              <a:ea typeface="+mn-ea"/>
              <a:cs typeface="+mn-cs"/>
            </a:defRPr>
          </a:lvl1pPr>
          <a:lvl2pPr marL="589122" indent="0" algn="l" defTabSz="1178242" rtl="0" eaLnBrk="1" latinLnBrk="0" hangingPunct="1">
            <a:spcBef>
              <a:spcPct val="20000"/>
            </a:spcBef>
            <a:buFont typeface="Arial" panose="020B0604020202020204" pitchFamily="34" charset="0"/>
            <a:buNone/>
            <a:defRPr kumimoji="1" sz="2500" b="1" kern="1200">
              <a:solidFill>
                <a:schemeClr val="tx1"/>
              </a:solidFill>
              <a:latin typeface="+mn-lt"/>
              <a:ea typeface="+mn-ea"/>
              <a:cs typeface="+mn-cs"/>
            </a:defRPr>
          </a:lvl2pPr>
          <a:lvl3pPr marL="1178242" indent="0" algn="l" defTabSz="1178242" rtl="0" eaLnBrk="1" latinLnBrk="0" hangingPunct="1">
            <a:spcBef>
              <a:spcPct val="20000"/>
            </a:spcBef>
            <a:buFont typeface="Arial" panose="020B0604020202020204" pitchFamily="34" charset="0"/>
            <a:buNone/>
            <a:defRPr kumimoji="1" sz="2300" b="1" kern="1200">
              <a:solidFill>
                <a:schemeClr val="tx1"/>
              </a:solidFill>
              <a:latin typeface="+mn-lt"/>
              <a:ea typeface="+mn-ea"/>
              <a:cs typeface="+mn-cs"/>
            </a:defRPr>
          </a:lvl3pPr>
          <a:lvl4pPr marL="1767363"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4pPr>
          <a:lvl5pPr marL="2356485"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5pPr>
          <a:lvl6pPr marL="2945605"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6pPr>
          <a:lvl7pPr marL="3534727"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7pPr>
          <a:lvl8pPr marL="4123847"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8pPr>
          <a:lvl9pPr marL="4712969"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9pPr>
        </a:lstStyle>
        <a:p xmlns:a="http://schemas.openxmlformats.org/drawingml/2006/main">
          <a:pPr algn="ctr"/>
          <a:r>
            <a:rPr lang="ja-JP" altLang="en-US" sz="1400" b="0" u="sng" dirty="0"/>
            <a:t>　　　</a:t>
          </a:r>
        </a:p>
      </cdr:txBody>
    </cdr:sp>
  </cdr:relSizeAnchor>
</c:userShapes>
</file>

<file path=ppt/drawings/drawing9.xml><?xml version="1.0" encoding="utf-8"?>
<c:userShapes xmlns:c="http://schemas.openxmlformats.org/drawingml/2006/chart">
  <cdr:relSizeAnchor xmlns:cdr="http://schemas.openxmlformats.org/drawingml/2006/chartDrawing">
    <cdr:from>
      <cdr:x>0.39944</cdr:x>
      <cdr:y>0.10778</cdr:y>
    </cdr:from>
    <cdr:to>
      <cdr:x>0.54711</cdr:x>
      <cdr:y>0.39185</cdr:y>
    </cdr:to>
    <cdr:sp macro="" textlink="">
      <cdr:nvSpPr>
        <cdr:cNvPr id="2" name="角丸四角形吹き出し 1"/>
        <cdr:cNvSpPr/>
      </cdr:nvSpPr>
      <cdr:spPr>
        <a:xfrm xmlns:a="http://schemas.openxmlformats.org/drawingml/2006/main">
          <a:off x="3344433" y="229076"/>
          <a:ext cx="1236377" cy="603762"/>
        </a:xfrm>
        <a:prstGeom xmlns:a="http://schemas.openxmlformats.org/drawingml/2006/main" prst="wedgeRoundRectCallout">
          <a:avLst>
            <a:gd name="adj1" fmla="val -89119"/>
            <a:gd name="adj2" fmla="val 61995"/>
            <a:gd name="adj3" fmla="val 16667"/>
          </a:avLst>
        </a:prstGeom>
        <a:ln xmlns:a="http://schemas.openxmlformats.org/drawingml/2006/main">
          <a:solidFill>
            <a:srgbClr val="FF0000"/>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r>
            <a:rPr lang="ja-JP" altLang="en-US" dirty="0" smtClean="0"/>
            <a:t>事務的職種の</a:t>
          </a:r>
          <a:endParaRPr lang="en-US" altLang="ja-JP" dirty="0" smtClean="0"/>
        </a:p>
        <a:p xmlns:a="http://schemas.openxmlformats.org/drawingml/2006/main">
          <a:r>
            <a:rPr lang="ja-JP" altLang="en-US" dirty="0" smtClean="0"/>
            <a:t>人気が高い</a:t>
          </a:r>
          <a:endParaRPr lang="ja-JP"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0DE6718A-3F75-474A-889C-B09183158174}" type="datetimeFigureOut">
              <a:rPr kumimoji="1" lang="ja-JP" altLang="en-US" smtClean="0"/>
              <a:t>2018/9/11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C16C1DD2-CD02-42EF-85FB-231473BD1332}" type="slidenum">
              <a:rPr kumimoji="1" lang="ja-JP" altLang="en-US" smtClean="0"/>
              <a:t>‹#›</a:t>
            </a:fld>
            <a:endParaRPr kumimoji="1" lang="ja-JP" altLang="en-US"/>
          </a:p>
        </p:txBody>
      </p:sp>
    </p:spTree>
    <p:extLst>
      <p:ext uri="{BB962C8B-B14F-4D97-AF65-F5344CB8AC3E}">
        <p14:creationId xmlns:p14="http://schemas.microsoft.com/office/powerpoint/2010/main" val="20184940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433BA864-BE36-4388-808D-12BE84084410}"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1AD8906-FCDE-4AAA-9A11-24DF9C14DF83}"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8EF5B03-C5AC-49A3-90EF-BDA40350A7EB}"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8D28ED3-E479-4887-B306-86B5DCC88223}"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677174B1-C66D-4F23-955D-B7C8360CE7DC}" type="datetime1">
              <a:rPr kumimoji="1" lang="ja-JP" altLang="en-US" smtClean="0"/>
              <a:t>2018/9/11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AC26AA37-5CBF-4586-94B8-A79799E2DE55}" type="datetime1">
              <a:rPr kumimoji="1" lang="ja-JP" altLang="en-US" smtClean="0"/>
              <a:t>2018/9/11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978C298E-783B-492B-BD17-1EC9FA6D30F8}" type="datetime1">
              <a:rPr kumimoji="1" lang="ja-JP" altLang="en-US" smtClean="0"/>
              <a:t>2018/9/11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2026227-8201-4D81-9BE1-4C2DCD1E4C9C}" type="datetime1">
              <a:rPr kumimoji="1" lang="ja-JP" altLang="en-US" smtClean="0"/>
              <a:t>2018/9/11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4D6DA11-2369-43A4-8910-4708FD300AD6}" type="datetime1">
              <a:rPr kumimoji="1" lang="ja-JP" altLang="en-US" smtClean="0"/>
              <a:t>2018/9/11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E7C11B6-B691-484C-8C3E-86621E187CCA}" type="datetime1">
              <a:rPr kumimoji="1" lang="ja-JP" altLang="en-US" smtClean="0"/>
              <a:t>2018/9/11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E7ED62C-D78C-4C94-A3D7-5E9E461D4628}" type="datetime1">
              <a:rPr kumimoji="1" lang="ja-JP" altLang="en-US" smtClean="0"/>
              <a:t>2018/9/11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F0FBB-8E14-4FFB-BAA7-6C7F741D89CF}" type="datetime1">
              <a:rPr kumimoji="1" lang="ja-JP" altLang="en-US" smtClean="0"/>
              <a:t>2018/9/11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7010400" y="6484900"/>
            <a:ext cx="2133600" cy="365125"/>
          </a:xfrm>
          <a:prstGeom prst="rect">
            <a:avLst/>
          </a:prstGeom>
        </p:spPr>
        <p:txBody>
          <a:bodyPr vert="horz" lIns="91440" tIns="45720" rIns="91440" bIns="45720" rtlCol="0" anchor="ctr"/>
          <a:lstStyle>
            <a:lvl1pPr algn="r">
              <a:defRPr sz="1400" b="1">
                <a:solidFill>
                  <a:schemeClr val="tx1">
                    <a:tint val="75000"/>
                  </a:schemeClr>
                </a:solidFill>
              </a:defRPr>
            </a:lvl1pPr>
          </a:lstStyle>
          <a:p>
            <a:fld id="{D2D8002D-B5B0-4BAC-B1F6-782DDCCE6D9C}"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1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2.xml"/><Relationship Id="rId4" Type="http://schemas.openxmlformats.org/officeDocument/2006/relationships/chart" Target="../charts/char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 Id="rId4" Type="http://schemas.openxmlformats.org/officeDocument/2006/relationships/chart" Target="../charts/char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chart" Target="../charts/chart26.xml"/><Relationship Id="rId5" Type="http://schemas.microsoft.com/office/2007/relationships/hdphoto" Target="../media/hdphoto4.wdp"/><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2.xml"/><Relationship Id="rId4" Type="http://schemas.openxmlformats.org/officeDocument/2006/relationships/chart" Target="../charts/chart32.xml"/></Relationships>
</file>

<file path=ppt/slides/_rels/slide3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chart" Target="../charts/char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chart" Target="../charts/chart37.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2.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chart" Target="../charts/chart43.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chart" Target="../charts/chart45.xml"/><Relationship Id="rId5" Type="http://schemas.openxmlformats.org/officeDocument/2006/relationships/chart" Target="../charts/chart44.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7" Type="http://schemas.microsoft.com/office/2007/relationships/hdphoto" Target="../media/hdphoto2.wdp"/><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2.xml"/><Relationship Id="rId4" Type="http://schemas.openxmlformats.org/officeDocument/2006/relationships/chart" Target="../charts/chart48.xml"/></Relationships>
</file>

<file path=ppt/slides/_rels/slide52.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chart" Target="../charts/chart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1.xml"/><Relationship Id="rId5" Type="http://schemas.microsoft.com/office/2007/relationships/hdphoto" Target="../media/hdphoto9.wdp"/><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chart" Target="../charts/chart53.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54.xml"/><Relationship Id="rId1" Type="http://schemas.openxmlformats.org/officeDocument/2006/relationships/slideLayout" Target="../slideLayouts/slideLayout2.xml"/><Relationship Id="rId5" Type="http://schemas.openxmlformats.org/officeDocument/2006/relationships/chart" Target="../charts/chart56.xml"/><Relationship Id="rId4" Type="http://schemas.openxmlformats.org/officeDocument/2006/relationships/chart" Target="../charts/chart5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6.png"/><Relationship Id="rId7" Type="http://schemas.openxmlformats.org/officeDocument/2006/relationships/chart" Target="../charts/chart8.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10" Type="http://schemas.openxmlformats.org/officeDocument/2006/relationships/image" Target="../media/image7.png"/><Relationship Id="rId4" Type="http://schemas.openxmlformats.org/officeDocument/2006/relationships/chart" Target="../charts/chart5.xml"/><Relationship Id="rId9" Type="http://schemas.openxmlformats.org/officeDocument/2006/relationships/chart" Target="../charts/char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chart" Target="../charts/chart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xml"/><Relationship Id="rId4" Type="http://schemas.openxmlformats.org/officeDocument/2006/relationships/chart" Target="../charts/char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857" y="3633192"/>
            <a:ext cx="9159857" cy="53975"/>
          </a:xfrm>
          <a:prstGeom prst="rect">
            <a:avLst/>
          </a:prstGeom>
          <a:gradFill rotWithShape="1">
            <a:gsLst>
              <a:gs pos="0">
                <a:srgbClr val="0000FF"/>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4" tIns="45687" rIns="91374" bIns="45687" anchor="ctr"/>
          <a:lstStyle/>
          <a:p>
            <a:pPr defTabSz="910322" fontAlgn="base">
              <a:spcBef>
                <a:spcPct val="0"/>
              </a:spcBef>
              <a:spcAft>
                <a:spcPct val="0"/>
              </a:spcAft>
            </a:pPr>
            <a:endParaRPr lang="ja-JP" altLang="en-US">
              <a:solidFill>
                <a:prstClr val="black"/>
              </a:solidFill>
            </a:endParaRPr>
          </a:p>
        </p:txBody>
      </p:sp>
      <p:sp>
        <p:nvSpPr>
          <p:cNvPr id="5" name="タイトル 4"/>
          <p:cNvSpPr>
            <a:spLocks noGrp="1"/>
          </p:cNvSpPr>
          <p:nvPr>
            <p:ph type="ctrTitle"/>
          </p:nvPr>
        </p:nvSpPr>
        <p:spPr>
          <a:xfrm>
            <a:off x="-15857" y="2607047"/>
            <a:ext cx="9159857" cy="1470025"/>
          </a:xfrm>
        </p:spPr>
        <p:txBody>
          <a:bodyPr>
            <a:normAutofit/>
          </a:bodyPr>
          <a:lstStyle/>
          <a:p>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成長戦略策定から現在まで</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の検証</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4"/>
          <p:cNvSpPr txBox="1">
            <a:spLocks/>
          </p:cNvSpPr>
          <p:nvPr/>
        </p:nvSpPr>
        <p:spPr>
          <a:xfrm>
            <a:off x="-8756" y="3714229"/>
            <a:ext cx="9159857" cy="93890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データ分析</a:t>
            </a:r>
            <a:r>
              <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p:cNvSpPr txBox="1"/>
          <p:nvPr/>
        </p:nvSpPr>
        <p:spPr>
          <a:xfrm>
            <a:off x="7560332" y="250158"/>
            <a:ext cx="1152128" cy="495108"/>
          </a:xfrm>
          <a:prstGeom prst="rect">
            <a:avLst/>
          </a:prstGeom>
          <a:noFill/>
          <a:ln w="15875">
            <a:solidFill>
              <a:schemeClr val="tx1"/>
            </a:solidFill>
          </a:ln>
        </p:spPr>
        <p:txBody>
          <a:bodyPr wrap="square" lIns="180000" tIns="108000" rIns="180000" bIns="108000" rtlCol="0" anchor="ctr" anchorCtr="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資料３</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15664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総論②　</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雇用創出</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823785"/>
            <a:ext cx="9001000" cy="864000"/>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tIns="144000" rtlCol="0" anchor="ctr"/>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雇用創出 年平均１万人</a:t>
            </a:r>
            <a:r>
              <a:rPr lang="zh-TW"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以上</a:t>
            </a:r>
            <a:endPar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成長戦略の主な取組み（総合特区、観光振興、産業振興等）による直接雇用創出効果などをもと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に目標</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として</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0" y="602518"/>
            <a:ext cx="2736304"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1916832"/>
            <a:ext cx="8930733" cy="2700000"/>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tIns="324000" rtlCol="0" anchor="ctr"/>
          <a:lstStyle/>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○策定時以降の府内の就業者数は　</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年平均で約３．１万人増加（</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。増加している業種としては、福祉介護関係、医療関係があげられる。また、職種別では、専門的・技術的従事者</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事務従事者、サービス職業従事者、運搬・清掃・包装等従事者などが増加している。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○景気</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の回復などを</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背景</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有効</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求人</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倍率と失業率はともに改善</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有効求人倍率</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は、平成</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0.52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倍から平成</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倍と</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年連続上昇</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全国平均と同じ水準（全国：</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_0.52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_1.36</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倍）で推移する一方、東京都や愛知県では、直近</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年連続</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倍を</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上回るなど全国平均を大幅に上回っている。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完全失業率</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6.9%</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をピークに平成</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年は</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改善が見られるものの全国平均より高い状況</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が続いている（全国：</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5.1%</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3.4</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○就業</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形態では</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非正規の職員・従業員の割合が全国平均に</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比べ高い状況。</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年で全体の</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38.6%〔</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特に、</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雇用を多く生んでいる業種で非正規</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雇用率が高く</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、いかに中間所得層の拡大につなげるかが課題</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府内業種別非正規割合：「卸売・小売業</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47.3%</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」、「医療・福祉</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45.4%</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」、「宿泊・飲食サービス業</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71.0%</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○一方で、これら</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非正規割合の高い業種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では、</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人手不足</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（求人充足率が低い）の傾向もみられる。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0" y="1788050"/>
            <a:ext cx="2736304"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現状と課題</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38" name="表 237"/>
          <p:cNvGraphicFramePr>
            <a:graphicFrameLocks noGrp="1"/>
          </p:cNvGraphicFramePr>
          <p:nvPr>
            <p:extLst>
              <p:ext uri="{D42A27DB-BD31-4B8C-83A1-F6EECF244321}">
                <p14:modId xmlns:p14="http://schemas.microsoft.com/office/powerpoint/2010/main" val="3717185492"/>
              </p:ext>
            </p:extLst>
          </p:nvPr>
        </p:nvGraphicFramePr>
        <p:xfrm>
          <a:off x="117724" y="5013234"/>
          <a:ext cx="7118572" cy="664672"/>
        </p:xfrm>
        <a:graphic>
          <a:graphicData uri="http://schemas.openxmlformats.org/drawingml/2006/table">
            <a:tbl>
              <a:tblPr firstRow="1" bandRow="1">
                <a:tableStyleId>{5940675A-B579-460E-94D1-54222C63F5DA}</a:tableStyleId>
              </a:tblPr>
              <a:tblGrid>
                <a:gridCol w="1429940"/>
                <a:gridCol w="792088"/>
                <a:gridCol w="864096"/>
                <a:gridCol w="864096"/>
                <a:gridCol w="792088"/>
                <a:gridCol w="792088"/>
                <a:gridCol w="720080"/>
                <a:gridCol w="864096"/>
              </a:tblGrid>
              <a:tr h="380824">
                <a:tc>
                  <a:txBody>
                    <a:bodyPr/>
                    <a:lstStyle/>
                    <a:p>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2010</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2011</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2012</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2013</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2014</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2015</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2016</a:t>
                      </a:r>
                    </a:p>
                  </a:txBody>
                  <a:tcPr anchor="ctr">
                    <a:solidFill>
                      <a:schemeClr val="accent6">
                        <a:lumMod val="60000"/>
                        <a:lumOff val="40000"/>
                      </a:schemeClr>
                    </a:solidFill>
                  </a:tcPr>
                </a:tc>
              </a:tr>
              <a:tr h="283848">
                <a:tc>
                  <a:txBody>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府内就業者の変化</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spcAft>
                          <a:spcPts val="0"/>
                        </a:spcAft>
                      </a:pPr>
                      <a:r>
                        <a:rPr lang="ja-JP" alt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0.9</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r>
            </a:tbl>
          </a:graphicData>
        </a:graphic>
      </p:graphicFrame>
      <p:sp>
        <p:nvSpPr>
          <p:cNvPr id="239" name="正方形/長方形 238"/>
          <p:cNvSpPr>
            <a:spLocks noChangeArrowheads="1"/>
          </p:cNvSpPr>
          <p:nvPr/>
        </p:nvSpPr>
        <p:spPr bwMode="auto">
          <a:xfrm>
            <a:off x="-21677" y="4723551"/>
            <a:ext cx="21954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大阪の就業者数の推移</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5496" y="5748540"/>
            <a:ext cx="8568952" cy="297517"/>
          </a:xfrm>
          <a:prstGeom prst="rect">
            <a:avLst/>
          </a:prstGeom>
        </p:spPr>
        <p:txBody>
          <a:bodyPr wrap="square">
            <a:spAutoFit/>
          </a:bodyPr>
          <a:lstStyle/>
          <a:p>
            <a:pPr>
              <a:lnSpc>
                <a:spcPts val="800"/>
              </a:lnSpc>
            </a:pP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8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府内就業者数の変化は、「労働力調査地方集計結果（年平均）」（大阪府統計課）で計算。</a:t>
            </a:r>
            <a:r>
              <a:rPr lang="ja-JP" altLang="en-US" sz="800" kern="100" dirty="0">
                <a:solidFill>
                  <a:srgbClr val="FF0000"/>
                </a:solidFill>
                <a:latin typeface="ＭＳ Ｐ明朝" pitchFamily="18" charset="-128"/>
                <a:ea typeface="ＭＳ Ｐ明朝" pitchFamily="18" charset="-128"/>
                <a:cs typeface="Times New Roman"/>
              </a:rPr>
              <a:t>　</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ただし、</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年の数値は</a:t>
            </a:r>
            <a:r>
              <a:rPr lang="ja-JP" altLang="ja-JP" sz="800" dirty="0"/>
              <a:t>平成</a:t>
            </a:r>
            <a:r>
              <a:rPr lang="en-US" altLang="ja-JP" sz="800" dirty="0"/>
              <a:t>17</a:t>
            </a:r>
            <a:r>
              <a:rPr lang="ja-JP" altLang="ja-JP" sz="800" dirty="0"/>
              <a:t>年国勢調査結果を</a:t>
            </a:r>
            <a:r>
              <a:rPr lang="ja-JP" altLang="ja-JP" sz="800" dirty="0" smtClean="0"/>
              <a:t>基準と</a:t>
            </a:r>
            <a:r>
              <a:rPr lang="ja-JP" altLang="ja-JP" sz="800" dirty="0"/>
              <a:t>する推計人口で</a:t>
            </a:r>
            <a:r>
              <a:rPr lang="ja-JP" altLang="en-US" sz="800" dirty="0"/>
              <a:t>、</a:t>
            </a: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年以降</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年国勢調査結果を基準とする推計人口で遡及集計したもの</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a:spLocks noChangeArrowheads="1"/>
          </p:cNvSpPr>
          <p:nvPr/>
        </p:nvSpPr>
        <p:spPr bwMode="auto">
          <a:xfrm>
            <a:off x="7308304" y="5405154"/>
            <a:ext cx="1612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ここまでの年平均</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万人増</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a:spLocks noChangeArrowheads="1"/>
          </p:cNvSpPr>
          <p:nvPr/>
        </p:nvSpPr>
        <p:spPr bwMode="auto">
          <a:xfrm>
            <a:off x="-8572" y="6029122"/>
            <a:ext cx="3656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雇用者に占める非正規の割合（他府県との比較）</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763698637"/>
              </p:ext>
            </p:extLst>
          </p:nvPr>
        </p:nvGraphicFramePr>
        <p:xfrm>
          <a:off x="207365" y="6284085"/>
          <a:ext cx="6630001" cy="457282"/>
        </p:xfrm>
        <a:graphic>
          <a:graphicData uri="http://schemas.openxmlformats.org/drawingml/2006/table">
            <a:tbl>
              <a:tblPr firstRow="1" firstCol="1" bandRow="1">
                <a:tableStyleId>{5940675A-B579-460E-94D1-54222C63F5DA}</a:tableStyleId>
              </a:tblPr>
              <a:tblGrid>
                <a:gridCol w="798589"/>
                <a:gridCol w="971902"/>
                <a:gridCol w="971902"/>
                <a:gridCol w="971902"/>
                <a:gridCol w="971902"/>
                <a:gridCol w="971902"/>
                <a:gridCol w="971902"/>
              </a:tblGrid>
              <a:tr h="228641">
                <a:tc>
                  <a:txBody>
                    <a:bodyPr/>
                    <a:lstStyle/>
                    <a:p>
                      <a:endParaRPr lang="ja-JP" sz="1200" kern="100" dirty="0">
                        <a:effectLst/>
                        <a:latin typeface="Century"/>
                      </a:endParaRPr>
                    </a:p>
                  </a:txBody>
                  <a:tcPr marL="62865" marR="62865" marT="0" marB="0" anchor="b">
                    <a:solidFill>
                      <a:schemeClr val="bg1"/>
                    </a:solidFill>
                  </a:tcPr>
                </a:tc>
                <a:tc>
                  <a:txBody>
                    <a:bodyPr/>
                    <a:lstStyle/>
                    <a:p>
                      <a:pPr algn="ctr">
                        <a:lnSpc>
                          <a:spcPts val="1400"/>
                        </a:lnSpc>
                        <a:spcAft>
                          <a:spcPts val="0"/>
                        </a:spcAft>
                      </a:pPr>
                      <a:r>
                        <a:rPr lang="ja-JP" sz="1200" kern="0" dirty="0">
                          <a:effectLst/>
                        </a:rPr>
                        <a:t>大阪府</a:t>
                      </a:r>
                      <a:endParaRPr lang="ja-JP" sz="1200" kern="100" dirty="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a:effectLst/>
                        </a:rPr>
                        <a:t>東京都</a:t>
                      </a:r>
                      <a:endParaRPr lang="ja-JP" sz="1200" kern="10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a:effectLst/>
                        </a:rPr>
                        <a:t>愛知県</a:t>
                      </a:r>
                      <a:endParaRPr lang="ja-JP" sz="1200" kern="10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a:effectLst/>
                        </a:rPr>
                        <a:t>京都府</a:t>
                      </a:r>
                      <a:endParaRPr lang="ja-JP" sz="1200" kern="10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dirty="0">
                          <a:effectLst/>
                        </a:rPr>
                        <a:t>兵庫県</a:t>
                      </a:r>
                      <a:endParaRPr lang="ja-JP" sz="1200" kern="100" dirty="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dirty="0">
                          <a:effectLst/>
                        </a:rPr>
                        <a:t>全国</a:t>
                      </a:r>
                      <a:endParaRPr lang="ja-JP" sz="1200" kern="100" dirty="0">
                        <a:effectLst/>
                        <a:latin typeface="Century"/>
                        <a:ea typeface="ＭＳ 明朝"/>
                        <a:cs typeface="Times New Roman"/>
                      </a:endParaRPr>
                    </a:p>
                  </a:txBody>
                  <a:tcPr marL="62865" marR="62865" marT="0" marB="0" anchor="b">
                    <a:solidFill>
                      <a:schemeClr val="bg1"/>
                    </a:solidFill>
                  </a:tcPr>
                </a:tc>
              </a:tr>
              <a:tr h="228641">
                <a:tc>
                  <a:txBody>
                    <a:bodyPr/>
                    <a:lstStyle/>
                    <a:p>
                      <a:pPr algn="l">
                        <a:lnSpc>
                          <a:spcPts val="1400"/>
                        </a:lnSpc>
                        <a:spcAft>
                          <a:spcPts val="0"/>
                        </a:spcAft>
                      </a:pPr>
                      <a:r>
                        <a:rPr lang="ja-JP" sz="1200" kern="0" dirty="0">
                          <a:effectLst/>
                        </a:rPr>
                        <a:t>全体</a:t>
                      </a:r>
                      <a:endParaRPr lang="ja-JP" sz="12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38.6%</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32.7%</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35.2%</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39.2%</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36.9%</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35.8%</a:t>
                      </a:r>
                      <a:endParaRPr lang="ja-JP" sz="1400" kern="100" dirty="0">
                        <a:effectLst/>
                        <a:latin typeface="Century"/>
                        <a:ea typeface="ＭＳ 明朝"/>
                        <a:cs typeface="Times New Roman"/>
                      </a:endParaRPr>
                    </a:p>
                  </a:txBody>
                  <a:tcPr marL="62865" marR="62865" marT="0" marB="0" anchor="b">
                    <a:solidFill>
                      <a:schemeClr val="bg1"/>
                    </a:solidFill>
                  </a:tcPr>
                </a:tc>
              </a:tr>
            </a:tbl>
          </a:graphicData>
        </a:graphic>
      </p:graphicFrame>
      <p:sp>
        <p:nvSpPr>
          <p:cNvPr id="16" name="正方形/長方形 15"/>
          <p:cNvSpPr>
            <a:spLocks noChangeArrowheads="1"/>
          </p:cNvSpPr>
          <p:nvPr/>
        </p:nvSpPr>
        <p:spPr bwMode="auto">
          <a:xfrm>
            <a:off x="3347864" y="6021288"/>
            <a:ext cx="25220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年就業構造基本調査」より作成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屈折矢印 4"/>
          <p:cNvSpPr/>
          <p:nvPr/>
        </p:nvSpPr>
        <p:spPr>
          <a:xfrm flipV="1">
            <a:off x="7405414" y="5014000"/>
            <a:ext cx="481160" cy="38362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777792" y="4723551"/>
            <a:ext cx="3226256" cy="194925"/>
          </a:xfrm>
          <a:prstGeom prst="rect">
            <a:avLst/>
          </a:prstGeom>
        </p:spPr>
        <p:txBody>
          <a:bodyPr wrap="square">
            <a:spAutoFit/>
          </a:bodyPr>
          <a:lstStyle/>
          <a:p>
            <a:pPr>
              <a:lnSpc>
                <a:spcPts val="800"/>
              </a:lnSpc>
            </a:pP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資料：大阪府「</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9</a:t>
            </a:fld>
            <a:endParaRPr kumimoji="1" lang="ja-JP" altLang="en-US"/>
          </a:p>
        </p:txBody>
      </p:sp>
    </p:spTree>
    <p:extLst>
      <p:ext uri="{BB962C8B-B14F-4D97-AF65-F5344CB8AC3E}">
        <p14:creationId xmlns:p14="http://schemas.microsoft.com/office/powerpoint/2010/main" val="2266395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a:spLocks noChangeArrowheads="1"/>
          </p:cNvSpPr>
          <p:nvPr/>
        </p:nvSpPr>
        <p:spPr bwMode="auto">
          <a:xfrm>
            <a:off x="164828" y="127665"/>
            <a:ext cx="62793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大阪府業種別就業者数（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年）資料：総務省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統計局　労働力調査より作成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a:spLocks noChangeArrowheads="1"/>
          </p:cNvSpPr>
          <p:nvPr/>
        </p:nvSpPr>
        <p:spPr bwMode="auto">
          <a:xfrm>
            <a:off x="194296" y="3501008"/>
            <a:ext cx="8266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で従業員が増えている産業（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産業中分類上位のもの）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資料：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総務省統計局　経済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センサス基礎</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調査より作成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4" name="グループ化 13"/>
          <p:cNvGrpSpPr/>
          <p:nvPr/>
        </p:nvGrpSpPr>
        <p:grpSpPr>
          <a:xfrm>
            <a:off x="164828" y="404664"/>
            <a:ext cx="8497128" cy="3024335"/>
            <a:chOff x="0" y="0"/>
            <a:chExt cx="8497128" cy="2816501"/>
          </a:xfrm>
        </p:grpSpPr>
        <p:graphicFrame>
          <p:nvGraphicFramePr>
            <p:cNvPr id="15" name="グラフ 14"/>
            <p:cNvGraphicFramePr/>
            <p:nvPr/>
          </p:nvGraphicFramePr>
          <p:xfrm>
            <a:off x="0" y="33544"/>
            <a:ext cx="8497128" cy="2782957"/>
          </p:xfrm>
          <a:graphic>
            <a:graphicData uri="http://schemas.openxmlformats.org/drawingml/2006/chart">
              <c:chart xmlns:c="http://schemas.openxmlformats.org/drawingml/2006/chart" xmlns:r="http://schemas.openxmlformats.org/officeDocument/2006/relationships" r:id="rId2"/>
            </a:graphicData>
          </a:graphic>
        </p:graphicFrame>
        <p:sp>
          <p:nvSpPr>
            <p:cNvPr id="16" name="正方形/長方形 15"/>
            <p:cNvSpPr/>
            <p:nvPr/>
          </p:nvSpPr>
          <p:spPr>
            <a:xfrm>
              <a:off x="1081709" y="323021"/>
              <a:ext cx="530088" cy="2070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800"/>
                <a:t>建設業</a:t>
              </a:r>
            </a:p>
          </p:txBody>
        </p:sp>
        <p:sp>
          <p:nvSpPr>
            <p:cNvPr id="17" name="正方形/長方形 16"/>
            <p:cNvSpPr/>
            <p:nvPr/>
          </p:nvSpPr>
          <p:spPr>
            <a:xfrm>
              <a:off x="1744318" y="323021"/>
              <a:ext cx="530088" cy="2070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800"/>
                <a:t>製造業</a:t>
              </a:r>
            </a:p>
          </p:txBody>
        </p:sp>
        <p:sp>
          <p:nvSpPr>
            <p:cNvPr id="18" name="正方形/長方形 17"/>
            <p:cNvSpPr/>
            <p:nvPr/>
          </p:nvSpPr>
          <p:spPr>
            <a:xfrm>
              <a:off x="2415209" y="389282"/>
              <a:ext cx="704021" cy="2070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800"/>
                <a:t>情報通信業</a:t>
              </a:r>
            </a:p>
          </p:txBody>
        </p:sp>
        <p:sp>
          <p:nvSpPr>
            <p:cNvPr id="19" name="正方形/長方形 18"/>
            <p:cNvSpPr/>
            <p:nvPr/>
          </p:nvSpPr>
          <p:spPr>
            <a:xfrm>
              <a:off x="2075621" y="74543"/>
              <a:ext cx="869675" cy="37271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800"/>
                <a:t>電気・ガス・</a:t>
              </a:r>
              <a:endParaRPr kumimoji="1" lang="en-US" altLang="ja-JP" sz="800"/>
            </a:p>
            <a:p>
              <a:pPr algn="l"/>
              <a:r>
                <a:rPr kumimoji="1" lang="ja-JP" altLang="en-US" sz="800"/>
                <a:t>熱供給・水道業</a:t>
              </a:r>
            </a:p>
          </p:txBody>
        </p:sp>
        <p:sp>
          <p:nvSpPr>
            <p:cNvPr id="20" name="正方形/長方形 19"/>
            <p:cNvSpPr/>
            <p:nvPr/>
          </p:nvSpPr>
          <p:spPr>
            <a:xfrm>
              <a:off x="2953579" y="198783"/>
              <a:ext cx="530087" cy="2070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800"/>
                <a:t>運輸業</a:t>
              </a:r>
            </a:p>
          </p:txBody>
        </p:sp>
        <p:sp>
          <p:nvSpPr>
            <p:cNvPr id="21" name="正方形/長方形 20"/>
            <p:cNvSpPr/>
            <p:nvPr/>
          </p:nvSpPr>
          <p:spPr>
            <a:xfrm>
              <a:off x="3491948" y="198783"/>
              <a:ext cx="695740" cy="2070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800"/>
                <a:t>卸・小売業</a:t>
              </a:r>
            </a:p>
          </p:txBody>
        </p:sp>
        <p:sp>
          <p:nvSpPr>
            <p:cNvPr id="22" name="正方形/長方形 21"/>
            <p:cNvSpPr/>
            <p:nvPr/>
          </p:nvSpPr>
          <p:spPr>
            <a:xfrm>
              <a:off x="4104860" y="381000"/>
              <a:ext cx="853110" cy="2070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800"/>
                <a:t>金融・保険業</a:t>
              </a:r>
            </a:p>
          </p:txBody>
        </p:sp>
        <p:sp>
          <p:nvSpPr>
            <p:cNvPr id="23" name="正方形/長方形 22"/>
            <p:cNvSpPr/>
            <p:nvPr/>
          </p:nvSpPr>
          <p:spPr>
            <a:xfrm>
              <a:off x="6216924" y="414133"/>
              <a:ext cx="695742" cy="2070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800"/>
                <a:t>医療、福祉</a:t>
              </a:r>
            </a:p>
          </p:txBody>
        </p:sp>
        <p:sp>
          <p:nvSpPr>
            <p:cNvPr id="24" name="正方形/長方形 23"/>
            <p:cNvSpPr/>
            <p:nvPr/>
          </p:nvSpPr>
          <p:spPr>
            <a:xfrm>
              <a:off x="4742622" y="165652"/>
              <a:ext cx="670894" cy="4969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700"/>
                <a:t>学術研究、</a:t>
              </a:r>
              <a:endParaRPr kumimoji="1" lang="en-US" altLang="ja-JP" sz="700"/>
            </a:p>
            <a:p>
              <a:pPr algn="l"/>
              <a:r>
                <a:rPr kumimoji="1" lang="ja-JP" altLang="en-US" sz="700"/>
                <a:t>専門・技術</a:t>
              </a:r>
              <a:endParaRPr kumimoji="1" lang="en-US" altLang="ja-JP" sz="700"/>
            </a:p>
            <a:p>
              <a:pPr algn="l"/>
              <a:r>
                <a:rPr kumimoji="1" lang="ja-JP" altLang="en-US" sz="700"/>
                <a:t>サービス業</a:t>
              </a:r>
            </a:p>
          </p:txBody>
        </p:sp>
        <p:sp>
          <p:nvSpPr>
            <p:cNvPr id="25" name="正方形/長方形 24"/>
            <p:cNvSpPr/>
            <p:nvPr/>
          </p:nvSpPr>
          <p:spPr>
            <a:xfrm>
              <a:off x="5835923" y="82826"/>
              <a:ext cx="704025" cy="3561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700"/>
                <a:t>教育、</a:t>
              </a:r>
              <a:endParaRPr kumimoji="1" lang="en-US" altLang="ja-JP" sz="700"/>
            </a:p>
            <a:p>
              <a:pPr algn="l"/>
              <a:r>
                <a:rPr kumimoji="1" lang="ja-JP" altLang="en-US" sz="700"/>
                <a:t>学習支援業</a:t>
              </a:r>
            </a:p>
          </p:txBody>
        </p:sp>
        <p:sp>
          <p:nvSpPr>
            <p:cNvPr id="26" name="正方形/長方形 25"/>
            <p:cNvSpPr/>
            <p:nvPr/>
          </p:nvSpPr>
          <p:spPr>
            <a:xfrm>
              <a:off x="5314119" y="314739"/>
              <a:ext cx="828264" cy="3561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700"/>
                <a:t>生活関連サービス業、娯楽業</a:t>
              </a:r>
            </a:p>
          </p:txBody>
        </p:sp>
        <p:sp>
          <p:nvSpPr>
            <p:cNvPr id="27" name="正方形/長方形 26"/>
            <p:cNvSpPr/>
            <p:nvPr/>
          </p:nvSpPr>
          <p:spPr>
            <a:xfrm>
              <a:off x="6722163" y="107673"/>
              <a:ext cx="629481" cy="3561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700"/>
                <a:t>複合</a:t>
              </a:r>
              <a:endParaRPr kumimoji="1" lang="en-US" altLang="ja-JP" sz="700"/>
            </a:p>
            <a:p>
              <a:pPr algn="l"/>
              <a:r>
                <a:rPr kumimoji="1" lang="ja-JP" altLang="en-US" sz="700"/>
                <a:t>サービス業</a:t>
              </a:r>
            </a:p>
          </p:txBody>
        </p:sp>
        <p:sp>
          <p:nvSpPr>
            <p:cNvPr id="28" name="正方形/長方形 27"/>
            <p:cNvSpPr/>
            <p:nvPr/>
          </p:nvSpPr>
          <p:spPr>
            <a:xfrm>
              <a:off x="7202557" y="372717"/>
              <a:ext cx="695740" cy="2070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800"/>
                <a:t>サービス業</a:t>
              </a:r>
            </a:p>
          </p:txBody>
        </p:sp>
        <p:sp>
          <p:nvSpPr>
            <p:cNvPr id="29" name="正方形/長方形 28"/>
            <p:cNvSpPr/>
            <p:nvPr/>
          </p:nvSpPr>
          <p:spPr>
            <a:xfrm>
              <a:off x="5140187" y="0"/>
              <a:ext cx="877957" cy="37271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700"/>
                <a:t>宿泊業、</a:t>
              </a:r>
              <a:endParaRPr kumimoji="1" lang="en-US" altLang="ja-JP" sz="700"/>
            </a:p>
            <a:p>
              <a:pPr algn="l"/>
              <a:r>
                <a:rPr kumimoji="1" lang="ja-JP" altLang="en-US" sz="700"/>
                <a:t>飲食サービス業</a:t>
              </a:r>
            </a:p>
          </p:txBody>
        </p:sp>
        <p:sp>
          <p:nvSpPr>
            <p:cNvPr id="30" name="正方形/長方形 29"/>
            <p:cNvSpPr/>
            <p:nvPr/>
          </p:nvSpPr>
          <p:spPr>
            <a:xfrm>
              <a:off x="4262232" y="41413"/>
              <a:ext cx="654327" cy="33130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700"/>
                <a:t>不動産業、</a:t>
              </a:r>
              <a:endParaRPr kumimoji="1" lang="en-US" altLang="ja-JP" sz="700"/>
            </a:p>
            <a:p>
              <a:pPr algn="l"/>
              <a:r>
                <a:rPr kumimoji="1" lang="ja-JP" altLang="en-US" sz="700"/>
                <a:t>物品賃貸業</a:t>
              </a:r>
            </a:p>
          </p:txBody>
        </p:sp>
        <p:cxnSp>
          <p:nvCxnSpPr>
            <p:cNvPr id="31" name="直線コネクタ 30"/>
            <p:cNvCxnSpPr/>
            <p:nvPr/>
          </p:nvCxnSpPr>
          <p:spPr>
            <a:xfrm flipH="1">
              <a:off x="7401341" y="530087"/>
              <a:ext cx="74543" cy="215348"/>
            </a:xfrm>
            <a:prstGeom prst="line">
              <a:avLst/>
            </a:prstGeom>
          </p:spPr>
          <p:style>
            <a:lnRef idx="1">
              <a:schemeClr val="dk1"/>
            </a:lnRef>
            <a:fillRef idx="0">
              <a:schemeClr val="dk1"/>
            </a:fillRef>
            <a:effectRef idx="0">
              <a:schemeClr val="dk1"/>
            </a:effectRef>
            <a:fontRef idx="minor">
              <a:schemeClr val="tx1"/>
            </a:fontRef>
          </p:style>
        </p:cxnSp>
        <p:cxnSp>
          <p:nvCxnSpPr>
            <p:cNvPr id="32" name="直線コネクタ 31"/>
            <p:cNvCxnSpPr/>
            <p:nvPr/>
          </p:nvCxnSpPr>
          <p:spPr>
            <a:xfrm>
              <a:off x="4709492" y="339587"/>
              <a:ext cx="82828" cy="438978"/>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H="1">
              <a:off x="4999384" y="563217"/>
              <a:ext cx="74543" cy="215348"/>
            </a:xfrm>
            <a:prstGeom prst="line">
              <a:avLst/>
            </a:prstGeom>
          </p:spPr>
          <p:style>
            <a:lnRef idx="1">
              <a:schemeClr val="dk1"/>
            </a:lnRef>
            <a:fillRef idx="0">
              <a:schemeClr val="dk1"/>
            </a:fillRef>
            <a:effectRef idx="0">
              <a:schemeClr val="dk1"/>
            </a:effectRef>
            <a:fontRef idx="minor">
              <a:schemeClr val="tx1"/>
            </a:fontRef>
          </p:style>
        </p:cxnSp>
        <p:cxnSp>
          <p:nvCxnSpPr>
            <p:cNvPr id="34" name="直線コネクタ 33"/>
            <p:cNvCxnSpPr/>
            <p:nvPr/>
          </p:nvCxnSpPr>
          <p:spPr>
            <a:xfrm flipH="1">
              <a:off x="5280992" y="248478"/>
              <a:ext cx="91110" cy="472109"/>
            </a:xfrm>
            <a:prstGeom prst="line">
              <a:avLst/>
            </a:prstGeom>
          </p:spPr>
          <p:style>
            <a:lnRef idx="1">
              <a:schemeClr val="dk1"/>
            </a:lnRef>
            <a:fillRef idx="0">
              <a:schemeClr val="dk1"/>
            </a:fillRef>
            <a:effectRef idx="0">
              <a:schemeClr val="dk1"/>
            </a:effectRef>
            <a:fontRef idx="minor">
              <a:schemeClr val="tx1"/>
            </a:fontRef>
          </p:style>
        </p:cxnSp>
        <p:cxnSp>
          <p:nvCxnSpPr>
            <p:cNvPr id="35" name="直線コネクタ 34"/>
            <p:cNvCxnSpPr/>
            <p:nvPr/>
          </p:nvCxnSpPr>
          <p:spPr>
            <a:xfrm flipH="1">
              <a:off x="5703406" y="579783"/>
              <a:ext cx="74543" cy="215348"/>
            </a:xfrm>
            <a:prstGeom prst="line">
              <a:avLst/>
            </a:prstGeom>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flipH="1">
              <a:off x="6051275" y="372717"/>
              <a:ext cx="124240" cy="364435"/>
            </a:xfrm>
            <a:prstGeom prst="line">
              <a:avLst/>
            </a:prstGeom>
          </p:spPr>
          <p:style>
            <a:lnRef idx="1">
              <a:schemeClr val="dk1"/>
            </a:lnRef>
            <a:fillRef idx="0">
              <a:schemeClr val="dk1"/>
            </a:fillRef>
            <a:effectRef idx="0">
              <a:schemeClr val="dk1"/>
            </a:effectRef>
            <a:fontRef idx="minor">
              <a:schemeClr val="tx1"/>
            </a:fontRef>
          </p:style>
        </p:cxnSp>
        <p:cxnSp>
          <p:nvCxnSpPr>
            <p:cNvPr id="37" name="直線コネクタ 36"/>
            <p:cNvCxnSpPr/>
            <p:nvPr/>
          </p:nvCxnSpPr>
          <p:spPr>
            <a:xfrm flipH="1">
              <a:off x="6407428" y="546652"/>
              <a:ext cx="74543" cy="215348"/>
            </a:xfrm>
            <a:prstGeom prst="line">
              <a:avLst/>
            </a:prstGeom>
          </p:spPr>
          <p:style>
            <a:lnRef idx="1">
              <a:schemeClr val="dk1"/>
            </a:lnRef>
            <a:fillRef idx="0">
              <a:schemeClr val="dk1"/>
            </a:fillRef>
            <a:effectRef idx="0">
              <a:schemeClr val="dk1"/>
            </a:effectRef>
            <a:fontRef idx="minor">
              <a:schemeClr val="tx1"/>
            </a:fontRef>
          </p:style>
        </p:cxnSp>
        <p:cxnSp>
          <p:nvCxnSpPr>
            <p:cNvPr id="38" name="直線コネクタ 37"/>
            <p:cNvCxnSpPr/>
            <p:nvPr/>
          </p:nvCxnSpPr>
          <p:spPr>
            <a:xfrm flipH="1">
              <a:off x="7169427" y="389283"/>
              <a:ext cx="16566" cy="306456"/>
            </a:xfrm>
            <a:prstGeom prst="line">
              <a:avLst/>
            </a:prstGeom>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flipH="1">
              <a:off x="3624471" y="414130"/>
              <a:ext cx="132523" cy="331304"/>
            </a:xfrm>
            <a:prstGeom prst="line">
              <a:avLst/>
            </a:prstGeom>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a:xfrm flipH="1">
              <a:off x="3077820" y="447261"/>
              <a:ext cx="99390" cy="256760"/>
            </a:xfrm>
            <a:prstGeom prst="line">
              <a:avLst/>
            </a:prstGeom>
          </p:spPr>
          <p:style>
            <a:lnRef idx="1">
              <a:schemeClr val="dk1"/>
            </a:lnRef>
            <a:fillRef idx="0">
              <a:schemeClr val="dk1"/>
            </a:fillRef>
            <a:effectRef idx="0">
              <a:schemeClr val="dk1"/>
            </a:effectRef>
            <a:fontRef idx="minor">
              <a:schemeClr val="tx1"/>
            </a:fontRef>
          </p:style>
        </p:cxnSp>
        <p:cxnSp>
          <p:nvCxnSpPr>
            <p:cNvPr id="41" name="直線コネクタ 40"/>
            <p:cNvCxnSpPr>
              <a:stCxn id="18" idx="2"/>
            </p:cNvCxnSpPr>
            <p:nvPr/>
          </p:nvCxnSpPr>
          <p:spPr>
            <a:xfrm flipH="1">
              <a:off x="2721668" y="596348"/>
              <a:ext cx="45552" cy="140803"/>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a:off x="2431775" y="372717"/>
              <a:ext cx="157369" cy="298174"/>
            </a:xfrm>
            <a:prstGeom prst="line">
              <a:avLst/>
            </a:prstGeom>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flipH="1">
              <a:off x="1926537" y="513522"/>
              <a:ext cx="99390" cy="256760"/>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p:cNvCxnSpPr/>
            <p:nvPr/>
          </p:nvCxnSpPr>
          <p:spPr>
            <a:xfrm flipH="1">
              <a:off x="1255646" y="513522"/>
              <a:ext cx="99390" cy="256760"/>
            </a:xfrm>
            <a:prstGeom prst="line">
              <a:avLst/>
            </a:prstGeom>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a:xfrm>
              <a:off x="4507401" y="501098"/>
              <a:ext cx="81994" cy="186358"/>
            </a:xfrm>
            <a:prstGeom prst="line">
              <a:avLst/>
            </a:prstGeom>
          </p:spPr>
          <p:style>
            <a:lnRef idx="1">
              <a:schemeClr val="dk1"/>
            </a:lnRef>
            <a:fillRef idx="0">
              <a:schemeClr val="dk1"/>
            </a:fillRef>
            <a:effectRef idx="0">
              <a:schemeClr val="dk1"/>
            </a:effectRef>
            <a:fontRef idx="minor">
              <a:schemeClr val="tx1"/>
            </a:fontRef>
          </p:style>
        </p:cxnSp>
      </p:grpSp>
      <p:sp>
        <p:nvSpPr>
          <p:cNvPr id="45" name="正方形/長方形 44"/>
          <p:cNvSpPr/>
          <p:nvPr/>
        </p:nvSpPr>
        <p:spPr>
          <a:xfrm>
            <a:off x="7882053" y="2852936"/>
            <a:ext cx="706183" cy="194925"/>
          </a:xfrm>
          <a:prstGeom prst="rect">
            <a:avLst/>
          </a:prstGeom>
        </p:spPr>
        <p:txBody>
          <a:bodyPr wrap="square">
            <a:spAutoFit/>
          </a:bodyPr>
          <a:lstStyle/>
          <a:p>
            <a:pPr>
              <a:lnSpc>
                <a:spcPts val="800"/>
              </a:lnSpc>
            </a:pP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（千人）</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9" name="グラフ 48"/>
          <p:cNvGraphicFramePr>
            <a:graphicFrameLocks/>
          </p:cNvGraphicFramePr>
          <p:nvPr>
            <p:extLst>
              <p:ext uri="{D42A27DB-BD31-4B8C-83A1-F6EECF244321}">
                <p14:modId xmlns:p14="http://schemas.microsoft.com/office/powerpoint/2010/main" val="482069044"/>
              </p:ext>
            </p:extLst>
          </p:nvPr>
        </p:nvGraphicFramePr>
        <p:xfrm>
          <a:off x="107504" y="3842717"/>
          <a:ext cx="8877300" cy="2686050"/>
        </p:xfrm>
        <a:graphic>
          <a:graphicData uri="http://schemas.openxmlformats.org/drawingml/2006/chart">
            <c:chart xmlns:c="http://schemas.openxmlformats.org/drawingml/2006/chart" xmlns:r="http://schemas.openxmlformats.org/officeDocument/2006/relationships" r:id="rId3"/>
          </a:graphicData>
        </a:graphic>
      </p:graphicFrame>
      <p:sp>
        <p:nvSpPr>
          <p:cNvPr id="50" name="正方形/長方形 49"/>
          <p:cNvSpPr/>
          <p:nvPr/>
        </p:nvSpPr>
        <p:spPr>
          <a:xfrm>
            <a:off x="8151684" y="6237312"/>
            <a:ext cx="285717" cy="28803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t>人</a:t>
            </a:r>
            <a:endParaRPr kumimoji="1" lang="ja-JP" altLang="en-US" sz="9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10</a:t>
            </a:fld>
            <a:endParaRPr kumimoji="1" lang="ja-JP" altLang="en-US"/>
          </a:p>
        </p:txBody>
      </p:sp>
    </p:spTree>
    <p:extLst>
      <p:ext uri="{BB962C8B-B14F-4D97-AF65-F5344CB8AC3E}">
        <p14:creationId xmlns:p14="http://schemas.microsoft.com/office/powerpoint/2010/main" val="1716427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7"/>
          <p:cNvSpPr>
            <a:spLocks noChangeArrowheads="1"/>
          </p:cNvSpPr>
          <p:nvPr/>
        </p:nvSpPr>
        <p:spPr bwMode="auto">
          <a:xfrm>
            <a:off x="187130" y="3387380"/>
            <a:ext cx="4121773" cy="2970710"/>
          </a:xfrm>
          <a:prstGeom prst="rect">
            <a:avLst/>
          </a:prstGeom>
          <a:noFill/>
          <a:ln w="9525">
            <a:noFill/>
            <a:miter lim="800000"/>
            <a:headEnd/>
            <a:tailEnd/>
          </a:ln>
          <a:extLst/>
        </p:spPr>
        <p:txBody>
          <a:bodyPr vert="horz" wrap="square" lIns="91440" tIns="45720" rIns="91440" bIns="45720" numCol="1" anchor="t" anchorCtr="0" compatLnSpc="1">
            <a:prstTxWarp prst="textNoShape">
              <a:avLst/>
            </a:prstTxWarp>
          </a:bodyPr>
          <a:lstStyle/>
          <a:p>
            <a:endParaRPr lang="ja-JP" altLang="en-US" sz="1050">
              <a:latin typeface="Meiryo UI" panose="020B0604030504040204" pitchFamily="50" charset="-128"/>
              <a:ea typeface="Meiryo UI" panose="020B0604030504040204" pitchFamily="50" charset="-128"/>
              <a:cs typeface="Meiryo UI" panose="020B0604030504040204" pitchFamily="50" charset="-128"/>
            </a:endParaRPr>
          </a:p>
        </p:txBody>
      </p:sp>
      <p:sp>
        <p:nvSpPr>
          <p:cNvPr id="224" name="正方形/長方形 223"/>
          <p:cNvSpPr>
            <a:spLocks noChangeArrowheads="1"/>
          </p:cNvSpPr>
          <p:nvPr/>
        </p:nvSpPr>
        <p:spPr bwMode="auto">
          <a:xfrm>
            <a:off x="107504" y="3068960"/>
            <a:ext cx="3904190" cy="430887"/>
          </a:xfrm>
          <a:prstGeom prst="rect">
            <a:avLst/>
          </a:prstGeom>
          <a:noFill/>
          <a:ln>
            <a:noFill/>
          </a:ln>
          <a:extLst/>
        </p:spPr>
        <p:txBody>
          <a:bodyPr wrap="square">
            <a:spAutoFit/>
          </a:bodyPr>
          <a:lstStyle/>
          <a:p>
            <a:pPr eaLnBrk="1" hangingPunct="1"/>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有効求人倍率の推移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：厚生労働省「一般職業紹介状況ついて</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」（年平均）</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5" name="正方形/長方形 224"/>
          <p:cNvSpPr>
            <a:spLocks noChangeArrowheads="1"/>
          </p:cNvSpPr>
          <p:nvPr/>
        </p:nvSpPr>
        <p:spPr bwMode="auto">
          <a:xfrm>
            <a:off x="4391703" y="3068960"/>
            <a:ext cx="4492890" cy="415498"/>
          </a:xfrm>
          <a:prstGeom prst="rect">
            <a:avLst/>
          </a:prstGeom>
          <a:noFill/>
          <a:ln>
            <a:noFill/>
          </a:ln>
          <a:extLst/>
        </p:spPr>
        <p:txBody>
          <a:bodyPr wrap="square" lIns="0" rIns="0">
            <a:spAutoFit/>
          </a:bodyPr>
          <a:lstStyle/>
          <a:p>
            <a:pPr marL="177800" indent="-177800"/>
            <a:r>
              <a:rPr lang="ja-JP"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完全失業者数・完全失業率の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資料：総務省労働力調査及び大阪府統計課労働力調査地方集計結果（年平均）より作成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9" name="正方形/長方形 228"/>
          <p:cNvSpPr>
            <a:spLocks noChangeArrowheads="1"/>
          </p:cNvSpPr>
          <p:nvPr/>
        </p:nvSpPr>
        <p:spPr bwMode="auto">
          <a:xfrm>
            <a:off x="107504" y="153799"/>
            <a:ext cx="62793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大阪府職種別就業者数（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年）資料：総務省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統計局　労働力調査より作成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3" name="グループ化 232"/>
          <p:cNvGrpSpPr/>
          <p:nvPr/>
        </p:nvGrpSpPr>
        <p:grpSpPr>
          <a:xfrm>
            <a:off x="4211960" y="3639760"/>
            <a:ext cx="5184576" cy="3101608"/>
            <a:chOff x="-172505" y="0"/>
            <a:chExt cx="10244637" cy="4960284"/>
          </a:xfrm>
        </p:grpSpPr>
        <p:graphicFrame>
          <p:nvGraphicFramePr>
            <p:cNvPr id="234" name="グラフ 233"/>
            <p:cNvGraphicFramePr>
              <a:graphicFrameLocks/>
            </p:cNvGraphicFramePr>
            <p:nvPr>
              <p:extLst>
                <p:ext uri="{D42A27DB-BD31-4B8C-83A1-F6EECF244321}">
                  <p14:modId xmlns:p14="http://schemas.microsoft.com/office/powerpoint/2010/main" val="448620688"/>
                </p:ext>
              </p:extLst>
            </p:nvPr>
          </p:nvGraphicFramePr>
          <p:xfrm>
            <a:off x="-172505" y="0"/>
            <a:ext cx="10244637" cy="4960284"/>
          </p:xfrm>
          <a:graphic>
            <a:graphicData uri="http://schemas.openxmlformats.org/drawingml/2006/chart">
              <c:chart xmlns:c="http://schemas.openxmlformats.org/drawingml/2006/chart" xmlns:r="http://schemas.openxmlformats.org/officeDocument/2006/relationships" r:id="rId2"/>
            </a:graphicData>
          </a:graphic>
        </p:graphicFrame>
        <p:sp>
          <p:nvSpPr>
            <p:cNvPr id="235" name="右中かっこ 234"/>
            <p:cNvSpPr/>
            <p:nvPr/>
          </p:nvSpPr>
          <p:spPr>
            <a:xfrm>
              <a:off x="8964058" y="2115745"/>
              <a:ext cx="149432" cy="1955376"/>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236" name="テキスト ボックス 3"/>
            <p:cNvSpPr txBox="1"/>
            <p:nvPr/>
          </p:nvSpPr>
          <p:spPr>
            <a:xfrm>
              <a:off x="9264818" y="2549418"/>
              <a:ext cx="190854" cy="61790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eaVert"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800" dirty="0"/>
                <a:t>大阪府</a:t>
              </a:r>
            </a:p>
          </p:txBody>
        </p:sp>
      </p:grpSp>
      <p:sp>
        <p:nvSpPr>
          <p:cNvPr id="239" name="四角形吹き出し 238"/>
          <p:cNvSpPr/>
          <p:nvPr/>
        </p:nvSpPr>
        <p:spPr>
          <a:xfrm>
            <a:off x="7675266" y="3573016"/>
            <a:ext cx="1331640" cy="549088"/>
          </a:xfrm>
          <a:prstGeom prst="wedgeRectCallout">
            <a:avLst>
              <a:gd name="adj1" fmla="val -69487"/>
              <a:gd name="adj2" fmla="val 19995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800" dirty="0" smtClean="0"/>
              <a:t>a</a:t>
            </a:r>
            <a:r>
              <a:rPr kumimoji="1" lang="ja-JP" altLang="en-US" sz="800" dirty="0">
                <a:solidFill>
                  <a:sysClr val="windowText" lastClr="000000"/>
                </a:solidFill>
              </a:rPr>
              <a:t>＜</a:t>
            </a:r>
            <a:r>
              <a:rPr kumimoji="1" lang="ja-JP" altLang="en-US" sz="800" dirty="0" smtClean="0">
                <a:solidFill>
                  <a:sysClr val="windowText" lastClr="000000"/>
                </a:solidFill>
              </a:rPr>
              <a:t>大阪府</a:t>
            </a:r>
            <a:r>
              <a:rPr kumimoji="1" lang="ja-JP" altLang="en-US" sz="800" dirty="0">
                <a:solidFill>
                  <a:sysClr val="windowText" lastClr="000000"/>
                </a:solidFill>
              </a:rPr>
              <a:t>＞完全失業率</a:t>
            </a:r>
            <a:endParaRPr kumimoji="1" lang="en-US" altLang="ja-JP" sz="800" dirty="0">
              <a:solidFill>
                <a:sysClr val="windowText" lastClr="000000"/>
              </a:solidFill>
            </a:endParaRPr>
          </a:p>
          <a:p>
            <a:pPr algn="ctr"/>
            <a:r>
              <a:rPr lang="en-US" altLang="ja-JP" sz="800" dirty="0">
                <a:solidFill>
                  <a:sysClr val="windowText" lastClr="000000"/>
                </a:solidFill>
              </a:rPr>
              <a:t>2016</a:t>
            </a:r>
            <a:r>
              <a:rPr kumimoji="1" lang="en-US" altLang="ja-JP" sz="800" baseline="0" dirty="0" smtClean="0">
                <a:solidFill>
                  <a:sysClr val="windowText" lastClr="000000"/>
                </a:solidFill>
              </a:rPr>
              <a:t> </a:t>
            </a:r>
            <a:r>
              <a:rPr kumimoji="1" lang="ja-JP" altLang="en-US" sz="800" dirty="0">
                <a:solidFill>
                  <a:sysClr val="windowText" lastClr="000000"/>
                </a:solidFill>
              </a:rPr>
              <a:t>年　</a:t>
            </a:r>
            <a:r>
              <a:rPr kumimoji="1" lang="en-US" altLang="ja-JP" sz="800" dirty="0">
                <a:solidFill>
                  <a:sysClr val="windowText" lastClr="000000"/>
                </a:solidFill>
              </a:rPr>
              <a:t>4..0%</a:t>
            </a:r>
            <a:r>
              <a:rPr kumimoji="1" lang="ja-JP" altLang="en-US" sz="800" dirty="0">
                <a:solidFill>
                  <a:sysClr val="windowText" lastClr="000000"/>
                </a:solidFill>
              </a:rPr>
              <a:t>（年平均）</a:t>
            </a:r>
            <a:endParaRPr kumimoji="1" lang="ja-JP" altLang="en-US" sz="800" dirty="0"/>
          </a:p>
        </p:txBody>
      </p:sp>
      <p:graphicFrame>
        <p:nvGraphicFramePr>
          <p:cNvPr id="231" name="グラフ 230"/>
          <p:cNvGraphicFramePr>
            <a:graphicFrameLocks/>
          </p:cNvGraphicFramePr>
          <p:nvPr>
            <p:extLst>
              <p:ext uri="{D42A27DB-BD31-4B8C-83A1-F6EECF244321}">
                <p14:modId xmlns:p14="http://schemas.microsoft.com/office/powerpoint/2010/main" val="1914660323"/>
              </p:ext>
            </p:extLst>
          </p:nvPr>
        </p:nvGraphicFramePr>
        <p:xfrm>
          <a:off x="128441" y="442497"/>
          <a:ext cx="8705850" cy="2626463"/>
        </p:xfrm>
        <a:graphic>
          <a:graphicData uri="http://schemas.openxmlformats.org/drawingml/2006/chart">
            <c:chart xmlns:c="http://schemas.openxmlformats.org/drawingml/2006/chart" xmlns:r="http://schemas.openxmlformats.org/officeDocument/2006/relationships" r:id="rId3"/>
          </a:graphicData>
        </a:graphic>
      </p:graphicFrame>
      <p:sp>
        <p:nvSpPr>
          <p:cNvPr id="238" name="四角形吹き出し 237"/>
          <p:cNvSpPr/>
          <p:nvPr/>
        </p:nvSpPr>
        <p:spPr>
          <a:xfrm>
            <a:off x="7707560" y="4185073"/>
            <a:ext cx="1331640" cy="549088"/>
          </a:xfrm>
          <a:prstGeom prst="wedgeRectCallout">
            <a:avLst>
              <a:gd name="adj1" fmla="val -71633"/>
              <a:gd name="adj2" fmla="val 13403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800" dirty="0">
                <a:solidFill>
                  <a:schemeClr val="tx1"/>
                </a:solidFill>
              </a:rPr>
              <a:t>a</a:t>
            </a:r>
            <a:r>
              <a:rPr kumimoji="1" lang="ja-JP" altLang="en-US" sz="800" dirty="0" smtClean="0">
                <a:solidFill>
                  <a:schemeClr val="tx1"/>
                </a:solidFill>
              </a:rPr>
              <a:t>＜全国＞</a:t>
            </a:r>
            <a:r>
              <a:rPr kumimoji="1" lang="ja-JP" altLang="en-US" sz="800" dirty="0">
                <a:solidFill>
                  <a:schemeClr val="tx1"/>
                </a:solidFill>
              </a:rPr>
              <a:t>完全失業率</a:t>
            </a:r>
            <a:endParaRPr kumimoji="1" lang="en-US" altLang="ja-JP" sz="800" dirty="0">
              <a:solidFill>
                <a:schemeClr val="tx1"/>
              </a:solidFill>
            </a:endParaRPr>
          </a:p>
          <a:p>
            <a:pPr algn="ctr"/>
            <a:r>
              <a:rPr lang="en-US" altLang="ja-JP" sz="800" dirty="0">
                <a:solidFill>
                  <a:schemeClr val="tx1"/>
                </a:solidFill>
              </a:rPr>
              <a:t>2016</a:t>
            </a:r>
            <a:r>
              <a:rPr kumimoji="1" lang="ja-JP" altLang="en-US" sz="800" dirty="0" smtClean="0">
                <a:solidFill>
                  <a:schemeClr val="tx1"/>
                </a:solidFill>
              </a:rPr>
              <a:t>年</a:t>
            </a:r>
            <a:r>
              <a:rPr kumimoji="1" lang="ja-JP" altLang="en-US" sz="800" dirty="0">
                <a:solidFill>
                  <a:schemeClr val="tx1"/>
                </a:solidFill>
              </a:rPr>
              <a:t>　</a:t>
            </a:r>
            <a:r>
              <a:rPr kumimoji="1" lang="en-US" altLang="ja-JP" sz="800" dirty="0" smtClean="0">
                <a:solidFill>
                  <a:schemeClr val="tx1"/>
                </a:solidFill>
              </a:rPr>
              <a:t>3.</a:t>
            </a:r>
            <a:r>
              <a:rPr lang="en-US" altLang="ja-JP" sz="800" dirty="0" smtClean="0">
                <a:solidFill>
                  <a:schemeClr val="tx1"/>
                </a:solidFill>
              </a:rPr>
              <a:t>1</a:t>
            </a:r>
            <a:r>
              <a:rPr kumimoji="1" lang="en-US" altLang="ja-JP" sz="800" dirty="0" smtClean="0">
                <a:solidFill>
                  <a:schemeClr val="tx1"/>
                </a:solidFill>
              </a:rPr>
              <a:t>%</a:t>
            </a:r>
            <a:r>
              <a:rPr kumimoji="1" lang="ja-JP" altLang="en-US" sz="800" dirty="0">
                <a:solidFill>
                  <a:schemeClr val="tx1"/>
                </a:solidFill>
              </a:rPr>
              <a:t>（年平均）</a:t>
            </a:r>
          </a:p>
        </p:txBody>
      </p:sp>
      <p:sp>
        <p:nvSpPr>
          <p:cNvPr id="232" name="正方形/長方形 231"/>
          <p:cNvSpPr/>
          <p:nvPr/>
        </p:nvSpPr>
        <p:spPr>
          <a:xfrm>
            <a:off x="6371232" y="453460"/>
            <a:ext cx="706183" cy="194925"/>
          </a:xfrm>
          <a:prstGeom prst="rect">
            <a:avLst/>
          </a:prstGeom>
        </p:spPr>
        <p:txBody>
          <a:bodyPr wrap="square">
            <a:spAutoFit/>
          </a:bodyPr>
          <a:lstStyle/>
          <a:p>
            <a:pPr>
              <a:lnSpc>
                <a:spcPts val="800"/>
              </a:lnSpc>
            </a:pP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（千人）</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15516" y="3564821"/>
            <a:ext cx="360040" cy="211203"/>
          </a:xfrm>
          <a:prstGeom prst="rect">
            <a:avLst/>
          </a:prstGeom>
          <a:noFill/>
        </p:spPr>
        <p:txBody>
          <a:bodyPr wrap="square" lIns="36000" tIns="36000" rIns="36000" bIns="36000" rtlCol="0">
            <a:spAutoFit/>
          </a:bodyPr>
          <a:lstStyle/>
          <a:p>
            <a:r>
              <a:rPr kumimoji="1" lang="ja-JP" altLang="en-US" sz="900" dirty="0" smtClean="0"/>
              <a:t>（倍）</a:t>
            </a:r>
            <a:endParaRPr kumimoji="1" lang="ja-JP" altLang="en-US" sz="900" dirty="0"/>
          </a:p>
        </p:txBody>
      </p:sp>
      <p:grpSp>
        <p:nvGrpSpPr>
          <p:cNvPr id="76" name="グループ化 75"/>
          <p:cNvGrpSpPr/>
          <p:nvPr/>
        </p:nvGrpSpPr>
        <p:grpSpPr>
          <a:xfrm>
            <a:off x="107504" y="3559998"/>
            <a:ext cx="4104456" cy="3038474"/>
            <a:chOff x="0" y="0"/>
            <a:chExt cx="5191125" cy="3076574"/>
          </a:xfrm>
        </p:grpSpPr>
        <p:graphicFrame>
          <p:nvGraphicFramePr>
            <p:cNvPr id="77" name="グラフ 76"/>
            <p:cNvGraphicFramePr/>
            <p:nvPr>
              <p:extLst>
                <p:ext uri="{D42A27DB-BD31-4B8C-83A1-F6EECF244321}">
                  <p14:modId xmlns:p14="http://schemas.microsoft.com/office/powerpoint/2010/main" val="883970555"/>
                </p:ext>
              </p:extLst>
            </p:nvPr>
          </p:nvGraphicFramePr>
          <p:xfrm>
            <a:off x="0" y="0"/>
            <a:ext cx="5191125" cy="3076574"/>
          </p:xfrm>
          <a:graphic>
            <a:graphicData uri="http://schemas.openxmlformats.org/drawingml/2006/chart">
              <c:chart xmlns:c="http://schemas.openxmlformats.org/drawingml/2006/chart" xmlns:r="http://schemas.openxmlformats.org/officeDocument/2006/relationships" r:id="rId4"/>
            </a:graphicData>
          </a:graphic>
        </p:graphicFrame>
        <p:cxnSp>
          <p:nvCxnSpPr>
            <p:cNvPr id="78" name="直線矢印コネクタ 77"/>
            <p:cNvCxnSpPr/>
            <p:nvPr/>
          </p:nvCxnSpPr>
          <p:spPr>
            <a:xfrm flipH="1">
              <a:off x="1200151" y="352425"/>
              <a:ext cx="266699" cy="276224"/>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79" name="テキスト ボックス 7"/>
            <p:cNvSpPr txBox="1"/>
            <p:nvPr/>
          </p:nvSpPr>
          <p:spPr>
            <a:xfrm>
              <a:off x="1400175" y="276225"/>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a:t>愛知県</a:t>
              </a:r>
            </a:p>
          </p:txBody>
        </p:sp>
        <p:sp>
          <p:nvSpPr>
            <p:cNvPr id="80" name="テキスト ボックス 10"/>
            <p:cNvSpPr txBox="1"/>
            <p:nvPr/>
          </p:nvSpPr>
          <p:spPr>
            <a:xfrm>
              <a:off x="1562100" y="581024"/>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a:t>東京都</a:t>
              </a:r>
            </a:p>
          </p:txBody>
        </p:sp>
        <p:cxnSp>
          <p:nvCxnSpPr>
            <p:cNvPr id="81" name="直線矢印コネクタ 80"/>
            <p:cNvCxnSpPr/>
            <p:nvPr/>
          </p:nvCxnSpPr>
          <p:spPr>
            <a:xfrm flipH="1">
              <a:off x="742952" y="657224"/>
              <a:ext cx="895348" cy="381000"/>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82" name="テキスト ボックス 14"/>
            <p:cNvSpPr txBox="1"/>
            <p:nvPr/>
          </p:nvSpPr>
          <p:spPr>
            <a:xfrm>
              <a:off x="552450" y="2466974"/>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u="sng"/>
                <a:t>全国</a:t>
              </a:r>
            </a:p>
          </p:txBody>
        </p:sp>
        <p:cxnSp>
          <p:nvCxnSpPr>
            <p:cNvPr id="83" name="直線矢印コネクタ 82"/>
            <p:cNvCxnSpPr/>
            <p:nvPr/>
          </p:nvCxnSpPr>
          <p:spPr>
            <a:xfrm flipV="1">
              <a:off x="962025" y="1828800"/>
              <a:ext cx="247650" cy="581024"/>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84" name="テキスト ボックス 20"/>
            <p:cNvSpPr txBox="1"/>
            <p:nvPr/>
          </p:nvSpPr>
          <p:spPr>
            <a:xfrm>
              <a:off x="4019550" y="2476499"/>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u="none"/>
                <a:t>神奈川</a:t>
              </a:r>
            </a:p>
          </p:txBody>
        </p:sp>
        <p:cxnSp>
          <p:nvCxnSpPr>
            <p:cNvPr id="85" name="直線矢印コネクタ 84"/>
            <p:cNvCxnSpPr/>
            <p:nvPr/>
          </p:nvCxnSpPr>
          <p:spPr>
            <a:xfrm flipH="1" flipV="1">
              <a:off x="3724275" y="2133599"/>
              <a:ext cx="519113" cy="342900"/>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86" name="テキスト ボックス 24"/>
            <p:cNvSpPr txBox="1"/>
            <p:nvPr/>
          </p:nvSpPr>
          <p:spPr>
            <a:xfrm>
              <a:off x="1847851" y="1419224"/>
              <a:ext cx="473773" cy="171450"/>
            </a:xfrm>
            <a:prstGeom prst="rect">
              <a:avLst/>
            </a:prstGeom>
            <a:solidFill>
              <a:schemeClr val="lt1"/>
            </a:solidFill>
            <a:ln w="12700" cmpd="sng">
              <a:solidFill>
                <a:schemeClr val="accent5">
                  <a:lumMod val="60000"/>
                  <a:lumOff val="40000"/>
                </a:schemeClr>
              </a:solid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a:t>大阪</a:t>
              </a:r>
            </a:p>
          </p:txBody>
        </p:sp>
        <p:cxnSp>
          <p:nvCxnSpPr>
            <p:cNvPr id="87" name="直線矢印コネクタ 86"/>
            <p:cNvCxnSpPr>
              <a:stCxn id="86" idx="1"/>
            </p:cNvCxnSpPr>
            <p:nvPr/>
          </p:nvCxnSpPr>
          <p:spPr>
            <a:xfrm flipH="1">
              <a:off x="1238251" y="1504949"/>
              <a:ext cx="609600" cy="1047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11</a:t>
            </a:fld>
            <a:endParaRPr kumimoji="1" lang="ja-JP" altLang="en-US"/>
          </a:p>
        </p:txBody>
      </p:sp>
    </p:spTree>
    <p:extLst>
      <p:ext uri="{BB962C8B-B14F-4D97-AF65-F5344CB8AC3E}">
        <p14:creationId xmlns:p14="http://schemas.microsoft.com/office/powerpoint/2010/main" val="3451475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正方形/長方形 6"/>
          <p:cNvSpPr>
            <a:spLocks noChangeArrowheads="1"/>
          </p:cNvSpPr>
          <p:nvPr/>
        </p:nvSpPr>
        <p:spPr bwMode="auto">
          <a:xfrm>
            <a:off x="4655671" y="110205"/>
            <a:ext cx="4308817" cy="400110"/>
          </a:xfrm>
          <a:prstGeom prst="rect">
            <a:avLst/>
          </a:prstGeom>
          <a:noFill/>
          <a:ln>
            <a:noFill/>
          </a:ln>
          <a:extLst/>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主な分野別求人充足率</a:t>
            </a:r>
            <a:r>
              <a:rPr lang="ja-JP" altLang="en-US" sz="1200" baseline="50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aseline="50000" dirty="0" smtClean="0">
                <a:solidFill>
                  <a:prstClr val="black"/>
                </a:solidFill>
                <a:latin typeface="ＭＳ Ｐゴシック"/>
                <a:ea typeface="ＭＳ Ｐゴシック"/>
                <a:cs typeface="Meiryo UI" panose="020B0604030504040204" pitchFamily="50" charset="-128"/>
              </a:rPr>
              <a:t>※</a:t>
            </a:r>
            <a:r>
              <a:rPr lang="ja-JP" altLang="en-US" sz="1200" baseline="50000" dirty="0" smtClean="0">
                <a:solidFill>
                  <a:prstClr val="black"/>
                </a:solidFill>
                <a:latin typeface="ＭＳ Ｐゴシック"/>
                <a:ea typeface="ＭＳ Ｐゴシック"/>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（大阪府）（年度ベース）</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資料：大阪労働局　「統計年報」より作成</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4" name="テキスト ボックス 233"/>
          <p:cNvSpPr txBox="1"/>
          <p:nvPr/>
        </p:nvSpPr>
        <p:spPr>
          <a:xfrm>
            <a:off x="6540035" y="363914"/>
            <a:ext cx="2603965"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求人数に対する充足された求人割合。</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868418698"/>
              </p:ext>
            </p:extLst>
          </p:nvPr>
        </p:nvGraphicFramePr>
        <p:xfrm>
          <a:off x="88182" y="510330"/>
          <a:ext cx="4411810" cy="5510955"/>
        </p:xfrm>
        <a:graphic>
          <a:graphicData uri="http://schemas.openxmlformats.org/drawingml/2006/table">
            <a:tbl>
              <a:tblPr firstRow="1" firstCol="1" bandRow="1">
                <a:tableStyleId>{5940675A-B579-460E-94D1-54222C63F5DA}</a:tableStyleId>
              </a:tblPr>
              <a:tblGrid>
                <a:gridCol w="2382044"/>
                <a:gridCol w="680640"/>
                <a:gridCol w="680640"/>
                <a:gridCol w="668486"/>
              </a:tblGrid>
              <a:tr h="481329">
                <a:tc>
                  <a:txBody>
                    <a:bodyPr/>
                    <a:lstStyle/>
                    <a:p>
                      <a:pPr algn="r">
                        <a:lnSpc>
                          <a:spcPts val="1400"/>
                        </a:lnSpc>
                        <a:spcAft>
                          <a:spcPts val="0"/>
                        </a:spcAft>
                      </a:pPr>
                      <a:r>
                        <a:rPr lang="ja-JP" sz="1050" kern="0" dirty="0">
                          <a:effectLst/>
                        </a:rPr>
                        <a:t>　</a:t>
                      </a:r>
                      <a:endParaRPr lang="ja-JP" sz="1050" kern="100" dirty="0">
                        <a:effectLst/>
                        <a:latin typeface="Century"/>
                        <a:ea typeface="ＭＳ 明朝"/>
                        <a:cs typeface="Times New Roman"/>
                      </a:endParaRPr>
                    </a:p>
                  </a:txBody>
                  <a:tcPr marL="62865" marR="62865" marT="0" marB="0">
                    <a:solidFill>
                      <a:schemeClr val="bg1"/>
                    </a:solidFill>
                  </a:tcPr>
                </a:tc>
                <a:tc>
                  <a:txBody>
                    <a:bodyPr/>
                    <a:lstStyle/>
                    <a:p>
                      <a:pPr algn="ctr">
                        <a:lnSpc>
                          <a:spcPts val="1400"/>
                        </a:lnSpc>
                        <a:spcAft>
                          <a:spcPts val="0"/>
                        </a:spcAft>
                      </a:pPr>
                      <a:r>
                        <a:rPr lang="ja-JP" sz="1050" kern="0" dirty="0">
                          <a:effectLst/>
                        </a:rPr>
                        <a:t>雇用者数</a:t>
                      </a:r>
                      <a:r>
                        <a:rPr lang="en-US" sz="1050" kern="0" dirty="0">
                          <a:effectLst/>
                        </a:rPr>
                        <a:t/>
                      </a:r>
                      <a:br>
                        <a:rPr lang="en-US" sz="1050" kern="0" dirty="0">
                          <a:effectLst/>
                        </a:rPr>
                      </a:br>
                      <a:r>
                        <a:rPr lang="ja-JP" sz="1050" kern="0" dirty="0" smtClean="0">
                          <a:effectLst/>
                        </a:rPr>
                        <a:t>総数</a:t>
                      </a:r>
                      <a:r>
                        <a:rPr lang="en-US" altLang="ja-JP" sz="1050" kern="0" dirty="0" smtClean="0">
                          <a:effectLst/>
                        </a:rPr>
                        <a:t>(</a:t>
                      </a:r>
                      <a:r>
                        <a:rPr lang="ja-JP" altLang="en-US" sz="1050" kern="0" dirty="0" smtClean="0">
                          <a:effectLst/>
                        </a:rPr>
                        <a:t>人</a:t>
                      </a:r>
                      <a:r>
                        <a:rPr lang="en-US" altLang="ja-JP" sz="1050" kern="0" dirty="0" smtClean="0">
                          <a:effectLst/>
                        </a:rPr>
                        <a:t>)</a:t>
                      </a:r>
                      <a:endParaRPr lang="ja-JP" sz="1050" kern="100" dirty="0">
                        <a:effectLst/>
                        <a:latin typeface="Century"/>
                        <a:ea typeface="ＭＳ 明朝"/>
                        <a:cs typeface="Times New Roman"/>
                      </a:endParaRPr>
                    </a:p>
                  </a:txBody>
                  <a:tcPr marL="62865" marR="62865" marT="0" marB="0" anchor="ctr">
                    <a:solidFill>
                      <a:schemeClr val="bg1"/>
                    </a:solidFill>
                  </a:tcPr>
                </a:tc>
                <a:tc>
                  <a:txBody>
                    <a:bodyPr/>
                    <a:lstStyle/>
                    <a:p>
                      <a:pPr algn="ctr">
                        <a:lnSpc>
                          <a:spcPts val="1400"/>
                        </a:lnSpc>
                        <a:spcAft>
                          <a:spcPts val="0"/>
                        </a:spcAft>
                      </a:pPr>
                      <a:r>
                        <a:rPr lang="ja-JP" sz="1050" kern="0" dirty="0">
                          <a:effectLst/>
                        </a:rPr>
                        <a:t>非正規</a:t>
                      </a:r>
                      <a:r>
                        <a:rPr lang="en-US" sz="1050" kern="0" dirty="0">
                          <a:effectLst/>
                        </a:rPr>
                        <a:t/>
                      </a:r>
                      <a:br>
                        <a:rPr lang="en-US" sz="1050" kern="0" dirty="0">
                          <a:effectLst/>
                        </a:rPr>
                      </a:br>
                      <a:r>
                        <a:rPr lang="ja-JP" sz="1050" kern="0" dirty="0" smtClean="0">
                          <a:effectLst/>
                        </a:rPr>
                        <a:t>総数</a:t>
                      </a:r>
                      <a:r>
                        <a:rPr lang="en-US" altLang="ja-JP" sz="1050" kern="0" dirty="0" smtClean="0">
                          <a:effectLst/>
                        </a:rPr>
                        <a:t>(</a:t>
                      </a:r>
                      <a:r>
                        <a:rPr lang="ja-JP" altLang="en-US" sz="1050" kern="0" dirty="0" smtClean="0">
                          <a:effectLst/>
                        </a:rPr>
                        <a:t>人</a:t>
                      </a:r>
                      <a:r>
                        <a:rPr lang="en-US" altLang="ja-JP" sz="1050" kern="0" dirty="0" smtClean="0">
                          <a:effectLst/>
                        </a:rPr>
                        <a:t>)</a:t>
                      </a:r>
                      <a:endParaRPr lang="ja-JP" sz="1050" kern="100" dirty="0">
                        <a:effectLst/>
                        <a:latin typeface="Century"/>
                        <a:ea typeface="ＭＳ 明朝"/>
                        <a:cs typeface="Times New Roman"/>
                      </a:endParaRPr>
                    </a:p>
                  </a:txBody>
                  <a:tcPr marL="62865" marR="62865" marT="0" marB="0" anchor="ctr">
                    <a:solidFill>
                      <a:schemeClr val="bg1"/>
                    </a:solidFill>
                  </a:tcPr>
                </a:tc>
                <a:tc>
                  <a:txBody>
                    <a:bodyPr/>
                    <a:lstStyle/>
                    <a:p>
                      <a:pPr algn="ctr">
                        <a:lnSpc>
                          <a:spcPts val="1400"/>
                        </a:lnSpc>
                        <a:spcAft>
                          <a:spcPts val="0"/>
                        </a:spcAft>
                      </a:pPr>
                      <a:r>
                        <a:rPr lang="ja-JP" sz="1050" kern="0" dirty="0">
                          <a:effectLst/>
                        </a:rPr>
                        <a:t>非正規</a:t>
                      </a:r>
                      <a:r>
                        <a:rPr lang="en-US" sz="1050" kern="0" dirty="0">
                          <a:effectLst/>
                        </a:rPr>
                        <a:t/>
                      </a:r>
                      <a:br>
                        <a:rPr lang="en-US" sz="1050" kern="0" dirty="0">
                          <a:effectLst/>
                        </a:rPr>
                      </a:br>
                      <a:r>
                        <a:rPr lang="ja-JP" sz="1050" kern="0" dirty="0">
                          <a:effectLst/>
                        </a:rPr>
                        <a:t>割合</a:t>
                      </a:r>
                      <a:endParaRPr lang="ja-JP" sz="1050" kern="100" dirty="0">
                        <a:effectLst/>
                        <a:latin typeface="Century"/>
                        <a:ea typeface="ＭＳ 明朝"/>
                        <a:cs typeface="Times New Roman"/>
                      </a:endParaRPr>
                    </a:p>
                  </a:txBody>
                  <a:tcPr marL="62865" marR="62865" marT="0" marB="0" anchor="ctr">
                    <a:solidFill>
                      <a:schemeClr val="bg1"/>
                    </a:solidFill>
                  </a:tcPr>
                </a:tc>
              </a:tr>
              <a:tr h="239506">
                <a:tc>
                  <a:txBody>
                    <a:bodyPr/>
                    <a:lstStyle/>
                    <a:p>
                      <a:pPr algn="l">
                        <a:lnSpc>
                          <a:spcPts val="1400"/>
                        </a:lnSpc>
                        <a:spcAft>
                          <a:spcPts val="0"/>
                        </a:spcAft>
                      </a:pPr>
                      <a:r>
                        <a:rPr lang="ja-JP" sz="1050" kern="0" dirty="0">
                          <a:effectLst/>
                        </a:rPr>
                        <a:t>総数</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3,825,100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1,476,100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38.6%</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農業，林業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5,500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2,500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45.5%</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漁業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鉱業，採石業，砂利採取業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900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300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33.3%</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建設業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231,300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50,400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21.8%</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製造業</a:t>
                      </a:r>
                      <a:endParaRPr lang="ja-JP" sz="1050" kern="100" dirty="0">
                        <a:effectLst/>
                        <a:latin typeface="Century"/>
                        <a:ea typeface="ＭＳ 明朝"/>
                        <a:cs typeface="Times New Roman"/>
                      </a:endParaRPr>
                    </a:p>
                  </a:txBody>
                  <a:tcPr marL="62865" marR="62865" marT="0" marB="0" anchor="b">
                    <a:noFill/>
                  </a:tcPr>
                </a:tc>
                <a:tc>
                  <a:txBody>
                    <a:bodyPr/>
                    <a:lstStyle/>
                    <a:p>
                      <a:pPr algn="r">
                        <a:lnSpc>
                          <a:spcPts val="1400"/>
                        </a:lnSpc>
                        <a:spcAft>
                          <a:spcPts val="0"/>
                        </a:spcAft>
                      </a:pPr>
                      <a:r>
                        <a:rPr lang="en-US" sz="1050" kern="0" dirty="0">
                          <a:effectLst/>
                        </a:rPr>
                        <a:t>672,200</a:t>
                      </a:r>
                      <a:endParaRPr lang="ja-JP" sz="1050" kern="100" dirty="0">
                        <a:effectLst/>
                        <a:latin typeface="Century"/>
                        <a:ea typeface="ＭＳ 明朝"/>
                        <a:cs typeface="Times New Roman"/>
                      </a:endParaRPr>
                    </a:p>
                  </a:txBody>
                  <a:tcPr marL="62865" marR="62865" marT="0" marB="0" anchor="b">
                    <a:noFill/>
                  </a:tcPr>
                </a:tc>
                <a:tc>
                  <a:txBody>
                    <a:bodyPr/>
                    <a:lstStyle/>
                    <a:p>
                      <a:pPr algn="r">
                        <a:lnSpc>
                          <a:spcPts val="1400"/>
                        </a:lnSpc>
                        <a:spcAft>
                          <a:spcPts val="0"/>
                        </a:spcAft>
                      </a:pPr>
                      <a:r>
                        <a:rPr lang="en-US" sz="1050" kern="0" dirty="0">
                          <a:effectLst/>
                        </a:rPr>
                        <a:t>165,200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24.6%</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電気・ガス・熱供給・水道業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23,200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13.8%</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情報通信業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118,800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20,100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16.9%</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運輸業，郵便業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265,200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91,100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34.4%</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卸売業，小売業</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657,300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310,800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47.3%</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金融業，保険業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108,000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24,100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22.3%</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不動産業，物品賃貸業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105,800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29,600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28.0%</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学術研究，専門・技術サービス業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106,200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28,100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26.5%</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宿泊業，飲食サービス業</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213,300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151,400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71.0%</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生活関連サービス業，娯楽業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112,600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62,000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55.1%</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教育，学習支援業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172,700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66,000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38.2%</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医療，福祉</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456,100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207,000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45.4%</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複合サービス事業</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22,000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8,900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40.5%</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サービス業（他に分類されないもの）</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255,000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127,300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49.9%</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公務（他に分類されるものを除く）</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101,400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14,500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14.3%</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分類不能の産業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197,500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113,800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57.6%</a:t>
                      </a:r>
                      <a:endParaRPr lang="ja-JP" sz="1050" kern="100" dirty="0">
                        <a:effectLst/>
                        <a:latin typeface="Century"/>
                        <a:ea typeface="ＭＳ 明朝"/>
                        <a:cs typeface="Times New Roman"/>
                      </a:endParaRPr>
                    </a:p>
                  </a:txBody>
                  <a:tcPr marL="62865" marR="62865" marT="0" marB="0" anchor="b">
                    <a:solidFill>
                      <a:schemeClr val="bg1"/>
                    </a:solidFill>
                  </a:tcPr>
                </a:tc>
              </a:tr>
            </a:tbl>
          </a:graphicData>
        </a:graphic>
      </p:graphicFrame>
      <p:sp>
        <p:nvSpPr>
          <p:cNvPr id="232" name="正方形/長方形 6"/>
          <p:cNvSpPr>
            <a:spLocks noChangeArrowheads="1"/>
          </p:cNvSpPr>
          <p:nvPr/>
        </p:nvSpPr>
        <p:spPr bwMode="auto">
          <a:xfrm>
            <a:off x="121187" y="79220"/>
            <a:ext cx="3082661" cy="400110"/>
          </a:xfrm>
          <a:prstGeom prst="rect">
            <a:avLst/>
          </a:prstGeom>
          <a:noFill/>
          <a:ln>
            <a:noFill/>
          </a:ln>
          <a:extLst/>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別雇用者数と非正規割合</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zh-TW"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zh-TW"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年就業構造基本</a:t>
            </a:r>
            <a:r>
              <a:rPr lang="zh-TW"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調査</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826535" y="6373693"/>
            <a:ext cx="1293263" cy="276999"/>
          </a:xfrm>
          <a:prstGeom prst="rect">
            <a:avLst/>
          </a:prstGeom>
          <a:noFill/>
          <a:ln w="12700">
            <a:solidFill>
              <a:srgbClr val="FF0000"/>
            </a:solidFill>
          </a:ln>
        </p:spPr>
        <p:txBody>
          <a:bodyPr wrap="square" rtlCol="0" anchor="ctr" anchorCtr="0">
            <a:spAutoFit/>
          </a:bodyPr>
          <a:lstStyle/>
          <a:p>
            <a:pPr algn="ctr"/>
            <a:r>
              <a:rPr kumimoji="1" lang="ja-JP" altLang="en-US" sz="1200" b="1" dirty="0" smtClean="0"/>
              <a:t>非正規率が高い</a:t>
            </a:r>
            <a:endParaRPr kumimoji="1" lang="ja-JP" altLang="en-US" sz="1200" b="1" dirty="0"/>
          </a:p>
        </p:txBody>
      </p:sp>
      <p:cxnSp>
        <p:nvCxnSpPr>
          <p:cNvPr id="7" name="直線コネクタ 6"/>
          <p:cNvCxnSpPr>
            <a:stCxn id="3" idx="3"/>
            <a:endCxn id="2" idx="1"/>
          </p:cNvCxnSpPr>
          <p:nvPr/>
        </p:nvCxnSpPr>
        <p:spPr>
          <a:xfrm>
            <a:off x="4499992" y="3265807"/>
            <a:ext cx="326543" cy="32463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endCxn id="2" idx="1"/>
          </p:cNvCxnSpPr>
          <p:nvPr/>
        </p:nvCxnSpPr>
        <p:spPr>
          <a:xfrm>
            <a:off x="4499992" y="4221088"/>
            <a:ext cx="326543" cy="22911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endCxn id="2" idx="1"/>
          </p:cNvCxnSpPr>
          <p:nvPr/>
        </p:nvCxnSpPr>
        <p:spPr>
          <a:xfrm>
            <a:off x="4512519" y="4889000"/>
            <a:ext cx="314016" cy="16231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endCxn id="2" idx="1"/>
          </p:cNvCxnSpPr>
          <p:nvPr/>
        </p:nvCxnSpPr>
        <p:spPr>
          <a:xfrm>
            <a:off x="4498232" y="5229200"/>
            <a:ext cx="328303" cy="12829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endCxn id="2" idx="1"/>
          </p:cNvCxnSpPr>
          <p:nvPr/>
        </p:nvCxnSpPr>
        <p:spPr>
          <a:xfrm>
            <a:off x="4498232" y="5445224"/>
            <a:ext cx="328303" cy="10669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9" name="グラフ 28"/>
          <p:cNvGraphicFramePr>
            <a:graphicFrameLocks/>
          </p:cNvGraphicFramePr>
          <p:nvPr>
            <p:extLst>
              <p:ext uri="{D42A27DB-BD31-4B8C-83A1-F6EECF244321}">
                <p14:modId xmlns:p14="http://schemas.microsoft.com/office/powerpoint/2010/main" val="2454333059"/>
              </p:ext>
            </p:extLst>
          </p:nvPr>
        </p:nvGraphicFramePr>
        <p:xfrm>
          <a:off x="4671482" y="783185"/>
          <a:ext cx="3993937" cy="5383962"/>
        </p:xfrm>
        <a:graphic>
          <a:graphicData uri="http://schemas.openxmlformats.org/drawingml/2006/chart">
            <c:chart xmlns:c="http://schemas.openxmlformats.org/drawingml/2006/chart" xmlns:r="http://schemas.openxmlformats.org/officeDocument/2006/relationships" r:id="rId2"/>
          </a:graphicData>
        </a:graphic>
      </p:graphicFrame>
      <p:sp>
        <p:nvSpPr>
          <p:cNvPr id="30" name="正方形/長方形 6"/>
          <p:cNvSpPr>
            <a:spLocks noChangeArrowheads="1"/>
          </p:cNvSpPr>
          <p:nvPr/>
        </p:nvSpPr>
        <p:spPr bwMode="auto">
          <a:xfrm>
            <a:off x="7596336" y="5600273"/>
            <a:ext cx="817573" cy="276999"/>
          </a:xfrm>
          <a:prstGeom prst="rect">
            <a:avLst/>
          </a:prstGeom>
          <a:noFill/>
          <a:ln>
            <a:noFill/>
          </a:ln>
          <a:extLst/>
        </p:spPr>
        <p:txBody>
          <a:bodyPr wrap="square">
            <a:spAutoFit/>
          </a:bodyPr>
          <a:lstStyle/>
          <a:p>
            <a:pPr marL="177800" indent="-177800"/>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人手不足</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7875934" y="3933056"/>
            <a:ext cx="258375" cy="1639369"/>
          </a:xfrm>
          <a:prstGeom prst="roundRect">
            <a:avLst>
              <a:gd name="adj" fmla="val 50000"/>
            </a:avLst>
          </a:prstGeom>
          <a:noFill/>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4" name="正方形/長方形 33"/>
          <p:cNvSpPr/>
          <p:nvPr/>
        </p:nvSpPr>
        <p:spPr>
          <a:xfrm>
            <a:off x="4466495" y="559907"/>
            <a:ext cx="753577" cy="348813"/>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000"/>
              </a:lnSpc>
            </a:pP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製造業以外（％）</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8100392" y="620688"/>
            <a:ext cx="753577" cy="348813"/>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000"/>
              </a:lnSpc>
            </a:pP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製造業（％）</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885163" y="1288860"/>
            <a:ext cx="808354"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製造業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4932040" y="2060848"/>
            <a:ext cx="109638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卸売業・小売業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4644008" y="2420888"/>
            <a:ext cx="69172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全産業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4620988" y="3126160"/>
            <a:ext cx="859979"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医療・福祉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905744" y="4149080"/>
            <a:ext cx="859979" cy="3693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宿泊業・飲食サービス業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2" name="直線コネクタ 41"/>
          <p:cNvCxnSpPr/>
          <p:nvPr/>
        </p:nvCxnSpPr>
        <p:spPr>
          <a:xfrm flipV="1">
            <a:off x="5118999" y="1124744"/>
            <a:ext cx="173564" cy="199474"/>
          </a:xfrm>
          <a:prstGeom prst="line">
            <a:avLst/>
          </a:prstGeom>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flipV="1">
            <a:off x="5364088" y="2221414"/>
            <a:ext cx="29065" cy="199474"/>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p:cNvCxnSpPr/>
          <p:nvPr/>
        </p:nvCxnSpPr>
        <p:spPr>
          <a:xfrm>
            <a:off x="5118999" y="2536304"/>
            <a:ext cx="274154" cy="28601"/>
          </a:xfrm>
          <a:prstGeom prst="line">
            <a:avLst/>
          </a:prstGeom>
        </p:spPr>
        <p:style>
          <a:lnRef idx="1">
            <a:schemeClr val="dk1"/>
          </a:lnRef>
          <a:fillRef idx="0">
            <a:schemeClr val="dk1"/>
          </a:fillRef>
          <a:effectRef idx="0">
            <a:schemeClr val="dk1"/>
          </a:effectRef>
          <a:fontRef idx="minor">
            <a:schemeClr val="tx1"/>
          </a:fontRef>
        </p:style>
      </p:cxnSp>
      <p:cxnSp>
        <p:nvCxnSpPr>
          <p:cNvPr id="45" name="直線コネクタ 44"/>
          <p:cNvCxnSpPr/>
          <p:nvPr/>
        </p:nvCxnSpPr>
        <p:spPr>
          <a:xfrm flipH="1">
            <a:off x="5248127" y="3165200"/>
            <a:ext cx="331985" cy="47776"/>
          </a:xfrm>
          <a:prstGeom prst="line">
            <a:avLst/>
          </a:prstGeom>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flipH="1">
            <a:off x="5378620" y="3879984"/>
            <a:ext cx="101613" cy="269096"/>
          </a:xfrm>
          <a:prstGeom prst="line">
            <a:avLst/>
          </a:prstGeom>
        </p:spPr>
        <p:style>
          <a:lnRef idx="1">
            <a:schemeClr val="dk1"/>
          </a:lnRef>
          <a:fillRef idx="0">
            <a:schemeClr val="dk1"/>
          </a:fillRef>
          <a:effectRef idx="0">
            <a:schemeClr val="dk1"/>
          </a:effectRef>
          <a:fontRef idx="minor">
            <a:schemeClr val="tx1"/>
          </a:fontRef>
        </p:style>
      </p:cxnSp>
      <p:sp>
        <p:nvSpPr>
          <p:cNvPr id="47" name="テキスト ボックス 46"/>
          <p:cNvSpPr txBox="1"/>
          <p:nvPr/>
        </p:nvSpPr>
        <p:spPr>
          <a:xfrm>
            <a:off x="4600354" y="2694112"/>
            <a:ext cx="69172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建設業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8" name="直線コネクタ 47"/>
          <p:cNvCxnSpPr/>
          <p:nvPr/>
        </p:nvCxnSpPr>
        <p:spPr>
          <a:xfrm>
            <a:off x="5076056" y="2815052"/>
            <a:ext cx="274154" cy="28601"/>
          </a:xfrm>
          <a:prstGeom prst="line">
            <a:avLst/>
          </a:prstGeom>
        </p:spPr>
        <p:style>
          <a:lnRef idx="1">
            <a:schemeClr val="dk1"/>
          </a:lnRef>
          <a:fillRef idx="0">
            <a:schemeClr val="dk1"/>
          </a:fillRef>
          <a:effectRef idx="0">
            <a:schemeClr val="dk1"/>
          </a:effectRef>
          <a:fontRef idx="minor">
            <a:schemeClr val="tx1"/>
          </a:fontRef>
        </p:style>
      </p:cxn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12</a:t>
            </a:fld>
            <a:endParaRPr kumimoji="1" lang="ja-JP" altLang="en-US"/>
          </a:p>
        </p:txBody>
      </p:sp>
    </p:spTree>
    <p:extLst>
      <p:ext uri="{BB962C8B-B14F-4D97-AF65-F5344CB8AC3E}">
        <p14:creationId xmlns:p14="http://schemas.microsoft.com/office/powerpoint/2010/main" val="25051611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正方形/長方形 6"/>
          <p:cNvSpPr>
            <a:spLocks noChangeArrowheads="1"/>
          </p:cNvSpPr>
          <p:nvPr/>
        </p:nvSpPr>
        <p:spPr bwMode="auto">
          <a:xfrm>
            <a:off x="121186" y="394691"/>
            <a:ext cx="3082661" cy="276999"/>
          </a:xfrm>
          <a:prstGeom prst="rect">
            <a:avLst/>
          </a:prstGeom>
          <a:noFill/>
          <a:ln>
            <a:noFill/>
          </a:ln>
          <a:extLst/>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正規</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雇用率の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p:nvPr/>
        </p:nvPicPr>
        <p:blipFill>
          <a:blip r:embed="rId2">
            <a:extLst>
              <a:ext uri="{28A0092B-C50C-407E-A947-70E740481C1C}">
                <a14:useLocalDpi xmlns:a14="http://schemas.microsoft.com/office/drawing/2010/main" val="0"/>
              </a:ext>
            </a:extLst>
          </a:blip>
          <a:stretch>
            <a:fillRect/>
          </a:stretch>
        </p:blipFill>
        <p:spPr>
          <a:xfrm>
            <a:off x="132764" y="784166"/>
            <a:ext cx="4151204" cy="4589050"/>
          </a:xfrm>
          <a:prstGeom prst="rect">
            <a:avLst/>
          </a:prstGeom>
        </p:spPr>
      </p:pic>
      <p:pic>
        <p:nvPicPr>
          <p:cNvPr id="19" name="図 18"/>
          <p:cNvPicPr/>
          <p:nvPr/>
        </p:nvPicPr>
        <p:blipFill>
          <a:blip r:embed="rId3">
            <a:extLst>
              <a:ext uri="{28A0092B-C50C-407E-A947-70E740481C1C}">
                <a14:useLocalDpi xmlns:a14="http://schemas.microsoft.com/office/drawing/2010/main" val="0"/>
              </a:ext>
            </a:extLst>
          </a:blip>
          <a:stretch>
            <a:fillRect/>
          </a:stretch>
        </p:blipFill>
        <p:spPr>
          <a:xfrm>
            <a:off x="4355976" y="1052736"/>
            <a:ext cx="4463936" cy="4104456"/>
          </a:xfrm>
          <a:prstGeom prst="rect">
            <a:avLst/>
          </a:prstGeom>
        </p:spPr>
      </p:pic>
      <p:sp>
        <p:nvSpPr>
          <p:cNvPr id="23" name="テキスト ボックス 22"/>
          <p:cNvSpPr txBox="1"/>
          <p:nvPr/>
        </p:nvSpPr>
        <p:spPr>
          <a:xfrm>
            <a:off x="354689" y="656866"/>
            <a:ext cx="2615654" cy="215444"/>
          </a:xfrm>
          <a:prstGeom prst="rect">
            <a:avLst/>
          </a:prstGeom>
          <a:noFill/>
        </p:spPr>
        <p:txBody>
          <a:bodyPr wrap="square" rtlCol="0">
            <a:spAutoFit/>
          </a:bodyPr>
          <a:lstStyle/>
          <a:p>
            <a:r>
              <a:rPr kumimoji="1" lang="ja-JP" altLang="en-US" sz="800" dirty="0" smtClean="0"/>
              <a:t>出典：大阪府</a:t>
            </a:r>
            <a:r>
              <a:rPr kumimoji="1" lang="en-US" altLang="ja-JP" sz="800" dirty="0" smtClean="0"/>
              <a:t>2016</a:t>
            </a:r>
            <a:r>
              <a:rPr kumimoji="1" lang="ja-JP" altLang="en-US" sz="800" dirty="0" smtClean="0"/>
              <a:t>年度版なにわの経済データ</a:t>
            </a:r>
            <a:endParaRPr kumimoji="1" lang="ja-JP" altLang="en-US" sz="8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13</a:t>
            </a:fld>
            <a:endParaRPr kumimoji="1" lang="ja-JP" altLang="en-US"/>
          </a:p>
        </p:txBody>
      </p:sp>
    </p:spTree>
    <p:extLst>
      <p:ext uri="{BB962C8B-B14F-4D97-AF65-F5344CB8AC3E}">
        <p14:creationId xmlns:p14="http://schemas.microsoft.com/office/powerpoint/2010/main" val="306104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9151303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各論</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①　集客</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981992"/>
            <a:ext cx="9001000" cy="41952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52000" rtlCol="0" anchor="ctr"/>
          <a:lstStyle/>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○国際観光への取組の遅れにより行きたい国としての評価に反して外国人旅行客</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の受入</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低迷。</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88471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604870"/>
            <a:ext cx="9001000" cy="648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都大阪や大阪・光の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饗宴、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大阪マラソン、大阪</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ミュージアムなど府市連携での取組みや、府内市町村、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と連携した取組みを実施するとともに、大阪観光局による戦略的な観光集客を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展開。</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450483"/>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584684"/>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インバウンド・観光</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392996"/>
            <a:ext cx="9001000" cy="341248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5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○来阪外国人数は、</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万人から</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940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万人）へ大幅に増加。</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当初の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成長目標</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前倒しで達成。</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EXPOCITY</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やあべの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ハルカスなどの大型商業施設</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の開業、</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USJ</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新エリア開設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より広域からの集客力</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が高まっていることが推測される。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年の大阪の客室稼働率は全体で</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83.3%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年連続で全国１位。外国人宿泊者数</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前年からの伸び率が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と増加傾向。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65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年の大阪の日本人宿泊者数は微減（</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:2,140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:2,100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万人）となっており、外国人宿泊者数</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急増による宿泊施設不足が課題の一つと考えられる（直近では、ホテル建設ラッシュの動き）。</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○インバウンドの増加が期待できる「万博」や「ＩＲ」の実現や、</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年「ラグビーワールドカップ</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回オリンピック競技大会（</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 」・「東京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パラリンピック競技大会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年「ワールドマスターズゲームズ</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関西」の開催による波及効果の取り込み、</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誘致や医療ツーリズムなど新たな集客施策の展開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○宿泊施設の確保や国内外の来</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阪者の受入環境整備（</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観光案</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内所の機能強化や</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案内表示の多言語化、</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Wi-Fi</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環境の充実、</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外国人材の活用を含む接客力の強化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28887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角丸四角形 14"/>
          <p:cNvSpPr/>
          <p:nvPr/>
        </p:nvSpPr>
        <p:spPr>
          <a:xfrm>
            <a:off x="54176" y="1206643"/>
            <a:ext cx="8982320" cy="629572"/>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tIns="216000" rtlCol="0" anchor="ctr"/>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来阪外国人</a:t>
            </a:r>
            <a:r>
              <a:rPr lang="zh-TW"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zh-TW"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年に年間</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1,300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万人が大阪に</a:t>
            </a:r>
            <a:endPar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大阪都市魅力創造戦略</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を基に改正</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107504" y="105662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a:xfrm>
            <a:off x="7010400" y="6452786"/>
            <a:ext cx="2133600" cy="365125"/>
          </a:xfrm>
        </p:spPr>
        <p:txBody>
          <a:bodyPr/>
          <a:lstStyle/>
          <a:p>
            <a:fld id="{D2D8002D-B5B0-4BAC-B1F6-782DDCCE6D9C}" type="slidenum">
              <a:rPr kumimoji="1" lang="ja-JP" altLang="en-US" smtClean="0"/>
              <a:t>15</a:t>
            </a:fld>
            <a:endParaRPr kumimoji="1" lang="ja-JP" altLang="en-US"/>
          </a:p>
        </p:txBody>
      </p:sp>
    </p:spTree>
    <p:extLst>
      <p:ext uri="{BB962C8B-B14F-4D97-AF65-F5344CB8AC3E}">
        <p14:creationId xmlns:p14="http://schemas.microsoft.com/office/powerpoint/2010/main" val="34345902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01862" y="70251"/>
            <a:ext cx="3557712" cy="400110"/>
          </a:xfrm>
          <a:prstGeom prst="rect">
            <a:avLst/>
          </a:prstGeom>
        </p:spPr>
        <p:txBody>
          <a:bodyPr wrap="square">
            <a:spAutoFit/>
          </a:bodyPr>
          <a:lstStyle/>
          <a:p>
            <a:pPr marL="177800" indent="-177800"/>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阪外客数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推移（全体・国籍別）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latin typeface="ＭＳ Ｐゴシック" panose="020B0600070205080204" pitchFamily="50" charset="-128"/>
                <a:ea typeface="ＭＳ Ｐゴシック" panose="020B0600070205080204" pitchFamily="50" charset="-128"/>
                <a:cs typeface="Meiryo UI" panose="020B0604030504040204" pitchFamily="50" charset="-128"/>
              </a:rPr>
              <a:t>資料：国際観光統計（</a:t>
            </a:r>
            <a:r>
              <a:rPr lang="en-US" altLang="ja-JP" sz="800" dirty="0" smtClean="0">
                <a:latin typeface="ＭＳ Ｐゴシック" panose="020B0600070205080204" pitchFamily="50" charset="-128"/>
                <a:ea typeface="ＭＳ Ｐゴシック" panose="020B0600070205080204" pitchFamily="50" charset="-128"/>
                <a:cs typeface="Meiryo UI" panose="020B0604030504040204" pitchFamily="50" charset="-128"/>
              </a:rPr>
              <a:t>JNTO)</a:t>
            </a:r>
            <a:r>
              <a:rPr lang="ja-JP" altLang="en-US" sz="800" dirty="0" smtClean="0">
                <a:latin typeface="ＭＳ Ｐゴシック" panose="020B0600070205080204" pitchFamily="50" charset="-128"/>
                <a:ea typeface="ＭＳ Ｐゴシック" panose="020B0600070205080204" pitchFamily="50" charset="-128"/>
                <a:cs typeface="Meiryo UI" panose="020B0604030504040204" pitchFamily="50" charset="-128"/>
              </a:rPr>
              <a:t>及び消費動向調査（観光庁）より作成</a:t>
            </a:r>
            <a:endParaRPr lang="ja-JP" altLang="en-US" sz="800" dirty="0">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4" name="テキスト ボックス 3"/>
          <p:cNvSpPr txBox="1"/>
          <p:nvPr/>
        </p:nvSpPr>
        <p:spPr>
          <a:xfrm>
            <a:off x="4514276" y="3287236"/>
            <a:ext cx="4300748" cy="253916"/>
          </a:xfrm>
          <a:prstGeom prst="rect">
            <a:avLst/>
          </a:prstGeom>
          <a:noFill/>
        </p:spPr>
        <p:txBody>
          <a:bodyPr wrap="square" rtlCol="0">
            <a:spAutoFit/>
          </a:bodyPr>
          <a:lstStyle/>
          <a:p>
            <a:r>
              <a:rPr lang="ja-JP" altLang="en-US" sz="1050" dirty="0" smtClean="0"/>
              <a:t>（注）従業員数</a:t>
            </a:r>
            <a:r>
              <a:rPr lang="en-US" altLang="ja-JP" sz="1050" dirty="0" smtClean="0"/>
              <a:t>10</a:t>
            </a:r>
            <a:r>
              <a:rPr lang="ja-JP" altLang="en-US" sz="1050" dirty="0" smtClean="0"/>
              <a:t>人</a:t>
            </a:r>
            <a:r>
              <a:rPr lang="ja-JP" altLang="en-US" sz="1050" dirty="0"/>
              <a:t>以下</a:t>
            </a:r>
            <a:r>
              <a:rPr lang="ja-JP" altLang="en-US" sz="1050" dirty="0" smtClean="0"/>
              <a:t>の施設については抽出調査</a:t>
            </a:r>
            <a:endParaRPr lang="en-US" altLang="ja-JP" sz="1050" dirty="0" smtClean="0"/>
          </a:p>
        </p:txBody>
      </p:sp>
      <p:sp>
        <p:nvSpPr>
          <p:cNvPr id="6" name="テキスト ボックス 5"/>
          <p:cNvSpPr txBox="1"/>
          <p:nvPr/>
        </p:nvSpPr>
        <p:spPr>
          <a:xfrm>
            <a:off x="4568868" y="62544"/>
            <a:ext cx="4191565" cy="469359"/>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■都道府県別、タイプ別客室稼働率</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50" dirty="0"/>
              <a:t>資料：観光庁「宿泊旅行統計調査」（</a:t>
            </a:r>
            <a:r>
              <a:rPr lang="en-US" altLang="ja-JP" sz="1050" dirty="0"/>
              <a:t>H28</a:t>
            </a:r>
            <a:r>
              <a:rPr lang="ja-JP" altLang="en-US" sz="1050" dirty="0"/>
              <a:t>年）より作成</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79512" y="3558489"/>
            <a:ext cx="6300192" cy="415498"/>
          </a:xfrm>
          <a:prstGeom prst="rect">
            <a:avLst/>
          </a:prstGeom>
        </p:spPr>
        <p:txBody>
          <a:bodyPr wrap="square">
            <a:spAutoFit/>
          </a:bodyPr>
          <a:lstStyle/>
          <a:p>
            <a:pPr marL="177800" indent="-177800"/>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日本人・外国人延べ宿泊者の全国に占める割合（及び全国の実数）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単位：千人泊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観光庁</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「宿泊旅行統計調査」より作成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0" y="6557515"/>
            <a:ext cx="1060770"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（単位：千人泊）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967010382"/>
              </p:ext>
            </p:extLst>
          </p:nvPr>
        </p:nvGraphicFramePr>
        <p:xfrm>
          <a:off x="-5755" y="4007640"/>
          <a:ext cx="9066546" cy="27673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p:cNvGraphicFramePr>
            <a:graphicFrameLocks/>
          </p:cNvGraphicFramePr>
          <p:nvPr>
            <p:extLst>
              <p:ext uri="{D42A27DB-BD31-4B8C-83A1-F6EECF244321}">
                <p14:modId xmlns:p14="http://schemas.microsoft.com/office/powerpoint/2010/main" val="2369940012"/>
              </p:ext>
            </p:extLst>
          </p:nvPr>
        </p:nvGraphicFramePr>
        <p:xfrm>
          <a:off x="4425691" y="451250"/>
          <a:ext cx="4587101" cy="2757633"/>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16</a:t>
            </a:fld>
            <a:endParaRPr kumimoji="1" lang="ja-JP" altLang="en-US"/>
          </a:p>
        </p:txBody>
      </p:sp>
      <p:graphicFrame>
        <p:nvGraphicFramePr>
          <p:cNvPr id="12" name="グラフ 11"/>
          <p:cNvGraphicFramePr>
            <a:graphicFrameLocks/>
          </p:cNvGraphicFramePr>
          <p:nvPr>
            <p:extLst>
              <p:ext uri="{D42A27DB-BD31-4B8C-83A1-F6EECF244321}">
                <p14:modId xmlns:p14="http://schemas.microsoft.com/office/powerpoint/2010/main" val="3289297293"/>
              </p:ext>
            </p:extLst>
          </p:nvPr>
        </p:nvGraphicFramePr>
        <p:xfrm>
          <a:off x="-2646" y="470361"/>
          <a:ext cx="4473873" cy="29119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8436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3" y="548680"/>
            <a:ext cx="4155645" cy="2988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正方形/長方形 28"/>
          <p:cNvSpPr/>
          <p:nvPr/>
        </p:nvSpPr>
        <p:spPr>
          <a:xfrm>
            <a:off x="91826" y="87015"/>
            <a:ext cx="4234934" cy="461665"/>
          </a:xfrm>
          <a:prstGeom prst="rect">
            <a:avLst/>
          </a:prstGeom>
        </p:spPr>
        <p:txBody>
          <a:bodyPr wrap="square">
            <a:spAutoFit/>
          </a:bodyPr>
          <a:lstStyle/>
          <a:p>
            <a:pPr marL="177800" indent="-177800"/>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訪日外国人消費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GRP</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波及効果</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APIR Trend Watch NO.39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訪日外国人消費の経済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67853" y="1848454"/>
            <a:ext cx="4258907"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601201" y="812204"/>
            <a:ext cx="1060770"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1170591" y="812204"/>
            <a:ext cx="1060770"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1764446" y="812204"/>
            <a:ext cx="1060770"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615456" y="812204"/>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3783101" y="812204"/>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3184269" y="812204"/>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326760" y="87015"/>
            <a:ext cx="4234934" cy="461665"/>
          </a:xfrm>
          <a:prstGeom prst="rect">
            <a:avLst/>
          </a:prstGeom>
        </p:spPr>
        <p:txBody>
          <a:bodyPr wrap="square">
            <a:spAutoFit/>
          </a:bodyPr>
          <a:lstStyle/>
          <a:p>
            <a:pPr marL="177800" indent="-177800"/>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訪日外国人消費の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雇用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への波及効果</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APIR Trend Watch NO.39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訪日外国人消費の経済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310" y="548680"/>
            <a:ext cx="4493934" cy="2988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正方形/長方形 37"/>
          <p:cNvSpPr/>
          <p:nvPr/>
        </p:nvSpPr>
        <p:spPr>
          <a:xfrm>
            <a:off x="5394250" y="812204"/>
            <a:ext cx="1060770"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7254130" y="812204"/>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8528650" y="800329"/>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7894193" y="812204"/>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6028996" y="812204"/>
            <a:ext cx="1060770"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6616870" y="800329"/>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4465552" y="1839076"/>
            <a:ext cx="453846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5566" y="3539313"/>
            <a:ext cx="4307920" cy="415498"/>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関西では、大阪、京都の</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波及が大きく、大阪においては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年では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の押し上げ効果が</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+0.87%</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と推計されている</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8952" y="668310"/>
            <a:ext cx="427321" cy="174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17</a:t>
            </a:fld>
            <a:endParaRPr kumimoji="1" lang="ja-JP" altLang="en-US"/>
          </a:p>
        </p:txBody>
      </p:sp>
    </p:spTree>
    <p:extLst>
      <p:ext uri="{BB962C8B-B14F-4D97-AF65-F5344CB8AC3E}">
        <p14:creationId xmlns:p14="http://schemas.microsoft.com/office/powerpoint/2010/main" val="2153140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352608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9229845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86973"/>
            <a:ext cx="9001000" cy="457851"/>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2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○東京一極集中や人口減少、超高齢化が急速に進む中、労働力人口をいかに維持するか。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70949"/>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132856"/>
            <a:ext cx="9001000" cy="648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○グランドデザイン・大阪、グランドデザイン・大阪都市圏の策定による定住魅力の向上。</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○大阪へのＵＩＪターン就職希望者等への支援。</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198884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880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人材流出（人口動態）</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105199"/>
            <a:ext cx="9001000" cy="3276129"/>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○大阪府では、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1976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年以降概ね一貫して人口の転出超過が続いた後、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年から転入超過へと転換。以後、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年を除き転入超過の状況。</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○年齢階層別では、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歳代前半での転入が多い一方で、就職や転職を機に</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歳代前半</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が東京圏に転出している傾向が見られる。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spcBef>
                <a:spcPts val="300"/>
              </a:spcBef>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○都道府県別で転出入をみると、近畿・中国地方を中心に幅広い地方から</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の転入（</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年「兵庫</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2,096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「和歌山</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1,893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人」「広島</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619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人」など</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ある一方、東京圏へ</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転出超過</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が顕著（</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東京都</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7,611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神奈川県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1,485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）となっている。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spcBef>
                <a:spcPts val="300"/>
              </a:spcBef>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○大企業を中心に、首都圏等への府内の本社機能の移転が続いており中核人材の流出にもつながっている恐れ。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○移住促進に向けた取組みや本社機能の府内</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誘致</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が求める優秀な若者にＵＩＪターン就職を促す</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取組み。</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○女性や若年者への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府内に本社を置く企業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等の魅力発信、インターンシップ事業の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○ベンチャーエコシステムの構築等による創業支援施策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の推進。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29519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19</a:t>
            </a:fld>
            <a:endParaRPr kumimoji="1" lang="ja-JP" altLang="en-US"/>
          </a:p>
        </p:txBody>
      </p:sp>
    </p:spTree>
    <p:extLst>
      <p:ext uri="{BB962C8B-B14F-4D97-AF65-F5344CB8AC3E}">
        <p14:creationId xmlns:p14="http://schemas.microsoft.com/office/powerpoint/2010/main" val="21611593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a:spLocks noChangeArrowheads="1"/>
          </p:cNvSpPr>
          <p:nvPr/>
        </p:nvSpPr>
        <p:spPr bwMode="auto">
          <a:xfrm>
            <a:off x="0" y="70545"/>
            <a:ext cx="30790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200" dirty="0" smtClean="0">
                <a:latin typeface="+mn-ea"/>
              </a:rPr>
              <a:t>■</a:t>
            </a:r>
            <a:r>
              <a:rPr lang="ja-JP" altLang="en-US" sz="1200" dirty="0" smtClean="0">
                <a:latin typeface="+mn-ea"/>
              </a:rPr>
              <a:t>大阪府の転出入状況の推移</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Text Box 3"/>
          <p:cNvSpPr txBox="1">
            <a:spLocks noChangeArrowheads="1"/>
          </p:cNvSpPr>
          <p:nvPr/>
        </p:nvSpPr>
        <p:spPr bwMode="auto">
          <a:xfrm>
            <a:off x="1691680" y="188640"/>
            <a:ext cx="3312368"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fontAlgn="base">
              <a:lnSpc>
                <a:spcPct val="80000"/>
              </a:lnSpc>
              <a:spcBef>
                <a:spcPct val="0"/>
              </a:spcBef>
              <a:spcAft>
                <a:spcPct val="0"/>
              </a:spcAft>
            </a:pPr>
            <a:r>
              <a:rPr kumimoji="1" lang="ja-JP" altLang="en-US" sz="8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「住民基本台帳人口移動調査」により大阪府企画室作成</a:t>
            </a:r>
            <a:endParaRPr kumimoji="1" lang="ja-JP" altLang="ja-JP" sz="8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a:spLocks noChangeArrowheads="1"/>
          </p:cNvSpPr>
          <p:nvPr/>
        </p:nvSpPr>
        <p:spPr bwMode="auto">
          <a:xfrm>
            <a:off x="107504" y="2636912"/>
            <a:ext cx="30790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200" dirty="0" smtClean="0">
                <a:latin typeface="+mn-ea"/>
              </a:rPr>
              <a:t>■</a:t>
            </a:r>
            <a:r>
              <a:rPr lang="ja-JP" altLang="en-US" sz="1200" dirty="0" smtClean="0">
                <a:latin typeface="+mn-ea"/>
              </a:rPr>
              <a:t>大阪府の年齢階層別転出入分析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Text Box 3"/>
          <p:cNvSpPr txBox="1">
            <a:spLocks noChangeArrowheads="1"/>
          </p:cNvSpPr>
          <p:nvPr/>
        </p:nvSpPr>
        <p:spPr bwMode="auto">
          <a:xfrm>
            <a:off x="298253" y="2964829"/>
            <a:ext cx="2697586" cy="104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出典：総務省「住民基本台帳人口移動報告」（平成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Text Box 3"/>
          <p:cNvSpPr txBox="1">
            <a:spLocks noChangeArrowheads="1"/>
          </p:cNvSpPr>
          <p:nvPr/>
        </p:nvSpPr>
        <p:spPr bwMode="auto">
          <a:xfrm>
            <a:off x="2304256" y="2956033"/>
            <a:ext cx="3995936" cy="190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fontAlgn="base">
              <a:lnSpc>
                <a:spcPct val="80000"/>
              </a:lnSpc>
              <a:spcBef>
                <a:spcPct val="0"/>
              </a:spcBef>
              <a:spcAft>
                <a:spcPct val="0"/>
              </a:spcAft>
            </a:pPr>
            <a:r>
              <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関東・甲信越には、東京圏を含まず</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。関西圏</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には、大阪府を含まず</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lvl="1"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3330537708"/>
              </p:ext>
            </p:extLst>
          </p:nvPr>
        </p:nvGraphicFramePr>
        <p:xfrm>
          <a:off x="242135" y="3154017"/>
          <a:ext cx="8495088" cy="3011287"/>
        </p:xfrm>
        <a:graphic>
          <a:graphicData uri="http://schemas.openxmlformats.org/drawingml/2006/table">
            <a:tbl>
              <a:tblPr>
                <a:tableStyleId>{5940675A-B579-460E-94D1-54222C63F5DA}</a:tableStyleId>
              </a:tblPr>
              <a:tblGrid>
                <a:gridCol w="888276"/>
                <a:gridCol w="838064"/>
                <a:gridCol w="834706"/>
                <a:gridCol w="659338"/>
                <a:gridCol w="659338"/>
                <a:gridCol w="659338"/>
                <a:gridCol w="659338"/>
                <a:gridCol w="659338"/>
                <a:gridCol w="659338"/>
                <a:gridCol w="659338"/>
                <a:gridCol w="659338"/>
                <a:gridCol w="659338"/>
              </a:tblGrid>
              <a:tr h="204423">
                <a:tc gridSpan="2">
                  <a:txBody>
                    <a:bodyPr/>
                    <a:lstStyle/>
                    <a:p>
                      <a:pPr algn="ctr" fontAlgn="ctr">
                        <a:lnSpc>
                          <a:spcPts val="1100"/>
                        </a:lnSpc>
                      </a:pPr>
                      <a:r>
                        <a:rPr lang="ja-JP" altLang="en-US" sz="1100" u="none" strike="noStrike" dirty="0">
                          <a:effectLst/>
                        </a:rPr>
                        <a:t>　</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kumimoji="1" lang="ja-JP" altLang="en-US"/>
                    </a:p>
                  </a:txBody>
                  <a:tcPr/>
                </a:tc>
                <a:tc>
                  <a:txBody>
                    <a:bodyPr/>
                    <a:lstStyle/>
                    <a:p>
                      <a:pPr algn="ctr" fontAlgn="ctr">
                        <a:lnSpc>
                          <a:spcPts val="1100"/>
                        </a:lnSpc>
                      </a:pPr>
                      <a:r>
                        <a:rPr lang="ja-JP" altLang="en-US" sz="1100" u="none" strike="noStrike" dirty="0">
                          <a:effectLst/>
                        </a:rPr>
                        <a:t>合計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0</a:t>
                      </a:r>
                      <a:r>
                        <a:rPr lang="ja-JP" altLang="en-US" sz="1100" u="none" strike="noStrike" dirty="0">
                          <a:effectLst/>
                        </a:rPr>
                        <a:t>～</a:t>
                      </a:r>
                      <a:r>
                        <a:rPr lang="en-US" altLang="ja-JP" sz="1100" u="none" strike="noStrike" dirty="0">
                          <a:effectLst/>
                        </a:rPr>
                        <a:t>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10</a:t>
                      </a:r>
                      <a:r>
                        <a:rPr lang="ja-JP" altLang="en-US" sz="1100" u="none" strike="noStrike" dirty="0">
                          <a:effectLst/>
                        </a:rPr>
                        <a:t>～</a:t>
                      </a:r>
                      <a:r>
                        <a:rPr lang="en-US" altLang="ja-JP" sz="1100" u="none" strike="noStrike" dirty="0">
                          <a:effectLst/>
                        </a:rPr>
                        <a:t>14</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15</a:t>
                      </a:r>
                      <a:r>
                        <a:rPr lang="ja-JP" altLang="en-US" sz="1100" u="none" strike="noStrike" dirty="0">
                          <a:effectLst/>
                        </a:rPr>
                        <a:t>～</a:t>
                      </a:r>
                      <a:r>
                        <a:rPr lang="en-US" altLang="ja-JP" sz="1100" u="none" strike="noStrike" dirty="0">
                          <a:effectLst/>
                        </a:rPr>
                        <a:t>19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20</a:t>
                      </a:r>
                      <a:r>
                        <a:rPr lang="ja-JP" altLang="en-US" sz="1100" u="none" strike="noStrike" dirty="0">
                          <a:effectLst/>
                        </a:rPr>
                        <a:t>～</a:t>
                      </a:r>
                      <a:r>
                        <a:rPr lang="en-US" altLang="ja-JP" sz="1100" u="none" strike="noStrike" dirty="0">
                          <a:effectLst/>
                        </a:rPr>
                        <a:t>24</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25</a:t>
                      </a:r>
                      <a:r>
                        <a:rPr lang="ja-JP" altLang="en-US" sz="1100" u="none" strike="noStrike" dirty="0">
                          <a:effectLst/>
                        </a:rPr>
                        <a:t>～</a:t>
                      </a:r>
                      <a:r>
                        <a:rPr lang="en-US" altLang="ja-JP" sz="1100" u="none" strike="noStrike" dirty="0">
                          <a:effectLst/>
                        </a:rPr>
                        <a:t>29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30</a:t>
                      </a:r>
                      <a:r>
                        <a:rPr lang="ja-JP" altLang="en-US" sz="1100" u="none" strike="noStrike" dirty="0">
                          <a:effectLst/>
                        </a:rPr>
                        <a:t>～</a:t>
                      </a:r>
                      <a:r>
                        <a:rPr lang="en-US" altLang="ja-JP" sz="1100" u="none" strike="noStrike" dirty="0">
                          <a:effectLst/>
                        </a:rPr>
                        <a:t>39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40</a:t>
                      </a:r>
                      <a:r>
                        <a:rPr lang="ja-JP" altLang="en-US" sz="1100" u="none" strike="noStrike" dirty="0">
                          <a:effectLst/>
                        </a:rPr>
                        <a:t>～</a:t>
                      </a:r>
                      <a:r>
                        <a:rPr lang="en-US" altLang="ja-JP" sz="1100" u="none" strike="noStrike" dirty="0">
                          <a:effectLst/>
                        </a:rPr>
                        <a:t>49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50</a:t>
                      </a:r>
                      <a:r>
                        <a:rPr lang="ja-JP" altLang="en-US" sz="1100" u="none" strike="noStrike" dirty="0">
                          <a:effectLst/>
                        </a:rPr>
                        <a:t>～</a:t>
                      </a:r>
                      <a:r>
                        <a:rPr lang="en-US" altLang="ja-JP" sz="1100" u="none" strike="noStrike" dirty="0">
                          <a:effectLst/>
                        </a:rPr>
                        <a:t>59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60</a:t>
                      </a:r>
                      <a:r>
                        <a:rPr lang="ja-JP" altLang="en-US" sz="1100" u="none" strike="noStrike" dirty="0">
                          <a:effectLst/>
                        </a:rPr>
                        <a:t>歳以上</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175429">
                <a:tc rowSpan="2">
                  <a:txBody>
                    <a:bodyPr/>
                    <a:lstStyle/>
                    <a:p>
                      <a:pPr algn="ctr" fontAlgn="ctr">
                        <a:lnSpc>
                          <a:spcPts val="1100"/>
                        </a:lnSpc>
                      </a:pPr>
                      <a:r>
                        <a:rPr lang="ja-JP" altLang="en-US" sz="1100" b="1" u="none" strike="noStrike" dirty="0">
                          <a:effectLst/>
                        </a:rPr>
                        <a:t>北海道・東北</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9,393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989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233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472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1,489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1,542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2,066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1,416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662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524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247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165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48</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関東・甲信越</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5,761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652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140</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264</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1,037</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997</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1,284</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744</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337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306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105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39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38</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東海・北陸</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34,563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3,471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694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1,487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6,532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6,321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7,843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4,197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1,818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2,200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907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143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401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722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163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315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183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132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東京圏</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71,163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7,457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1,402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1,617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11,275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13,853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18,464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10,334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3,918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2,843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10,905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723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204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773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2,967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2,329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2,374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802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144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589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i="0" u="none" strike="noStrike" dirty="0" smtClean="0">
                          <a:solidFill>
                            <a:srgbClr val="000000"/>
                          </a:solidFill>
                          <a:effectLst/>
                          <a:latin typeface="ＭＳ Ｐゴシック"/>
                        </a:rPr>
                        <a:t>関西圏</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115,893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9,858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1,512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4,383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18,574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23,763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28,747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12,496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6,081</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10,478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5,089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1,628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130</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711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4,080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2,081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365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278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173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370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中国・四国</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34,398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3,174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623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2,282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8,073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5,809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6,271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3,308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1,837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3,021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3,214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242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1,114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2,725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165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367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142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79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289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九州</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27,504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2,804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537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2,031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5,268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4,303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5,458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2,955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1,646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2,502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1,052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268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1,115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1,338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57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402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138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484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i="0" u="none" strike="noStrike" dirty="0" smtClean="0">
                          <a:solidFill>
                            <a:srgbClr val="000000"/>
                          </a:solidFill>
                          <a:effectLst/>
                          <a:latin typeface="ＭＳ Ｐゴシック"/>
                        </a:rPr>
                        <a:t>合計</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298,675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28,405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5,141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12,536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52,248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56,588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70,133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35,450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16,299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21,874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pPr algn="ctr" fontAlgn="ctr">
                        <a:lnSpc>
                          <a:spcPts val="1100"/>
                        </a:lnSpc>
                      </a:pPr>
                      <a:endParaRPr lang="ja-JP" altLang="en-US" sz="1100" b="1" i="0" u="none" strike="noStrike" dirty="0">
                        <a:solidFill>
                          <a:srgbClr val="000000"/>
                        </a:solidFill>
                        <a:effectLst/>
                        <a:latin typeface="ＭＳ Ｐゴシック"/>
                      </a:endParaRPr>
                    </a:p>
                  </a:txBody>
                  <a:tcPr marL="7648" marR="7648"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391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2,997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91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2,654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6,168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320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3,849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240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57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1,840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2010529409"/>
              </p:ext>
            </p:extLst>
          </p:nvPr>
        </p:nvGraphicFramePr>
        <p:xfrm>
          <a:off x="107504" y="419944"/>
          <a:ext cx="3384376" cy="1755522"/>
        </p:xfrm>
        <a:graphic>
          <a:graphicData uri="http://schemas.openxmlformats.org/drawingml/2006/table">
            <a:tbl>
              <a:tblPr firstRow="1" bandRow="1">
                <a:tableStyleId>{616DA210-FB5B-4158-B5E0-FEB733F419BA}</a:tableStyleId>
              </a:tblPr>
              <a:tblGrid>
                <a:gridCol w="504056"/>
                <a:gridCol w="1008112"/>
                <a:gridCol w="1017422"/>
                <a:gridCol w="854786"/>
              </a:tblGrid>
              <a:tr h="292587">
                <a:tc>
                  <a:txBody>
                    <a:bodyPr/>
                    <a:lstStyle/>
                    <a:p>
                      <a:r>
                        <a:rPr kumimoji="1" lang="ja-JP" altLang="en-US" sz="1050" dirty="0" smtClean="0"/>
                        <a:t>年</a:t>
                      </a:r>
                      <a:endParaRPr kumimoji="1" lang="ja-JP" altLang="en-US" sz="1050" dirty="0"/>
                    </a:p>
                  </a:txBody>
                  <a:tcPr/>
                </a:tc>
                <a:tc>
                  <a:txBody>
                    <a:bodyPr/>
                    <a:lstStyle/>
                    <a:p>
                      <a:r>
                        <a:rPr kumimoji="1" lang="ja-JP" altLang="en-US" sz="1050" dirty="0" smtClean="0"/>
                        <a:t>転入者数（人）</a:t>
                      </a:r>
                      <a:endParaRPr kumimoji="1" lang="ja-JP" altLang="en-US" sz="1050" dirty="0"/>
                    </a:p>
                  </a:txBody>
                  <a:tcPr/>
                </a:tc>
                <a:tc>
                  <a:txBody>
                    <a:bodyPr/>
                    <a:lstStyle/>
                    <a:p>
                      <a:r>
                        <a:rPr kumimoji="1" lang="ja-JP" altLang="en-US" sz="1050" dirty="0" smtClean="0"/>
                        <a:t>転出者数（人）</a:t>
                      </a:r>
                      <a:endParaRPr kumimoji="1" lang="ja-JP" altLang="en-US" sz="1050" dirty="0"/>
                    </a:p>
                  </a:txBody>
                  <a:tcPr/>
                </a:tc>
                <a:tc>
                  <a:txBody>
                    <a:bodyPr/>
                    <a:lstStyle/>
                    <a:p>
                      <a:r>
                        <a:rPr kumimoji="1" lang="ja-JP" altLang="en-US" sz="1050" dirty="0" smtClean="0"/>
                        <a:t>増減数（人）</a:t>
                      </a:r>
                      <a:endParaRPr kumimoji="1" lang="ja-JP" altLang="en-US" sz="1050" dirty="0"/>
                    </a:p>
                  </a:txBody>
                  <a:tcPr/>
                </a:tc>
              </a:tr>
              <a:tr h="292587">
                <a:tc>
                  <a:txBody>
                    <a:bodyPr/>
                    <a:lstStyle/>
                    <a:p>
                      <a:r>
                        <a:rPr kumimoji="1" lang="en-US" altLang="ja-JP" sz="1100" dirty="0" smtClean="0"/>
                        <a:t>1972</a:t>
                      </a:r>
                      <a:endParaRPr kumimoji="1" lang="ja-JP" altLang="en-US" sz="1100" dirty="0"/>
                    </a:p>
                  </a:txBody>
                  <a:tcPr/>
                </a:tc>
                <a:tc>
                  <a:txBody>
                    <a:bodyPr/>
                    <a:lstStyle/>
                    <a:p>
                      <a:r>
                        <a:rPr kumimoji="1" lang="en-US" altLang="ja-JP" sz="1100" dirty="0" smtClean="0"/>
                        <a:t>390,361</a:t>
                      </a:r>
                      <a:endParaRPr kumimoji="1" lang="ja-JP" altLang="en-US" sz="1100" dirty="0"/>
                    </a:p>
                  </a:txBody>
                  <a:tcPr/>
                </a:tc>
                <a:tc>
                  <a:txBody>
                    <a:bodyPr/>
                    <a:lstStyle/>
                    <a:p>
                      <a:r>
                        <a:rPr kumimoji="1" lang="en-US" altLang="ja-JP" sz="1100" dirty="0" smtClean="0"/>
                        <a:t>309,215</a:t>
                      </a:r>
                      <a:endParaRPr kumimoji="1" lang="ja-JP" altLang="en-US" sz="1100" dirty="0"/>
                    </a:p>
                  </a:txBody>
                  <a:tcPr/>
                </a:tc>
                <a:tc>
                  <a:txBody>
                    <a:bodyPr/>
                    <a:lstStyle/>
                    <a:p>
                      <a:r>
                        <a:rPr kumimoji="1" lang="en-US" altLang="ja-JP" sz="1100" dirty="0" smtClean="0"/>
                        <a:t>81,146</a:t>
                      </a:r>
                      <a:endParaRPr kumimoji="1" lang="ja-JP" altLang="en-US" sz="1100" dirty="0"/>
                    </a:p>
                  </a:txBody>
                  <a:tcPr/>
                </a:tc>
              </a:tr>
              <a:tr h="292587">
                <a:tc>
                  <a:txBody>
                    <a:bodyPr/>
                    <a:lstStyle/>
                    <a:p>
                      <a:r>
                        <a:rPr kumimoji="1" lang="en-US" altLang="ja-JP" sz="1100" dirty="0" smtClean="0"/>
                        <a:t>1990</a:t>
                      </a:r>
                      <a:endParaRPr kumimoji="1" lang="ja-JP" altLang="en-US" sz="1100" dirty="0"/>
                    </a:p>
                  </a:txBody>
                  <a:tcPr/>
                </a:tc>
                <a:tc>
                  <a:txBody>
                    <a:bodyPr/>
                    <a:lstStyle/>
                    <a:p>
                      <a:r>
                        <a:rPr kumimoji="1" lang="en-US" altLang="ja-JP" sz="1100" dirty="0" smtClean="0"/>
                        <a:t>192,030</a:t>
                      </a:r>
                      <a:endParaRPr kumimoji="1" lang="ja-JP" altLang="en-US" sz="1100" dirty="0"/>
                    </a:p>
                  </a:txBody>
                  <a:tcPr/>
                </a:tc>
                <a:tc>
                  <a:txBody>
                    <a:bodyPr/>
                    <a:lstStyle/>
                    <a:p>
                      <a:r>
                        <a:rPr kumimoji="1" lang="en-US" altLang="ja-JP" sz="1100" dirty="0" smtClean="0"/>
                        <a:t>243,752</a:t>
                      </a:r>
                      <a:endParaRPr kumimoji="1" lang="ja-JP" altLang="en-US" sz="1100" dirty="0"/>
                    </a:p>
                  </a:txBody>
                  <a:tcPr/>
                </a:tc>
                <a:tc>
                  <a:txBody>
                    <a:bodyPr/>
                    <a:lstStyle/>
                    <a:p>
                      <a:r>
                        <a:rPr kumimoji="1" lang="ja-JP" altLang="en-US" sz="1100" dirty="0" smtClean="0"/>
                        <a:t>▲</a:t>
                      </a:r>
                      <a:r>
                        <a:rPr kumimoji="1" lang="en-US" altLang="ja-JP" sz="1100" dirty="0" smtClean="0"/>
                        <a:t>51,722</a:t>
                      </a:r>
                      <a:endParaRPr kumimoji="1" lang="ja-JP" altLang="en-US" sz="1100" dirty="0"/>
                    </a:p>
                  </a:txBody>
                  <a:tcPr/>
                </a:tc>
              </a:tr>
              <a:tr h="292587">
                <a:tc>
                  <a:txBody>
                    <a:bodyPr/>
                    <a:lstStyle/>
                    <a:p>
                      <a:r>
                        <a:rPr kumimoji="1" lang="en-US" altLang="ja-JP" sz="1100" dirty="0" smtClean="0"/>
                        <a:t>1995</a:t>
                      </a:r>
                      <a:endParaRPr kumimoji="1" lang="ja-JP" altLang="en-US" sz="1100" dirty="0"/>
                    </a:p>
                  </a:txBody>
                  <a:tcPr/>
                </a:tc>
                <a:tc>
                  <a:txBody>
                    <a:bodyPr/>
                    <a:lstStyle/>
                    <a:p>
                      <a:r>
                        <a:rPr kumimoji="1" lang="en-US" altLang="ja-JP" sz="1100" dirty="0" smtClean="0"/>
                        <a:t>229,979</a:t>
                      </a:r>
                      <a:endParaRPr kumimoji="1" lang="ja-JP" altLang="en-US" sz="1100" dirty="0"/>
                    </a:p>
                  </a:txBody>
                  <a:tcPr/>
                </a:tc>
                <a:tc>
                  <a:txBody>
                    <a:bodyPr/>
                    <a:lstStyle/>
                    <a:p>
                      <a:r>
                        <a:rPr kumimoji="1" lang="en-US" altLang="ja-JP" sz="1100" dirty="0" smtClean="0"/>
                        <a:t>218,231</a:t>
                      </a:r>
                      <a:endParaRPr kumimoji="1" lang="ja-JP" altLang="en-US" sz="1100" dirty="0"/>
                    </a:p>
                  </a:txBody>
                  <a:tcPr/>
                </a:tc>
                <a:tc>
                  <a:txBody>
                    <a:bodyPr/>
                    <a:lstStyle/>
                    <a:p>
                      <a:r>
                        <a:rPr kumimoji="1" lang="en-US" altLang="ja-JP" sz="1100" dirty="0" smtClean="0"/>
                        <a:t>11,748</a:t>
                      </a:r>
                      <a:endParaRPr kumimoji="1" lang="ja-JP" altLang="en-US" sz="1100" dirty="0"/>
                    </a:p>
                  </a:txBody>
                  <a:tcPr/>
                </a:tc>
              </a:tr>
              <a:tr h="292587">
                <a:tc>
                  <a:txBody>
                    <a:bodyPr/>
                    <a:lstStyle/>
                    <a:p>
                      <a:r>
                        <a:rPr kumimoji="1" lang="en-US" altLang="ja-JP" sz="1100" dirty="0" smtClean="0"/>
                        <a:t>2011</a:t>
                      </a:r>
                      <a:endParaRPr kumimoji="1" lang="ja-JP" altLang="en-US" sz="1100" dirty="0"/>
                    </a:p>
                  </a:txBody>
                  <a:tcPr/>
                </a:tc>
                <a:tc>
                  <a:txBody>
                    <a:bodyPr/>
                    <a:lstStyle/>
                    <a:p>
                      <a:r>
                        <a:rPr kumimoji="1" lang="en-US" altLang="ja-JP" sz="1100" dirty="0" smtClean="0"/>
                        <a:t>156,059</a:t>
                      </a:r>
                      <a:endParaRPr kumimoji="1" lang="ja-JP" altLang="en-US" sz="1100" dirty="0"/>
                    </a:p>
                  </a:txBody>
                  <a:tcPr/>
                </a:tc>
                <a:tc>
                  <a:txBody>
                    <a:bodyPr/>
                    <a:lstStyle/>
                    <a:p>
                      <a:r>
                        <a:rPr kumimoji="1" lang="en-US" altLang="ja-JP" sz="1100" dirty="0" smtClean="0"/>
                        <a:t>151,156</a:t>
                      </a:r>
                      <a:endParaRPr kumimoji="1" lang="ja-JP" altLang="en-US" sz="1100" dirty="0"/>
                    </a:p>
                  </a:txBody>
                  <a:tcPr/>
                </a:tc>
                <a:tc>
                  <a:txBody>
                    <a:bodyPr/>
                    <a:lstStyle/>
                    <a:p>
                      <a:r>
                        <a:rPr kumimoji="1" lang="en-US" altLang="ja-JP" sz="1100" dirty="0" smtClean="0"/>
                        <a:t>4,903</a:t>
                      </a:r>
                      <a:endParaRPr kumimoji="1" lang="ja-JP" altLang="en-US" sz="1100" dirty="0"/>
                    </a:p>
                  </a:txBody>
                  <a:tcPr/>
                </a:tc>
              </a:tr>
              <a:tr h="292587">
                <a:tc>
                  <a:txBody>
                    <a:bodyPr/>
                    <a:lstStyle/>
                    <a:p>
                      <a:r>
                        <a:rPr kumimoji="1" lang="en-US" altLang="ja-JP" sz="1100" dirty="0" smtClean="0"/>
                        <a:t>2015</a:t>
                      </a:r>
                      <a:endParaRPr kumimoji="1" lang="ja-JP" altLang="en-US" sz="1100" dirty="0"/>
                    </a:p>
                  </a:txBody>
                  <a:tcPr/>
                </a:tc>
                <a:tc>
                  <a:txBody>
                    <a:bodyPr/>
                    <a:lstStyle/>
                    <a:p>
                      <a:r>
                        <a:rPr kumimoji="1" lang="en-US" altLang="ja-JP" sz="1100" dirty="0" smtClean="0"/>
                        <a:t>156,413</a:t>
                      </a:r>
                      <a:endParaRPr kumimoji="1" lang="ja-JP" altLang="en-US" sz="1100" dirty="0"/>
                    </a:p>
                  </a:txBody>
                  <a:tcPr/>
                </a:tc>
                <a:tc>
                  <a:txBody>
                    <a:bodyPr/>
                    <a:lstStyle/>
                    <a:p>
                      <a:r>
                        <a:rPr kumimoji="1" lang="en-US" altLang="ja-JP" sz="1100" dirty="0" smtClean="0"/>
                        <a:t>154,117</a:t>
                      </a:r>
                      <a:endParaRPr kumimoji="1" lang="ja-JP" altLang="en-US" sz="1100" dirty="0"/>
                    </a:p>
                  </a:txBody>
                  <a:tcPr/>
                </a:tc>
                <a:tc>
                  <a:txBody>
                    <a:bodyPr/>
                    <a:lstStyle/>
                    <a:p>
                      <a:r>
                        <a:rPr kumimoji="1" lang="en-US" altLang="ja-JP" sz="1100" dirty="0" smtClean="0"/>
                        <a:t>2,296</a:t>
                      </a:r>
                      <a:endParaRPr kumimoji="1" lang="ja-JP" altLang="en-US" sz="1100" dirty="0"/>
                    </a:p>
                  </a:txBody>
                  <a:tcPr/>
                </a:tc>
              </a:tr>
            </a:tbl>
          </a:graphicData>
        </a:graphic>
      </p:graphicFrame>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9" y="419552"/>
            <a:ext cx="4857496" cy="1929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 Box 3"/>
          <p:cNvSpPr txBox="1">
            <a:spLocks noChangeArrowheads="1"/>
          </p:cNvSpPr>
          <p:nvPr/>
        </p:nvSpPr>
        <p:spPr bwMode="auto">
          <a:xfrm>
            <a:off x="7812360" y="666652"/>
            <a:ext cx="1218052"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転入者数</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Text Box 3"/>
          <p:cNvSpPr txBox="1">
            <a:spLocks noChangeArrowheads="1"/>
          </p:cNvSpPr>
          <p:nvPr/>
        </p:nvSpPr>
        <p:spPr bwMode="auto">
          <a:xfrm>
            <a:off x="7812360" y="1983166"/>
            <a:ext cx="1218052"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転出者数</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3"/>
          <p:cNvSpPr txBox="1">
            <a:spLocks noChangeArrowheads="1"/>
          </p:cNvSpPr>
          <p:nvPr/>
        </p:nvSpPr>
        <p:spPr bwMode="auto">
          <a:xfrm>
            <a:off x="7812360" y="1268760"/>
            <a:ext cx="1218052"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社会増減</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396165"/>
            <a:ext cx="2330202" cy="16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 Box 3"/>
          <p:cNvSpPr txBox="1">
            <a:spLocks noChangeArrowheads="1"/>
          </p:cNvSpPr>
          <p:nvPr/>
        </p:nvSpPr>
        <p:spPr bwMode="auto">
          <a:xfrm>
            <a:off x="7802684" y="2921740"/>
            <a:ext cx="1080120"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20</a:t>
            </a:fld>
            <a:endParaRPr kumimoji="1" lang="ja-JP" altLang="en-US"/>
          </a:p>
        </p:txBody>
      </p:sp>
    </p:spTree>
    <p:extLst>
      <p:ext uri="{BB962C8B-B14F-4D97-AF65-F5344CB8AC3E}">
        <p14:creationId xmlns:p14="http://schemas.microsoft.com/office/powerpoint/2010/main" val="21447705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a:spLocks noChangeArrowheads="1"/>
          </p:cNvSpPr>
          <p:nvPr/>
        </p:nvSpPr>
        <p:spPr bwMode="auto">
          <a:xfrm>
            <a:off x="35496" y="116632"/>
            <a:ext cx="4788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大阪府の男女別転出入人口分析（日本人移動者数）　　</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300439879"/>
              </p:ext>
            </p:extLst>
          </p:nvPr>
        </p:nvGraphicFramePr>
        <p:xfrm>
          <a:off x="740911" y="692696"/>
          <a:ext cx="3377194" cy="2585085"/>
        </p:xfrm>
        <a:graphic>
          <a:graphicData uri="http://schemas.openxmlformats.org/drawingml/2006/table">
            <a:tbl>
              <a:tblPr/>
              <a:tblGrid>
                <a:gridCol w="557062"/>
                <a:gridCol w="470022"/>
                <a:gridCol w="470022"/>
                <a:gridCol w="470022"/>
                <a:gridCol w="470022"/>
                <a:gridCol w="470022"/>
                <a:gridCol w="470022"/>
              </a:tblGrid>
              <a:tr h="122885">
                <a:tc rowSpan="2">
                  <a:txBody>
                    <a:bodyPr/>
                    <a:lstStyle/>
                    <a:p>
                      <a:pPr algn="ctr" fontAlgn="b"/>
                      <a:r>
                        <a:rPr lang="en-US" altLang="ja-JP"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2016</a:t>
                      </a: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年</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ctr" fontAlgn="ctr"/>
                      <a:r>
                        <a:rPr lang="ja-JP" altLang="en-US" sz="800" b="0" i="0" u="none" strike="noStrike" dirty="0">
                          <a:solidFill>
                            <a:srgbClr val="000000"/>
                          </a:solidFill>
                          <a:effectLst/>
                          <a:latin typeface="ＭＳ 明朝"/>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b="0" i="0" u="none" strike="noStrike">
                          <a:solidFill>
                            <a:srgbClr val="000000"/>
                          </a:solidFill>
                          <a:effectLst/>
                          <a:latin typeface="ＭＳ 明朝"/>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tr>
              <a:tr h="251450">
                <a:tc vMerge="1">
                  <a:txBody>
                    <a:bodyPr/>
                    <a:lstStyle/>
                    <a:p>
                      <a:endParaRPr kumimoji="1" lang="ja-JP" altLang="en-US"/>
                    </a:p>
                  </a:txBody>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1876">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０～４歳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4,317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5,413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５～９歳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2,393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1,365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3,555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1,994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1,561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16,578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14,563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15,242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10,541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4,701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15,103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15,040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13,554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13,173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10,771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11,459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9,438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10,336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898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7,118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7,650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532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5,917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6,645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728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6,061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6,558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4,337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4,494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4,639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2,708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2,744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3,163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1,836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1,828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1,453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1,698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917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1,228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2,959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4,749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D5B4"/>
                    </a:solidFill>
                  </a:tcPr>
                </a:tc>
              </a:tr>
              <a:tr h="121876">
                <a:tc>
                  <a:txBody>
                    <a:bodyPr/>
                    <a:lstStyle/>
                    <a:p>
                      <a:pPr algn="ctr"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合計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82,271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82,905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70,266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67,838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2,428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7" name="Text Box 3"/>
          <p:cNvSpPr txBox="1">
            <a:spLocks noChangeArrowheads="1"/>
          </p:cNvSpPr>
          <p:nvPr/>
        </p:nvSpPr>
        <p:spPr bwMode="auto">
          <a:xfrm>
            <a:off x="4211960" y="456729"/>
            <a:ext cx="720079" cy="128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Text Box 3"/>
          <p:cNvSpPr txBox="1">
            <a:spLocks noChangeArrowheads="1"/>
          </p:cNvSpPr>
          <p:nvPr/>
        </p:nvSpPr>
        <p:spPr bwMode="auto">
          <a:xfrm>
            <a:off x="193761" y="424409"/>
            <a:ext cx="3437132"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資料：総務省「住民基本台帳人口移動報告」より作成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5" y="4217378"/>
            <a:ext cx="2458039" cy="155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3"/>
          <p:cNvSpPr txBox="1">
            <a:spLocks noChangeArrowheads="1"/>
          </p:cNvSpPr>
          <p:nvPr/>
        </p:nvSpPr>
        <p:spPr bwMode="auto">
          <a:xfrm>
            <a:off x="91041" y="3965916"/>
            <a:ext cx="1189179"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転出超過内訳</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4" name="Text Box 3"/>
          <p:cNvSpPr txBox="1">
            <a:spLocks noChangeArrowheads="1"/>
          </p:cNvSpPr>
          <p:nvPr/>
        </p:nvSpPr>
        <p:spPr bwMode="auto">
          <a:xfrm>
            <a:off x="4283969" y="5733256"/>
            <a:ext cx="720079"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535" y="4138166"/>
            <a:ext cx="2510513" cy="157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3"/>
          <p:cNvSpPr txBox="1">
            <a:spLocks noChangeArrowheads="1"/>
          </p:cNvSpPr>
          <p:nvPr/>
        </p:nvSpPr>
        <p:spPr bwMode="auto">
          <a:xfrm>
            <a:off x="2675358" y="4008016"/>
            <a:ext cx="1189179"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転入超過内訳</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Text Box 3"/>
          <p:cNvSpPr txBox="1">
            <a:spLocks noChangeArrowheads="1"/>
          </p:cNvSpPr>
          <p:nvPr/>
        </p:nvSpPr>
        <p:spPr bwMode="auto">
          <a:xfrm>
            <a:off x="1158628" y="5768294"/>
            <a:ext cx="720079"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9185" y="672328"/>
            <a:ext cx="4049319" cy="570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4"/>
          <p:cNvSpPr>
            <a:spLocks noChangeArrowheads="1"/>
          </p:cNvSpPr>
          <p:nvPr/>
        </p:nvSpPr>
        <p:spPr bwMode="auto">
          <a:xfrm>
            <a:off x="4644008" y="116632"/>
            <a:ext cx="44644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都市圏別転入出超過数（大阪圏、東京圏、名古屋圏）　</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Text Box 3"/>
          <p:cNvSpPr txBox="1">
            <a:spLocks noChangeArrowheads="1"/>
          </p:cNvSpPr>
          <p:nvPr/>
        </p:nvSpPr>
        <p:spPr bwMode="auto">
          <a:xfrm>
            <a:off x="4860488" y="404664"/>
            <a:ext cx="3743960"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資料：総務省「住民基本台帳人口移動報告」より作成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Text Box 3"/>
          <p:cNvSpPr txBox="1">
            <a:spLocks noChangeArrowheads="1"/>
          </p:cNvSpPr>
          <p:nvPr/>
        </p:nvSpPr>
        <p:spPr bwMode="auto">
          <a:xfrm>
            <a:off x="8611987" y="555886"/>
            <a:ext cx="524521"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3"/>
          <p:cNvSpPr txBox="1">
            <a:spLocks noChangeArrowheads="1"/>
          </p:cNvSpPr>
          <p:nvPr/>
        </p:nvSpPr>
        <p:spPr bwMode="auto">
          <a:xfrm>
            <a:off x="5004048" y="6406641"/>
            <a:ext cx="2322033" cy="402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大阪圏：大阪府・兵庫県・京都府・奈良県</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東京圏：東京都・神奈川県・埼玉県・千葉県</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名古屋圏：愛知県・岐阜県・三重県</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Text Box 3"/>
          <p:cNvSpPr txBox="1">
            <a:spLocks noChangeArrowheads="1"/>
          </p:cNvSpPr>
          <p:nvPr/>
        </p:nvSpPr>
        <p:spPr bwMode="auto">
          <a:xfrm>
            <a:off x="7712640" y="548680"/>
            <a:ext cx="1035824" cy="134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ts val="960"/>
              </a:lnSpc>
              <a:spcBef>
                <a:spcPct val="0"/>
              </a:spcBef>
              <a:spcAft>
                <a:spcPct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外国人含む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a:spLocks noChangeArrowheads="1"/>
          </p:cNvSpPr>
          <p:nvPr/>
        </p:nvSpPr>
        <p:spPr bwMode="auto">
          <a:xfrm>
            <a:off x="72464" y="3372939"/>
            <a:ext cx="4788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大阪府の転入出超過内訳（２０１６年）　　</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Text Box 3"/>
          <p:cNvSpPr txBox="1">
            <a:spLocks noChangeArrowheads="1"/>
          </p:cNvSpPr>
          <p:nvPr/>
        </p:nvSpPr>
        <p:spPr bwMode="auto">
          <a:xfrm>
            <a:off x="97390" y="3680716"/>
            <a:ext cx="3437132"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資料：総務省「住民基本台帳人口移動報告」より作成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21</a:t>
            </a:fld>
            <a:endParaRPr kumimoji="1" lang="ja-JP" altLang="en-US"/>
          </a:p>
        </p:txBody>
      </p:sp>
    </p:spTree>
    <p:extLst>
      <p:ext uri="{BB962C8B-B14F-4D97-AF65-F5344CB8AC3E}">
        <p14:creationId xmlns:p14="http://schemas.microsoft.com/office/powerpoint/2010/main" val="1422557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187181832"/>
              </p:ext>
            </p:extLst>
          </p:nvPr>
        </p:nvGraphicFramePr>
        <p:xfrm>
          <a:off x="395536" y="4725144"/>
          <a:ext cx="8229598" cy="1354719"/>
        </p:xfrm>
        <a:graphic>
          <a:graphicData uri="http://schemas.openxmlformats.org/drawingml/2006/table">
            <a:tbl>
              <a:tblPr>
                <a:tableStyleId>{5C22544A-7EE6-4342-B048-85BDC9FD1C3A}</a:tableStyleId>
              </a:tblPr>
              <a:tblGrid>
                <a:gridCol w="777334"/>
                <a:gridCol w="621022"/>
                <a:gridCol w="621022"/>
                <a:gridCol w="621022"/>
                <a:gridCol w="621022"/>
                <a:gridCol w="621022"/>
                <a:gridCol w="621022"/>
                <a:gridCol w="621022"/>
                <a:gridCol w="621022"/>
                <a:gridCol w="621022"/>
                <a:gridCol w="621022"/>
                <a:gridCol w="621022"/>
                <a:gridCol w="621022"/>
              </a:tblGrid>
              <a:tr h="144016">
                <a:tc>
                  <a:txBody>
                    <a:bodyPr/>
                    <a:lstStyle/>
                    <a:p>
                      <a:pPr algn="l" fontAlgn="ctr"/>
                      <a:r>
                        <a:rPr lang="ja-JP" altLang="en-US" sz="800" u="none" strike="noStrike" dirty="0">
                          <a:effectLst/>
                          <a:latin typeface="HGPｺﾞｼｯｸM" panose="020B0600000000000000" pitchFamily="50" charset="-128"/>
                          <a:ea typeface="HGPｺﾞｼｯｸM" panose="020B0600000000000000" pitchFamily="50" charset="-128"/>
                        </a:rPr>
                        <a:t>　</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gridSpan="4">
                  <a:txBody>
                    <a:bodyPr/>
                    <a:lstStyle/>
                    <a:p>
                      <a:pPr algn="ctr" fontAlgn="ctr"/>
                      <a:r>
                        <a:rPr lang="ja-JP" altLang="en-US" sz="800" u="none" strike="noStrike" dirty="0">
                          <a:effectLst/>
                          <a:latin typeface="HGPｺﾞｼｯｸM" panose="020B0600000000000000" pitchFamily="50" charset="-128"/>
                          <a:ea typeface="HGPｺﾞｼｯｸM" panose="020B0600000000000000" pitchFamily="50" charset="-128"/>
                        </a:rPr>
                        <a:t>自然増減</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800" u="none" strike="noStrike" dirty="0">
                          <a:effectLst/>
                          <a:latin typeface="HGPｺﾞｼｯｸM" panose="020B0600000000000000" pitchFamily="50" charset="-128"/>
                          <a:ea typeface="HGPｺﾞｼｯｸM" panose="020B0600000000000000" pitchFamily="50" charset="-128"/>
                        </a:rPr>
                        <a:t>社会増減</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zh-TW" altLang="en-US" sz="800" u="none" strike="noStrike" dirty="0">
                          <a:effectLst/>
                          <a:latin typeface="HGPｺﾞｼｯｸM" panose="020B0600000000000000" pitchFamily="50" charset="-128"/>
                          <a:ea typeface="HGPｺﾞｼｯｸM" panose="020B0600000000000000" pitchFamily="50" charset="-128"/>
                        </a:rPr>
                        <a:t>人口増減（自然増減＋社会増減）</a:t>
                      </a:r>
                      <a:endPar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06308">
                <a:tc>
                  <a:txBody>
                    <a:bodyPr/>
                    <a:lstStyle/>
                    <a:p>
                      <a:pPr algn="l" fontAlgn="ctr"/>
                      <a:r>
                        <a:rPr lang="ja-JP" altLang="en-US" sz="800" u="none" strike="noStrike">
                          <a:effectLst/>
                          <a:latin typeface="HGPｺﾞｼｯｸM" panose="020B0600000000000000" pitchFamily="50" charset="-128"/>
                          <a:ea typeface="HGPｺﾞｼｯｸM" panose="020B0600000000000000" pitchFamily="50" charset="-128"/>
                        </a:rPr>
                        <a:t>　</a:t>
                      </a:r>
                      <a:endPar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1995-2000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2000-2005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2005-2010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2010-2015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1995-2000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2000-2005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2005-2010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2010-2015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1995-2000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2000-2005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2005-2010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2010-2015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大阪市</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18,354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3,206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8,326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25,047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28,060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26,498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39,974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66,090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9,706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29,704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31,648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41,043</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北</a:t>
                      </a:r>
                      <a:r>
                        <a:rPr lang="ja-JP" altLang="en-US" sz="800" u="none" strike="noStrike" dirty="0">
                          <a:effectLst/>
                          <a:latin typeface="HGPｺﾞｼｯｸM" panose="020B0600000000000000" pitchFamily="50" charset="-128"/>
                          <a:ea typeface="HGPｺﾞｼｯｸM" panose="020B0600000000000000" pitchFamily="50" charset="-128"/>
                        </a:rPr>
                        <a:t>大阪地域</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36,384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26,015</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16,596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6,967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36,800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21,143</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4,918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19,612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416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4,872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11,678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26,579</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zh-TW" altLang="en-US" sz="800" u="none" strike="noStrike" dirty="0" smtClean="0">
                          <a:effectLst/>
                          <a:latin typeface="HGPｺﾞｼｯｸM" panose="020B0600000000000000" pitchFamily="50" charset="-128"/>
                          <a:ea typeface="HGPｺﾞｼｯｸM" panose="020B0600000000000000" pitchFamily="50" charset="-128"/>
                        </a:rPr>
                        <a:t>東部</a:t>
                      </a:r>
                      <a:r>
                        <a:rPr lang="zh-TW" altLang="en-US" sz="800" u="none" strike="noStrike" dirty="0">
                          <a:effectLst/>
                          <a:latin typeface="HGPｺﾞｼｯｸM" panose="020B0600000000000000" pitchFamily="50" charset="-128"/>
                          <a:ea typeface="HGPｺﾞｼｯｸM" panose="020B0600000000000000" pitchFamily="50" charset="-128"/>
                        </a:rPr>
                        <a:t>大阪地域</a:t>
                      </a:r>
                      <a:endPar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44,110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23,346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4,088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14,892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57,010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46,424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26,534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19,895</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12,900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23,078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22,446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34,787</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南河内</a:t>
                      </a:r>
                      <a:r>
                        <a:rPr lang="ja-JP" altLang="en-US" sz="800" u="none" strike="noStrike" dirty="0">
                          <a:effectLst/>
                          <a:latin typeface="HGPｺﾞｼｯｸM" panose="020B0600000000000000" pitchFamily="50" charset="-128"/>
                          <a:ea typeface="HGPｺﾞｼｯｸM" panose="020B0600000000000000" pitchFamily="50" charset="-128"/>
                        </a:rPr>
                        <a:t>地域</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12,206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4,832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2,982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8,418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1,977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15,339</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13,212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12,745</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10,229</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10,507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16,194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21,163</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泉州</a:t>
                      </a:r>
                      <a:r>
                        <a:rPr lang="ja-JP" altLang="en-US" sz="800" u="none" strike="noStrike" dirty="0">
                          <a:effectLst/>
                          <a:latin typeface="HGPｺﾞｼｯｸM" panose="020B0600000000000000" pitchFamily="50" charset="-128"/>
                          <a:ea typeface="HGPｺﾞｼｯｸM" panose="020B0600000000000000" pitchFamily="50" charset="-128"/>
                        </a:rPr>
                        <a:t>地域</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35,184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24,253</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8,438</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9,310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3,937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8,575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442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11,549</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31,247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15,678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8,880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20,859</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bl>
          </a:graphicData>
        </a:graphic>
      </p:graphicFrame>
      <p:sp>
        <p:nvSpPr>
          <p:cNvPr id="6" name="正方形/長方形 5"/>
          <p:cNvSpPr>
            <a:spLocks noChangeArrowheads="1"/>
          </p:cNvSpPr>
          <p:nvPr/>
        </p:nvSpPr>
        <p:spPr bwMode="auto">
          <a:xfrm>
            <a:off x="251520" y="312911"/>
            <a:ext cx="33123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大阪府内地域別人口増減の推移　</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大かっこ 8"/>
          <p:cNvSpPr/>
          <p:nvPr/>
        </p:nvSpPr>
        <p:spPr>
          <a:xfrm>
            <a:off x="395536" y="6093295"/>
            <a:ext cx="7920880" cy="360040"/>
          </a:xfrm>
          <a:prstGeom prst="bracketPair">
            <a:avLst>
              <a:gd name="adj" fmla="val 6120"/>
            </a:avLst>
          </a:prstGeom>
          <a:ln w="9525">
            <a:solidFill>
              <a:sysClr val="windowText" lastClr="000000"/>
            </a:solidFill>
          </a:ln>
        </p:spPr>
        <p:style>
          <a:lnRef idx="2">
            <a:schemeClr val="accent6"/>
          </a:lnRef>
          <a:fillRef idx="1">
            <a:schemeClr val="lt1"/>
          </a:fillRef>
          <a:effectRef idx="0">
            <a:schemeClr val="accent6"/>
          </a:effectRef>
          <a:fontRef idx="minor">
            <a:schemeClr val="dk1"/>
          </a:fontRef>
        </p:style>
        <p:txBody>
          <a:bodyPr lIns="72000" tIns="36000" rIns="72000" bIns="3600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eaLnBrk="0" fontAlgn="base" latinLnBrk="0" hangingPunct="0"/>
            <a:r>
              <a:rPr kumimoji="1" lang="en-US" altLang="ja-JP" sz="700" b="0" i="0" baseline="0" dirty="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大阪市地域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大阪市</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北大阪地域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吹田市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、高槻市、茨木市、摂津市、島本町、豊中市、池田市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、箕面市、豊能町</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能勢町</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東部大阪地域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守口市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、枚方市、寝屋川市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、大東市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、門真市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四條畷</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、交野市、八尾市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、柏原市、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東大阪市</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南河内地域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富田林市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、河内長野市、松原市、羽曳野市、藤井寺市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、大阪狭山市、太子町</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、河南町</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、千早赤阪村</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泉州</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堺市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、泉大津市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和泉市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、高石市、忠岡町、岸和田市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、貝塚市、泉佐野市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、泉南市、阪南市、熊取町、田尻町、岬町</a:t>
            </a:r>
            <a:endParaRPr lang="ja-JP" altLang="ja-JP" sz="700" dirty="0">
              <a:effectLst/>
              <a:latin typeface="HGSｺﾞｼｯｸM" panose="020B0600000000000000" pitchFamily="50" charset="-128"/>
              <a:ea typeface="HGSｺﾞｼｯｸM" panose="020B0600000000000000" pitchFamily="50" charset="-128"/>
            </a:endParaRPr>
          </a:p>
        </p:txBody>
      </p:sp>
      <p:sp>
        <p:nvSpPr>
          <p:cNvPr id="11" name="Text Box 3"/>
          <p:cNvSpPr txBox="1">
            <a:spLocks noChangeArrowheads="1"/>
          </p:cNvSpPr>
          <p:nvPr/>
        </p:nvSpPr>
        <p:spPr bwMode="auto">
          <a:xfrm>
            <a:off x="520502" y="580410"/>
            <a:ext cx="3312368"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RESAS</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（地域経済分析システム）</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人口マップ</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を基に作成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3"/>
          <p:cNvSpPr txBox="1">
            <a:spLocks noChangeArrowheads="1"/>
          </p:cNvSpPr>
          <p:nvPr/>
        </p:nvSpPr>
        <p:spPr bwMode="auto">
          <a:xfrm>
            <a:off x="8031906" y="4593632"/>
            <a:ext cx="792088"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（単位：人）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4" name="グループ化 33"/>
          <p:cNvGrpSpPr/>
          <p:nvPr/>
        </p:nvGrpSpPr>
        <p:grpSpPr>
          <a:xfrm>
            <a:off x="539552" y="692696"/>
            <a:ext cx="8143875" cy="3962401"/>
            <a:chOff x="0" y="0"/>
            <a:chExt cx="8143875" cy="3962401"/>
          </a:xfrm>
        </p:grpSpPr>
        <p:graphicFrame>
          <p:nvGraphicFramePr>
            <p:cNvPr id="36" name="グラフ 35"/>
            <p:cNvGraphicFramePr>
              <a:graphicFrameLocks/>
            </p:cNvGraphicFramePr>
            <p:nvPr>
              <p:extLst>
                <p:ext uri="{D42A27DB-BD31-4B8C-83A1-F6EECF244321}">
                  <p14:modId xmlns:p14="http://schemas.microsoft.com/office/powerpoint/2010/main" val="678824090"/>
                </p:ext>
              </p:extLst>
            </p:nvPr>
          </p:nvGraphicFramePr>
          <p:xfrm>
            <a:off x="5448300" y="0"/>
            <a:ext cx="2695575" cy="3962401"/>
          </p:xfrm>
          <a:graphic>
            <a:graphicData uri="http://schemas.openxmlformats.org/drawingml/2006/chart">
              <c:chart xmlns:c="http://schemas.openxmlformats.org/drawingml/2006/chart" xmlns:r="http://schemas.openxmlformats.org/officeDocument/2006/relationships" r:id="rId2"/>
            </a:graphicData>
          </a:graphic>
        </p:graphicFrame>
        <p:cxnSp>
          <p:nvCxnSpPr>
            <p:cNvPr id="38" name="直線コネクタ 37"/>
            <p:cNvCxnSpPr/>
            <p:nvPr/>
          </p:nvCxnSpPr>
          <p:spPr>
            <a:xfrm flipV="1">
              <a:off x="6003925" y="2266950"/>
              <a:ext cx="2006600"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5791200" y="2181225"/>
              <a:ext cx="180975" cy="17145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aphicFrame>
          <p:nvGraphicFramePr>
            <p:cNvPr id="41" name="グラフ 40"/>
            <p:cNvGraphicFramePr>
              <a:graphicFrameLocks/>
            </p:cNvGraphicFramePr>
            <p:nvPr>
              <p:extLst>
                <p:ext uri="{D42A27DB-BD31-4B8C-83A1-F6EECF244321}">
                  <p14:modId xmlns:p14="http://schemas.microsoft.com/office/powerpoint/2010/main" val="805438091"/>
                </p:ext>
              </p:extLst>
            </p:nvPr>
          </p:nvGraphicFramePr>
          <p:xfrm>
            <a:off x="2724150" y="0"/>
            <a:ext cx="2695575" cy="3962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グラフ 41"/>
            <p:cNvGraphicFramePr>
              <a:graphicFrameLocks/>
            </p:cNvGraphicFramePr>
            <p:nvPr>
              <p:extLst>
                <p:ext uri="{D42A27DB-BD31-4B8C-83A1-F6EECF244321}">
                  <p14:modId xmlns:p14="http://schemas.microsoft.com/office/powerpoint/2010/main" val="706026146"/>
                </p:ext>
              </p:extLst>
            </p:nvPr>
          </p:nvGraphicFramePr>
          <p:xfrm>
            <a:off x="0" y="0"/>
            <a:ext cx="2695575" cy="3962401"/>
          </p:xfrm>
          <a:graphic>
            <a:graphicData uri="http://schemas.openxmlformats.org/drawingml/2006/chart">
              <c:chart xmlns:c="http://schemas.openxmlformats.org/drawingml/2006/chart" xmlns:r="http://schemas.openxmlformats.org/officeDocument/2006/relationships" r:id="rId4"/>
            </a:graphicData>
          </a:graphic>
        </p:graphicFrame>
        <p:sp>
          <p:nvSpPr>
            <p:cNvPr id="43" name="テキスト ボックス 30"/>
            <p:cNvSpPr txBox="1"/>
            <p:nvPr/>
          </p:nvSpPr>
          <p:spPr>
            <a:xfrm>
              <a:off x="6858000" y="1152525"/>
              <a:ext cx="630402"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a:t>北大阪地域</a:t>
              </a:r>
            </a:p>
          </p:txBody>
        </p:sp>
        <p:sp>
          <p:nvSpPr>
            <p:cNvPr id="44" name="テキスト ボックス 34"/>
            <p:cNvSpPr txBox="1"/>
            <p:nvPr/>
          </p:nvSpPr>
          <p:spPr>
            <a:xfrm>
              <a:off x="7429500" y="2000250"/>
              <a:ext cx="684076"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a:t>泉州地域</a:t>
              </a:r>
            </a:p>
          </p:txBody>
        </p:sp>
        <p:sp>
          <p:nvSpPr>
            <p:cNvPr id="45" name="テキスト ボックス 34"/>
            <p:cNvSpPr txBox="1"/>
            <p:nvPr/>
          </p:nvSpPr>
          <p:spPr>
            <a:xfrm>
              <a:off x="6781800" y="2314575"/>
              <a:ext cx="684085" cy="20002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a:t>南河内地域</a:t>
              </a:r>
            </a:p>
          </p:txBody>
        </p:sp>
        <p:cxnSp>
          <p:nvCxnSpPr>
            <p:cNvPr id="46" name="直線コネクタ 45"/>
            <p:cNvCxnSpPr/>
            <p:nvPr/>
          </p:nvCxnSpPr>
          <p:spPr>
            <a:xfrm flipV="1">
              <a:off x="2171700" y="1638300"/>
              <a:ext cx="104775" cy="40957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1952625" y="1876427"/>
              <a:ext cx="1" cy="33337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1621747" y="2533650"/>
              <a:ext cx="578528" cy="29142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783547" y="2076450"/>
              <a:ext cx="140378" cy="2723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 name="直線コネクタ 2"/>
          <p:cNvCxnSpPr/>
          <p:nvPr/>
        </p:nvCxnSpPr>
        <p:spPr>
          <a:xfrm>
            <a:off x="107504" y="2953519"/>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323528" y="2564904"/>
            <a:ext cx="0" cy="3362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V="1">
            <a:off x="323528" y="3020781"/>
            <a:ext cx="0" cy="336211"/>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07504" y="1905595"/>
            <a:ext cx="400110" cy="630188"/>
          </a:xfrm>
          <a:prstGeom prst="rect">
            <a:avLst/>
          </a:prstGeom>
          <a:noFill/>
        </p:spPr>
        <p:txBody>
          <a:bodyPr vert="eaVert" wrap="square" rtlCol="0">
            <a:spAutoFit/>
          </a:bodyPr>
          <a:lstStyle/>
          <a:p>
            <a:pPr algn="ctr"/>
            <a:r>
              <a:rPr kumimoji="1" lang="ja-JP" altLang="en-US" sz="1200" dirty="0" smtClean="0">
                <a:latin typeface="HGPｺﾞｼｯｸM" panose="020B0600000000000000" pitchFamily="50" charset="-128"/>
                <a:ea typeface="HGPｺﾞｼｯｸM" panose="020B0600000000000000" pitchFamily="50" charset="-128"/>
              </a:rPr>
              <a:t>増加</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51" name="テキスト ボックス 50"/>
          <p:cNvSpPr txBox="1"/>
          <p:nvPr/>
        </p:nvSpPr>
        <p:spPr>
          <a:xfrm>
            <a:off x="138282" y="3356992"/>
            <a:ext cx="369332" cy="630188"/>
          </a:xfrm>
          <a:prstGeom prst="rect">
            <a:avLst/>
          </a:prstGeom>
          <a:noFill/>
        </p:spPr>
        <p:txBody>
          <a:bodyPr vert="eaVert" wrap="square" rtlCol="0">
            <a:spAutoFit/>
          </a:bodyPr>
          <a:lstStyle/>
          <a:p>
            <a:pPr algn="ctr"/>
            <a:r>
              <a:rPr kumimoji="1" lang="ja-JP" altLang="en-US" sz="1200" dirty="0" smtClean="0">
                <a:latin typeface="HGPｺﾞｼｯｸM" panose="020B0600000000000000" pitchFamily="50" charset="-128"/>
                <a:ea typeface="HGPｺﾞｼｯｸM" panose="020B0600000000000000" pitchFamily="50" charset="-128"/>
              </a:rPr>
              <a:t>減少</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26" name="Text Box 3"/>
          <p:cNvSpPr txBox="1">
            <a:spLocks noChangeArrowheads="1"/>
          </p:cNvSpPr>
          <p:nvPr/>
        </p:nvSpPr>
        <p:spPr bwMode="auto">
          <a:xfrm>
            <a:off x="3059832" y="436394"/>
            <a:ext cx="1800200"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各期間における人口の増減</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22</a:t>
            </a:fld>
            <a:endParaRPr kumimoji="1" lang="ja-JP" altLang="en-US"/>
          </a:p>
        </p:txBody>
      </p:sp>
    </p:spTree>
    <p:extLst>
      <p:ext uri="{BB962C8B-B14F-4D97-AF65-F5344CB8AC3E}">
        <p14:creationId xmlns:p14="http://schemas.microsoft.com/office/powerpoint/2010/main" val="1056845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3448" y="518080"/>
            <a:ext cx="60807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a:latin typeface="+mn-ea"/>
              </a:rPr>
              <a:t>大阪府内市町村の転</a:t>
            </a:r>
            <a:r>
              <a:rPr lang="ja-JP" altLang="en-US" sz="1400" dirty="0" smtClean="0">
                <a:latin typeface="+mn-ea"/>
              </a:rPr>
              <a:t>出入者数（</a:t>
            </a:r>
            <a:r>
              <a:rPr lang="en-US" altLang="ja-JP" sz="1400" dirty="0" smtClean="0">
                <a:latin typeface="+mn-ea"/>
              </a:rPr>
              <a:t>2016</a:t>
            </a:r>
            <a:r>
              <a:rPr lang="ja-JP" altLang="en-US" sz="1400" dirty="0" smtClean="0">
                <a:latin typeface="+mn-ea"/>
              </a:rPr>
              <a:t>年）</a:t>
            </a:r>
            <a:r>
              <a:rPr lang="en-US" altLang="ja-JP" sz="1400" dirty="0" smtClean="0">
                <a:latin typeface="+mn-ea"/>
              </a:rPr>
              <a:t>〔</a:t>
            </a:r>
            <a:r>
              <a:rPr lang="ja-JP" altLang="en-US" sz="1400" dirty="0" smtClean="0">
                <a:latin typeface="+mn-ea"/>
              </a:rPr>
              <a:t>日本人移動者数</a:t>
            </a:r>
            <a:r>
              <a:rPr lang="en-US" altLang="ja-JP" sz="1400" dirty="0" smtClean="0">
                <a:latin typeface="+mn-ea"/>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 Box 3"/>
          <p:cNvSpPr txBox="1">
            <a:spLocks noChangeArrowheads="1"/>
          </p:cNvSpPr>
          <p:nvPr/>
        </p:nvSpPr>
        <p:spPr bwMode="auto">
          <a:xfrm>
            <a:off x="7751314" y="1059498"/>
            <a:ext cx="720079" cy="128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Text Box 3"/>
          <p:cNvSpPr txBox="1">
            <a:spLocks noChangeArrowheads="1"/>
          </p:cNvSpPr>
          <p:nvPr/>
        </p:nvSpPr>
        <p:spPr bwMode="auto">
          <a:xfrm>
            <a:off x="179512" y="825857"/>
            <a:ext cx="3437132"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資料：総務省「住民基本台帳人口移動</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報告（平成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年度）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60386169"/>
              </p:ext>
            </p:extLst>
          </p:nvPr>
        </p:nvGraphicFramePr>
        <p:xfrm>
          <a:off x="323528" y="1268760"/>
          <a:ext cx="8026404" cy="3019425"/>
        </p:xfrm>
        <a:graphic>
          <a:graphicData uri="http://schemas.openxmlformats.org/drawingml/2006/table">
            <a:tbl>
              <a:tblPr/>
              <a:tblGrid>
                <a:gridCol w="811837"/>
                <a:gridCol w="532768"/>
                <a:gridCol w="532768"/>
                <a:gridCol w="637419"/>
                <a:gridCol w="202959"/>
                <a:gridCol w="811837"/>
                <a:gridCol w="545453"/>
                <a:gridCol w="545453"/>
                <a:gridCol w="637419"/>
                <a:gridCol w="228329"/>
                <a:gridCol w="811837"/>
                <a:gridCol w="545453"/>
                <a:gridCol w="545453"/>
                <a:gridCol w="637419"/>
              </a:tblGrid>
              <a:tr h="171450">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大阪市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154,352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144,878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大東市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3,617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千早赤阪村</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北大阪地域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74,622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71,058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門真市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4,633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泉州地域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58,033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61,589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吹田市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19,030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17,158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zh-TW" altLang="en-US" sz="800" b="0" i="0" u="none" strike="noStrike">
                          <a:solidFill>
                            <a:srgbClr val="000000"/>
                          </a:solidFill>
                          <a:effectLst/>
                          <a:latin typeface="HGPｺﾞｼｯｸM" panose="020B0600000000000000" pitchFamily="50" charset="-128"/>
                          <a:ea typeface="HGPｺﾞｼｯｸM" panose="020B0600000000000000" pitchFamily="50" charset="-128"/>
                        </a:rPr>
                        <a:t>　　四條畷市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1,988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堺市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31,901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高槻市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10,439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交野市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泉大津市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2,476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茨木市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11,522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八尾市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和泉市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5,527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5,542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摂津市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3,698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柏原市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高石市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島本町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zh-TW" altLang="en-US" sz="800" b="0" i="0" u="none" strike="noStrike">
                          <a:solidFill>
                            <a:srgbClr val="000000"/>
                          </a:solidFill>
                          <a:effectLst/>
                          <a:latin typeface="HGPｺﾞｼｯｸM" panose="020B0600000000000000" pitchFamily="50" charset="-128"/>
                          <a:ea typeface="HGPｺﾞｼｯｸM" panose="020B0600000000000000" pitchFamily="50" charset="-128"/>
                        </a:rPr>
                        <a:t>　　東大阪市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12,916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14,423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忠岡町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豊中市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17,835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南河内地域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16,714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18,717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岸和田市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4,065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池田市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4,522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富田林市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貝塚市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2,529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箕面市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6,346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河内長野市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3,029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泉佐野市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豊能町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松原市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泉南市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能勢町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羽曳野市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2,860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阪南市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zh-TW" altLang="en-US" sz="800" b="0" i="0" u="none" strike="noStrike">
                          <a:solidFill>
                            <a:srgbClr val="000000"/>
                          </a:solidFill>
                          <a:effectLst/>
                          <a:latin typeface="HGPｺﾞｼｯｸM" panose="020B0600000000000000" pitchFamily="50" charset="-128"/>
                          <a:ea typeface="HGPｺﾞｼｯｸM" panose="020B0600000000000000" pitchFamily="50" charset="-128"/>
                        </a:rPr>
                        <a:t>東部大阪地域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56,477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62,162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藤井寺市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熊取町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守口市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5,458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zh-CN" altLang="en-US" sz="800" b="0" i="0" u="none" strike="noStrike">
                          <a:solidFill>
                            <a:srgbClr val="000000"/>
                          </a:solidFill>
                          <a:effectLst/>
                          <a:latin typeface="HGPｺﾞｼｯｸM" panose="020B0600000000000000" pitchFamily="50" charset="-128"/>
                          <a:ea typeface="HGPｺﾞｼｯｸM" panose="020B0600000000000000" pitchFamily="50" charset="-128"/>
                        </a:rPr>
                        <a:t>　　大阪狭山市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1,956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田尻町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1,384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1,379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975">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枚方市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11,927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太子町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岬町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80975">
                <a:tc>
                  <a:txBody>
                    <a:bodyPr/>
                    <a:lstStyle/>
                    <a:p>
                      <a:pPr algn="l" rtl="0" fontAlgn="ctr"/>
                      <a:r>
                        <a:rPr lang="zh-CN" altLang="en-US" sz="800" b="0" i="0" u="none" strike="noStrike">
                          <a:solidFill>
                            <a:srgbClr val="000000"/>
                          </a:solidFill>
                          <a:effectLst/>
                          <a:latin typeface="HGPｺﾞｼｯｸM" panose="020B0600000000000000" pitchFamily="50" charset="-128"/>
                          <a:ea typeface="HGPｺﾞｼｯｸM" panose="020B0600000000000000" pitchFamily="50" charset="-128"/>
                        </a:rPr>
                        <a:t>　　寝屋川市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7,649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河南町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1" i="0" u="none" strike="noStrike">
                          <a:solidFill>
                            <a:srgbClr val="000000"/>
                          </a:solidFill>
                          <a:effectLst/>
                          <a:latin typeface="HGPｺﾞｼｯｸM" panose="020B0600000000000000" pitchFamily="50" charset="-128"/>
                          <a:ea typeface="HGPｺﾞｼｯｸM" panose="020B0600000000000000" pitchFamily="50" charset="-128"/>
                        </a:rPr>
                        <a:t>合計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en-US" altLang="ja-JP" sz="800" b="1" i="0" u="none" strike="noStrike">
                          <a:solidFill>
                            <a:srgbClr val="000000"/>
                          </a:solidFill>
                          <a:effectLst/>
                          <a:latin typeface="HGPｺﾞｼｯｸM" panose="020B0600000000000000" pitchFamily="50" charset="-128"/>
                          <a:ea typeface="HGPｺﾞｼｯｸM" panose="020B0600000000000000" pitchFamily="50" charset="-128"/>
                        </a:rPr>
                        <a:t>360,198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en-US" altLang="ja-JP" sz="800" b="1" i="0" u="none" strike="noStrike">
                          <a:solidFill>
                            <a:srgbClr val="000000"/>
                          </a:solidFill>
                          <a:effectLst/>
                          <a:latin typeface="HGPｺﾞｼｯｸM" panose="020B0600000000000000" pitchFamily="50" charset="-128"/>
                          <a:ea typeface="HGPｺﾞｼｯｸM" panose="020B0600000000000000" pitchFamily="50" charset="-128"/>
                        </a:rPr>
                        <a:t>358,404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en-US" altLang="ja-JP" sz="800" b="1" i="0" u="none" strike="noStrike" dirty="0">
                          <a:solidFill>
                            <a:srgbClr val="000000"/>
                          </a:solidFill>
                          <a:effectLst/>
                          <a:latin typeface="HGPｺﾞｼｯｸM" panose="020B0600000000000000" pitchFamily="50" charset="-128"/>
                          <a:ea typeface="HGPｺﾞｼｯｸM" panose="020B0600000000000000" pitchFamily="50" charset="-128"/>
                        </a:rPr>
                        <a:t>1,794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23</a:t>
            </a:fld>
            <a:endParaRPr kumimoji="1" lang="ja-JP" altLang="en-US"/>
          </a:p>
        </p:txBody>
      </p:sp>
    </p:spTree>
    <p:extLst>
      <p:ext uri="{BB962C8B-B14F-4D97-AF65-F5344CB8AC3E}">
        <p14:creationId xmlns:p14="http://schemas.microsoft.com/office/powerpoint/2010/main" val="760540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a:spLocks noChangeArrowheads="1"/>
          </p:cNvSpPr>
          <p:nvPr/>
        </p:nvSpPr>
        <p:spPr bwMode="auto">
          <a:xfrm>
            <a:off x="109958" y="168895"/>
            <a:ext cx="33123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大阪府の人口構成の推計　</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a:spLocks noChangeArrowheads="1"/>
          </p:cNvSpPr>
          <p:nvPr/>
        </p:nvSpPr>
        <p:spPr bwMode="auto">
          <a:xfrm>
            <a:off x="4644008" y="188640"/>
            <a:ext cx="4392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大阪府から東京圏への転出理由　</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Text Box 3"/>
          <p:cNvSpPr txBox="1">
            <a:spLocks noChangeArrowheads="1"/>
          </p:cNvSpPr>
          <p:nvPr/>
        </p:nvSpPr>
        <p:spPr bwMode="auto">
          <a:xfrm>
            <a:off x="4697539" y="504246"/>
            <a:ext cx="3437132"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Text Box 3"/>
          <p:cNvSpPr txBox="1">
            <a:spLocks noChangeArrowheads="1"/>
          </p:cNvSpPr>
          <p:nvPr/>
        </p:nvSpPr>
        <p:spPr bwMode="auto">
          <a:xfrm>
            <a:off x="8272164" y="1025371"/>
            <a:ext cx="628820" cy="128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59" y="648072"/>
            <a:ext cx="4678066"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996952"/>
            <a:ext cx="2867572"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3"/>
          <p:cNvSpPr txBox="1">
            <a:spLocks noChangeArrowheads="1"/>
          </p:cNvSpPr>
          <p:nvPr/>
        </p:nvSpPr>
        <p:spPr bwMode="auto">
          <a:xfrm>
            <a:off x="172395" y="451983"/>
            <a:ext cx="4104456" cy="262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年までは総務省「国勢調査」。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年以降は、大阪府「大阪府の将来推計人口の点検について」（平成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年３月）における大阪府の人口推計（ケース２）を基に作成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Text Box 3"/>
          <p:cNvSpPr txBox="1">
            <a:spLocks noChangeArrowheads="1"/>
          </p:cNvSpPr>
          <p:nvPr/>
        </p:nvSpPr>
        <p:spPr bwMode="auto">
          <a:xfrm>
            <a:off x="539552" y="3222532"/>
            <a:ext cx="4104456" cy="134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年少人口：０歳～</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歳、生産年齢人口：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歳、高齢者人口：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歳以上</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5" y="650812"/>
            <a:ext cx="4248471" cy="515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4891693" y="5834533"/>
            <a:ext cx="4093433" cy="510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アンケートの概要</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・調査対象：大阪府出身の東京圏（東京都、神奈川県、埼玉県、千葉県）在住生活者のうち、</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代以下、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代以上の男女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・調査時期：</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・回収サンプル数：</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511</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24</a:t>
            </a:fld>
            <a:endParaRPr kumimoji="1" lang="ja-JP" altLang="en-US"/>
          </a:p>
        </p:txBody>
      </p:sp>
    </p:spTree>
    <p:extLst>
      <p:ext uri="{BB962C8B-B14F-4D97-AF65-F5344CB8AC3E}">
        <p14:creationId xmlns:p14="http://schemas.microsoft.com/office/powerpoint/2010/main" val="6045929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68760"/>
            <a:ext cx="9001000" cy="115212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○工場等制限法等による大都市の活力低下により雇用吸収力も低下し、大都市において中間所得層が減少。</a:t>
            </a: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○大阪では、失業率が全国に比べて高く、特に若年者の失業率の高さが顕著。また、非正規労働者割合も高い。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○生活保護から就労につなげるシステムが不十分。</a:t>
            </a: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○低所得者層において教育費負担が、更なる格差を産み出している可能性。</a:t>
            </a:r>
          </a:p>
        </p:txBody>
      </p:sp>
      <p:sp>
        <p:nvSpPr>
          <p:cNvPr id="12" name="正方形/長方形 11"/>
          <p:cNvSpPr/>
          <p:nvPr/>
        </p:nvSpPr>
        <p:spPr>
          <a:xfrm>
            <a:off x="107504" y="112474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875" y="2636912"/>
            <a:ext cx="9001000" cy="96789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○市町村地域就労支援事業との連携・バックアップにより、就労困難者等の就労支援を実施（</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　新規相談件数：</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5,108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件、就労者数：</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1,860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○ハローワークとの一体的実施による就業支援施設「</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しごとフィールド」の運営。</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49292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所得構造</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861048"/>
            <a:ext cx="9001000" cy="250937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景気の回復などを背景として、府内の失業率は大幅に改善し、就業者数も増加傾向にあり雇用環境は大きく改善。一方で雇用が増加している業種は非正規率が高く、府域全体で見た就業者の所得向上には至らず。</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○年収</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万円未満の有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業者数の割合で</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は、東京都や愛知県では全国平均より低いのに対し、大阪府で</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には全国平均並に増加</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○所得格差を示すジニ係数</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は、大阪は全国平均より少し高め。中間所得層が減少し、低所得層が増加していることが課題（生活保護の被保護実人員も増加）。</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○非自発的な非正規雇用からの正社員化（雇用の質の向上</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○ＩＴ、ロボットの活用等による労働生産性の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向上を通じた賃金への反映。</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○正社員など安定就職に向けたスキルアップ促進。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71703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25</a:t>
            </a:fld>
            <a:endParaRPr kumimoji="1" lang="ja-JP" altLang="en-US"/>
          </a:p>
        </p:txBody>
      </p:sp>
    </p:spTree>
    <p:extLst>
      <p:ext uri="{BB962C8B-B14F-4D97-AF65-F5344CB8AC3E}">
        <p14:creationId xmlns:p14="http://schemas.microsoft.com/office/powerpoint/2010/main" val="2560190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8"/>
          <p:cNvSpPr>
            <a:spLocks noChangeArrowheads="1"/>
          </p:cNvSpPr>
          <p:nvPr/>
        </p:nvSpPr>
        <p:spPr bwMode="auto">
          <a:xfrm>
            <a:off x="9361" y="99371"/>
            <a:ext cx="4994687" cy="46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100"/>
              </a:lnSpc>
            </a:pPr>
            <a:r>
              <a:rPr lang="ja-JP"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一人当たり府民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所得</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の推移（年度ベース）</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出典：内閣府県民経済計算（</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S55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H1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68SNA</a:t>
            </a:r>
            <a:r>
              <a:rPr lang="ja-JP" altLang="en-US" sz="8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年基準</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H7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93SNA</a:t>
            </a:r>
            <a:r>
              <a:rPr lang="ja-JP" altLang="en-US" sz="8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年基準</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H12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93SNA</a:t>
            </a:r>
            <a:r>
              <a:rPr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年基準。</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H13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93SNA</a:t>
            </a:r>
            <a:r>
              <a:rPr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年基準））</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67028907"/>
              </p:ext>
            </p:extLst>
          </p:nvPr>
        </p:nvGraphicFramePr>
        <p:xfrm>
          <a:off x="4842328" y="489305"/>
          <a:ext cx="4182118" cy="2651662"/>
        </p:xfrm>
        <a:graphic>
          <a:graphicData uri="http://schemas.openxmlformats.org/drawingml/2006/chart">
            <c:chart xmlns:c="http://schemas.openxmlformats.org/drawingml/2006/chart" xmlns:r="http://schemas.openxmlformats.org/officeDocument/2006/relationships" r:id="rId2"/>
          </a:graphicData>
        </a:graphic>
      </p:graphicFrame>
      <p:sp>
        <p:nvSpPr>
          <p:cNvPr id="17" name="正方形/長方形 8"/>
          <p:cNvSpPr>
            <a:spLocks noChangeArrowheads="1"/>
          </p:cNvSpPr>
          <p:nvPr/>
        </p:nvSpPr>
        <p:spPr bwMode="auto">
          <a:xfrm>
            <a:off x="4788024" y="99371"/>
            <a:ext cx="3816424"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収入階級別世帯割合</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資料：総務省「全国消費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調査」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5"/>
          <p:cNvSpPr/>
          <p:nvPr/>
        </p:nvSpPr>
        <p:spPr>
          <a:xfrm>
            <a:off x="5459846" y="908720"/>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8100392" y="771020"/>
            <a:ext cx="864096" cy="5634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p:cNvPicPr/>
          <p:nvPr/>
        </p:nvPicPr>
        <p:blipFill>
          <a:blip r:embed="rId3">
            <a:extLst>
              <a:ext uri="{28A0092B-C50C-407E-A947-70E740481C1C}">
                <a14:useLocalDpi xmlns:a14="http://schemas.microsoft.com/office/drawing/2010/main" val="0"/>
              </a:ext>
            </a:extLst>
          </a:blip>
          <a:srcRect/>
          <a:stretch>
            <a:fillRect/>
          </a:stretch>
        </p:blipFill>
        <p:spPr bwMode="auto">
          <a:xfrm>
            <a:off x="107380" y="4149080"/>
            <a:ext cx="4680520" cy="2664296"/>
          </a:xfrm>
          <a:prstGeom prst="rect">
            <a:avLst/>
          </a:prstGeom>
          <a:noFill/>
          <a:ln>
            <a:noFill/>
          </a:ln>
        </p:spPr>
      </p:pic>
      <p:sp>
        <p:nvSpPr>
          <p:cNvPr id="20" name="正方形/長方形 8"/>
          <p:cNvSpPr>
            <a:spLocks noChangeArrowheads="1"/>
          </p:cNvSpPr>
          <p:nvPr/>
        </p:nvSpPr>
        <p:spPr bwMode="auto">
          <a:xfrm>
            <a:off x="2208" y="3710498"/>
            <a:ext cx="331236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所得階層別有業者数割合の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総務省</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就業</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構造基本調査</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319470897"/>
              </p:ext>
            </p:extLst>
          </p:nvPr>
        </p:nvGraphicFramePr>
        <p:xfrm>
          <a:off x="5004048" y="3667335"/>
          <a:ext cx="3960441" cy="3002024"/>
        </p:xfrm>
        <a:graphic>
          <a:graphicData uri="http://schemas.openxmlformats.org/drawingml/2006/table">
            <a:tbl>
              <a:tblPr firstRow="1" firstCol="1" bandRow="1">
                <a:tableStyleId>{69C7853C-536D-4A76-A0AE-DD22124D55A5}</a:tableStyleId>
              </a:tblPr>
              <a:tblGrid>
                <a:gridCol w="815777"/>
                <a:gridCol w="997405"/>
                <a:gridCol w="1142017"/>
                <a:gridCol w="1005242"/>
              </a:tblGrid>
              <a:tr h="433942">
                <a:tc>
                  <a:txBody>
                    <a:bodyPr/>
                    <a:lstStyle/>
                    <a:p>
                      <a:pPr algn="l">
                        <a:spcAft>
                          <a:spcPts val="0"/>
                        </a:spcAft>
                      </a:pPr>
                      <a:r>
                        <a:rPr lang="ja-JP" altLang="en-US" sz="1200" kern="0" dirty="0" smtClean="0">
                          <a:effectLst/>
                          <a:latin typeface="+mn-ea"/>
                          <a:ea typeface="+mn-ea"/>
                        </a:rPr>
                        <a:t>単位：（人）</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kern="0" dirty="0">
                          <a:effectLst/>
                          <a:latin typeface="+mn-ea"/>
                          <a:ea typeface="+mn-ea"/>
                        </a:rPr>
                        <a:t>2010</a:t>
                      </a:r>
                      <a:r>
                        <a:rPr lang="ja-JP" sz="1400" kern="0" dirty="0">
                          <a:effectLst/>
                          <a:latin typeface="+mn-ea"/>
                          <a:ea typeface="+mn-ea"/>
                        </a:rPr>
                        <a:t>年度</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kern="0">
                          <a:effectLst/>
                          <a:latin typeface="+mn-ea"/>
                          <a:ea typeface="+mn-ea"/>
                        </a:rPr>
                        <a:t>2015</a:t>
                      </a:r>
                      <a:r>
                        <a:rPr lang="ja-JP" sz="1400" kern="0">
                          <a:effectLst/>
                          <a:latin typeface="+mn-ea"/>
                          <a:ea typeface="+mn-ea"/>
                        </a:rPr>
                        <a:t>年度</a:t>
                      </a:r>
                      <a:endParaRPr lang="ja-JP" sz="1400" kern="10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ja-JP" sz="1400" kern="0" dirty="0">
                          <a:effectLst/>
                          <a:latin typeface="+mn-ea"/>
                          <a:ea typeface="+mn-ea"/>
                        </a:rPr>
                        <a:t>増減数</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426828">
                <a:tc>
                  <a:txBody>
                    <a:bodyPr/>
                    <a:lstStyle/>
                    <a:p>
                      <a:pPr algn="ctr">
                        <a:spcAft>
                          <a:spcPts val="0"/>
                        </a:spcAft>
                      </a:pPr>
                      <a:r>
                        <a:rPr lang="ja-JP" altLang="en-US" sz="1400" kern="100" dirty="0" smtClean="0">
                          <a:effectLst/>
                          <a:latin typeface="+mn-ea"/>
                          <a:ea typeface="+mn-ea"/>
                          <a:cs typeface="Times New Roman"/>
                        </a:rPr>
                        <a:t>東京都</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246,341</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279,630</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33,289</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426828">
                <a:tc>
                  <a:txBody>
                    <a:bodyPr/>
                    <a:lstStyle/>
                    <a:p>
                      <a:pPr algn="ctr">
                        <a:spcAft>
                          <a:spcPts val="0"/>
                        </a:spcAft>
                      </a:pPr>
                      <a:r>
                        <a:rPr lang="ja-JP" sz="1400" kern="0" dirty="0" smtClean="0">
                          <a:effectLst/>
                          <a:latin typeface="+mn-ea"/>
                          <a:ea typeface="+mn-ea"/>
                        </a:rPr>
                        <a:t>愛知</a:t>
                      </a:r>
                      <a:r>
                        <a:rPr lang="ja-JP" altLang="en-US" sz="1400" kern="0" dirty="0" smtClean="0">
                          <a:effectLst/>
                          <a:latin typeface="+mn-ea"/>
                          <a:ea typeface="+mn-ea"/>
                        </a:rPr>
                        <a:t>県</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65,976</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a:effectLst/>
                          <a:latin typeface="+mn-ea"/>
                          <a:ea typeface="+mn-ea"/>
                        </a:rPr>
                        <a:t>78,180</a:t>
                      </a:r>
                      <a:endParaRPr lang="ja-JP" sz="1400" kern="10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12,204</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426828">
                <a:tc>
                  <a:txBody>
                    <a:bodyPr/>
                    <a:lstStyle/>
                    <a:p>
                      <a:pPr algn="ctr">
                        <a:spcAft>
                          <a:spcPts val="0"/>
                        </a:spcAft>
                      </a:pPr>
                      <a:r>
                        <a:rPr lang="ja-JP" sz="1400" kern="0" dirty="0" smtClean="0">
                          <a:effectLst/>
                          <a:latin typeface="+mn-ea"/>
                          <a:ea typeface="+mn-ea"/>
                        </a:rPr>
                        <a:t>京都</a:t>
                      </a:r>
                      <a:r>
                        <a:rPr lang="ja-JP" altLang="en-US" sz="1400" kern="0" dirty="0" smtClean="0">
                          <a:effectLst/>
                          <a:latin typeface="+mn-ea"/>
                          <a:ea typeface="+mn-ea"/>
                        </a:rPr>
                        <a:t>府</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55,839</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60,196</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4,357</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426828">
                <a:tc>
                  <a:txBody>
                    <a:bodyPr/>
                    <a:lstStyle/>
                    <a:p>
                      <a:pPr algn="ctr">
                        <a:spcAft>
                          <a:spcPts val="0"/>
                        </a:spcAft>
                      </a:pPr>
                      <a:r>
                        <a:rPr lang="ja-JP" sz="1400" kern="0" dirty="0" smtClean="0">
                          <a:effectLst/>
                          <a:latin typeface="+mn-ea"/>
                          <a:ea typeface="+mn-ea"/>
                        </a:rPr>
                        <a:t>大阪</a:t>
                      </a:r>
                      <a:r>
                        <a:rPr lang="ja-JP" altLang="en-US" sz="1400" kern="0" dirty="0" smtClean="0">
                          <a:effectLst/>
                          <a:latin typeface="+mn-ea"/>
                          <a:ea typeface="+mn-ea"/>
                        </a:rPr>
                        <a:t>府</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a:effectLst/>
                          <a:latin typeface="+mn-ea"/>
                          <a:ea typeface="+mn-ea"/>
                        </a:rPr>
                        <a:t>273,678</a:t>
                      </a:r>
                      <a:endParaRPr lang="ja-JP" sz="1400" kern="10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293,997</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20,319</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426828">
                <a:tc>
                  <a:txBody>
                    <a:bodyPr/>
                    <a:lstStyle/>
                    <a:p>
                      <a:pPr algn="ctr">
                        <a:spcAft>
                          <a:spcPts val="0"/>
                        </a:spcAft>
                      </a:pPr>
                      <a:r>
                        <a:rPr lang="ja-JP" sz="1400" kern="0" dirty="0" smtClean="0">
                          <a:effectLst/>
                          <a:latin typeface="+mn-ea"/>
                          <a:ea typeface="+mn-ea"/>
                        </a:rPr>
                        <a:t>兵庫</a:t>
                      </a:r>
                      <a:r>
                        <a:rPr lang="ja-JP" altLang="en-US" sz="1400" kern="0" dirty="0" smtClean="0">
                          <a:effectLst/>
                          <a:latin typeface="+mn-ea"/>
                          <a:ea typeface="+mn-ea"/>
                        </a:rPr>
                        <a:t>県</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a:effectLst/>
                          <a:latin typeface="+mn-ea"/>
                          <a:ea typeface="+mn-ea"/>
                        </a:rPr>
                        <a:t>93,733</a:t>
                      </a:r>
                      <a:endParaRPr lang="ja-JP" sz="1400" kern="10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106,147</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12,414</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433942">
                <a:tc>
                  <a:txBody>
                    <a:bodyPr/>
                    <a:lstStyle/>
                    <a:p>
                      <a:pPr algn="ctr">
                        <a:spcAft>
                          <a:spcPts val="0"/>
                        </a:spcAft>
                      </a:pPr>
                      <a:r>
                        <a:rPr lang="ja-JP" sz="1400" kern="0">
                          <a:effectLst/>
                          <a:latin typeface="+mn-ea"/>
                          <a:ea typeface="+mn-ea"/>
                        </a:rPr>
                        <a:t>全国</a:t>
                      </a:r>
                      <a:endParaRPr lang="ja-JP" sz="1400" kern="10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1,878,725</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2,127,841</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400" kern="0" dirty="0">
                          <a:effectLst/>
                          <a:latin typeface="+mn-ea"/>
                          <a:ea typeface="+mn-ea"/>
                        </a:rPr>
                        <a:t>249,116</a:t>
                      </a:r>
                      <a:endParaRPr lang="ja-JP" sz="1400" kern="100" dirty="0">
                        <a:effectLst/>
                        <a:latin typeface="+mn-ea"/>
                        <a:ea typeface="+mn-ea"/>
                        <a:cs typeface="Times New Roman"/>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2" name="正方形/長方形 8"/>
          <p:cNvSpPr>
            <a:spLocks noChangeArrowheads="1"/>
          </p:cNvSpPr>
          <p:nvPr/>
        </p:nvSpPr>
        <p:spPr bwMode="auto">
          <a:xfrm>
            <a:off x="4788024" y="3176972"/>
            <a:ext cx="435597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府県別</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生活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保護の</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被保護</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人員数比較</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3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出典：</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厚生労働省「被保護者調査</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8"/>
          <p:cNvSpPr>
            <a:spLocks noChangeArrowheads="1"/>
          </p:cNvSpPr>
          <p:nvPr/>
        </p:nvSpPr>
        <p:spPr bwMode="auto">
          <a:xfrm>
            <a:off x="5039673" y="2924944"/>
            <a:ext cx="3348751"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世帯</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別</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でも大阪は低所得世帯が多い傾向が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うかがえる</a:t>
            </a:r>
          </a:p>
        </p:txBody>
      </p:sp>
      <p:graphicFrame>
        <p:nvGraphicFramePr>
          <p:cNvPr id="14" name="表 13"/>
          <p:cNvGraphicFramePr>
            <a:graphicFrameLocks noGrp="1"/>
          </p:cNvGraphicFramePr>
          <p:nvPr>
            <p:extLst>
              <p:ext uri="{D42A27DB-BD31-4B8C-83A1-F6EECF244321}">
                <p14:modId xmlns:p14="http://schemas.microsoft.com/office/powerpoint/2010/main" val="3959648008"/>
              </p:ext>
            </p:extLst>
          </p:nvPr>
        </p:nvGraphicFramePr>
        <p:xfrm>
          <a:off x="-4933056" y="587054"/>
          <a:ext cx="4759802" cy="2828943"/>
        </p:xfrm>
        <a:graphic>
          <a:graphicData uri="http://schemas.openxmlformats.org/drawingml/2006/table">
            <a:tbl>
              <a:tblPr/>
              <a:tblGrid>
                <a:gridCol w="216434"/>
                <a:gridCol w="567921"/>
                <a:gridCol w="567921"/>
                <a:gridCol w="567921"/>
                <a:gridCol w="567921"/>
                <a:gridCol w="567921"/>
                <a:gridCol w="567921"/>
                <a:gridCol w="567921"/>
                <a:gridCol w="567921"/>
              </a:tblGrid>
              <a:tr h="250094">
                <a:tc>
                  <a:txBody>
                    <a:bodyPr/>
                    <a:lstStyle/>
                    <a:p>
                      <a:pPr algn="ctr">
                        <a:lnSpc>
                          <a:spcPts val="1200"/>
                        </a:lnSpc>
                      </a:pPr>
                      <a:r>
                        <a:rPr lang="ja-JP" sz="900" kern="0" dirty="0">
                          <a:solidFill>
                            <a:schemeClr val="tx1"/>
                          </a:solidFill>
                          <a:effectLst/>
                          <a:latin typeface="HGPｺﾞｼｯｸE" pitchFamily="50" charset="-128"/>
                          <a:ea typeface="HGPｺﾞｼｯｸE" pitchFamily="50" charset="-128"/>
                        </a:rPr>
                        <a:t>順位</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200"/>
                        </a:lnSpc>
                      </a:pPr>
                      <a:r>
                        <a:rPr lang="en-US" sz="900" kern="1200" dirty="0" smtClean="0">
                          <a:solidFill>
                            <a:schemeClr val="tx1"/>
                          </a:solidFill>
                          <a:effectLst/>
                          <a:latin typeface="HGPｺﾞｼｯｸE" pitchFamily="50" charset="-128"/>
                          <a:ea typeface="HGPｺﾞｼｯｸE" pitchFamily="50" charset="-128"/>
                        </a:rPr>
                        <a:t>1990</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200"/>
                        </a:lnSpc>
                      </a:pPr>
                      <a:r>
                        <a:rPr lang="en-US" sz="900" kern="1200" dirty="0" smtClean="0">
                          <a:solidFill>
                            <a:schemeClr val="tx1"/>
                          </a:solidFill>
                          <a:effectLst/>
                          <a:latin typeface="HGPｺﾞｼｯｸE" pitchFamily="50" charset="-128"/>
                          <a:ea typeface="HGPｺﾞｼｯｸE" pitchFamily="50" charset="-128"/>
                        </a:rPr>
                        <a:t>1995</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200"/>
                        </a:lnSpc>
                      </a:pPr>
                      <a:r>
                        <a:rPr lang="en-US" sz="900" kern="1200" dirty="0" smtClean="0">
                          <a:solidFill>
                            <a:schemeClr val="tx1"/>
                          </a:solidFill>
                          <a:effectLst/>
                          <a:latin typeface="HGPｺﾞｼｯｸE" pitchFamily="50" charset="-128"/>
                          <a:ea typeface="HGPｺﾞｼｯｸE" pitchFamily="50" charset="-128"/>
                        </a:rPr>
                        <a:t>2000</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200"/>
                        </a:lnSpc>
                      </a:pPr>
                      <a:r>
                        <a:rPr lang="en-US" sz="900" kern="1200" dirty="0" smtClean="0">
                          <a:solidFill>
                            <a:schemeClr val="tx1"/>
                          </a:solidFill>
                          <a:effectLst/>
                          <a:latin typeface="HGPｺﾞｼｯｸE" pitchFamily="50" charset="-128"/>
                          <a:ea typeface="HGPｺﾞｼｯｸE" pitchFamily="50" charset="-128"/>
                        </a:rPr>
                        <a:t>2005</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200" dirty="0" smtClean="0">
                          <a:solidFill>
                            <a:schemeClr val="tx1"/>
                          </a:solidFill>
                          <a:effectLst/>
                          <a:latin typeface="HGPｺﾞｼｯｸE" pitchFamily="50" charset="-128"/>
                          <a:ea typeface="HGPｺﾞｼｯｸE" pitchFamily="50" charset="-128"/>
                        </a:rPr>
                        <a:t>2010</a:t>
                      </a:r>
                      <a:endParaRPr lang="en-US" sz="900" kern="12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2011</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2012</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2013</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r>
              <a:tr h="266001">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1</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東京都</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a:solidFill>
                            <a:schemeClr val="tx1"/>
                          </a:solidFill>
                          <a:effectLst/>
                          <a:latin typeface="HGPｺﾞｼｯｸE" pitchFamily="50" charset="-128"/>
                          <a:ea typeface="HGPｺﾞｼｯｸE" pitchFamily="50" charset="-128"/>
                        </a:rPr>
                        <a:t>（</a:t>
                      </a:r>
                      <a:r>
                        <a:rPr lang="en-US" sz="900" kern="1200" dirty="0" smtClean="0">
                          <a:solidFill>
                            <a:schemeClr val="tx1"/>
                          </a:solidFill>
                          <a:effectLst/>
                          <a:latin typeface="HGPｺﾞｼｯｸE" pitchFamily="50" charset="-128"/>
                          <a:ea typeface="HGPｺﾞｼｯｸE" pitchFamily="50" charset="-128"/>
                        </a:rPr>
                        <a:t>414</a:t>
                      </a:r>
                      <a:r>
                        <a:rPr lang="ja-JP" sz="900" kern="1200" dirty="0" smtClean="0">
                          <a:solidFill>
                            <a:schemeClr val="tx1"/>
                          </a:solidFill>
                          <a:effectLst/>
                          <a:latin typeface="HGPｺﾞｼｯｸE" pitchFamily="50" charset="-128"/>
                          <a:ea typeface="HGPｺﾞｼｯｸE" pitchFamily="50" charset="-128"/>
                        </a:rPr>
                        <a:t>万</a:t>
                      </a:r>
                      <a:r>
                        <a:rPr lang="ja-JP" sz="900" kern="1200" dirty="0">
                          <a:solidFill>
                            <a:schemeClr val="tx1"/>
                          </a:solidFill>
                          <a:effectLst/>
                          <a:latin typeface="HGPｺﾞｼｯｸE" pitchFamily="50" charset="-128"/>
                          <a:ea typeface="HGPｺﾞｼｯｸE" pitchFamily="50" charset="-128"/>
                        </a:rPr>
                        <a:t>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東京都</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a:solidFill>
                            <a:schemeClr val="tx1"/>
                          </a:solidFill>
                          <a:effectLst/>
                          <a:latin typeface="HGPｺﾞｼｯｸE" pitchFamily="50" charset="-128"/>
                          <a:ea typeface="HGPｺﾞｼｯｸE" pitchFamily="50" charset="-128"/>
                        </a:rPr>
                        <a:t>（</a:t>
                      </a:r>
                      <a:r>
                        <a:rPr lang="en-US" sz="900" kern="1200" dirty="0">
                          <a:solidFill>
                            <a:schemeClr val="tx1"/>
                          </a:solidFill>
                          <a:effectLst/>
                          <a:latin typeface="HGPｺﾞｼｯｸE" pitchFamily="50" charset="-128"/>
                          <a:ea typeface="HGPｺﾞｼｯｸE" pitchFamily="50" charset="-128"/>
                        </a:rPr>
                        <a:t>415</a:t>
                      </a:r>
                      <a:r>
                        <a:rPr lang="ja-JP" sz="900" kern="1200" dirty="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東京都</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0" dirty="0">
                          <a:solidFill>
                            <a:schemeClr val="tx1"/>
                          </a:solidFill>
                          <a:effectLst/>
                          <a:latin typeface="HGPｺﾞｼｯｸE" pitchFamily="50" charset="-128"/>
                          <a:ea typeface="HGPｺﾞｼｯｸE" pitchFamily="50" charset="-128"/>
                        </a:rPr>
                        <a:t>（</a:t>
                      </a:r>
                      <a:r>
                        <a:rPr lang="en-US" sz="900" kern="0" dirty="0">
                          <a:solidFill>
                            <a:schemeClr val="tx1"/>
                          </a:solidFill>
                          <a:effectLst/>
                          <a:latin typeface="HGPｺﾞｼｯｸE" pitchFamily="50" charset="-128"/>
                          <a:ea typeface="HGPｺﾞｼｯｸE" pitchFamily="50" charset="-128"/>
                        </a:rPr>
                        <a:t>462</a:t>
                      </a:r>
                      <a:r>
                        <a:rPr lang="ja-JP" sz="900" kern="0" dirty="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東京都</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517</a:t>
                      </a:r>
                      <a:r>
                        <a:rPr lang="ja-JP" sz="900" kern="0" dirty="0" smtClean="0">
                          <a:solidFill>
                            <a:schemeClr val="tx1"/>
                          </a:solidFill>
                          <a:effectLst/>
                          <a:latin typeface="HGPｺﾞｼｯｸE" pitchFamily="50" charset="-128"/>
                          <a:ea typeface="HGPｺﾞｼｯｸE" pitchFamily="50" charset="-128"/>
                        </a:rPr>
                        <a:t>万円</a:t>
                      </a: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東京都</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0" dirty="0" smtClean="0">
                          <a:solidFill>
                            <a:schemeClr val="tx1"/>
                          </a:solidFill>
                          <a:effectLst/>
                          <a:latin typeface="HGPｺﾞｼｯｸE" pitchFamily="50" charset="-128"/>
                          <a:ea typeface="HGPｺﾞｼｯｸE" pitchFamily="50" charset="-128"/>
                        </a:rPr>
                        <a:t>（</a:t>
                      </a:r>
                      <a:r>
                        <a:rPr lang="en-US" altLang="ja-JP" sz="900" kern="0" dirty="0" smtClean="0">
                          <a:solidFill>
                            <a:schemeClr val="tx1"/>
                          </a:solidFill>
                          <a:effectLst/>
                          <a:latin typeface="HGPｺﾞｼｯｸE" pitchFamily="50" charset="-128"/>
                          <a:ea typeface="HGPｺﾞｼｯｸE" pitchFamily="50" charset="-128"/>
                        </a:rPr>
                        <a:t>440</a:t>
                      </a:r>
                      <a:r>
                        <a:rPr lang="ja-JP" sz="900" kern="0" dirty="0" smtClean="0">
                          <a:solidFill>
                            <a:schemeClr val="tx1"/>
                          </a:solidFill>
                          <a:effectLst/>
                          <a:latin typeface="HGPｺﾞｼｯｸE" pitchFamily="50" charset="-128"/>
                          <a:ea typeface="HGPｺﾞｼｯｸE" pitchFamily="50" charset="-128"/>
                        </a:rPr>
                        <a:t>万円</a:t>
                      </a: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448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(446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東京都</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(451</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66001">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2</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1200" dirty="0">
                          <a:solidFill>
                            <a:schemeClr val="bg1"/>
                          </a:solidFill>
                          <a:effectLst/>
                          <a:latin typeface="HGPｺﾞｼｯｸE" pitchFamily="50" charset="-128"/>
                          <a:ea typeface="HGPｺﾞｼｯｸE" pitchFamily="50" charset="-128"/>
                        </a:rPr>
                        <a:t>大阪府</a:t>
                      </a:r>
                      <a:endParaRPr lang="ja-JP" sz="900" kern="100" dirty="0">
                        <a:solidFill>
                          <a:schemeClr val="bg1"/>
                        </a:solidFill>
                        <a:effectLst/>
                        <a:latin typeface="HGPｺﾞｼｯｸE" pitchFamily="50" charset="-128"/>
                        <a:ea typeface="HGPｺﾞｼｯｸE" pitchFamily="50" charset="-128"/>
                      </a:endParaRPr>
                    </a:p>
                    <a:p>
                      <a:pPr algn="ctr" fontAlgn="ctr">
                        <a:lnSpc>
                          <a:spcPts val="1200"/>
                        </a:lnSpc>
                      </a:pPr>
                      <a:r>
                        <a:rPr lang="ja-JP" sz="900" kern="1200" dirty="0" smtClean="0">
                          <a:solidFill>
                            <a:schemeClr val="bg1"/>
                          </a:solidFill>
                          <a:effectLst/>
                          <a:latin typeface="HGPｺﾞｼｯｸE" pitchFamily="50" charset="-128"/>
                          <a:ea typeface="HGPｺﾞｼｯｸE" pitchFamily="50" charset="-128"/>
                        </a:rPr>
                        <a:t>（</a:t>
                      </a:r>
                      <a:r>
                        <a:rPr lang="en-US" altLang="ja-JP" sz="900" kern="1200" dirty="0" smtClean="0">
                          <a:solidFill>
                            <a:schemeClr val="bg1"/>
                          </a:solidFill>
                          <a:effectLst/>
                          <a:latin typeface="HGPｺﾞｼｯｸE" pitchFamily="50" charset="-128"/>
                          <a:ea typeface="HGPｺﾞｼｯｸE" pitchFamily="50" charset="-128"/>
                        </a:rPr>
                        <a:t>360</a:t>
                      </a:r>
                      <a:r>
                        <a:rPr lang="ja-JP" sz="900" kern="1200" dirty="0" smtClean="0">
                          <a:solidFill>
                            <a:schemeClr val="bg1"/>
                          </a:solidFill>
                          <a:effectLst/>
                          <a:latin typeface="HGPｺﾞｼｯｸE" pitchFamily="50" charset="-128"/>
                          <a:ea typeface="HGPｺﾞｼｯｸE" pitchFamily="50" charset="-128"/>
                        </a:rPr>
                        <a:t>万円</a:t>
                      </a:r>
                      <a:r>
                        <a:rPr lang="ja-JP" sz="900" kern="1200" dirty="0">
                          <a:solidFill>
                            <a:schemeClr val="bg1"/>
                          </a:solidFill>
                          <a:effectLst/>
                          <a:latin typeface="HGPｺﾞｼｯｸE" pitchFamily="50" charset="-128"/>
                          <a:ea typeface="HGPｺﾞｼｯｸE" pitchFamily="50" charset="-128"/>
                        </a:rPr>
                        <a:t>）</a:t>
                      </a:r>
                      <a:endParaRPr lang="ja-JP" sz="900" kern="100" dirty="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愛知県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a:solidFill>
                            <a:schemeClr val="tx1"/>
                          </a:solidFill>
                          <a:effectLst/>
                          <a:latin typeface="HGPｺﾞｼｯｸE" pitchFamily="50" charset="-128"/>
                          <a:ea typeface="HGPｺﾞｼｯｸE" pitchFamily="50" charset="-128"/>
                        </a:rPr>
                        <a:t>（</a:t>
                      </a:r>
                      <a:r>
                        <a:rPr lang="en-US" sz="900" kern="1200" dirty="0">
                          <a:solidFill>
                            <a:schemeClr val="tx1"/>
                          </a:solidFill>
                          <a:effectLst/>
                          <a:latin typeface="HGPｺﾞｼｯｸE" pitchFamily="50" charset="-128"/>
                          <a:ea typeface="HGPｺﾞｼｯｸE" pitchFamily="50" charset="-128"/>
                        </a:rPr>
                        <a:t>352</a:t>
                      </a:r>
                      <a:r>
                        <a:rPr lang="ja-JP" sz="900" kern="1200" dirty="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愛知県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a:solidFill>
                            <a:schemeClr val="tx1"/>
                          </a:solidFill>
                          <a:effectLst/>
                          <a:latin typeface="HGPｺﾞｼｯｸE" pitchFamily="50" charset="-128"/>
                          <a:ea typeface="HGPｺﾞｼｯｸE" pitchFamily="50" charset="-128"/>
                        </a:rPr>
                        <a:t>（</a:t>
                      </a:r>
                      <a:r>
                        <a:rPr lang="en-US" sz="900" kern="1200" dirty="0">
                          <a:solidFill>
                            <a:schemeClr val="tx1"/>
                          </a:solidFill>
                          <a:effectLst/>
                          <a:latin typeface="HGPｺﾞｼｯｸE" pitchFamily="50" charset="-128"/>
                          <a:ea typeface="HGPｺﾞｼｯｸE" pitchFamily="50" charset="-128"/>
                        </a:rPr>
                        <a:t>343</a:t>
                      </a:r>
                      <a:r>
                        <a:rPr lang="ja-JP" sz="900" kern="1200" dirty="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愛知</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356</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滋賀</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322</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r>
                        <a:rPr lang="en-US" altLang="ja-JP" sz="900" kern="100" dirty="0" smtClean="0">
                          <a:solidFill>
                            <a:schemeClr val="tx1"/>
                          </a:solidFill>
                          <a:effectLst/>
                          <a:latin typeface="HGPｺﾞｼｯｸE" pitchFamily="50" charset="-128"/>
                          <a:ea typeface="HGPｺﾞｼｯｸE" pitchFamily="50" charset="-128"/>
                        </a:rPr>
                        <a:t/>
                      </a:r>
                      <a:br>
                        <a:rPr lang="en-US" altLang="ja-JP" sz="900" kern="100" dirty="0" smtClean="0">
                          <a:solidFill>
                            <a:schemeClr val="tx1"/>
                          </a:solidFill>
                          <a:effectLst/>
                          <a:latin typeface="HGPｺﾞｼｯｸE" pitchFamily="50" charset="-128"/>
                          <a:ea typeface="HGPｺﾞｼｯｸE" pitchFamily="50" charset="-128"/>
                        </a:rPr>
                      </a:b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345</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愛知県</a:t>
                      </a:r>
                      <a:r>
                        <a:rPr lang="en-US" altLang="ja-JP" sz="900" kern="100" dirty="0" smtClean="0">
                          <a:solidFill>
                            <a:schemeClr val="tx1"/>
                          </a:solidFill>
                          <a:effectLst/>
                          <a:latin typeface="HGPｺﾞｼｯｸE" pitchFamily="50" charset="-128"/>
                          <a:ea typeface="HGPｺﾞｼｯｸE" pitchFamily="50" charset="-128"/>
                        </a:rPr>
                        <a:t/>
                      </a:r>
                      <a:br>
                        <a:rPr lang="en-US" altLang="ja-JP" sz="900" kern="100" dirty="0" smtClean="0">
                          <a:solidFill>
                            <a:schemeClr val="tx1"/>
                          </a:solidFill>
                          <a:effectLst/>
                          <a:latin typeface="HGPｺﾞｼｯｸE" pitchFamily="50" charset="-128"/>
                          <a:ea typeface="HGPｺﾞｼｯｸE" pitchFamily="50" charset="-128"/>
                        </a:rPr>
                      </a:b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358</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66001">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3</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愛知県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a:solidFill>
                            <a:schemeClr val="tx1"/>
                          </a:solidFill>
                          <a:effectLst/>
                          <a:latin typeface="HGPｺﾞｼｯｸE" pitchFamily="50" charset="-128"/>
                          <a:ea typeface="HGPｺﾞｼｯｸE" pitchFamily="50" charset="-128"/>
                        </a:rPr>
                        <a:t>（</a:t>
                      </a:r>
                      <a:r>
                        <a:rPr lang="en-US" sz="900" kern="1200" dirty="0" smtClean="0">
                          <a:solidFill>
                            <a:schemeClr val="tx1"/>
                          </a:solidFill>
                          <a:effectLst/>
                          <a:latin typeface="HGPｺﾞｼｯｸE" pitchFamily="50" charset="-128"/>
                          <a:ea typeface="HGPｺﾞｼｯｸE" pitchFamily="50" charset="-128"/>
                        </a:rPr>
                        <a:t>332</a:t>
                      </a:r>
                      <a:r>
                        <a:rPr lang="ja-JP" sz="900" kern="1200" dirty="0" smtClean="0">
                          <a:solidFill>
                            <a:schemeClr val="tx1"/>
                          </a:solidFill>
                          <a:effectLst/>
                          <a:latin typeface="HGPｺﾞｼｯｸE" pitchFamily="50" charset="-128"/>
                          <a:ea typeface="HGPｺﾞｼｯｸE" pitchFamily="50" charset="-128"/>
                        </a:rPr>
                        <a:t>万</a:t>
                      </a:r>
                      <a:r>
                        <a:rPr lang="ja-JP" sz="900" kern="1200" dirty="0">
                          <a:solidFill>
                            <a:schemeClr val="tx1"/>
                          </a:solidFill>
                          <a:effectLst/>
                          <a:latin typeface="HGPｺﾞｼｯｸE" pitchFamily="50" charset="-128"/>
                          <a:ea typeface="HGPｺﾞｼｯｸE" pitchFamily="50" charset="-128"/>
                        </a:rPr>
                        <a:t>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神奈川県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0" dirty="0">
                          <a:solidFill>
                            <a:schemeClr val="tx1"/>
                          </a:solidFill>
                          <a:effectLst/>
                          <a:latin typeface="HGPｺﾞｼｯｸE" pitchFamily="50" charset="-128"/>
                          <a:ea typeface="HGPｺﾞｼｯｸE" pitchFamily="50" charset="-128"/>
                        </a:rPr>
                        <a:t>（</a:t>
                      </a:r>
                      <a:r>
                        <a:rPr lang="en-US" sz="900" kern="0" dirty="0">
                          <a:solidFill>
                            <a:schemeClr val="tx1"/>
                          </a:solidFill>
                          <a:effectLst/>
                          <a:latin typeface="HGPｺﾞｼｯｸE" pitchFamily="50" charset="-128"/>
                          <a:ea typeface="HGPｺﾞｼｯｸE" pitchFamily="50" charset="-128"/>
                        </a:rPr>
                        <a:t>341</a:t>
                      </a:r>
                      <a:r>
                        <a:rPr lang="ja-JP" sz="900" kern="0" dirty="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神奈川県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a:solidFill>
                            <a:schemeClr val="tx1"/>
                          </a:solidFill>
                          <a:effectLst/>
                          <a:latin typeface="HGPｺﾞｼｯｸE" pitchFamily="50" charset="-128"/>
                          <a:ea typeface="HGPｺﾞｼｯｸE" pitchFamily="50" charset="-128"/>
                        </a:rPr>
                        <a:t>（</a:t>
                      </a:r>
                      <a:r>
                        <a:rPr lang="en-US" sz="900" kern="1200" dirty="0">
                          <a:solidFill>
                            <a:schemeClr val="tx1"/>
                          </a:solidFill>
                          <a:effectLst/>
                          <a:latin typeface="HGPｺﾞｼｯｸE" pitchFamily="50" charset="-128"/>
                          <a:ea typeface="HGPｺﾞｼｯｸE" pitchFamily="50" charset="-128"/>
                        </a:rPr>
                        <a:t>343</a:t>
                      </a:r>
                      <a:r>
                        <a:rPr lang="ja-JP" sz="900" kern="1200" dirty="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静岡</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351</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静岡</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317</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320</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322</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静岡県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333</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66001">
                <a:tc>
                  <a:txBody>
                    <a:bodyPr/>
                    <a:lstStyle/>
                    <a:p>
                      <a:pPr algn="ctr" fontAlgn="ctr">
                        <a:lnSpc>
                          <a:spcPts val="1200"/>
                        </a:lnSpc>
                      </a:pPr>
                      <a:r>
                        <a:rPr lang="en-US" sz="900" kern="1200" dirty="0">
                          <a:solidFill>
                            <a:schemeClr val="tx1"/>
                          </a:solidFill>
                          <a:effectLst/>
                          <a:latin typeface="HGPｺﾞｼｯｸE" pitchFamily="50" charset="-128"/>
                          <a:ea typeface="HGPｺﾞｼｯｸE" pitchFamily="50" charset="-128"/>
                        </a:rPr>
                        <a:t>4</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神奈川県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a:solidFill>
                            <a:schemeClr val="tx1"/>
                          </a:solidFill>
                          <a:effectLst/>
                          <a:latin typeface="HGPｺﾞｼｯｸE" pitchFamily="50" charset="-128"/>
                          <a:ea typeface="HGPｺﾞｼｯｸE" pitchFamily="50" charset="-128"/>
                        </a:rPr>
                        <a:t>（</a:t>
                      </a:r>
                      <a:r>
                        <a:rPr lang="en-US" sz="900" kern="1200" dirty="0" smtClean="0">
                          <a:solidFill>
                            <a:schemeClr val="tx1"/>
                          </a:solidFill>
                          <a:effectLst/>
                          <a:latin typeface="HGPｺﾞｼｯｸE" pitchFamily="50" charset="-128"/>
                          <a:ea typeface="HGPｺﾞｼｯｸE" pitchFamily="50" charset="-128"/>
                        </a:rPr>
                        <a:t>322</a:t>
                      </a:r>
                      <a:r>
                        <a:rPr lang="ja-JP" sz="900" kern="1200" dirty="0" smtClean="0">
                          <a:solidFill>
                            <a:schemeClr val="tx1"/>
                          </a:solidFill>
                          <a:effectLst/>
                          <a:latin typeface="HGPｺﾞｼｯｸE" pitchFamily="50" charset="-128"/>
                          <a:ea typeface="HGPｺﾞｼｯｸE" pitchFamily="50" charset="-128"/>
                        </a:rPr>
                        <a:t>万</a:t>
                      </a:r>
                      <a:r>
                        <a:rPr lang="ja-JP" sz="900" kern="1200" dirty="0">
                          <a:solidFill>
                            <a:schemeClr val="tx1"/>
                          </a:solidFill>
                          <a:effectLst/>
                          <a:latin typeface="HGPｺﾞｼｯｸE" pitchFamily="50" charset="-128"/>
                          <a:ea typeface="HGPｺﾞｼｯｸE" pitchFamily="50" charset="-128"/>
                        </a:rPr>
                        <a:t>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1200"/>
                        </a:lnSpc>
                      </a:pPr>
                      <a:r>
                        <a:rPr lang="ja-JP" sz="900" kern="1200" dirty="0">
                          <a:solidFill>
                            <a:schemeClr val="bg1"/>
                          </a:solidFill>
                          <a:effectLst/>
                          <a:latin typeface="HGPｺﾞｼｯｸE" pitchFamily="50" charset="-128"/>
                          <a:ea typeface="HGPｺﾞｼｯｸE" pitchFamily="50" charset="-128"/>
                        </a:rPr>
                        <a:t>大阪府</a:t>
                      </a:r>
                      <a:endParaRPr lang="ja-JP" sz="900" kern="100" dirty="0">
                        <a:solidFill>
                          <a:schemeClr val="bg1"/>
                        </a:solidFill>
                        <a:effectLst/>
                        <a:latin typeface="HGPｺﾞｼｯｸE" pitchFamily="50" charset="-128"/>
                        <a:ea typeface="HGPｺﾞｼｯｸE" pitchFamily="50" charset="-128"/>
                      </a:endParaRPr>
                    </a:p>
                    <a:p>
                      <a:pPr algn="ctr" fontAlgn="ctr">
                        <a:lnSpc>
                          <a:spcPts val="1200"/>
                        </a:lnSpc>
                      </a:pPr>
                      <a:r>
                        <a:rPr lang="ja-JP" sz="900" kern="1200" dirty="0">
                          <a:solidFill>
                            <a:schemeClr val="bg1"/>
                          </a:solidFill>
                          <a:effectLst/>
                          <a:latin typeface="HGPｺﾞｼｯｸE" pitchFamily="50" charset="-128"/>
                          <a:ea typeface="HGPｺﾞｼｯｸE" pitchFamily="50" charset="-128"/>
                        </a:rPr>
                        <a:t>（</a:t>
                      </a:r>
                      <a:r>
                        <a:rPr lang="en-US" sz="900" kern="1200" dirty="0">
                          <a:solidFill>
                            <a:schemeClr val="bg1"/>
                          </a:solidFill>
                          <a:effectLst/>
                          <a:latin typeface="HGPｺﾞｼｯｸE" pitchFamily="50" charset="-128"/>
                          <a:ea typeface="HGPｺﾞｼｯｸE" pitchFamily="50" charset="-128"/>
                        </a:rPr>
                        <a:t>341</a:t>
                      </a:r>
                      <a:r>
                        <a:rPr lang="ja-JP" sz="900" kern="1200" dirty="0">
                          <a:solidFill>
                            <a:schemeClr val="bg1"/>
                          </a:solidFill>
                          <a:effectLst/>
                          <a:latin typeface="HGPｺﾞｼｯｸE" pitchFamily="50" charset="-128"/>
                          <a:ea typeface="HGPｺﾞｼｯｸE" pitchFamily="50" charset="-128"/>
                        </a:rPr>
                        <a:t>万円）</a:t>
                      </a:r>
                      <a:endParaRPr lang="ja-JP" sz="900" kern="100" dirty="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70A97"/>
                    </a:solidFill>
                  </a:tcPr>
                </a:tc>
                <a:tc>
                  <a:txBody>
                    <a:bodyPr/>
                    <a:lstStyle/>
                    <a:p>
                      <a:pPr algn="ctr" fontAlgn="ctr">
                        <a:lnSpc>
                          <a:spcPts val="1200"/>
                        </a:lnSpc>
                      </a:pPr>
                      <a:r>
                        <a:rPr lang="ja-JP" sz="900" kern="1200" dirty="0">
                          <a:solidFill>
                            <a:schemeClr val="tx1"/>
                          </a:solidFill>
                          <a:effectLst/>
                          <a:latin typeface="HGPｺﾞｼｯｸE" pitchFamily="50" charset="-128"/>
                          <a:ea typeface="HGPｺﾞｼｯｸE" pitchFamily="50" charset="-128"/>
                        </a:rPr>
                        <a:t>静岡県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a:solidFill>
                            <a:schemeClr val="tx1"/>
                          </a:solidFill>
                          <a:effectLst/>
                          <a:latin typeface="HGPｺﾞｼｯｸE" pitchFamily="50" charset="-128"/>
                          <a:ea typeface="HGPｺﾞｼｯｸE" pitchFamily="50" charset="-128"/>
                        </a:rPr>
                        <a:t>（</a:t>
                      </a:r>
                      <a:r>
                        <a:rPr lang="en-US" sz="900" kern="1200" dirty="0">
                          <a:solidFill>
                            <a:schemeClr val="tx1"/>
                          </a:solidFill>
                          <a:effectLst/>
                          <a:latin typeface="HGPｺﾞｼｯｸE" pitchFamily="50" charset="-128"/>
                          <a:ea typeface="HGPｺﾞｼｯｸE" pitchFamily="50" charset="-128"/>
                        </a:rPr>
                        <a:t>340</a:t>
                      </a:r>
                      <a:r>
                        <a:rPr lang="ja-JP" sz="900" kern="1200" dirty="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富山</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337</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1200"/>
                        </a:lnSpc>
                      </a:pPr>
                      <a:r>
                        <a:rPr lang="ja-JP" altLang="en-US" sz="900" kern="1200" dirty="0" smtClean="0">
                          <a:solidFill>
                            <a:schemeClr val="tx1"/>
                          </a:solidFill>
                          <a:effectLst/>
                          <a:latin typeface="HGPｺﾞｼｯｸE" pitchFamily="50" charset="-128"/>
                          <a:ea typeface="HGPｺﾞｼｯｸE" pitchFamily="50" charset="-128"/>
                        </a:rPr>
                        <a:t>愛知</a:t>
                      </a:r>
                      <a:r>
                        <a:rPr lang="ja-JP" sz="900" kern="1200" dirty="0" smtClean="0">
                          <a:solidFill>
                            <a:schemeClr val="tx1"/>
                          </a:solidFill>
                          <a:effectLst/>
                          <a:latin typeface="HGPｺﾞｼｯｸE" pitchFamily="50" charset="-128"/>
                          <a:ea typeface="HGPｺﾞｼｯｸE" pitchFamily="50" charset="-128"/>
                        </a:rPr>
                        <a:t>県</a:t>
                      </a:r>
                      <a:endParaRPr lang="ja-JP" sz="900" kern="100" dirty="0">
                        <a:solidFill>
                          <a:schemeClr val="tx1"/>
                        </a:solidFill>
                        <a:effectLst/>
                        <a:latin typeface="HGPｺﾞｼｯｸE" pitchFamily="50" charset="-128"/>
                        <a:ea typeface="HGPｺﾞｼｯｸE" pitchFamily="50" charset="-128"/>
                      </a:endParaRPr>
                    </a:p>
                    <a:p>
                      <a:pPr algn="ctr" fontAlgn="ctr">
                        <a:lnSpc>
                          <a:spcPts val="1200"/>
                        </a:lnSpc>
                      </a:pPr>
                      <a:r>
                        <a:rPr lang="ja-JP" sz="900" kern="1200" dirty="0" smtClean="0">
                          <a:solidFill>
                            <a:schemeClr val="tx1"/>
                          </a:solidFill>
                          <a:effectLst/>
                          <a:latin typeface="HGPｺﾞｼｯｸE" pitchFamily="50" charset="-128"/>
                          <a:ea typeface="HGPｺﾞｼｯｸE" pitchFamily="50" charset="-128"/>
                        </a:rPr>
                        <a:t>（</a:t>
                      </a:r>
                      <a:r>
                        <a:rPr lang="en-US" altLang="ja-JP" sz="900" kern="1200" dirty="0" smtClean="0">
                          <a:solidFill>
                            <a:schemeClr val="tx1"/>
                          </a:solidFill>
                          <a:effectLst/>
                          <a:latin typeface="HGPｺﾞｼｯｸE" pitchFamily="50" charset="-128"/>
                          <a:ea typeface="HGPｺﾞｼｯｸE" pitchFamily="50" charset="-128"/>
                        </a:rPr>
                        <a:t>310</a:t>
                      </a:r>
                      <a:r>
                        <a:rPr lang="ja-JP" sz="900" kern="1200" dirty="0" smtClean="0">
                          <a:solidFill>
                            <a:schemeClr val="tx1"/>
                          </a:solidFill>
                          <a:effectLst/>
                          <a:latin typeface="HGPｺﾞｼｯｸE" pitchFamily="50" charset="-128"/>
                          <a:ea typeface="HGPｺﾞｼｯｸE" pitchFamily="50" charset="-128"/>
                        </a:rPr>
                        <a:t>万円</a:t>
                      </a:r>
                      <a:r>
                        <a:rPr lang="ja-JP" sz="900" kern="120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滋賀県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317</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滋賀県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316</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滋賀県</a:t>
                      </a:r>
                      <a:endParaRPr lang="en-US" altLang="ja-JP" sz="900" kern="100" dirty="0" smtClean="0">
                        <a:solidFill>
                          <a:schemeClr val="tx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a:t>
                      </a:r>
                      <a:r>
                        <a:rPr lang="en-US" altLang="ja-JP" sz="900" kern="100" dirty="0" smtClean="0">
                          <a:solidFill>
                            <a:schemeClr val="tx1"/>
                          </a:solidFill>
                          <a:effectLst/>
                          <a:latin typeface="HGPｺﾞｼｯｸE" pitchFamily="50" charset="-128"/>
                          <a:ea typeface="HGPｺﾞｼｯｸE" pitchFamily="50" charset="-128"/>
                        </a:rPr>
                        <a:t>327</a:t>
                      </a:r>
                      <a:r>
                        <a:rPr lang="ja-JP" altLang="en-US" sz="900" kern="100" dirty="0" smtClean="0">
                          <a:solidFill>
                            <a:schemeClr val="tx1"/>
                          </a:solidFill>
                          <a:effectLst/>
                          <a:latin typeface="HGPｺﾞｼｯｸE" pitchFamily="50" charset="-128"/>
                          <a:ea typeface="HGPｺﾞｼｯｸE" pitchFamily="50" charset="-128"/>
                        </a:rPr>
                        <a:t>万円）</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266001">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7</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1200"/>
                        </a:lnSpc>
                      </a:pP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1200"/>
                        </a:lnSpc>
                      </a:pP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1200"/>
                        </a:lnSpc>
                      </a:pPr>
                      <a:r>
                        <a:rPr lang="ja-JP" altLang="ja-JP" sz="900" kern="1200" dirty="0" smtClean="0">
                          <a:solidFill>
                            <a:schemeClr val="bg1"/>
                          </a:solidFill>
                          <a:effectLst/>
                          <a:latin typeface="HGPｺﾞｼｯｸE" pitchFamily="50" charset="-128"/>
                          <a:ea typeface="HGPｺﾞｼｯｸE" pitchFamily="50" charset="-128"/>
                        </a:rPr>
                        <a:t>大阪府</a:t>
                      </a:r>
                      <a:endParaRPr lang="ja-JP" altLang="ja-JP" sz="900" kern="100" dirty="0" smtClean="0">
                        <a:solidFill>
                          <a:schemeClr val="bg1"/>
                        </a:solidFill>
                        <a:effectLst/>
                        <a:latin typeface="HGPｺﾞｼｯｸE" pitchFamily="50" charset="-128"/>
                        <a:ea typeface="HGPｺﾞｼｯｸE" pitchFamily="50" charset="-128"/>
                      </a:endParaRPr>
                    </a:p>
                    <a:p>
                      <a:pPr algn="ctr" fontAlgn="ctr">
                        <a:lnSpc>
                          <a:spcPts val="1200"/>
                        </a:lnSpc>
                      </a:pPr>
                      <a:r>
                        <a:rPr lang="ja-JP" altLang="ja-JP"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318</a:t>
                      </a:r>
                      <a:r>
                        <a:rPr lang="ja-JP" altLang="ja-JP" sz="900" kern="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大阪府</a:t>
                      </a: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316</a:t>
                      </a:r>
                      <a:r>
                        <a:rPr lang="ja-JP" altLang="en-US" sz="900" kern="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solidFill>
                      <a:srgbClr val="070A97"/>
                    </a:solidFill>
                  </a:tcPr>
                </a:tc>
                <a:tc>
                  <a:txBody>
                    <a:bodyPr/>
                    <a:lstStyle/>
                    <a:p>
                      <a:pPr algn="ctr" fontAlgn="ctr">
                        <a:lnSpc>
                          <a:spcPts val="1200"/>
                        </a:lnSpc>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1200"/>
                        </a:lnSpc>
                      </a:pPr>
                      <a:r>
                        <a:rPr lang="ja-JP" altLang="ja-JP" sz="900" kern="0" dirty="0" smtClean="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r>
              <a:tr h="266001">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9</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100" smtClean="0">
                          <a:solidFill>
                            <a:schemeClr val="tx1"/>
                          </a:solidFill>
                          <a:effectLst/>
                          <a:latin typeface="HGPｺﾞｼｯｸE" pitchFamily="50" charset="-128"/>
                          <a:ea typeface="HGPｺﾞｼｯｸE" pitchFamily="50" charset="-128"/>
                        </a:rPr>
                        <a:t>ー</a:t>
                      </a:r>
                      <a:endParaRPr lang="ja-JP" altLang="ja-JP" sz="900" kern="10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大阪府</a:t>
                      </a:r>
                      <a:endParaRPr lang="en-US" altLang="ja-JP" sz="900" kern="0" dirty="0" smtClean="0">
                        <a:solidFill>
                          <a:schemeClr val="bg1"/>
                        </a:solidFill>
                        <a:effectLst/>
                        <a:latin typeface="HGPｺﾞｼｯｸE" pitchFamily="50" charset="-128"/>
                        <a:ea typeface="HGPｺﾞｼｯｸE" pitchFamily="50" charset="-128"/>
                      </a:endParaRPr>
                    </a:p>
                    <a:p>
                      <a:pPr marL="0" marR="0" indent="0" algn="ctr" defTabSz="914400" rtl="0" eaLnBrk="1" fontAlgn="ctr" latinLnBrk="0" hangingPunct="1">
                        <a:lnSpc>
                          <a:spcPts val="1200"/>
                        </a:lnSpc>
                        <a:spcBef>
                          <a:spcPts val="0"/>
                        </a:spcBef>
                        <a:spcAft>
                          <a:spcPts val="0"/>
                        </a:spcAft>
                        <a:buClrTx/>
                        <a:buSzTx/>
                        <a:buFontTx/>
                        <a:buNone/>
                        <a:tabLst/>
                        <a:defRPr/>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292</a:t>
                      </a:r>
                      <a:r>
                        <a:rPr lang="ja-JP" altLang="en-US" sz="900" kern="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70A97"/>
                    </a:solidFill>
                  </a:tcPr>
                </a:tc>
                <a:tc>
                  <a:txBody>
                    <a:bodyPr/>
                    <a:lstStyle/>
                    <a:p>
                      <a:pPr algn="ctr" fontAlgn="ctr">
                        <a:lnSpc>
                          <a:spcPts val="1200"/>
                        </a:lnSpc>
                      </a:pPr>
                      <a:r>
                        <a:rPr lang="ja-JP" altLang="en-US" sz="900" kern="0" dirty="0" smtClean="0">
                          <a:solidFill>
                            <a:schemeClr val="bg1"/>
                          </a:solidFill>
                          <a:effectLst/>
                          <a:latin typeface="HGPｺﾞｼｯｸE" pitchFamily="50" charset="-128"/>
                          <a:ea typeface="HGPｺﾞｼｯｸE" pitchFamily="50" charset="-128"/>
                        </a:rPr>
                        <a:t>大阪府</a:t>
                      </a:r>
                      <a:endParaRPr lang="en-US" altLang="ja-JP" sz="900" kern="0" dirty="0" smtClean="0">
                        <a:solidFill>
                          <a:schemeClr val="bg1"/>
                        </a:solidFill>
                        <a:effectLst/>
                        <a:latin typeface="HGPｺﾞｼｯｸE" pitchFamily="50" charset="-128"/>
                        <a:ea typeface="HGPｺﾞｼｯｸE" pitchFamily="50" charset="-128"/>
                      </a:endParaRPr>
                    </a:p>
                    <a:p>
                      <a:pPr algn="ctr" fontAlgn="ctr">
                        <a:lnSpc>
                          <a:spcPts val="1200"/>
                        </a:lnSpc>
                      </a:pPr>
                      <a:r>
                        <a:rPr lang="ja-JP" altLang="en-US" sz="900" kern="0" dirty="0" smtClean="0">
                          <a:solidFill>
                            <a:schemeClr val="bg1"/>
                          </a:solidFill>
                          <a:effectLst/>
                          <a:latin typeface="HGPｺﾞｼｯｸE" pitchFamily="50" charset="-128"/>
                          <a:ea typeface="HGPｺﾞｼｯｸE" pitchFamily="50" charset="-128"/>
                        </a:rPr>
                        <a:t>（</a:t>
                      </a:r>
                      <a:r>
                        <a:rPr lang="en-US" altLang="ja-JP" sz="900" kern="0" dirty="0" smtClean="0">
                          <a:solidFill>
                            <a:schemeClr val="bg1"/>
                          </a:solidFill>
                          <a:effectLst/>
                          <a:latin typeface="HGPｺﾞｼｯｸE" pitchFamily="50" charset="-128"/>
                          <a:ea typeface="HGPｺﾞｼｯｸE" pitchFamily="50" charset="-128"/>
                        </a:rPr>
                        <a:t>298</a:t>
                      </a:r>
                      <a:r>
                        <a:rPr lang="ja-JP" altLang="en-US" sz="900" kern="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266001">
                <a:tc>
                  <a:txBody>
                    <a:bodyPr/>
                    <a:lstStyle/>
                    <a:p>
                      <a:pPr algn="ctr" fontAlgn="ctr">
                        <a:lnSpc>
                          <a:spcPts val="1200"/>
                        </a:lnSpc>
                      </a:pPr>
                      <a:r>
                        <a:rPr lang="en-US" altLang="ja-JP" sz="900" kern="1200" dirty="0" smtClean="0">
                          <a:solidFill>
                            <a:schemeClr val="tx1"/>
                          </a:solidFill>
                          <a:effectLst/>
                          <a:latin typeface="HGPｺﾞｼｯｸE" pitchFamily="50" charset="-128"/>
                          <a:ea typeface="HGPｺﾞｼｯｸE" pitchFamily="50" charset="-128"/>
                        </a:rPr>
                        <a:t>12</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1200"/>
                        </a:lnSpc>
                      </a:pP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1200"/>
                        </a:lnSpc>
                      </a:pP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1200"/>
                        </a:lnSpc>
                      </a:pP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ー</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fontAlgn="ctr">
                        <a:lnSpc>
                          <a:spcPts val="1200"/>
                        </a:lnSpc>
                      </a:pPr>
                      <a:r>
                        <a:rPr lang="ja-JP" altLang="en-US" sz="900" kern="100" dirty="0" err="1" smtClean="0">
                          <a:solidFill>
                            <a:schemeClr val="tx1"/>
                          </a:solidFill>
                          <a:effectLst/>
                          <a:latin typeface="HGPｺﾞｼｯｸE" pitchFamily="50" charset="-128"/>
                          <a:ea typeface="HGPｺﾞｼｯｸE" pitchFamily="50" charset="-128"/>
                        </a:rPr>
                        <a:t>ー</a:t>
                      </a:r>
                      <a:endParaRPr lang="ja-JP" alt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fontAlgn="ctr">
                        <a:lnSpc>
                          <a:spcPts val="1200"/>
                        </a:lnSpc>
                      </a:pPr>
                      <a:r>
                        <a:rPr lang="ja-JP" altLang="en-US" sz="900" kern="100" dirty="0" smtClean="0">
                          <a:solidFill>
                            <a:schemeClr val="bg1"/>
                          </a:solidFill>
                          <a:effectLst/>
                          <a:latin typeface="HGPｺﾞｼｯｸE" pitchFamily="50" charset="-128"/>
                          <a:ea typeface="HGPｺﾞｼｯｸE" pitchFamily="50" charset="-128"/>
                        </a:rPr>
                        <a:t>大阪府</a:t>
                      </a:r>
                      <a:endParaRPr lang="en-US" altLang="ja-JP" sz="900" kern="100" dirty="0" smtClean="0">
                        <a:solidFill>
                          <a:schemeClr val="bg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bg1"/>
                          </a:solidFill>
                          <a:effectLst/>
                          <a:latin typeface="HGPｺﾞｼｯｸE" pitchFamily="50" charset="-128"/>
                          <a:ea typeface="HGPｺﾞｼｯｸE" pitchFamily="50" charset="-128"/>
                        </a:rPr>
                        <a:t>（</a:t>
                      </a:r>
                      <a:r>
                        <a:rPr lang="en-US" altLang="ja-JP" sz="900" kern="100" dirty="0" smtClean="0">
                          <a:solidFill>
                            <a:schemeClr val="bg1"/>
                          </a:solidFill>
                          <a:effectLst/>
                          <a:latin typeface="HGPｺﾞｼｯｸE" pitchFamily="50" charset="-128"/>
                          <a:ea typeface="HGPｺﾞｼｯｸE" pitchFamily="50" charset="-128"/>
                        </a:rPr>
                        <a:t>295</a:t>
                      </a:r>
                      <a:r>
                        <a:rPr lang="ja-JP" altLang="en-US" sz="900" kern="10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r>
              <a:tr h="266001">
                <a:tc>
                  <a:txBody>
                    <a:bodyPr/>
                    <a:lstStyle/>
                    <a:p>
                      <a:pPr algn="ctr" fontAlgn="ctr">
                        <a:lnSpc>
                          <a:spcPts val="1200"/>
                        </a:lnSpc>
                      </a:pPr>
                      <a:r>
                        <a:rPr lang="en-US" altLang="ja-JP" sz="900" kern="100" dirty="0" smtClean="0">
                          <a:solidFill>
                            <a:schemeClr val="tx1"/>
                          </a:solidFill>
                          <a:effectLst/>
                          <a:latin typeface="HGPｺﾞｼｯｸE" pitchFamily="50" charset="-128"/>
                          <a:ea typeface="HGPｺﾞｼｯｸE" pitchFamily="50" charset="-128"/>
                        </a:rPr>
                        <a:t>13</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sz="900" kern="0" dirty="0">
                          <a:solidFill>
                            <a:schemeClr val="tx1"/>
                          </a:solidFill>
                          <a:effectLst/>
                          <a:latin typeface="HGPｺﾞｼｯｸE" pitchFamily="50" charset="-128"/>
                          <a:ea typeface="HGPｺﾞｼｯｸE" pitchFamily="50" charset="-128"/>
                        </a:rPr>
                        <a:t>―</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200"/>
                        </a:lnSpc>
                      </a:pPr>
                      <a:r>
                        <a:rPr lang="ja-JP" altLang="en-US" sz="900" kern="100" dirty="0" smtClean="0">
                          <a:solidFill>
                            <a:schemeClr val="tx1"/>
                          </a:solidFill>
                          <a:effectLst/>
                          <a:latin typeface="HGPｺﾞｼｯｸE" pitchFamily="50" charset="-128"/>
                          <a:ea typeface="HGPｺﾞｼｯｸE" pitchFamily="50" charset="-128"/>
                        </a:rPr>
                        <a:t>ー</a:t>
                      </a:r>
                      <a:endParaRPr lang="ja-JP" sz="90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1200"/>
                        </a:lnSpc>
                        <a:spcBef>
                          <a:spcPts val="0"/>
                        </a:spcBef>
                        <a:spcAft>
                          <a:spcPts val="0"/>
                        </a:spcAft>
                        <a:buClrTx/>
                        <a:buSzTx/>
                        <a:buFontTx/>
                        <a:buNone/>
                        <a:tabLst/>
                        <a:defRPr/>
                      </a:pPr>
                      <a:r>
                        <a:rPr lang="ja-JP" altLang="ja-JP" sz="900" kern="0" dirty="0" smtClean="0">
                          <a:solidFill>
                            <a:schemeClr val="tx1"/>
                          </a:solidFill>
                          <a:effectLst/>
                          <a:latin typeface="HGPｺﾞｼｯｸE" pitchFamily="50" charset="-128"/>
                          <a:ea typeface="HGPｺﾞｼｯｸE" pitchFamily="50" charset="-128"/>
                        </a:rPr>
                        <a:t>―</a:t>
                      </a:r>
                      <a:endParaRPr lang="ja-JP" altLang="ja-JP" sz="90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200"/>
                        </a:lnSpc>
                      </a:pPr>
                      <a:r>
                        <a:rPr lang="ja-JP" altLang="en-US" sz="900" kern="100" dirty="0" smtClean="0">
                          <a:solidFill>
                            <a:schemeClr val="bg1"/>
                          </a:solidFill>
                          <a:effectLst/>
                          <a:latin typeface="HGPｺﾞｼｯｸE" pitchFamily="50" charset="-128"/>
                          <a:ea typeface="HGPｺﾞｼｯｸE" pitchFamily="50" charset="-128"/>
                        </a:rPr>
                        <a:t>大阪府</a:t>
                      </a:r>
                      <a:endParaRPr lang="en-US" altLang="ja-JP" sz="900" kern="100" dirty="0" smtClean="0">
                        <a:solidFill>
                          <a:schemeClr val="bg1"/>
                        </a:solidFill>
                        <a:effectLst/>
                        <a:latin typeface="HGPｺﾞｼｯｸE" pitchFamily="50" charset="-128"/>
                        <a:ea typeface="HGPｺﾞｼｯｸE" pitchFamily="50" charset="-128"/>
                      </a:endParaRPr>
                    </a:p>
                    <a:p>
                      <a:pPr algn="ctr" fontAlgn="ctr">
                        <a:lnSpc>
                          <a:spcPts val="1200"/>
                        </a:lnSpc>
                      </a:pPr>
                      <a:r>
                        <a:rPr lang="ja-JP" altLang="en-US" sz="900" kern="100" dirty="0" smtClean="0">
                          <a:solidFill>
                            <a:schemeClr val="bg1"/>
                          </a:solidFill>
                          <a:effectLst/>
                          <a:latin typeface="HGPｺﾞｼｯｸE" pitchFamily="50" charset="-128"/>
                          <a:ea typeface="HGPｺﾞｼｯｸE" pitchFamily="50" charset="-128"/>
                        </a:rPr>
                        <a:t>（</a:t>
                      </a:r>
                      <a:r>
                        <a:rPr lang="en-US" altLang="ja-JP" sz="900" kern="100" dirty="0" smtClean="0">
                          <a:solidFill>
                            <a:schemeClr val="bg1"/>
                          </a:solidFill>
                          <a:effectLst/>
                          <a:latin typeface="HGPｺﾞｼｯｸE" pitchFamily="50" charset="-128"/>
                          <a:ea typeface="HGPｺﾞｼｯｸE" pitchFamily="50" charset="-128"/>
                        </a:rPr>
                        <a:t>300</a:t>
                      </a:r>
                      <a:r>
                        <a:rPr lang="ja-JP" altLang="en-US" sz="900" kern="100" dirty="0" smtClean="0">
                          <a:solidFill>
                            <a:schemeClr val="bg1"/>
                          </a:solidFill>
                          <a:effectLst/>
                          <a:latin typeface="HGPｺﾞｼｯｸE" pitchFamily="50" charset="-128"/>
                          <a:ea typeface="HGPｺﾞｼｯｸE" pitchFamily="50" charset="-128"/>
                        </a:rPr>
                        <a:t>万円）</a:t>
                      </a:r>
                      <a:endParaRPr lang="ja-JP" altLang="ja-JP" sz="90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r>
            </a:tbl>
          </a:graphicData>
        </a:graphic>
      </p:graphicFrame>
      <p:sp>
        <p:nvSpPr>
          <p:cNvPr id="15" name="正方形/長方形 8"/>
          <p:cNvSpPr>
            <a:spLocks noChangeArrowheads="1"/>
          </p:cNvSpPr>
          <p:nvPr/>
        </p:nvSpPr>
        <p:spPr bwMode="auto">
          <a:xfrm>
            <a:off x="107504" y="3398803"/>
            <a:ext cx="47525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2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府民所得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、府民雇用者報酬、財産所得、企業所得を合計したもの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974469422"/>
              </p:ext>
            </p:extLst>
          </p:nvPr>
        </p:nvGraphicFramePr>
        <p:xfrm>
          <a:off x="251522" y="563602"/>
          <a:ext cx="4536502" cy="2764892"/>
        </p:xfrm>
        <a:graphic>
          <a:graphicData uri="http://schemas.openxmlformats.org/drawingml/2006/table">
            <a:tbl>
              <a:tblPr/>
              <a:tblGrid>
                <a:gridCol w="184291"/>
                <a:gridCol w="483579"/>
                <a:gridCol w="483579"/>
                <a:gridCol w="483579"/>
                <a:gridCol w="483579"/>
                <a:gridCol w="483579"/>
                <a:gridCol w="483579"/>
                <a:gridCol w="483579"/>
                <a:gridCol w="483579"/>
                <a:gridCol w="483579"/>
              </a:tblGrid>
              <a:tr h="119524">
                <a:tc>
                  <a:txBody>
                    <a:bodyPr/>
                    <a:lstStyle/>
                    <a:p>
                      <a:pPr algn="ctr">
                        <a:lnSpc>
                          <a:spcPts val="800"/>
                        </a:lnSpc>
                      </a:pPr>
                      <a:r>
                        <a:rPr lang="ja-JP" sz="750" kern="0" dirty="0">
                          <a:solidFill>
                            <a:schemeClr val="tx1"/>
                          </a:solidFill>
                          <a:effectLst/>
                          <a:latin typeface="HGPｺﾞｼｯｸE" pitchFamily="50" charset="-128"/>
                          <a:ea typeface="HGPｺﾞｼｯｸE" pitchFamily="50" charset="-128"/>
                        </a:rPr>
                        <a:t>順位</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1990</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1995</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2000</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2005</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200" dirty="0" smtClean="0">
                          <a:solidFill>
                            <a:schemeClr val="tx1"/>
                          </a:solidFill>
                          <a:effectLst/>
                          <a:latin typeface="HGPｺﾞｼｯｸE" pitchFamily="50" charset="-128"/>
                          <a:ea typeface="HGPｺﾞｼｯｸE" pitchFamily="50" charset="-128"/>
                        </a:rPr>
                        <a:t>2010</a:t>
                      </a:r>
                      <a:endParaRPr lang="en-US" sz="750" kern="12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2011</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2013</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2014</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r>
              <a:tr h="232015">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1</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smtClean="0">
                          <a:solidFill>
                            <a:schemeClr val="tx1"/>
                          </a:solidFill>
                          <a:effectLst/>
                          <a:latin typeface="HGPｺﾞｼｯｸE" pitchFamily="50" charset="-128"/>
                          <a:ea typeface="HGPｺﾞｼｯｸE" pitchFamily="50" charset="-128"/>
                        </a:rPr>
                        <a:t>414</a:t>
                      </a:r>
                      <a:r>
                        <a:rPr lang="ja-JP" sz="750" kern="1200" dirty="0" smtClean="0">
                          <a:solidFill>
                            <a:schemeClr val="tx1"/>
                          </a:solidFill>
                          <a:effectLst/>
                          <a:latin typeface="HGPｺﾞｼｯｸE" pitchFamily="50" charset="-128"/>
                          <a:ea typeface="HGPｺﾞｼｯｸE" pitchFamily="50" charset="-128"/>
                        </a:rPr>
                        <a:t>万</a:t>
                      </a:r>
                      <a:r>
                        <a:rPr lang="ja-JP" sz="750" kern="1200" dirty="0">
                          <a:solidFill>
                            <a:schemeClr val="tx1"/>
                          </a:solidFill>
                          <a:effectLst/>
                          <a:latin typeface="HGPｺﾞｼｯｸE" pitchFamily="50" charset="-128"/>
                          <a:ea typeface="HGPｺﾞｼｯｸE" pitchFamily="50" charset="-128"/>
                        </a:rPr>
                        <a:t>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415</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r>
                        <a:rPr lang="en-US" sz="750" kern="0" dirty="0">
                          <a:solidFill>
                            <a:schemeClr val="tx1"/>
                          </a:solidFill>
                          <a:effectLst/>
                          <a:latin typeface="HGPｺﾞｼｯｸE" pitchFamily="50" charset="-128"/>
                          <a:ea typeface="HGPｺﾞｼｯｸE" pitchFamily="50" charset="-128"/>
                        </a:rPr>
                        <a:t>462</a:t>
                      </a:r>
                      <a:r>
                        <a:rPr lang="ja-JP" sz="750" kern="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smtClean="0">
                          <a:solidFill>
                            <a:schemeClr val="tx1"/>
                          </a:solidFill>
                          <a:effectLst/>
                          <a:latin typeface="HGPｺﾞｼｯｸE" pitchFamily="50" charset="-128"/>
                          <a:ea typeface="HGPｺﾞｼｯｸE" pitchFamily="50" charset="-128"/>
                        </a:rPr>
                        <a:t>（</a:t>
                      </a:r>
                      <a:r>
                        <a:rPr lang="en-US" altLang="ja-JP" sz="750" kern="0" dirty="0" smtClean="0">
                          <a:solidFill>
                            <a:schemeClr val="tx1"/>
                          </a:solidFill>
                          <a:effectLst/>
                          <a:latin typeface="HGPｺﾞｼｯｸE" pitchFamily="50" charset="-128"/>
                          <a:ea typeface="HGPｺﾞｼｯｸE" pitchFamily="50" charset="-128"/>
                        </a:rPr>
                        <a:t>519</a:t>
                      </a:r>
                      <a:r>
                        <a:rPr lang="ja-JP" sz="750" kern="0" dirty="0" smtClean="0">
                          <a:solidFill>
                            <a:schemeClr val="tx1"/>
                          </a:solidFill>
                          <a:effectLst/>
                          <a:latin typeface="HGPｺﾞｼｯｸE" pitchFamily="50" charset="-128"/>
                          <a:ea typeface="HGPｺﾞｼｯｸE" pitchFamily="50" charset="-128"/>
                        </a:rPr>
                        <a:t>万円</a:t>
                      </a: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smtClean="0">
                          <a:solidFill>
                            <a:schemeClr val="tx1"/>
                          </a:solidFill>
                          <a:effectLst/>
                          <a:latin typeface="HGPｺﾞｼｯｸE" pitchFamily="50" charset="-128"/>
                          <a:ea typeface="HGPｺﾞｼｯｸE" pitchFamily="50" charset="-128"/>
                        </a:rPr>
                        <a:t>（</a:t>
                      </a:r>
                      <a:r>
                        <a:rPr lang="en-US" altLang="ja-JP" sz="750" kern="0" dirty="0" smtClean="0">
                          <a:solidFill>
                            <a:schemeClr val="tx1"/>
                          </a:solidFill>
                          <a:effectLst/>
                          <a:latin typeface="HGPｺﾞｼｯｸE" pitchFamily="50" charset="-128"/>
                          <a:ea typeface="HGPｺﾞｼｯｸE" pitchFamily="50" charset="-128"/>
                        </a:rPr>
                        <a:t>445</a:t>
                      </a:r>
                      <a:r>
                        <a:rPr lang="ja-JP" sz="750" kern="0" dirty="0" smtClean="0">
                          <a:solidFill>
                            <a:schemeClr val="tx1"/>
                          </a:solidFill>
                          <a:effectLst/>
                          <a:latin typeface="HGPｺﾞｼｯｸE" pitchFamily="50" charset="-128"/>
                          <a:ea typeface="HGPｺﾞｼｯｸE" pitchFamily="50" charset="-128"/>
                        </a:rPr>
                        <a:t>万円</a:t>
                      </a: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452</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(444</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(455</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(451</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32015">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bg1"/>
                          </a:solidFill>
                          <a:effectLst/>
                          <a:latin typeface="HGPｺﾞｼｯｸE" pitchFamily="50" charset="-128"/>
                          <a:ea typeface="HGPｺﾞｼｯｸE" pitchFamily="50" charset="-128"/>
                        </a:rPr>
                        <a:t>大阪府</a:t>
                      </a:r>
                      <a:endParaRPr lang="ja-JP" sz="750" kern="100" dirty="0">
                        <a:solidFill>
                          <a:schemeClr val="bg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bg1"/>
                          </a:solidFill>
                          <a:effectLst/>
                          <a:latin typeface="HGPｺﾞｼｯｸE" pitchFamily="50" charset="-128"/>
                          <a:ea typeface="HGPｺﾞｼｯｸE" pitchFamily="50" charset="-128"/>
                        </a:rPr>
                        <a:t>（</a:t>
                      </a:r>
                      <a:r>
                        <a:rPr lang="en-US" altLang="ja-JP" sz="750" kern="1200" dirty="0" smtClean="0">
                          <a:solidFill>
                            <a:schemeClr val="bg1"/>
                          </a:solidFill>
                          <a:effectLst/>
                          <a:latin typeface="HGPｺﾞｼｯｸE" pitchFamily="50" charset="-128"/>
                          <a:ea typeface="HGPｺﾞｼｯｸE" pitchFamily="50" charset="-128"/>
                        </a:rPr>
                        <a:t>360</a:t>
                      </a:r>
                      <a:r>
                        <a:rPr lang="ja-JP" sz="750" kern="1200" dirty="0" smtClean="0">
                          <a:solidFill>
                            <a:schemeClr val="bg1"/>
                          </a:solidFill>
                          <a:effectLst/>
                          <a:latin typeface="HGPｺﾞｼｯｸE" pitchFamily="50" charset="-128"/>
                          <a:ea typeface="HGPｺﾞｼｯｸE" pitchFamily="50" charset="-128"/>
                        </a:rPr>
                        <a:t>万円</a:t>
                      </a:r>
                      <a:r>
                        <a:rPr lang="ja-JP" sz="750" kern="1200" dirty="0">
                          <a:solidFill>
                            <a:schemeClr val="bg1"/>
                          </a:solidFill>
                          <a:effectLst/>
                          <a:latin typeface="HGPｺﾞｼｯｸE" pitchFamily="50" charset="-128"/>
                          <a:ea typeface="HGPｺﾞｼｯｸE" pitchFamily="50" charset="-128"/>
                        </a:rPr>
                        <a:t>）</a:t>
                      </a:r>
                      <a:endParaRPr lang="ja-JP" sz="750" kern="100" dirty="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愛知県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352</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愛知県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343</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愛知</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357</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滋賀</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323</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325</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r>
                        <a:rPr lang="en-US" altLang="ja-JP" sz="750" kern="100" dirty="0" smtClean="0">
                          <a:solidFill>
                            <a:schemeClr val="tx1"/>
                          </a:solidFill>
                          <a:effectLst/>
                          <a:latin typeface="HGPｺﾞｼｯｸE" pitchFamily="50" charset="-128"/>
                          <a:ea typeface="HGPｺﾞｼｯｸE" pitchFamily="50" charset="-128"/>
                        </a:rPr>
                        <a:t/>
                      </a:r>
                      <a:br>
                        <a:rPr lang="en-US" altLang="ja-JP" sz="750" kern="100" dirty="0" smtClean="0">
                          <a:solidFill>
                            <a:schemeClr val="tx1"/>
                          </a:solidFill>
                          <a:effectLst/>
                          <a:latin typeface="HGPｺﾞｼｯｸE" pitchFamily="50" charset="-128"/>
                          <a:ea typeface="HGPｺﾞｼｯｸE" pitchFamily="50" charset="-128"/>
                        </a:rPr>
                      </a:b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347</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r>
                        <a:rPr lang="en-US" altLang="ja-JP" sz="750" kern="100" dirty="0" smtClean="0">
                          <a:solidFill>
                            <a:schemeClr val="tx1"/>
                          </a:solidFill>
                          <a:effectLst/>
                          <a:latin typeface="HGPｺﾞｼｯｸE" pitchFamily="50" charset="-128"/>
                          <a:ea typeface="HGPｺﾞｼｯｸE" pitchFamily="50" charset="-128"/>
                        </a:rPr>
                        <a:t/>
                      </a:r>
                      <a:br>
                        <a:rPr lang="en-US" altLang="ja-JP" sz="750" kern="100" dirty="0" smtClean="0">
                          <a:solidFill>
                            <a:schemeClr val="tx1"/>
                          </a:solidFill>
                          <a:effectLst/>
                          <a:latin typeface="HGPｺﾞｼｯｸE" pitchFamily="50" charset="-128"/>
                          <a:ea typeface="HGPｺﾞｼｯｸE" pitchFamily="50" charset="-128"/>
                        </a:rPr>
                      </a:b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355</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r>
                        <a:rPr lang="en-US" altLang="ja-JP" sz="750" kern="100" dirty="0" smtClean="0">
                          <a:solidFill>
                            <a:schemeClr val="tx1"/>
                          </a:solidFill>
                          <a:effectLst/>
                          <a:latin typeface="HGPｺﾞｼｯｸE" pitchFamily="50" charset="-128"/>
                          <a:ea typeface="HGPｺﾞｼｯｸE" pitchFamily="50" charset="-128"/>
                        </a:rPr>
                        <a:t/>
                      </a:r>
                      <a:br>
                        <a:rPr lang="en-US" altLang="ja-JP" sz="750" kern="100" dirty="0" smtClean="0">
                          <a:solidFill>
                            <a:schemeClr val="tx1"/>
                          </a:solidFill>
                          <a:effectLst/>
                          <a:latin typeface="HGPｺﾞｼｯｸE" pitchFamily="50" charset="-128"/>
                          <a:ea typeface="HGPｺﾞｼｯｸE" pitchFamily="50" charset="-128"/>
                        </a:rPr>
                      </a:b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353</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32015">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3</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愛知県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smtClean="0">
                          <a:solidFill>
                            <a:schemeClr val="tx1"/>
                          </a:solidFill>
                          <a:effectLst/>
                          <a:latin typeface="HGPｺﾞｼｯｸE" pitchFamily="50" charset="-128"/>
                          <a:ea typeface="HGPｺﾞｼｯｸE" pitchFamily="50" charset="-128"/>
                        </a:rPr>
                        <a:t>332</a:t>
                      </a:r>
                      <a:r>
                        <a:rPr lang="ja-JP" sz="750" kern="1200" dirty="0" smtClean="0">
                          <a:solidFill>
                            <a:schemeClr val="tx1"/>
                          </a:solidFill>
                          <a:effectLst/>
                          <a:latin typeface="HGPｺﾞｼｯｸE" pitchFamily="50" charset="-128"/>
                          <a:ea typeface="HGPｺﾞｼｯｸE" pitchFamily="50" charset="-128"/>
                        </a:rPr>
                        <a:t>万</a:t>
                      </a:r>
                      <a:r>
                        <a:rPr lang="ja-JP" sz="750" kern="1200" dirty="0">
                          <a:solidFill>
                            <a:schemeClr val="tx1"/>
                          </a:solidFill>
                          <a:effectLst/>
                          <a:latin typeface="HGPｺﾞｼｯｸE" pitchFamily="50" charset="-128"/>
                          <a:ea typeface="HGPｺﾞｼｯｸE" pitchFamily="50" charset="-128"/>
                        </a:rPr>
                        <a:t>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神奈川県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r>
                        <a:rPr lang="en-US" sz="750" kern="0" dirty="0">
                          <a:solidFill>
                            <a:schemeClr val="tx1"/>
                          </a:solidFill>
                          <a:effectLst/>
                          <a:latin typeface="HGPｺﾞｼｯｸE" pitchFamily="50" charset="-128"/>
                          <a:ea typeface="HGPｺﾞｼｯｸE" pitchFamily="50" charset="-128"/>
                        </a:rPr>
                        <a:t>341</a:t>
                      </a:r>
                      <a:r>
                        <a:rPr lang="ja-JP" sz="750" kern="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神奈川県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343</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静岡</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346</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静岡</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312</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316</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316</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栃木県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329</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322</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32015">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4</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神奈川県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smtClean="0">
                          <a:solidFill>
                            <a:schemeClr val="tx1"/>
                          </a:solidFill>
                          <a:effectLst/>
                          <a:latin typeface="HGPｺﾞｼｯｸE" pitchFamily="50" charset="-128"/>
                          <a:ea typeface="HGPｺﾞｼｯｸE" pitchFamily="50" charset="-128"/>
                        </a:rPr>
                        <a:t>322</a:t>
                      </a:r>
                      <a:r>
                        <a:rPr lang="ja-JP" sz="750" kern="1200" dirty="0" smtClean="0">
                          <a:solidFill>
                            <a:schemeClr val="tx1"/>
                          </a:solidFill>
                          <a:effectLst/>
                          <a:latin typeface="HGPｺﾞｼｯｸE" pitchFamily="50" charset="-128"/>
                          <a:ea typeface="HGPｺﾞｼｯｸE" pitchFamily="50" charset="-128"/>
                        </a:rPr>
                        <a:t>万</a:t>
                      </a:r>
                      <a:r>
                        <a:rPr lang="ja-JP" sz="750" kern="1200" dirty="0">
                          <a:solidFill>
                            <a:schemeClr val="tx1"/>
                          </a:solidFill>
                          <a:effectLst/>
                          <a:latin typeface="HGPｺﾞｼｯｸE" pitchFamily="50" charset="-128"/>
                          <a:ea typeface="HGPｺﾞｼｯｸE" pitchFamily="50" charset="-128"/>
                        </a:rPr>
                        <a:t>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sz="750" kern="1200" dirty="0">
                          <a:solidFill>
                            <a:schemeClr val="bg1"/>
                          </a:solidFill>
                          <a:effectLst/>
                          <a:latin typeface="HGPｺﾞｼｯｸE" pitchFamily="50" charset="-128"/>
                          <a:ea typeface="HGPｺﾞｼｯｸE" pitchFamily="50" charset="-128"/>
                        </a:rPr>
                        <a:t>大阪府</a:t>
                      </a:r>
                      <a:endParaRPr lang="ja-JP" sz="750" kern="100" dirty="0">
                        <a:solidFill>
                          <a:schemeClr val="bg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bg1"/>
                          </a:solidFill>
                          <a:effectLst/>
                          <a:latin typeface="HGPｺﾞｼｯｸE" pitchFamily="50" charset="-128"/>
                          <a:ea typeface="HGPｺﾞｼｯｸE" pitchFamily="50" charset="-128"/>
                        </a:rPr>
                        <a:t>（</a:t>
                      </a:r>
                      <a:r>
                        <a:rPr lang="en-US" sz="750" kern="1200" dirty="0">
                          <a:solidFill>
                            <a:schemeClr val="bg1"/>
                          </a:solidFill>
                          <a:effectLst/>
                          <a:latin typeface="HGPｺﾞｼｯｸE" pitchFamily="50" charset="-128"/>
                          <a:ea typeface="HGPｺﾞｼｯｸE" pitchFamily="50" charset="-128"/>
                        </a:rPr>
                        <a:t>341</a:t>
                      </a:r>
                      <a:r>
                        <a:rPr lang="ja-JP" sz="750" kern="1200" dirty="0">
                          <a:solidFill>
                            <a:schemeClr val="bg1"/>
                          </a:solidFill>
                          <a:effectLst/>
                          <a:latin typeface="HGPｺﾞｼｯｸE" pitchFamily="50" charset="-128"/>
                          <a:ea typeface="HGPｺﾞｼｯｸE" pitchFamily="50" charset="-128"/>
                        </a:rPr>
                        <a:t>万円）</a:t>
                      </a:r>
                      <a:endParaRPr lang="ja-JP" sz="750" kern="100" dirty="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70A97"/>
                    </a:solidFill>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静岡県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340</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富山</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341</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愛知</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312</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滋賀県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314</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茨城県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310</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326</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栃木県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320</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232015">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7</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altLang="ja-JP" sz="750" kern="1200" dirty="0" smtClean="0">
                          <a:solidFill>
                            <a:schemeClr val="bg1"/>
                          </a:solidFill>
                          <a:effectLst/>
                          <a:latin typeface="HGPｺﾞｼｯｸE" pitchFamily="50" charset="-128"/>
                          <a:ea typeface="HGPｺﾞｼｯｸE" pitchFamily="50" charset="-128"/>
                        </a:rPr>
                        <a:t>大阪府</a:t>
                      </a:r>
                      <a:endParaRPr lang="ja-JP" altLang="ja-JP" sz="750" kern="10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ja-JP" sz="750" kern="0" dirty="0" smtClean="0">
                          <a:solidFill>
                            <a:schemeClr val="bg1"/>
                          </a:solidFill>
                          <a:effectLst/>
                          <a:latin typeface="HGPｺﾞｼｯｸE" pitchFamily="50" charset="-128"/>
                          <a:ea typeface="HGPｺﾞｼｯｸE" pitchFamily="50" charset="-128"/>
                        </a:rPr>
                        <a:t>（</a:t>
                      </a:r>
                      <a:r>
                        <a:rPr lang="en-US" altLang="ja-JP" sz="750" kern="0" dirty="0" smtClean="0">
                          <a:solidFill>
                            <a:schemeClr val="bg1"/>
                          </a:solidFill>
                          <a:effectLst/>
                          <a:latin typeface="HGPｺﾞｼｯｸE" pitchFamily="50" charset="-128"/>
                          <a:ea typeface="HGPｺﾞｼｯｸE" pitchFamily="50" charset="-128"/>
                        </a:rPr>
                        <a:t>318</a:t>
                      </a:r>
                      <a:r>
                        <a:rPr lang="ja-JP" altLang="ja-JP" sz="750" kern="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noFill/>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r>
              <a:tr h="232015">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8</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0" dirty="0" smtClean="0">
                          <a:solidFill>
                            <a:schemeClr val="bg1"/>
                          </a:solidFill>
                          <a:effectLst/>
                          <a:latin typeface="HGPｺﾞｼｯｸE" pitchFamily="50" charset="-128"/>
                          <a:ea typeface="HGPｺﾞｼｯｸE" pitchFamily="50" charset="-128"/>
                        </a:rPr>
                        <a:t>大阪府</a:t>
                      </a:r>
                    </a:p>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0" dirty="0" smtClean="0">
                          <a:solidFill>
                            <a:schemeClr val="bg1"/>
                          </a:solidFill>
                          <a:effectLst/>
                          <a:latin typeface="HGPｺﾞｼｯｸE" pitchFamily="50" charset="-128"/>
                          <a:ea typeface="HGPｺﾞｼｯｸE" pitchFamily="50" charset="-128"/>
                        </a:rPr>
                        <a:t>（</a:t>
                      </a:r>
                      <a:r>
                        <a:rPr lang="en-US" altLang="ja-JP" sz="750" kern="0" dirty="0" smtClean="0">
                          <a:solidFill>
                            <a:schemeClr val="bg1"/>
                          </a:solidFill>
                          <a:effectLst/>
                          <a:latin typeface="HGPｺﾞｼｯｸE" pitchFamily="50" charset="-128"/>
                          <a:ea typeface="HGPｺﾞｼｯｸE" pitchFamily="50" charset="-128"/>
                        </a:rPr>
                        <a:t>317</a:t>
                      </a:r>
                      <a:r>
                        <a:rPr lang="ja-JP" altLang="en-US" sz="750" kern="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solidFill>
                      <a:srgbClr val="070A97"/>
                    </a:solidFill>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r>
              <a:tr h="232015">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9</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lnSpc>
                          <a:spcPts val="800"/>
                        </a:lnSpc>
                      </a:pPr>
                      <a:r>
                        <a:rPr lang="ja-JP" altLang="en-US" sz="750" kern="0" dirty="0" smtClean="0">
                          <a:solidFill>
                            <a:schemeClr val="bg1"/>
                          </a:solidFill>
                          <a:effectLst/>
                          <a:latin typeface="HGPｺﾞｼｯｸE" pitchFamily="50" charset="-128"/>
                          <a:ea typeface="HGPｺﾞｼｯｸE" pitchFamily="50" charset="-128"/>
                        </a:rPr>
                        <a:t>大阪府</a:t>
                      </a:r>
                      <a:endParaRPr lang="en-US" altLang="ja-JP" sz="750" kern="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en-US" sz="750" kern="0" dirty="0" smtClean="0">
                          <a:solidFill>
                            <a:schemeClr val="bg1"/>
                          </a:solidFill>
                          <a:effectLst/>
                          <a:latin typeface="HGPｺﾞｼｯｸE" pitchFamily="50" charset="-128"/>
                          <a:ea typeface="HGPｺﾞｼｯｸE" pitchFamily="50" charset="-128"/>
                        </a:rPr>
                        <a:t>（</a:t>
                      </a:r>
                      <a:r>
                        <a:rPr lang="en-US" altLang="ja-JP" sz="750" kern="0" dirty="0" smtClean="0">
                          <a:solidFill>
                            <a:schemeClr val="bg1"/>
                          </a:solidFill>
                          <a:effectLst/>
                          <a:latin typeface="HGPｺﾞｼｯｸE" pitchFamily="50" charset="-128"/>
                          <a:ea typeface="HGPｺﾞｼｯｸE" pitchFamily="50" charset="-128"/>
                        </a:rPr>
                        <a:t>298</a:t>
                      </a:r>
                      <a:r>
                        <a:rPr lang="ja-JP" altLang="en-US" sz="750" kern="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232015">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10</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大阪府</a:t>
                      </a:r>
                    </a:p>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291</a:t>
                      </a:r>
                      <a:r>
                        <a:rPr lang="ja-JP" altLang="en-US" sz="750" kern="10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r>
              <a:tr h="232015">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11</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大阪府</a:t>
                      </a:r>
                      <a:endParaRPr lang="en-US" altLang="ja-JP" sz="750" kern="10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294</a:t>
                      </a:r>
                      <a:r>
                        <a:rPr lang="ja-JP" altLang="en-US" sz="750" kern="10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r>
              <a:tr h="232015">
                <a:tc>
                  <a:txBody>
                    <a:bodyPr/>
                    <a:lstStyle/>
                    <a:p>
                      <a:pPr algn="ctr" fontAlgn="ctr">
                        <a:lnSpc>
                          <a:spcPts val="800"/>
                        </a:lnSpc>
                      </a:pPr>
                      <a:r>
                        <a:rPr lang="en-US" altLang="ja-JP" sz="750" kern="1200" dirty="0" smtClean="0">
                          <a:solidFill>
                            <a:schemeClr val="tx1"/>
                          </a:solidFill>
                          <a:effectLst/>
                          <a:latin typeface="HGPｺﾞｼｯｸE" pitchFamily="50" charset="-128"/>
                          <a:ea typeface="HGPｺﾞｼｯｸE" pitchFamily="50" charset="-128"/>
                        </a:rPr>
                        <a:t>12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ー</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100" dirty="0" smtClean="0">
                          <a:solidFill>
                            <a:schemeClr val="bg1"/>
                          </a:solidFill>
                          <a:effectLst/>
                          <a:latin typeface="HGPｺﾞｼｯｸE" pitchFamily="50" charset="-128"/>
                          <a:ea typeface="HGPｺﾞｼｯｸE" pitchFamily="50" charset="-128"/>
                        </a:rPr>
                        <a:t>大阪府</a:t>
                      </a:r>
                    </a:p>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299</a:t>
                      </a:r>
                      <a:r>
                        <a:rPr lang="ja-JP" altLang="en-US" sz="750" kern="10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r>
              <a:tr h="232015">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13</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ー</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大阪府</a:t>
                      </a:r>
                      <a:endParaRPr lang="en-US" altLang="ja-JP" sz="750" kern="10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301</a:t>
                      </a:r>
                      <a:r>
                        <a:rPr lang="ja-JP" altLang="en-US" sz="750" kern="10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26</a:t>
            </a:fld>
            <a:endParaRPr kumimoji="1" lang="ja-JP" altLang="en-US"/>
          </a:p>
        </p:txBody>
      </p:sp>
    </p:spTree>
    <p:extLst>
      <p:ext uri="{BB962C8B-B14F-4D97-AF65-F5344CB8AC3E}">
        <p14:creationId xmlns:p14="http://schemas.microsoft.com/office/powerpoint/2010/main" val="3656165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角丸四角形 62"/>
          <p:cNvSpPr/>
          <p:nvPr/>
        </p:nvSpPr>
        <p:spPr>
          <a:xfrm>
            <a:off x="35496" y="3140968"/>
            <a:ext cx="9001000" cy="3577044"/>
          </a:xfrm>
          <a:prstGeom prst="roundRect">
            <a:avLst>
              <a:gd name="adj" fmla="val 761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pic>
        <p:nvPicPr>
          <p:cNvPr id="3" name="図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1520" y="3545962"/>
            <a:ext cx="2921262" cy="2227973"/>
          </a:xfrm>
          <a:prstGeom prst="rect">
            <a:avLst/>
          </a:prstGeom>
        </p:spPr>
      </p:pic>
      <p:sp>
        <p:nvSpPr>
          <p:cNvPr id="13" name="テキスト ボックス 12"/>
          <p:cNvSpPr txBox="1"/>
          <p:nvPr/>
        </p:nvSpPr>
        <p:spPr>
          <a:xfrm>
            <a:off x="107504" y="5879594"/>
            <a:ext cx="2895979" cy="600164"/>
          </a:xfrm>
          <a:prstGeom prst="rect">
            <a:avLst/>
          </a:prstGeom>
          <a:noFill/>
        </p:spPr>
        <p:txBody>
          <a:bodyPr wrap="square" rtlCol="0">
            <a:spAutoFit/>
          </a:bodyPr>
          <a:lstStyle/>
          <a:p>
            <a:r>
              <a:rPr kumimoji="1" lang="ja-JP" altLang="en-US" sz="1100" dirty="0" smtClean="0"/>
              <a:t>■所得格差の推移</a:t>
            </a:r>
            <a:endParaRPr kumimoji="1" lang="en-US" altLang="ja-JP" sz="1100" dirty="0" smtClean="0"/>
          </a:p>
          <a:p>
            <a:r>
              <a:rPr lang="ja-JP" altLang="en-US" sz="1100" dirty="0" smtClean="0"/>
              <a:t>当初所得格差は拡大するものの、</a:t>
            </a:r>
            <a:r>
              <a:rPr lang="en-US" altLang="ja-JP" sz="1100" dirty="0" smtClean="0"/>
              <a:t>2000</a:t>
            </a:r>
            <a:r>
              <a:rPr lang="ja-JP" altLang="en-US" sz="1100" dirty="0" smtClean="0"/>
              <a:t>年代</a:t>
            </a:r>
            <a:endParaRPr lang="en-US" altLang="ja-JP" sz="1100" dirty="0" smtClean="0"/>
          </a:p>
          <a:p>
            <a:r>
              <a:rPr lang="ja-JP" altLang="en-US" sz="1100" dirty="0" smtClean="0"/>
              <a:t>以降の再分配所得格差は横ばいの状況</a:t>
            </a:r>
            <a:endParaRPr lang="en-US" altLang="ja-JP" sz="1100" dirty="0" smtClean="0"/>
          </a:p>
        </p:txBody>
      </p:sp>
      <p:pic>
        <p:nvPicPr>
          <p:cNvPr id="5" name="図 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57482" y="3560424"/>
            <a:ext cx="5030706" cy="2213511"/>
          </a:xfrm>
          <a:prstGeom prst="rect">
            <a:avLst/>
          </a:prstGeom>
        </p:spPr>
      </p:pic>
      <p:sp>
        <p:nvSpPr>
          <p:cNvPr id="6" name="正方形/長方形 5"/>
          <p:cNvSpPr/>
          <p:nvPr/>
        </p:nvSpPr>
        <p:spPr>
          <a:xfrm>
            <a:off x="504004" y="4634676"/>
            <a:ext cx="792088" cy="360040"/>
          </a:xfrm>
          <a:prstGeom prst="rect">
            <a:avLst/>
          </a:prstGeom>
          <a:noFill/>
          <a:ln>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771800" y="5831686"/>
            <a:ext cx="2895979" cy="769441"/>
          </a:xfrm>
          <a:prstGeom prst="rect">
            <a:avLst/>
          </a:prstGeom>
          <a:noFill/>
        </p:spPr>
        <p:txBody>
          <a:bodyPr wrap="square" rtlCol="0">
            <a:spAutoFit/>
          </a:bodyPr>
          <a:lstStyle/>
          <a:p>
            <a:r>
              <a:rPr kumimoji="1" lang="ja-JP" altLang="en-US" sz="1100" dirty="0" smtClean="0"/>
              <a:t>■相対的貧困率と貧困ラインの推移</a:t>
            </a:r>
            <a:endParaRPr kumimoji="1" lang="en-US" altLang="ja-JP" sz="1100" dirty="0" smtClean="0"/>
          </a:p>
          <a:p>
            <a:r>
              <a:rPr kumimoji="1" lang="ja-JP" altLang="en-US" sz="1100" dirty="0" smtClean="0"/>
              <a:t>日本の相対的貧困率（可処分所得が中央値の半分未満の人の割合）は、</a:t>
            </a:r>
            <a:r>
              <a:rPr kumimoji="1" lang="en-US" altLang="ja-JP" sz="1100" dirty="0" smtClean="0"/>
              <a:t>1985</a:t>
            </a:r>
            <a:r>
              <a:rPr kumimoji="1" lang="ja-JP" altLang="en-US" sz="1100" dirty="0" smtClean="0"/>
              <a:t>年の</a:t>
            </a:r>
            <a:r>
              <a:rPr kumimoji="1" lang="en-US" altLang="ja-JP" sz="1100" dirty="0" smtClean="0"/>
              <a:t>12.0</a:t>
            </a:r>
            <a:r>
              <a:rPr kumimoji="1" lang="ja-JP" altLang="en-US" sz="1100" dirty="0" smtClean="0"/>
              <a:t>％から</a:t>
            </a:r>
            <a:r>
              <a:rPr kumimoji="1" lang="en-US" altLang="ja-JP" sz="1100" dirty="0" smtClean="0"/>
              <a:t>2012</a:t>
            </a:r>
            <a:r>
              <a:rPr kumimoji="1" lang="ja-JP" altLang="en-US" sz="1100" dirty="0" smtClean="0"/>
              <a:t>年の</a:t>
            </a:r>
            <a:r>
              <a:rPr kumimoji="1" lang="en-US" altLang="ja-JP" sz="1100" dirty="0" smtClean="0"/>
              <a:t>16.1</a:t>
            </a:r>
            <a:r>
              <a:rPr kumimoji="1" lang="ja-JP" altLang="en-US" sz="1100" dirty="0" smtClean="0"/>
              <a:t>％に上昇</a:t>
            </a:r>
            <a:endParaRPr kumimoji="1" lang="en-US" altLang="ja-JP" sz="1100" dirty="0" smtClean="0"/>
          </a:p>
        </p:txBody>
      </p:sp>
      <p:sp>
        <p:nvSpPr>
          <p:cNvPr id="11" name="テキスト ボックス 10"/>
          <p:cNvSpPr txBox="1"/>
          <p:nvPr/>
        </p:nvSpPr>
        <p:spPr>
          <a:xfrm>
            <a:off x="5582831" y="5779293"/>
            <a:ext cx="3021617" cy="938719"/>
          </a:xfrm>
          <a:prstGeom prst="rect">
            <a:avLst/>
          </a:prstGeom>
          <a:noFill/>
        </p:spPr>
        <p:txBody>
          <a:bodyPr wrap="square" rtlCol="0">
            <a:spAutoFit/>
          </a:bodyPr>
          <a:lstStyle/>
          <a:p>
            <a:r>
              <a:rPr kumimoji="1" lang="ja-JP" altLang="en-US" sz="1100" dirty="0" smtClean="0"/>
              <a:t>■世帯類型別にみた生活保護の被保護率</a:t>
            </a:r>
            <a:endParaRPr kumimoji="1" lang="en-US" altLang="ja-JP" sz="1100" dirty="0" smtClean="0"/>
          </a:p>
          <a:p>
            <a:r>
              <a:rPr kumimoji="1" lang="ja-JP" altLang="en-US" sz="1100" dirty="0" smtClean="0"/>
              <a:t>生活保護を受ける世帯の割合（被保護率）は母子世帯やその他の世帯（主に勤労世代）で上昇し、高齢世代については、年金制度の充実により低下していたが、</a:t>
            </a:r>
            <a:r>
              <a:rPr kumimoji="1" lang="en-US" altLang="ja-JP" sz="1100" dirty="0" smtClean="0"/>
              <a:t>2000</a:t>
            </a:r>
            <a:r>
              <a:rPr kumimoji="1" lang="ja-JP" altLang="en-US" sz="1100" dirty="0" smtClean="0"/>
              <a:t>年以降は緩やかに上昇</a:t>
            </a:r>
            <a:endParaRPr kumimoji="1" lang="en-US" altLang="ja-JP" sz="1100" dirty="0" smtClean="0"/>
          </a:p>
        </p:txBody>
      </p:sp>
      <p:sp>
        <p:nvSpPr>
          <p:cNvPr id="4" name="正方形/長方形 3"/>
          <p:cNvSpPr/>
          <p:nvPr/>
        </p:nvSpPr>
        <p:spPr>
          <a:xfrm>
            <a:off x="116950" y="153735"/>
            <a:ext cx="2492990" cy="369332"/>
          </a:xfrm>
          <a:prstGeom prst="rect">
            <a:avLst/>
          </a:prstGeom>
        </p:spPr>
        <p:txBody>
          <a:bodyPr wrap="none">
            <a:spAutoFit/>
          </a:bodyPr>
          <a:lstStyle/>
          <a:p>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所得</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・資産格差の</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現状</a:t>
            </a:r>
            <a:endParaRPr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116950" y="515323"/>
            <a:ext cx="6988121" cy="261610"/>
          </a:xfrm>
          <a:prstGeom prst="rect">
            <a:avLst/>
          </a:prstGeom>
          <a:noFill/>
        </p:spPr>
        <p:txBody>
          <a:bodyPr wrap="square" rtlCol="0">
            <a:spAutoFit/>
          </a:bodyPr>
          <a:lstStyle/>
          <a:p>
            <a:r>
              <a:rPr lang="ja-JP" altLang="en-US" sz="1100" dirty="0"/>
              <a:t>■全国のジニ</a:t>
            </a:r>
            <a:r>
              <a:rPr lang="ja-JP" altLang="en-US" sz="1100" dirty="0" smtClean="0"/>
              <a:t>係数（</a:t>
            </a:r>
            <a:r>
              <a:rPr lang="en-US" altLang="ja-JP" sz="1100" dirty="0" smtClean="0"/>
              <a:t>2014</a:t>
            </a:r>
            <a:r>
              <a:rPr lang="ja-JP" altLang="en-US" sz="1100" dirty="0" smtClean="0"/>
              <a:t>年）　資料</a:t>
            </a:r>
            <a:r>
              <a:rPr lang="ja-JP" altLang="en-US" sz="1100" dirty="0"/>
              <a:t>：総務省統計局「全国消費実態調査（</a:t>
            </a:r>
            <a:r>
              <a:rPr lang="ja-JP" altLang="en-US" sz="1100" dirty="0" smtClean="0"/>
              <a:t>平成</a:t>
            </a:r>
            <a:r>
              <a:rPr lang="en-US" altLang="ja-JP" sz="1100" dirty="0" smtClean="0"/>
              <a:t>26</a:t>
            </a:r>
            <a:r>
              <a:rPr lang="ja-JP" altLang="en-US" sz="1100" dirty="0"/>
              <a:t>年）」より作成</a:t>
            </a:r>
          </a:p>
        </p:txBody>
      </p:sp>
      <p:sp>
        <p:nvSpPr>
          <p:cNvPr id="42" name="テキスト ボックス 41"/>
          <p:cNvSpPr txBox="1"/>
          <p:nvPr/>
        </p:nvSpPr>
        <p:spPr>
          <a:xfrm>
            <a:off x="176168" y="3265820"/>
            <a:ext cx="3425396" cy="261610"/>
          </a:xfrm>
          <a:prstGeom prst="rect">
            <a:avLst/>
          </a:prstGeom>
          <a:noFill/>
        </p:spPr>
        <p:txBody>
          <a:bodyPr wrap="square" rtlCol="0">
            <a:spAutoFit/>
          </a:bodyPr>
          <a:lstStyle/>
          <a:p>
            <a:r>
              <a:rPr lang="ja-JP" altLang="en-US" sz="1100" dirty="0" smtClean="0"/>
              <a:t>出典：みずほ総合研究所</a:t>
            </a:r>
            <a:r>
              <a:rPr lang="ja-JP" altLang="en-US" sz="1100" dirty="0"/>
              <a:t>「</a:t>
            </a:r>
            <a:r>
              <a:rPr lang="ja-JP" altLang="en-US" sz="1100" dirty="0" smtClean="0"/>
              <a:t>日本</a:t>
            </a:r>
            <a:r>
              <a:rPr lang="ja-JP" altLang="en-US" sz="1100" dirty="0"/>
              <a:t>の格差に関する</a:t>
            </a:r>
            <a:r>
              <a:rPr lang="ja-JP" altLang="en-US" sz="1100" dirty="0" smtClean="0"/>
              <a:t>現状」</a:t>
            </a:r>
            <a:endParaRPr lang="ja-JP" altLang="en-US" sz="1100" dirty="0"/>
          </a:p>
        </p:txBody>
      </p:sp>
      <p:graphicFrame>
        <p:nvGraphicFramePr>
          <p:cNvPr id="52" name="表 51"/>
          <p:cNvGraphicFramePr>
            <a:graphicFrameLocks noGrp="1"/>
          </p:cNvGraphicFramePr>
          <p:nvPr>
            <p:extLst>
              <p:ext uri="{D42A27DB-BD31-4B8C-83A1-F6EECF244321}">
                <p14:modId xmlns:p14="http://schemas.microsoft.com/office/powerpoint/2010/main" val="2816153572"/>
              </p:ext>
            </p:extLst>
          </p:nvPr>
        </p:nvGraphicFramePr>
        <p:xfrm>
          <a:off x="3474122" y="1268760"/>
          <a:ext cx="3106790" cy="1613319"/>
        </p:xfrm>
        <a:graphic>
          <a:graphicData uri="http://schemas.openxmlformats.org/drawingml/2006/table">
            <a:tbl>
              <a:tblPr>
                <a:tableStyleId>{35758FB7-9AC5-4552-8A53-C91805E547FA}</a:tableStyleId>
              </a:tblPr>
              <a:tblGrid>
                <a:gridCol w="343257"/>
                <a:gridCol w="542103"/>
                <a:gridCol w="1429343"/>
                <a:gridCol w="792087"/>
              </a:tblGrid>
              <a:tr h="136746">
                <a:tc gridSpan="2">
                  <a:txBody>
                    <a:bodyPr/>
                    <a:lstStyle/>
                    <a:p>
                      <a:pPr algn="ctr" fontAlgn="ctr"/>
                      <a:r>
                        <a:rPr lang="ja-JP" altLang="en-US" sz="1100" u="none" strike="noStrike" dirty="0" smtClean="0">
                          <a:effectLst/>
                        </a:rPr>
                        <a:t>総世帯</a:t>
                      </a:r>
                    </a:p>
                  </a:txBody>
                  <a:tcPr marL="9525" marR="9525" marT="9525" marB="0" anchor="ctr"/>
                </a:tc>
                <a:tc hMerge="1">
                  <a:txBody>
                    <a:bodyPr/>
                    <a:lstStyle/>
                    <a:p>
                      <a:endParaRPr kumimoji="1" lang="ja-JP" altLang="en-US"/>
                    </a:p>
                  </a:txBody>
                  <a:tcPr/>
                </a:tc>
                <a:tc>
                  <a:txBody>
                    <a:bodyPr/>
                    <a:lstStyle/>
                    <a:p>
                      <a:pPr algn="ctr" fontAlgn="ctr"/>
                      <a:r>
                        <a:rPr lang="ja-JP" altLang="en-US" sz="1100" u="none" strike="noStrike" dirty="0" smtClean="0">
                          <a:effectLst/>
                        </a:rPr>
                        <a:t>世帯員２人以上の世帯</a:t>
                      </a:r>
                    </a:p>
                  </a:txBody>
                  <a:tcPr marL="9525" marR="9525" marT="9525" marB="0" anchor="ctr"/>
                </a:tc>
                <a:tc>
                  <a:txBody>
                    <a:bodyPr/>
                    <a:lstStyle/>
                    <a:p>
                      <a:pPr algn="ctr" fontAlgn="ctr"/>
                      <a:r>
                        <a:rPr lang="ja-JP" altLang="en-US" sz="1100" u="none" strike="noStrike" dirty="0" smtClean="0">
                          <a:effectLst/>
                        </a:rPr>
                        <a:t>単身世帯</a:t>
                      </a:r>
                    </a:p>
                  </a:txBody>
                  <a:tcPr marL="9525" marR="9525" marT="9525" marB="0" anchor="ctr"/>
                </a:tc>
              </a:tr>
              <a:tr h="239359">
                <a:tc>
                  <a:txBody>
                    <a:bodyPr/>
                    <a:lstStyle/>
                    <a:p>
                      <a:pPr algn="l" fontAlgn="ctr"/>
                      <a:r>
                        <a:rPr lang="ja-JP" altLang="en-US" sz="1100" u="none" strike="noStrike" dirty="0">
                          <a:effectLst/>
                        </a:rPr>
                        <a:t>全国</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0.359</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0.314</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dirty="0">
                          <a:solidFill>
                            <a:srgbClr val="000000"/>
                          </a:solidFill>
                          <a:effectLst/>
                          <a:latin typeface="ＭＳ Ｐゴシック"/>
                        </a:rPr>
                        <a:t>0.346</a:t>
                      </a:r>
                    </a:p>
                  </a:txBody>
                  <a:tcPr marL="9525" marR="9525" marT="9525" marB="0" anchor="ctr"/>
                </a:tc>
              </a:tr>
              <a:tr h="239359">
                <a:tc>
                  <a:txBody>
                    <a:bodyPr/>
                    <a:lstStyle/>
                    <a:p>
                      <a:pPr algn="l" fontAlgn="ctr"/>
                      <a:r>
                        <a:rPr lang="ja-JP" altLang="en-US" sz="1100" u="none" strike="noStrike" dirty="0">
                          <a:effectLst/>
                        </a:rPr>
                        <a:t>大阪</a:t>
                      </a:r>
                      <a:endParaRPr lang="ja-JP" altLang="en-US" sz="1100" b="0" i="0" u="none" strike="noStrike" dirty="0">
                        <a:solidFill>
                          <a:srgbClr val="000000"/>
                        </a:solidFill>
                        <a:effectLst/>
                        <a:latin typeface="ＭＳ Ｐゴシック"/>
                      </a:endParaRPr>
                    </a:p>
                  </a:txBody>
                  <a:tcPr marL="9525" marR="9525" marT="9525" marB="0" anchor="ctr">
                    <a:solidFill>
                      <a:srgbClr val="FFC000"/>
                    </a:solidFill>
                  </a:tcPr>
                </a:tc>
                <a:tc>
                  <a:txBody>
                    <a:bodyPr/>
                    <a:lstStyle/>
                    <a:p>
                      <a:pPr algn="r" fontAlgn="ctr"/>
                      <a:r>
                        <a:rPr lang="en-US" altLang="ja-JP" sz="1100" b="0" i="0" u="none" strike="noStrike" dirty="0" smtClean="0">
                          <a:solidFill>
                            <a:srgbClr val="000000"/>
                          </a:solidFill>
                          <a:effectLst/>
                          <a:latin typeface="ＭＳ Ｐゴシック"/>
                        </a:rPr>
                        <a:t>0.372</a:t>
                      </a:r>
                      <a:endParaRPr lang="en-US" altLang="ja-JP" sz="1100" b="0" i="0" u="none" strike="noStrike" dirty="0">
                        <a:solidFill>
                          <a:srgbClr val="000000"/>
                        </a:solidFill>
                        <a:effectLst/>
                        <a:latin typeface="ＭＳ Ｐゴシック"/>
                      </a:endParaRPr>
                    </a:p>
                  </a:txBody>
                  <a:tcPr marL="9525" marR="9525" marT="9525" marB="0" anchor="ctr">
                    <a:solidFill>
                      <a:srgbClr val="FFC000"/>
                    </a:solidFill>
                  </a:tcPr>
                </a:tc>
                <a:tc>
                  <a:txBody>
                    <a:bodyPr/>
                    <a:lstStyle/>
                    <a:p>
                      <a:pPr algn="r" fontAlgn="ctr"/>
                      <a:r>
                        <a:rPr lang="en-US" altLang="ja-JP" sz="1100" u="none" strike="noStrike" dirty="0">
                          <a:effectLst/>
                          <a:latin typeface="+mn-ea"/>
                          <a:ea typeface="+mn-ea"/>
                        </a:rPr>
                        <a:t>0.315</a:t>
                      </a:r>
                      <a:endParaRPr lang="en-US" altLang="ja-JP" sz="1100" b="0" i="0" u="none" strike="noStrike" dirty="0">
                        <a:solidFill>
                          <a:srgbClr val="000000"/>
                        </a:solidFill>
                        <a:effectLst/>
                        <a:latin typeface="+mn-ea"/>
                        <a:ea typeface="+mn-ea"/>
                      </a:endParaRPr>
                    </a:p>
                  </a:txBody>
                  <a:tcPr marL="9525" marR="9525" marT="9525" marB="0" anchor="ctr">
                    <a:solidFill>
                      <a:srgbClr val="FFC000"/>
                    </a:solidFill>
                  </a:tcPr>
                </a:tc>
                <a:tc>
                  <a:txBody>
                    <a:bodyPr/>
                    <a:lstStyle/>
                    <a:p>
                      <a:pPr algn="r" rtl="0" fontAlgn="ctr"/>
                      <a:r>
                        <a:rPr lang="en-US" altLang="ja-JP" sz="1100" b="0" i="0" u="none" strike="noStrike" dirty="0">
                          <a:solidFill>
                            <a:srgbClr val="000000"/>
                          </a:solidFill>
                          <a:effectLst/>
                          <a:latin typeface="ＭＳ Ｐゴシック"/>
                        </a:rPr>
                        <a:t>0.369</a:t>
                      </a:r>
                    </a:p>
                  </a:txBody>
                  <a:tcPr marL="9525" marR="9525" marT="9525" marB="0" anchor="ctr">
                    <a:solidFill>
                      <a:srgbClr val="FFC000"/>
                    </a:solidFill>
                  </a:tcPr>
                </a:tc>
              </a:tr>
              <a:tr h="239359">
                <a:tc>
                  <a:txBody>
                    <a:bodyPr/>
                    <a:lstStyle/>
                    <a:p>
                      <a:pPr algn="l" fontAlgn="ctr"/>
                      <a:r>
                        <a:rPr lang="ja-JP" altLang="en-US" sz="1100" u="none" strike="noStrike">
                          <a:effectLst/>
                        </a:rPr>
                        <a:t>東京</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0.378</a:t>
                      </a:r>
                    </a:p>
                  </a:txBody>
                  <a:tcPr marL="9525" marR="9525" marT="9525" marB="0" anchor="ctr"/>
                </a:tc>
                <a:tc>
                  <a:txBody>
                    <a:bodyPr/>
                    <a:lstStyle/>
                    <a:p>
                      <a:pPr algn="r" fontAlgn="ctr"/>
                      <a:r>
                        <a:rPr lang="en-US" altLang="ja-JP" sz="1100" u="none" strike="noStrike" dirty="0">
                          <a:effectLst/>
                          <a:latin typeface="+mn-ea"/>
                          <a:ea typeface="+mn-ea"/>
                        </a:rPr>
                        <a:t>0.343</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a:solidFill>
                            <a:srgbClr val="000000"/>
                          </a:solidFill>
                          <a:effectLst/>
                          <a:latin typeface="ＭＳ Ｐゴシック"/>
                        </a:rPr>
                        <a:t>0.336</a:t>
                      </a:r>
                    </a:p>
                  </a:txBody>
                  <a:tcPr marL="9525" marR="9525" marT="9525" marB="0" anchor="ctr"/>
                </a:tc>
              </a:tr>
              <a:tr h="239359">
                <a:tc>
                  <a:txBody>
                    <a:bodyPr/>
                    <a:lstStyle/>
                    <a:p>
                      <a:pPr algn="l" fontAlgn="ctr"/>
                      <a:r>
                        <a:rPr lang="ja-JP" altLang="en-US" sz="1100" u="none" strike="noStrike">
                          <a:effectLst/>
                        </a:rPr>
                        <a:t>愛知</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0.350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0.301</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a:solidFill>
                            <a:srgbClr val="000000"/>
                          </a:solidFill>
                          <a:effectLst/>
                          <a:latin typeface="ＭＳ Ｐゴシック"/>
                        </a:rPr>
                        <a:t>0.310</a:t>
                      </a:r>
                    </a:p>
                  </a:txBody>
                  <a:tcPr marL="9525" marR="9525" marT="9525" marB="0" anchor="ctr"/>
                </a:tc>
              </a:tr>
              <a:tr h="239359">
                <a:tc>
                  <a:txBody>
                    <a:bodyPr/>
                    <a:lstStyle/>
                    <a:p>
                      <a:pPr algn="l" fontAlgn="ctr"/>
                      <a:r>
                        <a:rPr lang="ja-JP" altLang="en-US" sz="1100" u="none" strike="noStrike">
                          <a:effectLst/>
                        </a:rPr>
                        <a:t>京都</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0.362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0.308</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a:solidFill>
                            <a:srgbClr val="000000"/>
                          </a:solidFill>
                          <a:effectLst/>
                          <a:latin typeface="ＭＳ Ｐゴシック"/>
                        </a:rPr>
                        <a:t>0.342</a:t>
                      </a:r>
                    </a:p>
                  </a:txBody>
                  <a:tcPr marL="9525" marR="9525" marT="9525" marB="0" anchor="ctr"/>
                </a:tc>
              </a:tr>
              <a:tr h="239359">
                <a:tc>
                  <a:txBody>
                    <a:bodyPr/>
                    <a:lstStyle/>
                    <a:p>
                      <a:pPr algn="l" fontAlgn="ctr"/>
                      <a:r>
                        <a:rPr lang="ja-JP" altLang="en-US" sz="1100" u="none" strike="noStrike">
                          <a:effectLst/>
                        </a:rPr>
                        <a:t>兵庫</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0.346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0.303</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dirty="0">
                          <a:solidFill>
                            <a:srgbClr val="000000"/>
                          </a:solidFill>
                          <a:effectLst/>
                          <a:latin typeface="ＭＳ Ｐゴシック"/>
                        </a:rPr>
                        <a:t>0.336</a:t>
                      </a:r>
                    </a:p>
                  </a:txBody>
                  <a:tcPr marL="9525" marR="9525" marT="9525" marB="0" anchor="ctr"/>
                </a:tc>
              </a:tr>
            </a:tbl>
          </a:graphicData>
        </a:graphic>
      </p:graphicFrame>
      <p:graphicFrame>
        <p:nvGraphicFramePr>
          <p:cNvPr id="58" name="グラフ 57"/>
          <p:cNvGraphicFramePr>
            <a:graphicFrameLocks/>
          </p:cNvGraphicFramePr>
          <p:nvPr>
            <p:extLst>
              <p:ext uri="{D42A27DB-BD31-4B8C-83A1-F6EECF244321}">
                <p14:modId xmlns:p14="http://schemas.microsoft.com/office/powerpoint/2010/main" val="2576641598"/>
              </p:ext>
            </p:extLst>
          </p:nvPr>
        </p:nvGraphicFramePr>
        <p:xfrm>
          <a:off x="264121" y="1026314"/>
          <a:ext cx="3429756" cy="2035643"/>
        </p:xfrm>
        <a:graphic>
          <a:graphicData uri="http://schemas.openxmlformats.org/drawingml/2006/chart">
            <c:chart xmlns:c="http://schemas.openxmlformats.org/drawingml/2006/chart" xmlns:r="http://schemas.openxmlformats.org/officeDocument/2006/relationships" r:id="rId6"/>
          </a:graphicData>
        </a:graphic>
      </p:graphicFrame>
      <p:sp>
        <p:nvSpPr>
          <p:cNvPr id="64" name="テキスト ボックス 63"/>
          <p:cNvSpPr txBox="1"/>
          <p:nvPr/>
        </p:nvSpPr>
        <p:spPr>
          <a:xfrm>
            <a:off x="176168" y="776933"/>
            <a:ext cx="2374554" cy="261610"/>
          </a:xfrm>
          <a:prstGeom prst="rect">
            <a:avLst/>
          </a:prstGeom>
          <a:noFill/>
        </p:spPr>
        <p:txBody>
          <a:bodyPr wrap="square" rtlCol="0">
            <a:spAutoFit/>
          </a:bodyPr>
          <a:lstStyle/>
          <a:p>
            <a:r>
              <a:rPr lang="en-US" altLang="ja-JP" sz="1100" b="1" dirty="0" smtClean="0"/>
              <a:t>2014</a:t>
            </a:r>
            <a:r>
              <a:rPr lang="ja-JP" altLang="en-US" sz="1100" b="1" dirty="0" smtClean="0"/>
              <a:t>年　全国のジニ係数（総世帯）</a:t>
            </a:r>
            <a:endParaRPr lang="en-US" altLang="ja-JP" sz="1100" b="1" dirty="0" smtClean="0"/>
          </a:p>
        </p:txBody>
      </p:sp>
      <p:sp>
        <p:nvSpPr>
          <p:cNvPr id="30" name="テキスト ボックス 29"/>
          <p:cNvSpPr txBox="1"/>
          <p:nvPr/>
        </p:nvSpPr>
        <p:spPr>
          <a:xfrm>
            <a:off x="3347864" y="980728"/>
            <a:ext cx="2086522" cy="261610"/>
          </a:xfrm>
          <a:prstGeom prst="rect">
            <a:avLst/>
          </a:prstGeom>
          <a:noFill/>
        </p:spPr>
        <p:txBody>
          <a:bodyPr wrap="square" rtlCol="0">
            <a:spAutoFit/>
          </a:bodyPr>
          <a:lstStyle/>
          <a:p>
            <a:r>
              <a:rPr lang="en-US" altLang="ja-JP" sz="1100" dirty="0" smtClean="0"/>
              <a:t>※</a:t>
            </a:r>
            <a:r>
              <a:rPr lang="ja-JP" altLang="en-US" sz="1100" dirty="0" smtClean="0"/>
              <a:t>世帯員状況別のジニ係数</a:t>
            </a:r>
            <a:endParaRPr lang="en-US" altLang="ja-JP" sz="1100" dirty="0" smtClean="0"/>
          </a:p>
        </p:txBody>
      </p:sp>
      <p:sp>
        <p:nvSpPr>
          <p:cNvPr id="31" name="テキスト ボックス 30"/>
          <p:cNvSpPr txBox="1"/>
          <p:nvPr/>
        </p:nvSpPr>
        <p:spPr>
          <a:xfrm>
            <a:off x="6702052" y="1242338"/>
            <a:ext cx="1929780" cy="938719"/>
          </a:xfrm>
          <a:prstGeom prst="rect">
            <a:avLst/>
          </a:prstGeom>
          <a:noFill/>
        </p:spPr>
        <p:txBody>
          <a:bodyPr wrap="square" rtlCol="0">
            <a:spAutoFit/>
          </a:bodyPr>
          <a:lstStyle/>
          <a:p>
            <a:r>
              <a:rPr lang="en-US" altLang="ja-JP" sz="1100" dirty="0" smtClean="0"/>
              <a:t>※</a:t>
            </a:r>
            <a:r>
              <a:rPr lang="ja-JP" altLang="en-US" sz="1100" dirty="0" smtClean="0"/>
              <a:t>ジニ係数</a:t>
            </a:r>
            <a:endParaRPr lang="en-US" altLang="ja-JP" sz="1100" dirty="0" smtClean="0"/>
          </a:p>
          <a:p>
            <a:r>
              <a:rPr lang="ja-JP" altLang="en-US" sz="1100" dirty="0" smtClean="0"/>
              <a:t>　所得等の分布の均等度を示す指標の１つで、ゼロに近いほど格差が小さく、１に近いほど格差が大きい</a:t>
            </a:r>
            <a:endParaRPr lang="en-US" altLang="ja-JP" sz="1100" dirty="0" smtClean="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27</a:t>
            </a:fld>
            <a:endParaRPr kumimoji="1" lang="ja-JP" altLang="en-US"/>
          </a:p>
        </p:txBody>
      </p:sp>
    </p:spTree>
    <p:extLst>
      <p:ext uri="{BB962C8B-B14F-4D97-AF65-F5344CB8AC3E}">
        <p14:creationId xmlns:p14="http://schemas.microsoft.com/office/powerpoint/2010/main" val="7372214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043729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86198" y="1493297"/>
            <a:ext cx="7476681" cy="5109091"/>
          </a:xfrm>
          <a:prstGeom prst="rect">
            <a:avLst/>
          </a:prstGeom>
          <a:noFill/>
        </p:spPr>
        <p:txBody>
          <a:bodyPr wrap="square" rtlCol="0">
            <a:spAutoFit/>
          </a:bodyPr>
          <a:lstStyle/>
          <a:p>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総　論　</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成長戦略の目標値である「来阪外国人」と「貨物取扱量」については、各論において言及</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①成長率</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②雇用創出</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各　論（５源泉別の動向分析）</a:t>
            </a:r>
            <a:endParaRPr lang="en-US" altLang="ja-JP" sz="2000" b="1"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①集客　         －　 インバウンド・観光</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②人材　         －　 人材流出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人口動態）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　 所得構造</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女性や高齢者の就業</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　 外国人材</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③産業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健康医療・介護分野</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企業等の立地</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生産性・設備投資</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開廃業・イノベーション</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貿易・海外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展開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対内投資</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④インフラ</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空港・港湾</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その他インフラ（鉄道、道路など）</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⑤都市再生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その他都市魅力（環境、文化、居住など）</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79512" y="43533"/>
            <a:ext cx="8712968" cy="923330"/>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月に、これまでの長期低迷を脱し、日本の成長エンジンとして再生するための方向性を取りまとめた「大阪の成長戦略」について、策定時以降の総括（社会経済環境の変化を含む）と検証をおこなうため、各種データ等を用いて分析を行った</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95137" y="1014957"/>
            <a:ext cx="1172007" cy="400110"/>
          </a:xfrm>
          <a:prstGeom prst="rect">
            <a:avLst/>
          </a:prstGeom>
          <a:noFill/>
        </p:spPr>
        <p:txBody>
          <a:bodyPr wrap="square" rtlCol="0">
            <a:spAutoFit/>
          </a:bodyPr>
          <a:lstStyle/>
          <a:p>
            <a:r>
              <a:rPr kumimoji="1"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目次</a:t>
            </a:r>
            <a:r>
              <a:rPr kumimoji="1"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595137" y="980728"/>
            <a:ext cx="8064896" cy="573325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
        <p:nvSpPr>
          <p:cNvPr id="8" name="Rectangle 2"/>
          <p:cNvSpPr txBox="1">
            <a:spLocks noChangeArrowheads="1"/>
          </p:cNvSpPr>
          <p:nvPr/>
        </p:nvSpPr>
        <p:spPr bwMode="auto">
          <a:xfrm>
            <a:off x="6586852" y="1893461"/>
            <a:ext cx="2499418" cy="57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spcBef>
                <a:spcPts val="0"/>
              </a:spcBef>
            </a:pPr>
            <a:r>
              <a:rPr lang="ja-JP" altLang="en-US" sz="1600" u="none" kern="0" dirty="0" smtClean="0">
                <a:latin typeface="Meiryo UI" panose="020B0604030504040204" pitchFamily="50" charset="-128"/>
                <a:ea typeface="Meiryo UI" panose="020B0604030504040204" pitchFamily="50" charset="-128"/>
                <a:cs typeface="Meiryo UI" panose="020B0604030504040204" pitchFamily="50" charset="-128"/>
              </a:rPr>
              <a:t>・・・・　ｐ</a:t>
            </a: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0" dirty="0" smtClean="0">
                <a:latin typeface="Meiryo UI" panose="020B0604030504040204" pitchFamily="50" charset="-128"/>
                <a:ea typeface="Meiryo UI" panose="020B0604030504040204" pitchFamily="50" charset="-128"/>
                <a:cs typeface="Meiryo UI" panose="020B0604030504040204" pitchFamily="50" charset="-128"/>
              </a:rPr>
              <a:t> ３</a:t>
            </a:r>
            <a:endParaRPr lang="en-US" altLang="ja-JP" sz="1600" u="none" kern="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0"/>
              </a:spcBef>
            </a:pPr>
            <a:r>
              <a:rPr lang="ja-JP" altLang="en-US" sz="1600" u="none" kern="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u="none" kern="0" dirty="0" smtClean="0">
                <a:latin typeface="Meiryo UI" panose="020B0604030504040204" pitchFamily="50" charset="-128"/>
                <a:ea typeface="Meiryo UI" panose="020B0604030504040204" pitchFamily="50" charset="-128"/>
                <a:cs typeface="Meiryo UI" panose="020B0604030504040204" pitchFamily="50" charset="-128"/>
              </a:rPr>
              <a:t>・　ｐ  </a:t>
            </a:r>
            <a:r>
              <a:rPr lang="ja-JP" altLang="en-US" sz="1600" kern="0" dirty="0" smtClean="0">
                <a:latin typeface="Meiryo UI" panose="020B0604030504040204" pitchFamily="50" charset="-128"/>
                <a:ea typeface="Meiryo UI" panose="020B0604030504040204" pitchFamily="50" charset="-128"/>
                <a:cs typeface="Meiryo UI" panose="020B0604030504040204" pitchFamily="50" charset="-128"/>
              </a:rPr>
              <a:t>９</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2"/>
          <p:cNvSpPr txBox="1">
            <a:spLocks noChangeArrowheads="1"/>
          </p:cNvSpPr>
          <p:nvPr/>
        </p:nvSpPr>
        <p:spPr bwMode="auto">
          <a:xfrm>
            <a:off x="6594009" y="3062211"/>
            <a:ext cx="1702843"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spcBef>
                <a:spcPts val="0"/>
              </a:spcBef>
            </a:pPr>
            <a:r>
              <a:rPr lang="ja-JP" altLang="en-US" sz="1600" u="none" kern="0" dirty="0" smtClean="0">
                <a:latin typeface="Meiryo UI" panose="020B0604030504040204" pitchFamily="50" charset="-128"/>
                <a:ea typeface="Meiryo UI" panose="020B0604030504040204" pitchFamily="50" charset="-128"/>
                <a:cs typeface="Meiryo UI" panose="020B0604030504040204" pitchFamily="50" charset="-128"/>
              </a:rPr>
              <a:t>・・・・　ｐ </a:t>
            </a:r>
            <a:r>
              <a:rPr lang="ja-JP" altLang="en-US" sz="1600" kern="0" dirty="0" smtClean="0">
                <a:latin typeface="Meiryo UI" panose="020B0604030504040204" pitchFamily="50" charset="-128"/>
                <a:ea typeface="Meiryo UI" panose="020B0604030504040204" pitchFamily="50" charset="-128"/>
                <a:cs typeface="Meiryo UI" panose="020B0604030504040204" pitchFamily="50" charset="-128"/>
              </a:rPr>
              <a:t>１５</a:t>
            </a:r>
            <a:endParaRPr lang="en-US" altLang="ja-JP" sz="1600" u="none" kern="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ts val="0"/>
              </a:spcBef>
            </a:pPr>
            <a:r>
              <a:rPr lang="ja-JP" altLang="en-US" sz="1600" u="none" kern="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u="none" kern="0" dirty="0" smtClean="0">
                <a:latin typeface="Meiryo UI" panose="020B0604030504040204" pitchFamily="50" charset="-128"/>
                <a:ea typeface="Meiryo UI" panose="020B0604030504040204" pitchFamily="50" charset="-128"/>
                <a:cs typeface="Meiryo UI" panose="020B0604030504040204" pitchFamily="50" charset="-128"/>
              </a:rPr>
              <a:t>・　ｐ </a:t>
            </a:r>
            <a:r>
              <a:rPr lang="ja-JP" altLang="en-US" sz="1600" kern="0" dirty="0" smtClean="0">
                <a:latin typeface="Meiryo UI" panose="020B0604030504040204" pitchFamily="50" charset="-128"/>
                <a:ea typeface="Meiryo UI" panose="020B0604030504040204" pitchFamily="50" charset="-128"/>
                <a:cs typeface="Meiryo UI" panose="020B0604030504040204" pitchFamily="50" charset="-128"/>
              </a:rPr>
              <a:t>１９</a:t>
            </a:r>
            <a:endParaRPr lang="en-US" altLang="ja-JP" sz="1600" kern="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２５</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600" kern="0" dirty="0" smtClean="0">
                <a:latin typeface="Meiryo UI" panose="020B0604030504040204" pitchFamily="50" charset="-128"/>
                <a:ea typeface="Meiryo UI" panose="020B0604030504040204" pitchFamily="50" charset="-128"/>
                <a:cs typeface="Meiryo UI" panose="020B0604030504040204" pitchFamily="50" charset="-128"/>
              </a:rPr>
              <a:t>２９</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600" kern="0" dirty="0" smtClean="0">
                <a:latin typeface="Meiryo UI" panose="020B0604030504040204" pitchFamily="50" charset="-128"/>
                <a:ea typeface="Meiryo UI" panose="020B0604030504040204" pitchFamily="50" charset="-128"/>
                <a:cs typeface="Meiryo UI" panose="020B0604030504040204" pitchFamily="50" charset="-128"/>
              </a:rPr>
              <a:t>３５</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600" kern="0" dirty="0" smtClean="0">
                <a:latin typeface="Meiryo UI" panose="020B0604030504040204" pitchFamily="50" charset="-128"/>
                <a:ea typeface="Meiryo UI" panose="020B0604030504040204" pitchFamily="50" charset="-128"/>
                <a:cs typeface="Meiryo UI" panose="020B0604030504040204" pitchFamily="50" charset="-128"/>
              </a:rPr>
              <a:t>３９</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４３</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４５</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600" kern="0" dirty="0" smtClean="0">
                <a:latin typeface="Meiryo UI" panose="020B0604030504040204" pitchFamily="50" charset="-128"/>
                <a:ea typeface="Meiryo UI" panose="020B0604030504040204" pitchFamily="50" charset="-128"/>
                <a:cs typeface="Meiryo UI" panose="020B0604030504040204" pitchFamily="50" charset="-128"/>
              </a:rPr>
              <a:t>４９</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５５</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６１</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６５</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600" kern="0" dirty="0" smtClean="0">
                <a:latin typeface="Meiryo UI" panose="020B0604030504040204" pitchFamily="50" charset="-128"/>
                <a:ea typeface="Meiryo UI" panose="020B0604030504040204" pitchFamily="50" charset="-128"/>
                <a:cs typeface="Meiryo UI" panose="020B0604030504040204" pitchFamily="50" charset="-128"/>
              </a:rPr>
              <a:t>６９</a:t>
            </a:r>
            <a:endParaRPr lang="en-US" altLang="ja-JP" sz="16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1600" kern="0" dirty="0">
                <a:latin typeface="Meiryo UI" panose="020B0604030504040204" pitchFamily="50" charset="-128"/>
                <a:ea typeface="Meiryo UI" panose="020B0604030504040204" pitchFamily="50" charset="-128"/>
                <a:cs typeface="Meiryo UI" panose="020B0604030504040204" pitchFamily="50" charset="-128"/>
              </a:rPr>
              <a:t>・・・・　ｐ ７１</a:t>
            </a:r>
            <a:endParaRPr lang="en-US" altLang="ja-JP" sz="1400" kern="0" dirty="0" smtClean="0">
              <a:latin typeface="+mj-ea"/>
            </a:endParaRPr>
          </a:p>
          <a:p>
            <a:pPr eaLnBrk="1" hangingPunct="1">
              <a:lnSpc>
                <a:spcPts val="1600"/>
              </a:lnSpc>
              <a:spcBef>
                <a:spcPts val="600"/>
              </a:spcBef>
            </a:pPr>
            <a:endParaRPr lang="en-US" altLang="ja-JP" sz="1400" kern="0" dirty="0">
              <a:latin typeface="+mj-ea"/>
            </a:endParaRPr>
          </a:p>
        </p:txBody>
      </p:sp>
    </p:spTree>
    <p:extLst>
      <p:ext uri="{BB962C8B-B14F-4D97-AF65-F5344CB8AC3E}">
        <p14:creationId xmlns:p14="http://schemas.microsoft.com/office/powerpoint/2010/main" val="284577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14736"/>
            <a:ext cx="9001000" cy="34205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○子育て期の世代の女性の非労働力化など潜在労働力を活かしきれていない。</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99871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1772816"/>
            <a:ext cx="9001000" cy="72008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○保育施設の整備支援や働く女性の向け労働相談会の開催など、子育て世代が働くための環境整備。</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○働く女性を</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する企業の登録・認証・表彰制度。</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○再就職を希望する女性の就業支援。</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155679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570916"/>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女性や高齢者の就業</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2640385"/>
            <a:ext cx="9001000" cy="3884959"/>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の就業率</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42.8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46.8</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％へ</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上昇傾向</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にあるが、年齢階級別の有業率でみると、子育て期で下降する、いわゆるＭ字カーブの度合いが全国平均に比べ大きい。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字</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カーブの谷（概ね</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代から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代</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）では、潜在的有業率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（有業者数＋就職希望者数</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人口</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業率の差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大きく、働く意思がありながら就業できていない人が多い傾向。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○女性の就業率は、全国</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位（下位から３番目）と低い。また、</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代の大卒以上女性に占める無業者</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比率も高い状況。</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○希望職種として「事務的職種」に偏りがみられるなどミスマッチが生じている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○主に「卸売業・小売業」、「医療・福祉」での女性就業者が多く、増加傾向にある。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○高齢者（</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歳以上）の就業率は、全国では上昇傾向にあるが、大阪府では横ばいで推移しており、全国よりも低い。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女性の就業率は上昇傾向が見られるが、潜在労働力が活かされる支援施策は引き続き課題。</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○女性等に幅広い職種志向</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を働きかけるための取組みや、企業における働き方改革を推進し、魅力ある職場環境の整備に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向けた取組</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が考えられる。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意欲のある高齢者が長年培ったノウハウなどを発揮して、働き続けることのできる環境づくりが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生涯現役社会の実現</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249289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29</a:t>
            </a:fld>
            <a:endParaRPr kumimoji="1" lang="ja-JP" altLang="en-US"/>
          </a:p>
        </p:txBody>
      </p:sp>
    </p:spTree>
    <p:extLst>
      <p:ext uri="{BB962C8B-B14F-4D97-AF65-F5344CB8AC3E}">
        <p14:creationId xmlns:p14="http://schemas.microsoft.com/office/powerpoint/2010/main" val="21543566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0" y="37202"/>
            <a:ext cx="41055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１５歳</a:t>
            </a:r>
            <a:r>
              <a:rPr lang="ja-JP" altLang="en-US" sz="1400" dirty="0">
                <a:latin typeface="+mn-ea"/>
              </a:rPr>
              <a:t>以上</a:t>
            </a:r>
            <a:r>
              <a:rPr lang="ja-JP" altLang="en-US" sz="1400" dirty="0" smtClean="0">
                <a:latin typeface="+mn-ea"/>
              </a:rPr>
              <a:t>の女性の就業率の推移</a:t>
            </a:r>
            <a:endParaRPr lang="en-US" altLang="ja-JP" sz="1400" dirty="0" smtClean="0">
              <a:latin typeface="+mn-ea"/>
            </a:endParaRPr>
          </a:p>
          <a:p>
            <a:pPr marL="177800" indent="-177800"/>
            <a:r>
              <a:rPr lang="ja-JP" altLang="en-US" sz="1400" dirty="0">
                <a:latin typeface="+mn-ea"/>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統計局</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労働力調査</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及び</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統計課「労働力調査地方集計結果（年平均</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133540" y="2852936"/>
            <a:ext cx="653933"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179512" y="6093296"/>
            <a:ext cx="653933"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4"/>
          <p:cNvSpPr>
            <a:spLocks noChangeArrowheads="1"/>
          </p:cNvSpPr>
          <p:nvPr/>
        </p:nvSpPr>
        <p:spPr bwMode="auto">
          <a:xfrm>
            <a:off x="14908" y="3284984"/>
            <a:ext cx="41055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６５歳</a:t>
            </a:r>
            <a:r>
              <a:rPr lang="ja-JP" altLang="en-US" sz="1400" dirty="0">
                <a:latin typeface="+mn-ea"/>
              </a:rPr>
              <a:t>以上</a:t>
            </a:r>
            <a:r>
              <a:rPr lang="ja-JP" altLang="en-US" sz="1400" dirty="0" smtClean="0">
                <a:latin typeface="+mn-ea"/>
              </a:rPr>
              <a:t>の就業率の推移</a:t>
            </a:r>
            <a:endParaRPr lang="en-US" altLang="ja-JP" sz="1400" dirty="0" smtClean="0">
              <a:latin typeface="+mn-ea"/>
            </a:endParaRPr>
          </a:p>
          <a:p>
            <a:pPr marL="177800" indent="-177800"/>
            <a:r>
              <a:rPr lang="ja-JP" altLang="en-US" sz="1400" dirty="0">
                <a:latin typeface="+mn-ea"/>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統計局</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労働力調査</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及び</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統計課「労働力調査地方集計結果（年平均</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2294910326"/>
              </p:ext>
            </p:extLst>
          </p:nvPr>
        </p:nvGraphicFramePr>
        <p:xfrm>
          <a:off x="184844" y="745088"/>
          <a:ext cx="4495168" cy="2650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p:cNvGraphicFramePr>
            <a:graphicFrameLocks/>
          </p:cNvGraphicFramePr>
          <p:nvPr>
            <p:extLst>
              <p:ext uri="{D42A27DB-BD31-4B8C-83A1-F6EECF244321}">
                <p14:modId xmlns:p14="http://schemas.microsoft.com/office/powerpoint/2010/main" val="1431498206"/>
              </p:ext>
            </p:extLst>
          </p:nvPr>
        </p:nvGraphicFramePr>
        <p:xfrm>
          <a:off x="179512" y="3992870"/>
          <a:ext cx="4536799" cy="2678182"/>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30</a:t>
            </a:fld>
            <a:endParaRPr kumimoji="1" lang="ja-JP" altLang="en-US"/>
          </a:p>
        </p:txBody>
      </p:sp>
    </p:spTree>
    <p:extLst>
      <p:ext uri="{BB962C8B-B14F-4D97-AF65-F5344CB8AC3E}">
        <p14:creationId xmlns:p14="http://schemas.microsoft.com/office/powerpoint/2010/main" val="1203085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4"/>
          <p:cNvSpPr>
            <a:spLocks noChangeArrowheads="1"/>
          </p:cNvSpPr>
          <p:nvPr/>
        </p:nvSpPr>
        <p:spPr bwMode="auto">
          <a:xfrm>
            <a:off x="0" y="37202"/>
            <a:ext cx="4638784"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j-ea"/>
                <a:ea typeface="+mj-ea"/>
              </a:rPr>
              <a:t>■</a:t>
            </a:r>
            <a:r>
              <a:rPr lang="ja-JP" altLang="en-US" sz="1400" dirty="0" smtClean="0"/>
              <a:t>年齢階級</a:t>
            </a:r>
            <a:r>
              <a:rPr lang="ja-JP" altLang="en-US" sz="1400" dirty="0"/>
              <a:t>別女性の有業率、潜在的</a:t>
            </a:r>
            <a:r>
              <a:rPr lang="ja-JP" altLang="en-US" sz="1400" dirty="0" smtClean="0"/>
              <a:t>有業率</a:t>
            </a:r>
            <a:endParaRPr lang="en-US" altLang="ja-JP" sz="1400" dirty="0" smtClean="0"/>
          </a:p>
          <a:p>
            <a:pPr marL="177800" indent="-177800">
              <a:lnSpc>
                <a:spcPts val="900"/>
              </a:lnSpc>
            </a:pPr>
            <a:r>
              <a:rPr lang="ja-JP" altLang="en-US" sz="1400" dirty="0">
                <a:latin typeface="+mj-ea"/>
                <a:ea typeface="+mj-ea"/>
              </a:rPr>
              <a:t>　</a:t>
            </a:r>
            <a:r>
              <a:rPr lang="ja-JP" altLang="en-US" sz="800" dirty="0" smtClean="0">
                <a:latin typeface="+mj-ea"/>
                <a:ea typeface="+mj-ea"/>
              </a:rPr>
              <a:t>出典：</a:t>
            </a:r>
            <a:r>
              <a:rPr lang="en-US" altLang="ja-JP" sz="800" dirty="0"/>
              <a:t>2012</a:t>
            </a:r>
            <a:r>
              <a:rPr lang="ja-JP" altLang="en-US" sz="800" dirty="0" smtClean="0"/>
              <a:t>年</a:t>
            </a:r>
            <a:r>
              <a:rPr lang="ja-JP" altLang="en-US" sz="800" dirty="0"/>
              <a:t>　総務省「就業構造基本調査</a:t>
            </a:r>
            <a:r>
              <a:rPr lang="ja-JP" altLang="en-US" sz="800" dirty="0" smtClean="0"/>
              <a:t>」</a:t>
            </a:r>
            <a:endParaRPr lang="ja-JP" altLang="en-US" sz="800" dirty="0">
              <a:latin typeface="+mj-ea"/>
              <a:ea typeface="+mj-ea"/>
            </a:endParaRPr>
          </a:p>
        </p:txBody>
      </p:sp>
      <p:sp>
        <p:nvSpPr>
          <p:cNvPr id="11" name="正方形/長方形 4"/>
          <p:cNvSpPr>
            <a:spLocks noChangeArrowheads="1"/>
          </p:cNvSpPr>
          <p:nvPr/>
        </p:nvSpPr>
        <p:spPr bwMode="auto">
          <a:xfrm>
            <a:off x="5076056" y="691314"/>
            <a:ext cx="296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400" dirty="0" smtClean="0">
                <a:latin typeface="+mj-ea"/>
                <a:ea typeface="+mj-ea"/>
              </a:rPr>
              <a:t>%</a:t>
            </a:r>
            <a:endParaRPr lang="ja-JP" altLang="en-US" sz="1400" dirty="0">
              <a:latin typeface="+mj-ea"/>
              <a:ea typeface="+mj-ea"/>
            </a:endParaRPr>
          </a:p>
        </p:txBody>
      </p:sp>
      <p:graphicFrame>
        <p:nvGraphicFramePr>
          <p:cNvPr id="15" name="コンテンツ プレースホルダー 9"/>
          <p:cNvGraphicFramePr>
            <a:graphicFrameLocks/>
          </p:cNvGraphicFramePr>
          <p:nvPr>
            <p:extLst>
              <p:ext uri="{D42A27DB-BD31-4B8C-83A1-F6EECF244321}">
                <p14:modId xmlns:p14="http://schemas.microsoft.com/office/powerpoint/2010/main" val="845483802"/>
              </p:ext>
            </p:extLst>
          </p:nvPr>
        </p:nvGraphicFramePr>
        <p:xfrm>
          <a:off x="251520" y="315493"/>
          <a:ext cx="8496944" cy="2832037"/>
        </p:xfrm>
        <a:graphic>
          <a:graphicData uri="http://schemas.openxmlformats.org/drawingml/2006/chart">
            <c:chart xmlns:c="http://schemas.openxmlformats.org/drawingml/2006/chart" xmlns:r="http://schemas.openxmlformats.org/officeDocument/2006/relationships" r:id="rId2"/>
          </a:graphicData>
        </a:graphic>
      </p:graphicFrame>
      <p:sp>
        <p:nvSpPr>
          <p:cNvPr id="17" name="正方形/長方形 4"/>
          <p:cNvSpPr>
            <a:spLocks noChangeArrowheads="1"/>
          </p:cNvSpPr>
          <p:nvPr/>
        </p:nvSpPr>
        <p:spPr bwMode="auto">
          <a:xfrm>
            <a:off x="5228456" y="843714"/>
            <a:ext cx="296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400" dirty="0" smtClean="0">
                <a:latin typeface="+mj-ea"/>
                <a:ea typeface="+mj-ea"/>
              </a:rPr>
              <a:t>%</a:t>
            </a:r>
            <a:endParaRPr lang="ja-JP" altLang="en-US" sz="1400" dirty="0">
              <a:latin typeface="+mj-ea"/>
              <a:ea typeface="+mj-ea"/>
            </a:endParaRPr>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501008"/>
            <a:ext cx="4824535" cy="331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4"/>
          <p:cNvSpPr>
            <a:spLocks noChangeArrowheads="1"/>
          </p:cNvSpPr>
          <p:nvPr/>
        </p:nvSpPr>
        <p:spPr bwMode="auto">
          <a:xfrm>
            <a:off x="36254" y="3080835"/>
            <a:ext cx="8280162" cy="4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女性就業</a:t>
            </a:r>
            <a:r>
              <a:rPr lang="ja-JP" altLang="en-US" sz="1400" dirty="0">
                <a:latin typeface="+mn-ea"/>
              </a:rPr>
              <a:t>の</a:t>
            </a:r>
            <a:r>
              <a:rPr lang="ja-JP" altLang="en-US" sz="1400" dirty="0" smtClean="0">
                <a:latin typeface="+mn-ea"/>
              </a:rPr>
              <a:t>特色</a:t>
            </a:r>
            <a:endParaRPr lang="en-US" altLang="ja-JP" sz="800" dirty="0" smtClean="0">
              <a:latin typeface="+mn-ea"/>
            </a:endParaRPr>
          </a:p>
          <a:p>
            <a:pPr marL="177800" indent="-177800">
              <a:lnSpc>
                <a:spcPts val="1000"/>
              </a:lnSpc>
            </a:pPr>
            <a:r>
              <a:rPr lang="ja-JP" altLang="en-US" sz="1400" dirty="0">
                <a:latin typeface="+mn-ea"/>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出典：大阪府女性</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の就業機会拡大プロジェクトチーム「</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女性の就業機会拡大に関する調査」報告書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_2014.2</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738" y="3737808"/>
            <a:ext cx="3700373" cy="234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21"/>
          <p:cNvSpPr txBox="1"/>
          <p:nvPr/>
        </p:nvSpPr>
        <p:spPr>
          <a:xfrm>
            <a:off x="5176453" y="3080835"/>
            <a:ext cx="2923939" cy="523220"/>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■若年層の女性の無業者比率</a:t>
            </a:r>
            <a:endParaRPr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n-ea"/>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：大阪府女性の就業機会拡大</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プロジェクトチーム</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女性の就業機会拡大に関する調査」報告書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_2014.2</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5201364" y="3522364"/>
            <a:ext cx="3338696" cy="215444"/>
          </a:xfrm>
          <a:prstGeom prst="rect">
            <a:avLst/>
          </a:prstGeom>
          <a:noFill/>
        </p:spPr>
        <p:txBody>
          <a:bodyPr wrap="square">
            <a:spAutoFit/>
          </a:bodyPr>
          <a:lstStyle/>
          <a:p>
            <a:pPr fontAlgn="auto">
              <a:spcBef>
                <a:spcPts val="0"/>
              </a:spcBef>
              <a:spcAft>
                <a:spcPts val="0"/>
              </a:spcAft>
              <a:defRPr/>
            </a:pPr>
            <a:r>
              <a:rPr lang="en-US" altLang="ja-JP" sz="800" dirty="0" smtClean="0">
                <a:latin typeface="+mn-lt"/>
                <a:ea typeface="+mn-ea"/>
              </a:rPr>
              <a:t>※20</a:t>
            </a:r>
            <a:r>
              <a:rPr lang="ja-JP" altLang="en-US" sz="800" dirty="0">
                <a:latin typeface="+mn-lt"/>
                <a:ea typeface="+mn-ea"/>
              </a:rPr>
              <a:t>代大卒以上とは</a:t>
            </a:r>
            <a:r>
              <a:rPr lang="ja-JP" altLang="en-US" sz="800" dirty="0" smtClean="0">
                <a:latin typeface="+mn-lt"/>
                <a:ea typeface="+mn-ea"/>
              </a:rPr>
              <a:t>、</a:t>
            </a:r>
            <a:r>
              <a:rPr lang="en-US" altLang="ja-JP" sz="800" dirty="0" smtClean="0">
                <a:latin typeface="+mn-lt"/>
                <a:ea typeface="+mn-ea"/>
              </a:rPr>
              <a:t>2003</a:t>
            </a:r>
            <a:r>
              <a:rPr lang="ja-JP" altLang="en-US" sz="800" dirty="0" smtClean="0">
                <a:latin typeface="+mn-lt"/>
                <a:ea typeface="+mn-ea"/>
              </a:rPr>
              <a:t>年以降</a:t>
            </a:r>
            <a:r>
              <a:rPr lang="ja-JP" altLang="en-US" sz="800" dirty="0">
                <a:latin typeface="+mn-lt"/>
                <a:ea typeface="+mn-ea"/>
              </a:rPr>
              <a:t>の大学・大学院卒業者</a:t>
            </a:r>
            <a:endParaRPr lang="en-US" altLang="ja-JP" sz="800" dirty="0">
              <a:latin typeface="+mn-lt"/>
              <a:ea typeface="+mn-ea"/>
            </a:endParaRPr>
          </a:p>
        </p:txBody>
      </p:sp>
      <p:sp>
        <p:nvSpPr>
          <p:cNvPr id="12" name="テキスト ボックス 11"/>
          <p:cNvSpPr txBox="1"/>
          <p:nvPr/>
        </p:nvSpPr>
        <p:spPr>
          <a:xfrm>
            <a:off x="5255130" y="6083033"/>
            <a:ext cx="3338696" cy="338554"/>
          </a:xfrm>
          <a:prstGeom prst="rect">
            <a:avLst/>
          </a:prstGeom>
          <a:noFill/>
        </p:spPr>
        <p:txBody>
          <a:bodyPr wrap="square">
            <a:spAutoFit/>
          </a:bodyPr>
          <a:lstStyle/>
          <a:p>
            <a:pPr fontAlgn="auto">
              <a:spcBef>
                <a:spcPts val="0"/>
              </a:spcBef>
              <a:spcAft>
                <a:spcPts val="0"/>
              </a:spcAft>
              <a:defRPr/>
            </a:pPr>
            <a:r>
              <a:rPr lang="ja-JP" altLang="en-US" sz="800" dirty="0" smtClean="0">
                <a:latin typeface="+mn-lt"/>
                <a:ea typeface="+mn-ea"/>
              </a:rPr>
              <a:t>大阪府の女性無業者のうち、就職を希望しない人の割合は</a:t>
            </a:r>
            <a:r>
              <a:rPr lang="en-US" altLang="ja-JP" sz="800" dirty="0" smtClean="0">
                <a:latin typeface="+mn-lt"/>
                <a:ea typeface="+mn-ea"/>
              </a:rPr>
              <a:t>38</a:t>
            </a:r>
            <a:r>
              <a:rPr lang="ja-JP" altLang="en-US" sz="800" dirty="0" smtClean="0">
                <a:latin typeface="+mn-lt"/>
                <a:ea typeface="+mn-ea"/>
              </a:rPr>
              <a:t>％と、東京都や全国平均値と比べると高い値となる。</a:t>
            </a:r>
            <a:endParaRPr lang="en-US" altLang="ja-JP" sz="800" dirty="0">
              <a:latin typeface="+mn-lt"/>
              <a:ea typeface="+mn-ea"/>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31</a:t>
            </a:fld>
            <a:endParaRPr kumimoji="1" lang="ja-JP" altLang="en-US"/>
          </a:p>
        </p:txBody>
      </p:sp>
    </p:spTree>
    <p:extLst>
      <p:ext uri="{BB962C8B-B14F-4D97-AF65-F5344CB8AC3E}">
        <p14:creationId xmlns:p14="http://schemas.microsoft.com/office/powerpoint/2010/main" val="41489519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153833" y="4296369"/>
            <a:ext cx="8362331"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大阪府の女性が応募している職種</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（新規求職申し込み件数（女性のみ））出典：大阪労働局</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労働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市場月報</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年４月度</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3082793921"/>
              </p:ext>
            </p:extLst>
          </p:nvPr>
        </p:nvGraphicFramePr>
        <p:xfrm>
          <a:off x="149641" y="336123"/>
          <a:ext cx="9102418" cy="2064841"/>
        </p:xfrm>
        <a:graphic>
          <a:graphicData uri="http://schemas.openxmlformats.org/drawingml/2006/chart">
            <c:chart xmlns:c="http://schemas.openxmlformats.org/drawingml/2006/chart" xmlns:r="http://schemas.openxmlformats.org/officeDocument/2006/relationships" r:id="rId2"/>
          </a:graphicData>
        </a:graphic>
      </p:graphicFrame>
      <p:sp>
        <p:nvSpPr>
          <p:cNvPr id="12" name="テキスト ボックス 11"/>
          <p:cNvSpPr txBox="1"/>
          <p:nvPr/>
        </p:nvSpPr>
        <p:spPr>
          <a:xfrm>
            <a:off x="86814" y="59124"/>
            <a:ext cx="8789271"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の女性就業者の推移（主な</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産業別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非農林業</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14354" y="236211"/>
            <a:ext cx="3275198"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資料：大阪府「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労働力</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調査地方集計結果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平均</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rot="20113357">
            <a:off x="6687817" y="786203"/>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rot="20113357">
            <a:off x="4778443" y="1043667"/>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rot="20113357">
            <a:off x="4146562" y="1043667"/>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rot="20113357">
            <a:off x="7861397" y="899651"/>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rot="20113357">
            <a:off x="2906235" y="323587"/>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rot="20113357">
            <a:off x="7273370" y="240670"/>
            <a:ext cx="691686" cy="4541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0" name="グラフ 19"/>
          <p:cNvGraphicFramePr>
            <a:graphicFrameLocks/>
          </p:cNvGraphicFramePr>
          <p:nvPr>
            <p:extLst>
              <p:ext uri="{D42A27DB-BD31-4B8C-83A1-F6EECF244321}">
                <p14:modId xmlns:p14="http://schemas.microsoft.com/office/powerpoint/2010/main" val="2237267778"/>
              </p:ext>
            </p:extLst>
          </p:nvPr>
        </p:nvGraphicFramePr>
        <p:xfrm>
          <a:off x="148596" y="4578676"/>
          <a:ext cx="8372804" cy="2125399"/>
        </p:xfrm>
        <a:graphic>
          <a:graphicData uri="http://schemas.openxmlformats.org/drawingml/2006/chart">
            <c:chart xmlns:c="http://schemas.openxmlformats.org/drawingml/2006/chart" xmlns:r="http://schemas.openxmlformats.org/officeDocument/2006/relationships" r:id="rId3"/>
          </a:graphicData>
        </a:graphic>
      </p:graphicFrame>
      <p:sp>
        <p:nvSpPr>
          <p:cNvPr id="2" name="角丸四角形 1"/>
          <p:cNvSpPr/>
          <p:nvPr/>
        </p:nvSpPr>
        <p:spPr>
          <a:xfrm>
            <a:off x="2195736" y="4653136"/>
            <a:ext cx="720080" cy="2016224"/>
          </a:xfrm>
          <a:prstGeom prst="roundRect">
            <a:avLst>
              <a:gd name="adj" fmla="val 10053"/>
            </a:avLst>
          </a:prstGeom>
          <a:noFill/>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aphicFrame>
        <p:nvGraphicFramePr>
          <p:cNvPr id="19" name="グラフ 18"/>
          <p:cNvGraphicFramePr>
            <a:graphicFrameLocks/>
          </p:cNvGraphicFramePr>
          <p:nvPr>
            <p:extLst>
              <p:ext uri="{D42A27DB-BD31-4B8C-83A1-F6EECF244321}">
                <p14:modId xmlns:p14="http://schemas.microsoft.com/office/powerpoint/2010/main" val="2048108208"/>
              </p:ext>
            </p:extLst>
          </p:nvPr>
        </p:nvGraphicFramePr>
        <p:xfrm>
          <a:off x="153832" y="2415558"/>
          <a:ext cx="8911531" cy="2019310"/>
        </p:xfrm>
        <a:graphic>
          <a:graphicData uri="http://schemas.openxmlformats.org/drawingml/2006/chart">
            <c:chart xmlns:c="http://schemas.openxmlformats.org/drawingml/2006/chart" xmlns:r="http://schemas.openxmlformats.org/officeDocument/2006/relationships" r:id="rId4"/>
          </a:graphicData>
        </a:graphic>
      </p:graphicFrame>
      <p:sp>
        <p:nvSpPr>
          <p:cNvPr id="21" name="テキスト ボックス 20"/>
          <p:cNvSpPr txBox="1"/>
          <p:nvPr/>
        </p:nvSpPr>
        <p:spPr>
          <a:xfrm>
            <a:off x="66951" y="1999873"/>
            <a:ext cx="4721073"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歳以上の就業者</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の推移（主な</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産業別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非農林業</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74827" y="2204864"/>
            <a:ext cx="3275198"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資料：大阪府「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労働力</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調査地方集計結果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平均</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32</a:t>
            </a:fld>
            <a:endParaRPr kumimoji="1" lang="ja-JP" altLang="en-US"/>
          </a:p>
        </p:txBody>
      </p:sp>
    </p:spTree>
    <p:extLst>
      <p:ext uri="{BB962C8B-B14F-4D97-AF65-F5344CB8AC3E}">
        <p14:creationId xmlns:p14="http://schemas.microsoft.com/office/powerpoint/2010/main" val="33139320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5580112" y="4095346"/>
            <a:ext cx="3408412" cy="2242992"/>
          </a:xfrm>
          <a:prstGeom prst="roundRect">
            <a:avLst>
              <a:gd name="adj" fmla="val 759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3" name="角丸四角形 2"/>
          <p:cNvSpPr/>
          <p:nvPr/>
        </p:nvSpPr>
        <p:spPr>
          <a:xfrm>
            <a:off x="5556077" y="1628800"/>
            <a:ext cx="3408412" cy="2099660"/>
          </a:xfrm>
          <a:prstGeom prst="roundRect">
            <a:avLst>
              <a:gd name="adj" fmla="val 759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5" name="テキスト ボックス 4"/>
          <p:cNvSpPr txBox="1"/>
          <p:nvPr/>
        </p:nvSpPr>
        <p:spPr>
          <a:xfrm>
            <a:off x="118837" y="127665"/>
            <a:ext cx="4093123" cy="276999"/>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■参考　女性の就業率が全国平均並みになった場合の試算</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90684" y="3573016"/>
            <a:ext cx="5309408" cy="276999"/>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■参考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歳以上の就業率が全国平均並みになった場合の試算</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179512" y="359078"/>
            <a:ext cx="4811476" cy="261610"/>
          </a:xfrm>
          <a:prstGeom prst="rect">
            <a:avLst/>
          </a:prstGeom>
          <a:noFill/>
        </p:spPr>
        <p:txBody>
          <a:bodyPr wrap="square" rtlCol="0">
            <a:spAutoFit/>
          </a:bodyPr>
          <a:lstStyle/>
          <a:p>
            <a:r>
              <a:rPr lang="ja-JP" altLang="en-US" sz="1100" dirty="0" smtClean="0"/>
              <a:t>資料：大阪府「大阪府労働力調査　年平均（</a:t>
            </a:r>
            <a:r>
              <a:rPr lang="en-US" altLang="ja-JP" sz="1100" dirty="0" smtClean="0"/>
              <a:t>2012</a:t>
            </a:r>
            <a:r>
              <a:rPr lang="ja-JP" altLang="en-US" sz="1100" dirty="0" smtClean="0"/>
              <a:t>～</a:t>
            </a:r>
            <a:r>
              <a:rPr lang="en-US" altLang="ja-JP" sz="1100" dirty="0" smtClean="0"/>
              <a:t>2016</a:t>
            </a:r>
            <a:r>
              <a:rPr lang="ja-JP" altLang="en-US" sz="1100" dirty="0" smtClean="0"/>
              <a:t>年）</a:t>
            </a:r>
            <a:r>
              <a:rPr lang="ja-JP" altLang="en-US" sz="1100" dirty="0"/>
              <a:t>」より作成</a:t>
            </a:r>
          </a:p>
        </p:txBody>
      </p:sp>
      <p:sp>
        <p:nvSpPr>
          <p:cNvPr id="10" name="テキスト ボックス 9"/>
          <p:cNvSpPr txBox="1"/>
          <p:nvPr/>
        </p:nvSpPr>
        <p:spPr>
          <a:xfrm>
            <a:off x="5724128" y="2690917"/>
            <a:ext cx="2915816" cy="95410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ja-JP" altLang="en-US" sz="1400" dirty="0"/>
              <a:t>民間給与実態統計調査（平成</a:t>
            </a:r>
            <a:r>
              <a:rPr lang="en-US" altLang="ja-JP" sz="1400" dirty="0"/>
              <a:t>27</a:t>
            </a:r>
            <a:r>
              <a:rPr lang="ja-JP" altLang="en-US" sz="1400" dirty="0"/>
              <a:t>年分）における女性の年間平均給与に</a:t>
            </a:r>
            <a:r>
              <a:rPr lang="en-US" altLang="ja-JP" sz="1400" dirty="0"/>
              <a:t>85,000</a:t>
            </a:r>
            <a:r>
              <a:rPr lang="ja-JP" altLang="en-US" sz="1400" dirty="0"/>
              <a:t>を乗ずると、府民所得が</a:t>
            </a:r>
            <a:r>
              <a:rPr lang="en-US" altLang="ja-JP" sz="1400" dirty="0"/>
              <a:t>2346</a:t>
            </a:r>
            <a:r>
              <a:rPr lang="ja-JP" altLang="en-US" sz="1400" dirty="0"/>
              <a:t>億円向上する。</a:t>
            </a:r>
          </a:p>
        </p:txBody>
      </p:sp>
      <p:sp>
        <p:nvSpPr>
          <p:cNvPr id="15" name="テキスト ボックス 14"/>
          <p:cNvSpPr txBox="1"/>
          <p:nvPr/>
        </p:nvSpPr>
        <p:spPr>
          <a:xfrm>
            <a:off x="5556076" y="1682805"/>
            <a:ext cx="3408412" cy="461665"/>
          </a:xfrm>
          <a:prstGeom prst="rect">
            <a:avLst/>
          </a:prstGeom>
          <a:noFill/>
        </p:spPr>
        <p:txBody>
          <a:bodyPr wrap="square" rtlCol="0">
            <a:spAutoFit/>
          </a:bodyPr>
          <a:lstStyle/>
          <a:p>
            <a:r>
              <a:rPr lang="en-US" altLang="ja-JP" sz="1200" dirty="0" smtClean="0"/>
              <a:t>2016</a:t>
            </a:r>
            <a:r>
              <a:rPr lang="ja-JP" altLang="en-US" sz="1200" dirty="0" smtClean="0"/>
              <a:t>年の全国の就業率で試算すると、</a:t>
            </a:r>
            <a:r>
              <a:rPr lang="en-US" altLang="ja-JP" sz="1200" dirty="0" smtClean="0"/>
              <a:t>85,000</a:t>
            </a:r>
            <a:r>
              <a:rPr lang="ja-JP" altLang="en-US" sz="1200" dirty="0" smtClean="0"/>
              <a:t>人程度就業者が増加する。</a:t>
            </a:r>
            <a:endParaRPr lang="ja-JP" altLang="en-US" sz="1200" dirty="0"/>
          </a:p>
        </p:txBody>
      </p:sp>
      <p:sp>
        <p:nvSpPr>
          <p:cNvPr id="18" name="テキスト ボックス 17"/>
          <p:cNvSpPr txBox="1"/>
          <p:nvPr/>
        </p:nvSpPr>
        <p:spPr>
          <a:xfrm>
            <a:off x="5580112" y="2132856"/>
            <a:ext cx="3295019" cy="461665"/>
          </a:xfrm>
          <a:prstGeom prst="rect">
            <a:avLst/>
          </a:prstGeom>
          <a:noFill/>
        </p:spPr>
        <p:txBody>
          <a:bodyPr wrap="square" rtlCol="0">
            <a:spAutoFit/>
          </a:bodyPr>
          <a:lstStyle/>
          <a:p>
            <a:r>
              <a:rPr lang="en-US" altLang="ja-JP" sz="1200" dirty="0" smtClean="0"/>
              <a:t>1,977</a:t>
            </a:r>
            <a:r>
              <a:rPr lang="ja-JP" altLang="en-US" sz="1200" dirty="0" smtClean="0"/>
              <a:t>千人　－　</a:t>
            </a:r>
            <a:r>
              <a:rPr lang="en-US" altLang="ja-JP" sz="1200" dirty="0" smtClean="0"/>
              <a:t>1,892</a:t>
            </a:r>
            <a:r>
              <a:rPr lang="ja-JP" altLang="en-US" sz="1200" dirty="0" smtClean="0"/>
              <a:t>千人　＝　</a:t>
            </a:r>
            <a:r>
              <a:rPr lang="en-US" altLang="ja-JP" sz="1200" dirty="0" smtClean="0"/>
              <a:t>85</a:t>
            </a:r>
            <a:r>
              <a:rPr lang="ja-JP" altLang="en-US" sz="1200" dirty="0" smtClean="0"/>
              <a:t>千人</a:t>
            </a:r>
            <a:endParaRPr lang="en-US" altLang="ja-JP" sz="1200" dirty="0" smtClean="0"/>
          </a:p>
          <a:p>
            <a:r>
              <a:rPr lang="en-US" altLang="ja-JP" sz="1200" dirty="0" smtClean="0"/>
              <a:t>85</a:t>
            </a:r>
            <a:r>
              <a:rPr lang="ja-JP" altLang="en-US" sz="1200" dirty="0" smtClean="0"/>
              <a:t>千人　</a:t>
            </a:r>
            <a:r>
              <a:rPr lang="en-US" altLang="ja-JP" sz="1200" dirty="0" smtClean="0"/>
              <a:t>×</a:t>
            </a:r>
            <a:r>
              <a:rPr lang="ja-JP" altLang="en-US" sz="1200" dirty="0" smtClean="0"/>
              <a:t>　</a:t>
            </a:r>
            <a:r>
              <a:rPr lang="en-US" altLang="ja-JP" sz="1200" dirty="0" smtClean="0"/>
              <a:t> ※ 2,760</a:t>
            </a:r>
            <a:r>
              <a:rPr lang="ja-JP" altLang="en-US" sz="1200" dirty="0" smtClean="0"/>
              <a:t>千円　＝　</a:t>
            </a:r>
            <a:r>
              <a:rPr lang="en-US" altLang="ja-JP" sz="1200" dirty="0" smtClean="0"/>
              <a:t>2,346</a:t>
            </a:r>
            <a:r>
              <a:rPr lang="ja-JP" altLang="en-US" sz="1200" dirty="0" smtClean="0"/>
              <a:t>億円　</a:t>
            </a:r>
            <a:endParaRPr lang="ja-JP" altLang="en-US" sz="1200" dirty="0"/>
          </a:p>
        </p:txBody>
      </p:sp>
      <p:graphicFrame>
        <p:nvGraphicFramePr>
          <p:cNvPr id="16" name="グラフ 15"/>
          <p:cNvGraphicFramePr>
            <a:graphicFrameLocks/>
          </p:cNvGraphicFramePr>
          <p:nvPr>
            <p:extLst>
              <p:ext uri="{D42A27DB-BD31-4B8C-83A1-F6EECF244321}">
                <p14:modId xmlns:p14="http://schemas.microsoft.com/office/powerpoint/2010/main" val="2714290025"/>
              </p:ext>
            </p:extLst>
          </p:nvPr>
        </p:nvGraphicFramePr>
        <p:xfrm>
          <a:off x="179512" y="656398"/>
          <a:ext cx="5400600" cy="30171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グラフ 21"/>
          <p:cNvGraphicFramePr>
            <a:graphicFrameLocks/>
          </p:cNvGraphicFramePr>
          <p:nvPr>
            <p:extLst>
              <p:ext uri="{D42A27DB-BD31-4B8C-83A1-F6EECF244321}">
                <p14:modId xmlns:p14="http://schemas.microsoft.com/office/powerpoint/2010/main" val="12589526"/>
              </p:ext>
            </p:extLst>
          </p:nvPr>
        </p:nvGraphicFramePr>
        <p:xfrm>
          <a:off x="192572" y="3963971"/>
          <a:ext cx="5304556" cy="2813691"/>
        </p:xfrm>
        <a:graphic>
          <a:graphicData uri="http://schemas.openxmlformats.org/drawingml/2006/chart">
            <c:chart xmlns:c="http://schemas.openxmlformats.org/drawingml/2006/chart" xmlns:r="http://schemas.openxmlformats.org/officeDocument/2006/relationships" r:id="rId3"/>
          </a:graphicData>
        </a:graphic>
      </p:graphicFrame>
      <p:sp>
        <p:nvSpPr>
          <p:cNvPr id="23" name="テキスト ボックス 22"/>
          <p:cNvSpPr txBox="1"/>
          <p:nvPr/>
        </p:nvSpPr>
        <p:spPr>
          <a:xfrm>
            <a:off x="192572" y="3782465"/>
            <a:ext cx="4811476" cy="261610"/>
          </a:xfrm>
          <a:prstGeom prst="rect">
            <a:avLst/>
          </a:prstGeom>
          <a:noFill/>
        </p:spPr>
        <p:txBody>
          <a:bodyPr wrap="square" rtlCol="0">
            <a:spAutoFit/>
          </a:bodyPr>
          <a:lstStyle/>
          <a:p>
            <a:r>
              <a:rPr lang="ja-JP" altLang="en-US" sz="1100" dirty="0" smtClean="0"/>
              <a:t>資料：大阪府「大阪府労働力調査　年平均（</a:t>
            </a:r>
            <a:r>
              <a:rPr lang="en-US" altLang="ja-JP" sz="1100" dirty="0" smtClean="0"/>
              <a:t>2012</a:t>
            </a:r>
            <a:r>
              <a:rPr lang="ja-JP" altLang="en-US" sz="1100" dirty="0" smtClean="0"/>
              <a:t>～</a:t>
            </a:r>
            <a:r>
              <a:rPr lang="en-US" altLang="ja-JP" sz="1100" dirty="0" smtClean="0"/>
              <a:t>2016</a:t>
            </a:r>
            <a:r>
              <a:rPr lang="ja-JP" altLang="en-US" sz="1100" dirty="0" smtClean="0"/>
              <a:t>年）</a:t>
            </a:r>
            <a:r>
              <a:rPr lang="ja-JP" altLang="en-US" sz="1100" dirty="0"/>
              <a:t>」より作成</a:t>
            </a:r>
          </a:p>
        </p:txBody>
      </p:sp>
      <p:sp>
        <p:nvSpPr>
          <p:cNvPr id="24" name="テキスト ボックス 23"/>
          <p:cNvSpPr txBox="1"/>
          <p:nvPr/>
        </p:nvSpPr>
        <p:spPr>
          <a:xfrm>
            <a:off x="5691460" y="4653135"/>
            <a:ext cx="3216998" cy="461665"/>
          </a:xfrm>
          <a:prstGeom prst="rect">
            <a:avLst/>
          </a:prstGeom>
          <a:noFill/>
        </p:spPr>
        <p:txBody>
          <a:bodyPr wrap="square" rtlCol="0">
            <a:spAutoFit/>
          </a:bodyPr>
          <a:lstStyle/>
          <a:p>
            <a:r>
              <a:rPr lang="en-US" altLang="ja-JP" sz="1200" dirty="0" smtClean="0"/>
              <a:t>527</a:t>
            </a:r>
            <a:r>
              <a:rPr lang="ja-JP" altLang="en-US" sz="1200" dirty="0" smtClean="0"/>
              <a:t>千人　－　</a:t>
            </a:r>
            <a:r>
              <a:rPr lang="en-US" altLang="ja-JP" sz="1200" dirty="0" smtClean="0"/>
              <a:t>447</a:t>
            </a:r>
            <a:r>
              <a:rPr lang="ja-JP" altLang="en-US" sz="1200" dirty="0" smtClean="0"/>
              <a:t>千人　＝　</a:t>
            </a:r>
            <a:r>
              <a:rPr lang="en-US" altLang="ja-JP" sz="1200" dirty="0" smtClean="0"/>
              <a:t>80</a:t>
            </a:r>
            <a:r>
              <a:rPr lang="ja-JP" altLang="en-US" sz="1200" dirty="0" smtClean="0"/>
              <a:t>千人</a:t>
            </a:r>
            <a:endParaRPr lang="en-US" altLang="ja-JP" sz="1200" dirty="0" smtClean="0"/>
          </a:p>
          <a:p>
            <a:r>
              <a:rPr lang="en-US" altLang="ja-JP" sz="1200" dirty="0" smtClean="0"/>
              <a:t>80</a:t>
            </a:r>
            <a:r>
              <a:rPr lang="ja-JP" altLang="en-US" sz="1200" dirty="0" smtClean="0"/>
              <a:t>千人　</a:t>
            </a:r>
            <a:r>
              <a:rPr lang="en-US" altLang="ja-JP" sz="1200" dirty="0" smtClean="0"/>
              <a:t>×</a:t>
            </a:r>
            <a:r>
              <a:rPr lang="ja-JP" altLang="en-US" sz="1200" dirty="0" smtClean="0"/>
              <a:t>　</a:t>
            </a:r>
            <a:r>
              <a:rPr lang="en-US" altLang="ja-JP" sz="1200" dirty="0" smtClean="0"/>
              <a:t> ※ 3,017</a:t>
            </a:r>
            <a:r>
              <a:rPr lang="ja-JP" altLang="en-US" sz="1200" dirty="0" smtClean="0"/>
              <a:t>千円　＝　</a:t>
            </a:r>
            <a:r>
              <a:rPr lang="en-US" altLang="ja-JP" sz="1200" dirty="0" smtClean="0"/>
              <a:t>2,413.6</a:t>
            </a:r>
            <a:r>
              <a:rPr lang="ja-JP" altLang="en-US" sz="1200" dirty="0" smtClean="0"/>
              <a:t>億円　</a:t>
            </a:r>
            <a:endParaRPr lang="ja-JP" altLang="en-US" sz="1200" dirty="0"/>
          </a:p>
        </p:txBody>
      </p:sp>
      <p:graphicFrame>
        <p:nvGraphicFramePr>
          <p:cNvPr id="2" name="表 1"/>
          <p:cNvGraphicFramePr>
            <a:graphicFrameLocks noGrp="1"/>
          </p:cNvGraphicFramePr>
          <p:nvPr>
            <p:extLst>
              <p:ext uri="{D42A27DB-BD31-4B8C-83A1-F6EECF244321}">
                <p14:modId xmlns:p14="http://schemas.microsoft.com/office/powerpoint/2010/main" val="1266368621"/>
              </p:ext>
            </p:extLst>
          </p:nvPr>
        </p:nvGraphicFramePr>
        <p:xfrm>
          <a:off x="5670081" y="262920"/>
          <a:ext cx="3023910" cy="1005840"/>
        </p:xfrm>
        <a:graphic>
          <a:graphicData uri="http://schemas.openxmlformats.org/drawingml/2006/table">
            <a:tbl>
              <a:tblPr firstRow="1" bandRow="1">
                <a:tableStyleId>{BDBED569-4797-4DF1-A0F4-6AAB3CD982D8}</a:tableStyleId>
              </a:tblPr>
              <a:tblGrid>
                <a:gridCol w="1511955"/>
                <a:gridCol w="1511955"/>
              </a:tblGrid>
              <a:tr h="259491">
                <a:tc gridSpan="2">
                  <a:txBody>
                    <a:bodyPr/>
                    <a:lstStyle/>
                    <a:p>
                      <a:pPr algn="ctr"/>
                      <a:r>
                        <a:rPr kumimoji="1" lang="ja-JP" altLang="en-US" sz="1200" dirty="0" smtClean="0"/>
                        <a:t>全国の平均給与（</a:t>
                      </a:r>
                      <a:r>
                        <a:rPr kumimoji="1" lang="en-US" altLang="ja-JP" sz="1200" dirty="0" smtClean="0"/>
                        <a:t>2015</a:t>
                      </a:r>
                      <a:r>
                        <a:rPr kumimoji="1" lang="ja-JP" altLang="en-US" sz="1200" dirty="0" smtClean="0"/>
                        <a:t>年分）　</a:t>
                      </a:r>
                      <a:endParaRPr kumimoji="1" lang="ja-JP" altLang="en-US" sz="1200" dirty="0"/>
                    </a:p>
                  </a:txBody>
                  <a:tcPr/>
                </a:tc>
                <a:tc hMerge="1">
                  <a:txBody>
                    <a:bodyPr/>
                    <a:lstStyle/>
                    <a:p>
                      <a:endParaRPr kumimoji="1" lang="ja-JP" altLang="en-US" dirty="0"/>
                    </a:p>
                  </a:txBody>
                  <a:tcPr/>
                </a:tc>
              </a:tr>
              <a:tr h="390700">
                <a:tc>
                  <a:txBody>
                    <a:bodyPr/>
                    <a:lstStyle/>
                    <a:p>
                      <a:r>
                        <a:rPr kumimoji="1" lang="ja-JP" altLang="en-US" sz="1200" dirty="0" smtClean="0"/>
                        <a:t>女性の給与所得者</a:t>
                      </a:r>
                      <a:endParaRPr kumimoji="1" lang="ja-JP" altLang="en-US" sz="1200" dirty="0"/>
                    </a:p>
                  </a:txBody>
                  <a:tcPr/>
                </a:tc>
                <a:tc>
                  <a:txBody>
                    <a:bodyPr/>
                    <a:lstStyle/>
                    <a:p>
                      <a:r>
                        <a:rPr kumimoji="1" lang="en-US" altLang="ja-JP" sz="1200" dirty="0" smtClean="0"/>
                        <a:t>65</a:t>
                      </a:r>
                      <a:r>
                        <a:rPr kumimoji="1" lang="ja-JP" altLang="en-US" sz="1200" dirty="0" smtClean="0"/>
                        <a:t>歳以上の</a:t>
                      </a:r>
                      <a:endParaRPr kumimoji="1" lang="en-US" altLang="ja-JP" sz="1200" dirty="0" smtClean="0"/>
                    </a:p>
                    <a:p>
                      <a:r>
                        <a:rPr kumimoji="1" lang="ja-JP" altLang="en-US" sz="1200" dirty="0" smtClean="0"/>
                        <a:t>給与所得者</a:t>
                      </a:r>
                      <a:endParaRPr kumimoji="1" lang="ja-JP" altLang="en-US" sz="1200" dirty="0"/>
                    </a:p>
                  </a:txBody>
                  <a:tcPr/>
                </a:tc>
              </a:tr>
              <a:tr h="259491">
                <a:tc>
                  <a:txBody>
                    <a:bodyPr/>
                    <a:lstStyle/>
                    <a:p>
                      <a:r>
                        <a:rPr kumimoji="1" lang="ja-JP" altLang="en-US" sz="1200" dirty="0" smtClean="0"/>
                        <a:t>２，７６０千円</a:t>
                      </a:r>
                      <a:endParaRPr kumimoji="1" lang="ja-JP" altLang="en-US" sz="1200" dirty="0"/>
                    </a:p>
                  </a:txBody>
                  <a:tcPr/>
                </a:tc>
                <a:tc>
                  <a:txBody>
                    <a:bodyPr/>
                    <a:lstStyle/>
                    <a:p>
                      <a:r>
                        <a:rPr kumimoji="1" lang="ja-JP" altLang="en-US" sz="1200" dirty="0" smtClean="0"/>
                        <a:t>３，０１７千円</a:t>
                      </a:r>
                      <a:endParaRPr kumimoji="1" lang="ja-JP" altLang="en-US" sz="1200" dirty="0"/>
                    </a:p>
                  </a:txBody>
                  <a:tcPr/>
                </a:tc>
              </a:tr>
            </a:tbl>
          </a:graphicData>
        </a:graphic>
      </p:graphicFrame>
      <p:sp>
        <p:nvSpPr>
          <p:cNvPr id="25" name="テキスト ボックス 24"/>
          <p:cNvSpPr txBox="1"/>
          <p:nvPr/>
        </p:nvSpPr>
        <p:spPr>
          <a:xfrm>
            <a:off x="5647045" y="4095346"/>
            <a:ext cx="3408412" cy="461665"/>
          </a:xfrm>
          <a:prstGeom prst="rect">
            <a:avLst/>
          </a:prstGeom>
          <a:noFill/>
        </p:spPr>
        <p:txBody>
          <a:bodyPr wrap="square" rtlCol="0">
            <a:spAutoFit/>
          </a:bodyPr>
          <a:lstStyle/>
          <a:p>
            <a:r>
              <a:rPr lang="en-US" altLang="ja-JP" sz="1200" dirty="0" smtClean="0"/>
              <a:t>2016</a:t>
            </a:r>
            <a:r>
              <a:rPr lang="ja-JP" altLang="en-US" sz="1200" dirty="0" smtClean="0"/>
              <a:t>年の全国の就業率で試算すると、</a:t>
            </a:r>
            <a:r>
              <a:rPr lang="en-US" altLang="ja-JP" sz="1200" dirty="0" smtClean="0"/>
              <a:t>80,000</a:t>
            </a:r>
            <a:r>
              <a:rPr lang="ja-JP" altLang="en-US" sz="1200" dirty="0" smtClean="0"/>
              <a:t>人程度就業者が増加する。</a:t>
            </a:r>
            <a:endParaRPr lang="ja-JP" altLang="en-US" sz="1200" dirty="0"/>
          </a:p>
        </p:txBody>
      </p:sp>
      <p:sp>
        <p:nvSpPr>
          <p:cNvPr id="27" name="テキスト ボックス 26"/>
          <p:cNvSpPr txBox="1"/>
          <p:nvPr/>
        </p:nvSpPr>
        <p:spPr>
          <a:xfrm>
            <a:off x="5724128" y="5288508"/>
            <a:ext cx="2915816" cy="95410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ja-JP" altLang="en-US" sz="1400" dirty="0"/>
              <a:t>民間給与実態統計調査（平成</a:t>
            </a:r>
            <a:r>
              <a:rPr lang="en-US" altLang="ja-JP" sz="1400" dirty="0"/>
              <a:t>27</a:t>
            </a:r>
            <a:r>
              <a:rPr lang="ja-JP" altLang="en-US" sz="1400" dirty="0"/>
              <a:t>年分）に</a:t>
            </a:r>
            <a:r>
              <a:rPr lang="ja-JP" altLang="en-US" sz="1400" dirty="0" smtClean="0"/>
              <a:t>おける高齢者（</a:t>
            </a:r>
            <a:r>
              <a:rPr lang="en-US" altLang="ja-JP" sz="1400" dirty="0" smtClean="0"/>
              <a:t>65</a:t>
            </a:r>
            <a:r>
              <a:rPr lang="ja-JP" altLang="en-US" sz="1400" dirty="0" smtClean="0"/>
              <a:t>歳以上）の</a:t>
            </a:r>
            <a:r>
              <a:rPr lang="ja-JP" altLang="en-US" sz="1400" dirty="0"/>
              <a:t>年間平均給与に</a:t>
            </a:r>
            <a:r>
              <a:rPr lang="en-US" altLang="ja-JP" sz="1400" dirty="0" smtClean="0"/>
              <a:t>80,000</a:t>
            </a:r>
            <a:r>
              <a:rPr lang="ja-JP" altLang="en-US" sz="1400" dirty="0"/>
              <a:t>を乗ずると、府民所得</a:t>
            </a:r>
            <a:r>
              <a:rPr lang="ja-JP" altLang="en-US" sz="1400" dirty="0" smtClean="0"/>
              <a:t>が</a:t>
            </a:r>
            <a:r>
              <a:rPr lang="en-US" altLang="ja-JP" sz="1400" dirty="0" smtClean="0"/>
              <a:t>2413.6</a:t>
            </a:r>
            <a:r>
              <a:rPr lang="ja-JP" altLang="en-US" sz="1400" dirty="0" smtClean="0"/>
              <a:t>億円</a:t>
            </a:r>
            <a:r>
              <a:rPr lang="ja-JP" altLang="en-US" sz="1400" dirty="0"/>
              <a:t>向上する。</a:t>
            </a:r>
          </a:p>
        </p:txBody>
      </p:sp>
      <p:sp>
        <p:nvSpPr>
          <p:cNvPr id="28" name="テキスト ボックス 27"/>
          <p:cNvSpPr txBox="1"/>
          <p:nvPr/>
        </p:nvSpPr>
        <p:spPr>
          <a:xfrm>
            <a:off x="5364088" y="1367190"/>
            <a:ext cx="3749491" cy="261610"/>
          </a:xfrm>
          <a:prstGeom prst="rect">
            <a:avLst/>
          </a:prstGeom>
          <a:noFill/>
        </p:spPr>
        <p:txBody>
          <a:bodyPr wrap="square" rtlCol="0">
            <a:spAutoFit/>
          </a:bodyPr>
          <a:lstStyle/>
          <a:p>
            <a:r>
              <a:rPr lang="ja-JP" altLang="en-US" sz="1100" dirty="0" smtClean="0"/>
              <a:t>資料：国税庁「平成</a:t>
            </a:r>
            <a:r>
              <a:rPr lang="en-US" altLang="ja-JP" sz="1100" dirty="0" smtClean="0"/>
              <a:t>27</a:t>
            </a:r>
            <a:r>
              <a:rPr lang="ja-JP" altLang="en-US" sz="1100" dirty="0" smtClean="0"/>
              <a:t>年分民間給与実態統計調査」より</a:t>
            </a:r>
            <a:r>
              <a:rPr lang="ja-JP" altLang="en-US" sz="1100" dirty="0"/>
              <a:t>作成</a:t>
            </a:r>
          </a:p>
        </p:txBody>
      </p:sp>
      <p:sp>
        <p:nvSpPr>
          <p:cNvPr id="19" name="テキスト ボックス 18"/>
          <p:cNvSpPr txBox="1"/>
          <p:nvPr/>
        </p:nvSpPr>
        <p:spPr>
          <a:xfrm>
            <a:off x="124542" y="6021868"/>
            <a:ext cx="504056" cy="215444"/>
          </a:xfrm>
          <a:prstGeom prst="rect">
            <a:avLst/>
          </a:prstGeom>
          <a:noFill/>
        </p:spPr>
        <p:txBody>
          <a:bodyPr wrap="square" rtlCol="0">
            <a:spAutoFit/>
          </a:bodyPr>
          <a:lstStyle/>
          <a:p>
            <a:r>
              <a:rPr lang="ja-JP" altLang="en-US" sz="800" dirty="0" smtClean="0"/>
              <a:t>（千人）</a:t>
            </a:r>
            <a:endParaRPr lang="ja-JP" altLang="en-US" sz="800" dirty="0"/>
          </a:p>
        </p:txBody>
      </p:sp>
      <p:sp>
        <p:nvSpPr>
          <p:cNvPr id="26" name="テキスト ボックス 25"/>
          <p:cNvSpPr txBox="1"/>
          <p:nvPr/>
        </p:nvSpPr>
        <p:spPr>
          <a:xfrm>
            <a:off x="5165102" y="6006479"/>
            <a:ext cx="360040" cy="215444"/>
          </a:xfrm>
          <a:prstGeom prst="rect">
            <a:avLst/>
          </a:prstGeom>
          <a:noFill/>
        </p:spPr>
        <p:txBody>
          <a:bodyPr wrap="square" rtlCol="0">
            <a:spAutoFit/>
          </a:bodyPr>
          <a:lstStyle/>
          <a:p>
            <a:r>
              <a:rPr lang="ja-JP" altLang="en-US" sz="800" dirty="0" smtClean="0"/>
              <a:t>（</a:t>
            </a:r>
            <a:r>
              <a:rPr lang="en-US" altLang="ja-JP" sz="800" dirty="0" smtClean="0"/>
              <a:t>%</a:t>
            </a:r>
            <a:r>
              <a:rPr lang="ja-JP" altLang="en-US" sz="800" dirty="0" smtClean="0"/>
              <a:t>）</a:t>
            </a:r>
            <a:endParaRPr lang="ja-JP" altLang="en-US" sz="800" dirty="0"/>
          </a:p>
        </p:txBody>
      </p:sp>
      <p:sp>
        <p:nvSpPr>
          <p:cNvPr id="29" name="テキスト ボックス 28"/>
          <p:cNvSpPr txBox="1"/>
          <p:nvPr/>
        </p:nvSpPr>
        <p:spPr>
          <a:xfrm>
            <a:off x="179512" y="2925524"/>
            <a:ext cx="504056" cy="215444"/>
          </a:xfrm>
          <a:prstGeom prst="rect">
            <a:avLst/>
          </a:prstGeom>
          <a:noFill/>
        </p:spPr>
        <p:txBody>
          <a:bodyPr wrap="square" rtlCol="0">
            <a:spAutoFit/>
          </a:bodyPr>
          <a:lstStyle/>
          <a:p>
            <a:r>
              <a:rPr lang="ja-JP" altLang="en-US" sz="800" dirty="0" smtClean="0"/>
              <a:t>（千人）</a:t>
            </a:r>
            <a:endParaRPr lang="ja-JP" altLang="en-US" sz="800" dirty="0"/>
          </a:p>
        </p:txBody>
      </p:sp>
      <p:sp>
        <p:nvSpPr>
          <p:cNvPr id="30" name="テキスト ボックス 29"/>
          <p:cNvSpPr txBox="1"/>
          <p:nvPr/>
        </p:nvSpPr>
        <p:spPr>
          <a:xfrm>
            <a:off x="5220072" y="2910135"/>
            <a:ext cx="360040" cy="215444"/>
          </a:xfrm>
          <a:prstGeom prst="rect">
            <a:avLst/>
          </a:prstGeom>
          <a:noFill/>
        </p:spPr>
        <p:txBody>
          <a:bodyPr wrap="square" rtlCol="0">
            <a:spAutoFit/>
          </a:bodyPr>
          <a:lstStyle/>
          <a:p>
            <a:r>
              <a:rPr lang="ja-JP" altLang="en-US" sz="800" dirty="0" smtClean="0"/>
              <a:t>（</a:t>
            </a:r>
            <a:r>
              <a:rPr lang="en-US" altLang="ja-JP" sz="800" dirty="0" smtClean="0"/>
              <a:t>%</a:t>
            </a:r>
            <a:r>
              <a:rPr lang="ja-JP" altLang="en-US" sz="800" dirty="0" smtClean="0"/>
              <a:t>）</a:t>
            </a:r>
            <a:endParaRPr lang="ja-JP" altLang="en-US" sz="800" dirty="0"/>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33</a:t>
            </a:fld>
            <a:endParaRPr kumimoji="1" lang="ja-JP" altLang="en-US"/>
          </a:p>
        </p:txBody>
      </p:sp>
    </p:spTree>
    <p:extLst>
      <p:ext uri="{BB962C8B-B14F-4D97-AF65-F5344CB8AC3E}">
        <p14:creationId xmlns:p14="http://schemas.microsoft.com/office/powerpoint/2010/main" val="3858256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5138955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25000"/>
            <a:ext cx="9001000" cy="962735"/>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○厳しい在留資格が外国からの高度専門人材の流入を阻害。</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大阪・関西は外国人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の児童・生徒を対象とする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インターナショナルスクール</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など、外国人に選ばれる環境整備に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遅れ。</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469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4685" y="2392988"/>
            <a:ext cx="9001000" cy="63996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○国家</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戦略特</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区制度等</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を活用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した、外国専門人材の受入環境整備。</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○海外での留学プロモーション、外国人留学生を対象としたインターンシップ事業。</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23497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1692188"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外国人材</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48130" y="3231132"/>
            <a:ext cx="9001000" cy="3510235"/>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○高度な外国専門人材の受入促進に向けて、在留資格の拡大が図られてきている（高度人材ポイント制の導入</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外国人技能実習制度の見直しなど）。</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○戦略策定時に比べ在留外国人数は増加しているが、大阪の伸び率は全国平均を下回る状況（</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:206,951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:217,656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伸び率５</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（全国平均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）特にベトナム人やネパール人が増えている。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○留学生も増加傾向にあるが、東京の伸びに比べると少ない（大阪「</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:10,791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:18,411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人（増加率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:45,617</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:92,534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人（増加率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」）。一方、大阪で就職する留学生</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の伸び率は東京を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上回る（</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:694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:1,614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伸び率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132.6%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98.0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年度より高等教育機関及び日本語教育機関における外国人留学生を</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含む</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○在留目的で見ると「経営・管理」の外国人の伸び率は東京を上回る傾向が見られるが、全体として外国人高度専門人材が東京一極に集中する状況。</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○ハイエンドな</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外国専門人材</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を呼び込むための環境</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整備。</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○一定の能力を有する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外国人高度専門材</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が活躍できる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仕組みづくり。</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06896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35</a:t>
            </a:fld>
            <a:endParaRPr kumimoji="1" lang="ja-JP" altLang="en-US"/>
          </a:p>
        </p:txBody>
      </p:sp>
    </p:spTree>
    <p:extLst>
      <p:ext uri="{BB962C8B-B14F-4D97-AF65-F5344CB8AC3E}">
        <p14:creationId xmlns:p14="http://schemas.microsoft.com/office/powerpoint/2010/main" val="18679114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58022" y="93228"/>
            <a:ext cx="3772615" cy="4682438"/>
          </a:xfrm>
          <a:prstGeom prst="roundRect">
            <a:avLst>
              <a:gd name="adj" fmla="val 4188"/>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1" name="正方形/長方形 10"/>
          <p:cNvSpPr/>
          <p:nvPr/>
        </p:nvSpPr>
        <p:spPr>
          <a:xfrm>
            <a:off x="-1" y="116632"/>
            <a:ext cx="2411761" cy="276999"/>
          </a:xfrm>
          <a:prstGeom prst="rect">
            <a:avLst/>
          </a:prstGeom>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　在留外国</a:t>
            </a:r>
            <a:r>
              <a:rPr lang="zh-CN"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人数</a:t>
            </a:r>
            <a:endParaRPr lang="en-US" altLang="zh-CN"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694596614"/>
              </p:ext>
            </p:extLst>
          </p:nvPr>
        </p:nvGraphicFramePr>
        <p:xfrm>
          <a:off x="229749" y="351343"/>
          <a:ext cx="3478155" cy="1709505"/>
        </p:xfrm>
        <a:graphic>
          <a:graphicData uri="http://schemas.openxmlformats.org/drawingml/2006/table">
            <a:tbl>
              <a:tblPr firstRow="1" firstCol="1" bandRow="1">
                <a:tableStyleId>{5C22544A-7EE6-4342-B048-85BDC9FD1C3A}</a:tableStyleId>
              </a:tblPr>
              <a:tblGrid>
                <a:gridCol w="453819"/>
                <a:gridCol w="1224136"/>
                <a:gridCol w="1167030"/>
                <a:gridCol w="633170"/>
              </a:tblGrid>
              <a:tr h="244215">
                <a:tc>
                  <a:txBody>
                    <a:bodyPr/>
                    <a:lstStyle/>
                    <a:p>
                      <a:pPr algn="just">
                        <a:spcAft>
                          <a:spcPts val="0"/>
                        </a:spcAft>
                      </a:pPr>
                      <a:r>
                        <a:rPr lang="en-US" sz="1000" kern="100" dirty="0">
                          <a:effectLst/>
                        </a:rPr>
                        <a:t> </a:t>
                      </a:r>
                      <a:endParaRPr lang="ja-JP" sz="10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000" kern="100" dirty="0" smtClean="0">
                          <a:effectLst/>
                          <a:latin typeface="Calibri 本文"/>
                        </a:rPr>
                        <a:t>2010</a:t>
                      </a:r>
                      <a:r>
                        <a:rPr lang="ja-JP" sz="1000" kern="100" dirty="0" smtClean="0">
                          <a:effectLst/>
                          <a:latin typeface="Calibri 本文"/>
                        </a:rPr>
                        <a:t>年</a:t>
                      </a:r>
                      <a:r>
                        <a:rPr lang="en-US" sz="1000" kern="100" dirty="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c>
                  <a:txBody>
                    <a:bodyPr/>
                    <a:lstStyle/>
                    <a:p>
                      <a:pPr algn="ctr">
                        <a:spcAft>
                          <a:spcPts val="0"/>
                        </a:spcAft>
                      </a:pPr>
                      <a:r>
                        <a:rPr lang="en-US" altLang="ja-JP" sz="1000" kern="100" dirty="0" smtClean="0">
                          <a:effectLst/>
                          <a:latin typeface="Calibri 本文"/>
                        </a:rPr>
                        <a:t>2016</a:t>
                      </a:r>
                      <a:r>
                        <a:rPr lang="ja-JP" sz="1000" kern="100" dirty="0" smtClean="0">
                          <a:effectLst/>
                          <a:latin typeface="Calibri 本文"/>
                        </a:rPr>
                        <a:t>年</a:t>
                      </a:r>
                      <a:r>
                        <a:rPr lang="en-US" sz="1000" kern="100" dirty="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smtClean="0">
                          <a:effectLst/>
                          <a:latin typeface="Calibri 本文"/>
                        </a:rPr>
                        <a:t>伸び率</a:t>
                      </a:r>
                      <a:endParaRPr lang="ja-JP" altLang="ja-JP" sz="1050" kern="100" dirty="0" smtClean="0">
                        <a:effectLst/>
                        <a:latin typeface="Calibri 本文"/>
                        <a:ea typeface="ＭＳ 明朝"/>
                        <a:cs typeface="Times New Roman"/>
                      </a:endParaRPr>
                    </a:p>
                  </a:txBody>
                  <a:tcPr marL="68580" marR="68580" marT="0" marB="0" anchor="ctr" anchorCtr="1"/>
                </a:tc>
              </a:tr>
              <a:tr h="244215">
                <a:tc>
                  <a:txBody>
                    <a:bodyPr/>
                    <a:lstStyle/>
                    <a:p>
                      <a:pPr algn="just">
                        <a:spcAft>
                          <a:spcPts val="0"/>
                        </a:spcAft>
                      </a:pPr>
                      <a:r>
                        <a:rPr lang="ja-JP" altLang="en-US" sz="1000" kern="100" dirty="0" smtClean="0">
                          <a:effectLst/>
                          <a:latin typeface="+mn-lt"/>
                          <a:ea typeface="+mn-ea"/>
                          <a:cs typeface="+mn-cs"/>
                        </a:rPr>
                        <a:t>全国</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altLang="ja-JP" sz="1200" kern="100" dirty="0" smtClean="0">
                          <a:effectLst/>
                          <a:latin typeface="Calibri" panose="020F0502020204030204" pitchFamily="34" charset="0"/>
                          <a:ea typeface="ＭＳ 明朝"/>
                          <a:cs typeface="Times New Roman"/>
                        </a:rPr>
                        <a:t>2,134,151</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rPr>
                        <a:t>2,382,822</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11.7%</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東京</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418,012</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500,874</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19.8%</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愛知</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204,836</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ea typeface="+mn-ea"/>
                          <a:cs typeface="+mn-cs"/>
                        </a:rPr>
                        <a:t>224,424</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9.6%</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京都</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52,742</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55,111</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4.5%</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大阪</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206,951</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rPr>
                        <a:t>217,656</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5.2%</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兵庫</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100,387</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rPr>
                        <a:t>101,562</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1.2%</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14" name="正方形/長方形 13"/>
          <p:cNvSpPr/>
          <p:nvPr/>
        </p:nvSpPr>
        <p:spPr>
          <a:xfrm>
            <a:off x="-36512" y="4766933"/>
            <a:ext cx="2672003" cy="276999"/>
          </a:xfrm>
          <a:prstGeom prst="rect">
            <a:avLst/>
          </a:prstGeom>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外国人留学生</a:t>
            </a:r>
            <a:r>
              <a:rPr lang="zh-CN"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3224" y="4437112"/>
            <a:ext cx="3375248" cy="338554"/>
          </a:xfrm>
          <a:prstGeom prst="rect">
            <a:avLst/>
          </a:prstGeom>
        </p:spPr>
        <p:txBody>
          <a:bodyPr wrap="square">
            <a:spAutoFit/>
          </a:bodyPr>
          <a:lstStyle/>
          <a:p>
            <a:r>
              <a:rPr lang="ja-JP" altLang="en-US" sz="800" dirty="0" smtClean="0"/>
              <a:t>資料</a:t>
            </a:r>
            <a:r>
              <a:rPr lang="ja-JP" altLang="ja-JP" sz="800" dirty="0" smtClean="0"/>
              <a:t>：</a:t>
            </a:r>
            <a:r>
              <a:rPr lang="ja-JP" altLang="ja-JP" sz="800" dirty="0"/>
              <a:t>法務省「在留外国人統計（旧登録外国人統計）統計表</a:t>
            </a:r>
            <a:r>
              <a:rPr lang="ja-JP" altLang="ja-JP" sz="800" dirty="0" smtClean="0"/>
              <a:t>」</a:t>
            </a:r>
            <a:r>
              <a:rPr lang="ja-JP" altLang="en-US" sz="800" dirty="0" smtClean="0"/>
              <a:t>より作成</a:t>
            </a:r>
            <a:endParaRPr lang="ja-JP" altLang="ja-JP" sz="800" dirty="0"/>
          </a:p>
          <a:p>
            <a:r>
              <a:rPr lang="ja-JP" altLang="ja-JP" sz="800" dirty="0"/>
              <a:t>※人数は各年</a:t>
            </a:r>
            <a:r>
              <a:rPr lang="en-US" altLang="ja-JP" sz="800" dirty="0"/>
              <a:t>12</a:t>
            </a:r>
            <a:r>
              <a:rPr lang="ja-JP" altLang="ja-JP" sz="800" dirty="0"/>
              <a:t>月末の値</a:t>
            </a:r>
          </a:p>
        </p:txBody>
      </p:sp>
      <p:graphicFrame>
        <p:nvGraphicFramePr>
          <p:cNvPr id="17" name="表 16"/>
          <p:cNvGraphicFramePr>
            <a:graphicFrameLocks noGrp="1"/>
          </p:cNvGraphicFramePr>
          <p:nvPr>
            <p:extLst>
              <p:ext uri="{D42A27DB-BD31-4B8C-83A1-F6EECF244321}">
                <p14:modId xmlns:p14="http://schemas.microsoft.com/office/powerpoint/2010/main" val="615119819"/>
              </p:ext>
            </p:extLst>
          </p:nvPr>
        </p:nvGraphicFramePr>
        <p:xfrm>
          <a:off x="205869" y="2492896"/>
          <a:ext cx="3502033" cy="1933944"/>
        </p:xfrm>
        <a:graphic>
          <a:graphicData uri="http://schemas.openxmlformats.org/drawingml/2006/table">
            <a:tbl>
              <a:tblPr firstRow="1" firstCol="1" bandRow="1">
                <a:tableStyleId>{5C22544A-7EE6-4342-B048-85BDC9FD1C3A}</a:tableStyleId>
              </a:tblPr>
              <a:tblGrid>
                <a:gridCol w="491833"/>
                <a:gridCol w="633937"/>
                <a:gridCol w="538271"/>
                <a:gridCol w="613856"/>
                <a:gridCol w="576064"/>
                <a:gridCol w="648072"/>
              </a:tblGrid>
              <a:tr h="213303">
                <a:tc>
                  <a:txBody>
                    <a:bodyPr/>
                    <a:lstStyle/>
                    <a:p>
                      <a:pPr algn="ctr">
                        <a:lnSpc>
                          <a:spcPts val="1500"/>
                        </a:lnSpc>
                        <a:spcAft>
                          <a:spcPts val="0"/>
                        </a:spcAft>
                      </a:pPr>
                      <a:r>
                        <a:rPr lang="ja-JP" sz="1000" kern="0" dirty="0">
                          <a:effectLst/>
                        </a:rPr>
                        <a:t>　</a:t>
                      </a:r>
                      <a:endParaRPr lang="ja-JP" sz="1050" kern="100" dirty="0">
                        <a:effectLst/>
                        <a:latin typeface="Century"/>
                        <a:ea typeface="ＭＳ 明朝"/>
                        <a:cs typeface="Times New Roman"/>
                      </a:endParaRPr>
                    </a:p>
                  </a:txBody>
                  <a:tcPr marL="62865" marR="62865" marT="0" marB="0" anchor="ctr"/>
                </a:tc>
                <a:tc gridSpan="2">
                  <a:txBody>
                    <a:bodyPr/>
                    <a:lstStyle/>
                    <a:p>
                      <a:pPr algn="ctr">
                        <a:lnSpc>
                          <a:spcPts val="1500"/>
                        </a:lnSpc>
                        <a:spcAft>
                          <a:spcPts val="0"/>
                        </a:spcAft>
                      </a:pPr>
                      <a:r>
                        <a:rPr lang="en-US" altLang="ja-JP" sz="1000" kern="100" dirty="0" smtClean="0">
                          <a:effectLst/>
                          <a:latin typeface="Calibri 本文"/>
                        </a:rPr>
                        <a:t>2010</a:t>
                      </a:r>
                      <a:r>
                        <a:rPr lang="ja-JP" sz="1000" kern="0" dirty="0" smtClean="0">
                          <a:effectLst/>
                          <a:latin typeface="Calibri 本文"/>
                        </a:rPr>
                        <a:t>年</a:t>
                      </a:r>
                      <a:r>
                        <a:rPr lang="en-US" sz="1000" kern="0" dirty="0">
                          <a:effectLst/>
                          <a:latin typeface="Calibri 本文"/>
                        </a:rPr>
                        <a:t>12</a:t>
                      </a:r>
                      <a:r>
                        <a:rPr lang="ja-JP" sz="1000" kern="0" dirty="0">
                          <a:effectLst/>
                          <a:latin typeface="Calibri 本文"/>
                        </a:rPr>
                        <a:t>月末</a:t>
                      </a:r>
                      <a:endParaRPr lang="ja-JP" sz="1050" kern="100" dirty="0">
                        <a:effectLst/>
                        <a:latin typeface="Calibri 本文"/>
                        <a:ea typeface="ＭＳ 明朝"/>
                        <a:cs typeface="Times New Roman"/>
                      </a:endParaRPr>
                    </a:p>
                  </a:txBody>
                  <a:tcPr marL="62865" marR="62865" marT="0" marB="0" anchor="ctr" anchorCtr="1"/>
                </a:tc>
                <a:tc hMerge="1">
                  <a:txBody>
                    <a:bodyPr/>
                    <a:lstStyle/>
                    <a:p>
                      <a:endParaRPr kumimoji="1" lang="ja-JP" altLang="en-US"/>
                    </a:p>
                  </a:txBody>
                  <a:tcPr/>
                </a:tc>
                <a:tc gridSpan="2">
                  <a:txBody>
                    <a:bodyPr/>
                    <a:lstStyle/>
                    <a:p>
                      <a:pPr algn="ctr">
                        <a:lnSpc>
                          <a:spcPts val="1500"/>
                        </a:lnSpc>
                        <a:spcAft>
                          <a:spcPts val="0"/>
                        </a:spcAft>
                      </a:pPr>
                      <a:r>
                        <a:rPr lang="en-US" altLang="ja-JP" sz="1000" kern="100" dirty="0" smtClean="0">
                          <a:effectLst/>
                          <a:latin typeface="Calibri 本文"/>
                        </a:rPr>
                        <a:t>2016</a:t>
                      </a:r>
                      <a:r>
                        <a:rPr lang="ja-JP" altLang="ja-JP" sz="1000" kern="100" dirty="0" smtClean="0">
                          <a:effectLst/>
                          <a:latin typeface="Calibri 本文"/>
                        </a:rPr>
                        <a:t>年</a:t>
                      </a:r>
                      <a:r>
                        <a:rPr lang="en-US" altLang="ja-JP" sz="1000" kern="0" dirty="0" smtClean="0">
                          <a:effectLst/>
                          <a:latin typeface="Calibri 本文"/>
                        </a:rPr>
                        <a:t>12</a:t>
                      </a:r>
                      <a:r>
                        <a:rPr lang="ja-JP" sz="1000" kern="0" dirty="0" smtClean="0">
                          <a:effectLst/>
                          <a:latin typeface="Calibri 本文"/>
                        </a:rPr>
                        <a:t>月</a:t>
                      </a:r>
                      <a:r>
                        <a:rPr lang="ja-JP" sz="1000" kern="0" dirty="0">
                          <a:effectLst/>
                          <a:latin typeface="Calibri 本文"/>
                        </a:rPr>
                        <a:t>末</a:t>
                      </a:r>
                      <a:endParaRPr lang="ja-JP" sz="1050" kern="100" dirty="0">
                        <a:effectLst/>
                        <a:latin typeface="Calibri 本文"/>
                        <a:ea typeface="ＭＳ 明朝"/>
                        <a:cs typeface="Times New Roman"/>
                      </a:endParaRPr>
                    </a:p>
                  </a:txBody>
                  <a:tcPr marL="62865" marR="62865" marT="0" marB="0" anchor="ctr" anchorCtr="1"/>
                </a:tc>
                <a:tc hMerge="1">
                  <a:txBody>
                    <a:bodyPr/>
                    <a:lstStyle/>
                    <a:p>
                      <a:endParaRPr kumimoji="1" lang="ja-JP" altLang="en-US"/>
                    </a:p>
                  </a:txBody>
                  <a:tcPr/>
                </a:tc>
                <a:tc rowSpan="2">
                  <a:txBody>
                    <a:bodyPr/>
                    <a:lstStyle/>
                    <a:p>
                      <a:pPr algn="ctr">
                        <a:lnSpc>
                          <a:spcPts val="1500"/>
                        </a:lnSpc>
                        <a:spcAft>
                          <a:spcPts val="0"/>
                        </a:spcAft>
                      </a:pPr>
                      <a:r>
                        <a:rPr lang="ja-JP" sz="1000" kern="0" dirty="0">
                          <a:effectLst/>
                          <a:latin typeface="Calibri 本文"/>
                        </a:rPr>
                        <a:t>伸び率</a:t>
                      </a:r>
                      <a:endParaRPr lang="ja-JP" sz="1050" kern="100" dirty="0">
                        <a:effectLst/>
                        <a:latin typeface="Calibri 本文"/>
                        <a:ea typeface="ＭＳ 明朝"/>
                        <a:cs typeface="Times New Roman"/>
                      </a:endParaRPr>
                    </a:p>
                  </a:txBody>
                  <a:tcPr marL="62865" marR="62865" marT="0" marB="0" anchor="ctr" anchorCtr="1"/>
                </a:tc>
              </a:tr>
              <a:tr h="213303">
                <a:tc>
                  <a:txBody>
                    <a:bodyPr/>
                    <a:lstStyle/>
                    <a:p>
                      <a:pPr algn="ctr">
                        <a:lnSpc>
                          <a:spcPts val="1500"/>
                        </a:lnSpc>
                        <a:spcAft>
                          <a:spcPts val="0"/>
                        </a:spcAft>
                      </a:pPr>
                      <a:r>
                        <a:rPr lang="ja-JP" sz="1000" kern="0" dirty="0">
                          <a:effectLst/>
                        </a:rPr>
                        <a:t>　</a:t>
                      </a:r>
                      <a:endParaRPr lang="ja-JP" sz="1050" kern="100" dirty="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dirty="0">
                          <a:effectLst/>
                        </a:rPr>
                        <a:t>数</a:t>
                      </a:r>
                      <a:endParaRPr lang="ja-JP" sz="1050" kern="100" dirty="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a:effectLst/>
                        </a:rPr>
                        <a:t>対全国</a:t>
                      </a:r>
                      <a:endParaRPr lang="ja-JP" sz="1050" kern="10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a:effectLst/>
                        </a:rPr>
                        <a:t>数</a:t>
                      </a:r>
                      <a:endParaRPr lang="ja-JP" sz="1050" kern="10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dirty="0">
                          <a:effectLst/>
                        </a:rPr>
                        <a:t>対全国</a:t>
                      </a:r>
                      <a:endParaRPr lang="ja-JP" sz="1050" kern="100" dirty="0">
                        <a:effectLst/>
                        <a:latin typeface="Century"/>
                        <a:ea typeface="ＭＳ 明朝"/>
                        <a:cs typeface="Times New Roman"/>
                      </a:endParaRPr>
                    </a:p>
                  </a:txBody>
                  <a:tcPr marL="62865" marR="62865" marT="0" marB="0" anchor="ctr"/>
                </a:tc>
                <a:tc vMerge="1">
                  <a:txBody>
                    <a:bodyPr/>
                    <a:lstStyle/>
                    <a:p>
                      <a:endParaRPr kumimoji="1" lang="ja-JP" altLang="en-US"/>
                    </a:p>
                  </a:txBody>
                  <a:tcPr/>
                </a:tc>
              </a:tr>
              <a:tr h="258807">
                <a:tc>
                  <a:txBody>
                    <a:bodyPr/>
                    <a:lstStyle/>
                    <a:p>
                      <a:pPr algn="ctr">
                        <a:lnSpc>
                          <a:spcPts val="1500"/>
                        </a:lnSpc>
                        <a:spcAft>
                          <a:spcPts val="0"/>
                        </a:spcAft>
                      </a:pPr>
                      <a:r>
                        <a:rPr lang="ja-JP" sz="1000" kern="0" dirty="0">
                          <a:effectLst/>
                        </a:rPr>
                        <a:t>全国　</a:t>
                      </a:r>
                      <a:endParaRPr lang="ja-JP" sz="105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effectLst/>
                        </a:rPr>
                        <a:t>10,908</a:t>
                      </a:r>
                    </a:p>
                  </a:txBody>
                  <a:tcPr marL="62865" marR="62865" marT="0" marB="0" anchor="ctr"/>
                </a:tc>
                <a:tc>
                  <a:txBody>
                    <a:bodyPr/>
                    <a:lstStyle/>
                    <a:p>
                      <a:pPr algn="r">
                        <a:lnSpc>
                          <a:spcPts val="1500"/>
                        </a:lnSpc>
                        <a:spcAft>
                          <a:spcPts val="0"/>
                        </a:spcAft>
                      </a:pPr>
                      <a:r>
                        <a:rPr lang="ja-JP" altLang="en-US" sz="1200" kern="0" dirty="0" smtClean="0">
                          <a:effectLst/>
                        </a:rPr>
                        <a:t>－</a:t>
                      </a:r>
                      <a:r>
                        <a:rPr lang="ja-JP" sz="1200" kern="0" dirty="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 </a:t>
                      </a:r>
                      <a:r>
                        <a:rPr lang="en-US" altLang="ja-JP" sz="1200" kern="0" dirty="0" smtClean="0">
                          <a:effectLst/>
                        </a:rPr>
                        <a:t>21,877</a:t>
                      </a:r>
                      <a:r>
                        <a:rPr lang="en-US" sz="1200" kern="0" dirty="0" smtClean="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ja-JP" altLang="en-US" sz="1200" kern="0" dirty="0" smtClean="0">
                          <a:effectLst/>
                        </a:rPr>
                        <a:t>－</a:t>
                      </a:r>
                      <a:r>
                        <a:rPr lang="ja-JP" sz="1200" kern="0" dirty="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effectLst/>
                        </a:rPr>
                        <a:t>100</a:t>
                      </a:r>
                      <a:r>
                        <a:rPr lang="en-US" sz="1200" kern="0" dirty="0" smtClean="0">
                          <a:effectLst/>
                        </a:rPr>
                        <a:t>.</a:t>
                      </a:r>
                      <a:r>
                        <a:rPr lang="en-US" altLang="ja-JP" sz="1200" kern="0" dirty="0" smtClean="0">
                          <a:effectLst/>
                        </a:rPr>
                        <a:t>6</a:t>
                      </a:r>
                      <a:r>
                        <a:rPr lang="en-US" sz="1200" kern="0" dirty="0" smtClean="0">
                          <a:effectLst/>
                        </a:rPr>
                        <a:t>%</a:t>
                      </a:r>
                      <a:endParaRPr lang="ja-JP" sz="1200" kern="100" dirty="0">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dirty="0">
                          <a:effectLst/>
                        </a:rPr>
                        <a:t>東京</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dirty="0">
                          <a:solidFill>
                            <a:srgbClr val="000000"/>
                          </a:solidFill>
                          <a:effectLst/>
                          <a:latin typeface="Calibri"/>
                        </a:rPr>
                        <a:t>5,797</a:t>
                      </a:r>
                    </a:p>
                  </a:txBody>
                  <a:tcPr marL="9525" marR="9525" marT="9525" marB="0" anchor="ctr"/>
                </a:tc>
                <a:tc>
                  <a:txBody>
                    <a:bodyPr/>
                    <a:lstStyle/>
                    <a:p>
                      <a:pPr algn="r">
                        <a:lnSpc>
                          <a:spcPts val="1500"/>
                        </a:lnSpc>
                        <a:spcAft>
                          <a:spcPts val="0"/>
                        </a:spcAft>
                      </a:pPr>
                      <a:r>
                        <a:rPr lang="en-US" sz="1200" kern="0" dirty="0">
                          <a:effectLst/>
                        </a:rPr>
                        <a:t>48.0%</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   </a:t>
                      </a:r>
                      <a:r>
                        <a:rPr lang="en-US" altLang="ja-JP" sz="1200" kern="0" dirty="0" smtClean="0">
                          <a:effectLst/>
                        </a:rPr>
                        <a:t>9,242</a:t>
                      </a:r>
                      <a:r>
                        <a:rPr lang="en-US" sz="1200" kern="0" dirty="0" smtClean="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43.0%</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effectLst/>
                        </a:rPr>
                        <a:t>59.4</a:t>
                      </a:r>
                      <a:r>
                        <a:rPr lang="en-US" sz="1200" kern="0" dirty="0" smtClean="0">
                          <a:effectLst/>
                        </a:rPr>
                        <a:t>%</a:t>
                      </a:r>
                      <a:endParaRPr lang="ja-JP" sz="1200" kern="100" dirty="0">
                        <a:effectLst/>
                        <a:latin typeface="Century"/>
                        <a:ea typeface="ＭＳ 明朝"/>
                        <a:cs typeface="Times New Roman"/>
                      </a:endParaRPr>
                    </a:p>
                  </a:txBody>
                  <a:tcPr marL="62865" marR="62865" marT="0" marB="0" anchor="ctr"/>
                </a:tc>
              </a:tr>
              <a:tr h="213303">
                <a:tc>
                  <a:txBody>
                    <a:bodyPr/>
                    <a:lstStyle/>
                    <a:p>
                      <a:pPr algn="ctr">
                        <a:lnSpc>
                          <a:spcPts val="1500"/>
                        </a:lnSpc>
                        <a:spcAft>
                          <a:spcPts val="0"/>
                        </a:spcAft>
                      </a:pPr>
                      <a:r>
                        <a:rPr lang="ja-JP" sz="1000" kern="0" dirty="0">
                          <a:effectLst/>
                        </a:rPr>
                        <a:t>愛知</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a:solidFill>
                            <a:srgbClr val="000000"/>
                          </a:solidFill>
                          <a:effectLst/>
                          <a:latin typeface="Calibri"/>
                        </a:rPr>
                        <a:t>337</a:t>
                      </a:r>
                    </a:p>
                  </a:txBody>
                  <a:tcPr marL="9525" marR="9525" marT="9525" marB="0" anchor="ctr"/>
                </a:tc>
                <a:tc>
                  <a:txBody>
                    <a:bodyPr/>
                    <a:lstStyle/>
                    <a:p>
                      <a:pPr algn="r">
                        <a:lnSpc>
                          <a:spcPts val="1500"/>
                        </a:lnSpc>
                        <a:spcAft>
                          <a:spcPts val="0"/>
                        </a:spcAft>
                      </a:pPr>
                      <a:r>
                        <a:rPr lang="en-US" sz="1200" kern="0" dirty="0">
                          <a:effectLst/>
                        </a:rPr>
                        <a:t>3.7%</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       </a:t>
                      </a:r>
                      <a:r>
                        <a:rPr lang="en-US" altLang="ja-JP" sz="1200" kern="0" dirty="0" smtClean="0">
                          <a:effectLst/>
                        </a:rPr>
                        <a:t>643</a:t>
                      </a:r>
                      <a:r>
                        <a:rPr lang="en-US" sz="1200" kern="0" dirty="0" smtClean="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3.0%</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effectLst/>
                        </a:rPr>
                        <a:t>90.8</a:t>
                      </a:r>
                      <a:r>
                        <a:rPr lang="en-US" sz="1200" kern="0" dirty="0" smtClean="0">
                          <a:effectLst/>
                        </a:rPr>
                        <a:t>%</a:t>
                      </a:r>
                      <a:endParaRPr lang="ja-JP" sz="1200" kern="100" dirty="0">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dirty="0">
                          <a:effectLst/>
                        </a:rPr>
                        <a:t>京都</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a:solidFill>
                            <a:srgbClr val="000000"/>
                          </a:solidFill>
                          <a:effectLst/>
                          <a:latin typeface="Calibri"/>
                        </a:rPr>
                        <a:t>67</a:t>
                      </a:r>
                    </a:p>
                  </a:txBody>
                  <a:tcPr marL="9525" marR="9525" marT="9525" marB="0" anchor="ctr"/>
                </a:tc>
                <a:tc>
                  <a:txBody>
                    <a:bodyPr/>
                    <a:lstStyle/>
                    <a:p>
                      <a:pPr algn="r">
                        <a:lnSpc>
                          <a:spcPts val="1500"/>
                        </a:lnSpc>
                        <a:spcAft>
                          <a:spcPts val="0"/>
                        </a:spcAft>
                      </a:pPr>
                      <a:r>
                        <a:rPr lang="en-US" sz="1200" kern="0" dirty="0">
                          <a:effectLst/>
                        </a:rPr>
                        <a:t>0.8%</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      </a:t>
                      </a:r>
                      <a:r>
                        <a:rPr lang="en-US" altLang="ja-JP" sz="1200" kern="0" dirty="0" smtClean="0">
                          <a:effectLst/>
                        </a:rPr>
                        <a:t>252</a:t>
                      </a:r>
                      <a:r>
                        <a:rPr lang="en-US" sz="1200" kern="0" dirty="0" smtClean="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1.1%</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effectLst/>
                        </a:rPr>
                        <a:t>276.1</a:t>
                      </a:r>
                      <a:r>
                        <a:rPr lang="en-US" sz="1200" kern="0" dirty="0" smtClean="0">
                          <a:effectLst/>
                        </a:rPr>
                        <a:t>%</a:t>
                      </a:r>
                      <a:endParaRPr lang="ja-JP" sz="1200" kern="100" dirty="0">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dirty="0">
                          <a:effectLst/>
                        </a:rPr>
                        <a:t>大阪</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a:solidFill>
                            <a:srgbClr val="000000"/>
                          </a:solidFill>
                          <a:effectLst/>
                          <a:latin typeface="Calibri"/>
                        </a:rPr>
                        <a:t>625</a:t>
                      </a:r>
                    </a:p>
                  </a:txBody>
                  <a:tcPr marL="9525" marR="9525" marT="9525" marB="0" anchor="ctr"/>
                </a:tc>
                <a:tc>
                  <a:txBody>
                    <a:bodyPr/>
                    <a:lstStyle/>
                    <a:p>
                      <a:pPr algn="r">
                        <a:lnSpc>
                          <a:spcPts val="1500"/>
                        </a:lnSpc>
                        <a:spcAft>
                          <a:spcPts val="0"/>
                        </a:spcAft>
                      </a:pPr>
                      <a:r>
                        <a:rPr lang="en-US" sz="1200" kern="0" dirty="0">
                          <a:effectLst/>
                        </a:rPr>
                        <a:t>6.5%</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   </a:t>
                      </a:r>
                      <a:r>
                        <a:rPr lang="en-US" altLang="ja-JP" sz="1200" kern="0" dirty="0" smtClean="0">
                          <a:effectLst/>
                        </a:rPr>
                        <a:t>1,681</a:t>
                      </a:r>
                      <a:r>
                        <a:rPr lang="en-US" sz="1200" kern="0" dirty="0" smtClean="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7.4%</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effectLst/>
                        </a:rPr>
                        <a:t>43.6</a:t>
                      </a:r>
                      <a:r>
                        <a:rPr lang="en-US" sz="1200" kern="0" dirty="0" smtClean="0">
                          <a:effectLst/>
                        </a:rPr>
                        <a:t>%</a:t>
                      </a:r>
                      <a:endParaRPr lang="ja-JP" sz="1200" kern="100" dirty="0">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a:effectLst/>
                        </a:rPr>
                        <a:t>兵庫</a:t>
                      </a:r>
                      <a:endParaRPr lang="ja-JP" sz="1050" kern="10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dirty="0">
                          <a:solidFill>
                            <a:srgbClr val="000000"/>
                          </a:solidFill>
                          <a:effectLst/>
                          <a:latin typeface="Calibri"/>
                        </a:rPr>
                        <a:t>344</a:t>
                      </a:r>
                    </a:p>
                  </a:txBody>
                  <a:tcPr marL="9525" marR="9525" marT="9525" marB="0" anchor="ctr"/>
                </a:tc>
                <a:tc>
                  <a:txBody>
                    <a:bodyPr/>
                    <a:lstStyle/>
                    <a:p>
                      <a:pPr algn="r">
                        <a:lnSpc>
                          <a:spcPts val="1500"/>
                        </a:lnSpc>
                        <a:spcAft>
                          <a:spcPts val="0"/>
                        </a:spcAft>
                      </a:pPr>
                      <a:r>
                        <a:rPr lang="en-US" sz="1200" kern="0">
                          <a:effectLst/>
                        </a:rPr>
                        <a:t>2.8%</a:t>
                      </a:r>
                      <a:endParaRPr lang="ja-JP" sz="1200" kern="10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       </a:t>
                      </a:r>
                      <a:r>
                        <a:rPr lang="en-US" altLang="ja-JP" sz="1200" kern="0" dirty="0" smtClean="0">
                          <a:effectLst/>
                        </a:rPr>
                        <a:t>494</a:t>
                      </a:r>
                      <a:r>
                        <a:rPr lang="en-US" sz="1200" kern="0" dirty="0" smtClean="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2.4%</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effectLst/>
                        </a:rPr>
                        <a:t>37.6</a:t>
                      </a:r>
                      <a:r>
                        <a:rPr lang="en-US" sz="1200" kern="0" dirty="0" smtClean="0">
                          <a:effectLst/>
                        </a:rPr>
                        <a:t>%</a:t>
                      </a:r>
                      <a:endParaRPr lang="ja-JP" sz="1200" kern="100" dirty="0">
                        <a:effectLst/>
                        <a:latin typeface="Century"/>
                        <a:ea typeface="ＭＳ 明朝"/>
                        <a:cs typeface="Times New Roman"/>
                      </a:endParaRPr>
                    </a:p>
                  </a:txBody>
                  <a:tcPr marL="62865" marR="62865" marT="0" marB="0" anchor="ctr"/>
                </a:tc>
              </a:tr>
            </a:tbl>
          </a:graphicData>
        </a:graphic>
      </p:graphicFrame>
      <p:sp>
        <p:nvSpPr>
          <p:cNvPr id="18" name="正方形/長方形 17"/>
          <p:cNvSpPr/>
          <p:nvPr/>
        </p:nvSpPr>
        <p:spPr>
          <a:xfrm>
            <a:off x="3779912" y="125576"/>
            <a:ext cx="5328592" cy="276999"/>
          </a:xfrm>
          <a:prstGeom prst="rect">
            <a:avLst/>
          </a:prstGeom>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国籍別</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登録者数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法務省「在留外国人統計」</a:t>
            </a:r>
            <a:r>
              <a:rPr lang="ja-JP" altLang="en-US" sz="80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「登録外国人統計</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5496" y="2060848"/>
            <a:ext cx="3096344" cy="461665"/>
          </a:xfrm>
          <a:prstGeom prst="rect">
            <a:avLst/>
          </a:prstGeom>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在留資格（経営・管理）でみる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都道府県別外国人数</a:t>
            </a:r>
            <a:endPar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23" descr="大阪府の主な国籍・地域（出身地）別　在留外国人数の推移2"/>
          <p:cNvPicPr/>
          <p:nvPr/>
        </p:nvPicPr>
        <p:blipFill rotWithShape="1">
          <a:blip r:embed="rId2">
            <a:extLst>
              <a:ext uri="{28A0092B-C50C-407E-A947-70E740481C1C}">
                <a14:useLocalDpi xmlns:a14="http://schemas.microsoft.com/office/drawing/2010/main" val="0"/>
              </a:ext>
            </a:extLst>
          </a:blip>
          <a:srcRect b="6349"/>
          <a:stretch/>
        </p:blipFill>
        <p:spPr bwMode="auto">
          <a:xfrm>
            <a:off x="3973208" y="332656"/>
            <a:ext cx="4919272" cy="2952328"/>
          </a:xfrm>
          <a:prstGeom prst="rect">
            <a:avLst/>
          </a:prstGeom>
          <a:noFill/>
          <a:ln>
            <a:noFill/>
          </a:ln>
          <a:extLst>
            <a:ext uri="{53640926-AAD7-44D8-BBD7-CCE9431645EC}">
              <a14:shadowObscured xmlns:a14="http://schemas.microsoft.com/office/drawing/2010/main"/>
            </a:ext>
          </a:extLst>
        </p:spPr>
      </p:pic>
      <p:sp>
        <p:nvSpPr>
          <p:cNvPr id="21" name="正方形/長方形 20"/>
          <p:cNvSpPr/>
          <p:nvPr/>
        </p:nvSpPr>
        <p:spPr>
          <a:xfrm>
            <a:off x="2843808" y="166419"/>
            <a:ext cx="964304" cy="215444"/>
          </a:xfrm>
          <a:prstGeom prst="rect">
            <a:avLst/>
          </a:prstGeom>
        </p:spPr>
        <p:txBody>
          <a:bodyPr wrap="square">
            <a:spAutoFit/>
          </a:bodyPr>
          <a:lstStyle/>
          <a:p>
            <a:pPr marL="177800" indent="-177800"/>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048894" y="3326135"/>
            <a:ext cx="4207702" cy="215444"/>
          </a:xfrm>
          <a:prstGeom prst="rect">
            <a:avLst/>
          </a:prstGeom>
        </p:spPr>
        <p:txBody>
          <a:bodyPr wrap="square">
            <a:spAutoFit/>
          </a:bodyPr>
          <a:lstStyle/>
          <a:p>
            <a:pPr marL="177800" indent="-177800"/>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戦略策</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定時（</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H22</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）から全体として微増となる中、ベトナム人が増加↑</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939576" y="3549743"/>
            <a:ext cx="2672003" cy="276999"/>
          </a:xfrm>
          <a:prstGeom prst="rect">
            <a:avLst/>
          </a:prstGeom>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大阪府の外国人留学生出身地域</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6611182" y="3581294"/>
            <a:ext cx="2418886"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外国人留学生でもベトナム人が増加している↓</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016207" y="4827908"/>
            <a:ext cx="964304" cy="215444"/>
          </a:xfrm>
          <a:prstGeom prst="rect">
            <a:avLst/>
          </a:prstGeom>
        </p:spPr>
        <p:txBody>
          <a:bodyPr wrap="square">
            <a:spAutoFit/>
          </a:bodyPr>
          <a:lstStyle/>
          <a:p>
            <a:pPr marL="177800" indent="-177800"/>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887615" y="2310735"/>
            <a:ext cx="964304" cy="215444"/>
          </a:xfrm>
          <a:prstGeom prst="rect">
            <a:avLst/>
          </a:prstGeom>
        </p:spPr>
        <p:txBody>
          <a:bodyPr wrap="square">
            <a:spAutoFit/>
          </a:bodyPr>
          <a:lstStyle/>
          <a:p>
            <a:pPr marL="177800" indent="-177800"/>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 name="グループ化 21"/>
          <p:cNvGrpSpPr/>
          <p:nvPr/>
        </p:nvGrpSpPr>
        <p:grpSpPr>
          <a:xfrm>
            <a:off x="3635896" y="3501008"/>
            <a:ext cx="3152750" cy="2880320"/>
            <a:chOff x="432525" y="1445158"/>
            <a:chExt cx="3924300" cy="3838576"/>
          </a:xfrm>
        </p:grpSpPr>
        <p:graphicFrame>
          <p:nvGraphicFramePr>
            <p:cNvPr id="23" name="グラフ 22"/>
            <p:cNvGraphicFramePr/>
            <p:nvPr>
              <p:extLst>
                <p:ext uri="{D42A27DB-BD31-4B8C-83A1-F6EECF244321}">
                  <p14:modId xmlns:p14="http://schemas.microsoft.com/office/powerpoint/2010/main" val="2790225667"/>
                </p:ext>
              </p:extLst>
            </p:nvPr>
          </p:nvGraphicFramePr>
          <p:xfrm>
            <a:off x="432525" y="1445158"/>
            <a:ext cx="3924300" cy="3838576"/>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25"/>
            <p:cNvSpPr/>
            <p:nvPr/>
          </p:nvSpPr>
          <p:spPr>
            <a:xfrm>
              <a:off x="1807760" y="3066294"/>
              <a:ext cx="1238250" cy="4953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latin typeface="+mn-ea"/>
                  <a:ea typeface="+mn-ea"/>
                </a:rPr>
                <a:t>平成</a:t>
              </a:r>
              <a:r>
                <a:rPr kumimoji="1" lang="en-US" altLang="ja-JP" sz="900" dirty="0">
                  <a:latin typeface="+mn-ea"/>
                  <a:ea typeface="+mn-ea"/>
                </a:rPr>
                <a:t>22</a:t>
              </a:r>
              <a:r>
                <a:rPr kumimoji="1" lang="ja-JP" altLang="en-US" sz="900" dirty="0">
                  <a:latin typeface="+mn-ea"/>
                  <a:ea typeface="+mn-ea"/>
                </a:rPr>
                <a:t>年</a:t>
              </a:r>
              <a:endParaRPr kumimoji="1" lang="en-US" altLang="ja-JP" sz="900" dirty="0">
                <a:latin typeface="+mn-ea"/>
                <a:ea typeface="+mn-ea"/>
              </a:endParaRPr>
            </a:p>
            <a:p>
              <a:pPr algn="ctr"/>
              <a:r>
                <a:rPr kumimoji="1" lang="ja-JP" altLang="en-US" sz="900" dirty="0">
                  <a:latin typeface="+mn-ea"/>
                  <a:ea typeface="+mn-ea"/>
                </a:rPr>
                <a:t>合計　</a:t>
              </a:r>
              <a:r>
                <a:rPr kumimoji="1" lang="en-US" altLang="ja-JP" sz="900" dirty="0">
                  <a:latin typeface="+mn-ea"/>
                  <a:ea typeface="+mn-ea"/>
                </a:rPr>
                <a:t>10,791</a:t>
              </a:r>
              <a:r>
                <a:rPr kumimoji="1" lang="ja-JP" altLang="en-US" sz="900" dirty="0">
                  <a:latin typeface="+mn-ea"/>
                  <a:ea typeface="+mn-ea"/>
                </a:rPr>
                <a:t>人</a:t>
              </a:r>
            </a:p>
          </p:txBody>
        </p:sp>
      </p:grpSp>
      <p:graphicFrame>
        <p:nvGraphicFramePr>
          <p:cNvPr id="34" name="グラフ 33"/>
          <p:cNvGraphicFramePr>
            <a:graphicFrameLocks/>
          </p:cNvGraphicFramePr>
          <p:nvPr>
            <p:extLst>
              <p:ext uri="{D42A27DB-BD31-4B8C-83A1-F6EECF244321}">
                <p14:modId xmlns:p14="http://schemas.microsoft.com/office/powerpoint/2010/main" val="1024831494"/>
              </p:ext>
            </p:extLst>
          </p:nvPr>
        </p:nvGraphicFramePr>
        <p:xfrm>
          <a:off x="6171745" y="3501008"/>
          <a:ext cx="2952328" cy="2836091"/>
        </p:xfrm>
        <a:graphic>
          <a:graphicData uri="http://schemas.openxmlformats.org/drawingml/2006/chart">
            <c:chart xmlns:c="http://schemas.openxmlformats.org/drawingml/2006/chart" xmlns:r="http://schemas.openxmlformats.org/officeDocument/2006/relationships" r:id="rId4"/>
          </a:graphicData>
        </a:graphic>
      </p:graphicFrame>
      <p:sp>
        <p:nvSpPr>
          <p:cNvPr id="35" name="正方形/長方形 34"/>
          <p:cNvSpPr/>
          <p:nvPr/>
        </p:nvSpPr>
        <p:spPr>
          <a:xfrm>
            <a:off x="7164288" y="4733076"/>
            <a:ext cx="1008112" cy="3686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a:latin typeface="+mn-ea"/>
                <a:ea typeface="+mn-ea"/>
              </a:rPr>
              <a:t>平成</a:t>
            </a:r>
            <a:r>
              <a:rPr kumimoji="1" lang="en-US" altLang="ja-JP" sz="900" dirty="0">
                <a:latin typeface="+mn-ea"/>
                <a:ea typeface="+mn-ea"/>
              </a:rPr>
              <a:t>28</a:t>
            </a:r>
            <a:r>
              <a:rPr kumimoji="1" lang="ja-JP" altLang="en-US" sz="900" dirty="0">
                <a:latin typeface="+mn-ea"/>
                <a:ea typeface="+mn-ea"/>
              </a:rPr>
              <a:t>年</a:t>
            </a:r>
            <a:endParaRPr kumimoji="1" lang="en-US" altLang="ja-JP" sz="900" dirty="0">
              <a:latin typeface="+mn-ea"/>
              <a:ea typeface="+mn-ea"/>
            </a:endParaRPr>
          </a:p>
          <a:p>
            <a:pPr algn="ctr"/>
            <a:r>
              <a:rPr kumimoji="1" lang="ja-JP" altLang="en-US" sz="900" dirty="0">
                <a:latin typeface="+mn-ea"/>
                <a:ea typeface="+mn-ea"/>
              </a:rPr>
              <a:t>合計　</a:t>
            </a:r>
            <a:r>
              <a:rPr kumimoji="1" lang="en-US" altLang="ja-JP" sz="900" dirty="0">
                <a:latin typeface="+mn-ea"/>
                <a:ea typeface="+mn-ea"/>
              </a:rPr>
              <a:t>18,411</a:t>
            </a:r>
            <a:r>
              <a:rPr kumimoji="1" lang="ja-JP" altLang="en-US" sz="900" dirty="0">
                <a:latin typeface="+mn-ea"/>
                <a:ea typeface="+mn-ea"/>
              </a:rPr>
              <a:t>人</a:t>
            </a:r>
          </a:p>
        </p:txBody>
      </p:sp>
      <p:sp>
        <p:nvSpPr>
          <p:cNvPr id="36" name="正方形/長方形 35"/>
          <p:cNvSpPr/>
          <p:nvPr/>
        </p:nvSpPr>
        <p:spPr>
          <a:xfrm>
            <a:off x="3975939" y="6114782"/>
            <a:ext cx="3844685" cy="338554"/>
          </a:xfrm>
          <a:prstGeom prst="rect">
            <a:avLst/>
          </a:prstGeom>
        </p:spPr>
        <p:txBody>
          <a:bodyPr wrap="square">
            <a:spAutoFit/>
          </a:bodyPr>
          <a:lstStyle/>
          <a:p>
            <a:r>
              <a:rPr lang="ja-JP" altLang="en-US" sz="800" dirty="0" smtClean="0"/>
              <a:t>資料</a:t>
            </a:r>
            <a:r>
              <a:rPr lang="ja-JP" altLang="ja-JP" sz="800" dirty="0" smtClean="0"/>
              <a:t>：</a:t>
            </a:r>
            <a:r>
              <a:rPr lang="ja-JP" altLang="en-US" sz="800" dirty="0" smtClean="0"/>
              <a:t>大阪府</a:t>
            </a:r>
            <a:r>
              <a:rPr lang="ja-JP" altLang="ja-JP" sz="800" dirty="0" smtClean="0"/>
              <a:t>「</a:t>
            </a:r>
            <a:r>
              <a:rPr lang="ja-JP" altLang="en-US" sz="800" dirty="0" smtClean="0"/>
              <a:t>府内留学生数等</a:t>
            </a:r>
            <a:r>
              <a:rPr lang="ja-JP" altLang="ja-JP" sz="800" dirty="0" smtClean="0"/>
              <a:t>調査結果</a:t>
            </a:r>
            <a:r>
              <a:rPr lang="ja-JP" altLang="en-US" sz="800" dirty="0" smtClean="0"/>
              <a:t>（平成</a:t>
            </a:r>
            <a:r>
              <a:rPr lang="en-US" altLang="ja-JP" sz="800" dirty="0" smtClean="0"/>
              <a:t>22</a:t>
            </a:r>
            <a:r>
              <a:rPr lang="ja-JP" altLang="en-US" sz="800" dirty="0" smtClean="0"/>
              <a:t>年度及び平成</a:t>
            </a:r>
            <a:r>
              <a:rPr lang="en-US" altLang="ja-JP" sz="800" dirty="0" smtClean="0"/>
              <a:t>28</a:t>
            </a:r>
            <a:r>
              <a:rPr lang="ja-JP" altLang="en-US" sz="800" dirty="0" smtClean="0"/>
              <a:t>年度）</a:t>
            </a:r>
            <a:r>
              <a:rPr lang="ja-JP" altLang="ja-JP" sz="800" dirty="0" smtClean="0"/>
              <a:t>」</a:t>
            </a:r>
            <a:r>
              <a:rPr lang="ja-JP" altLang="en-US" sz="800" dirty="0" smtClean="0"/>
              <a:t>より作成</a:t>
            </a:r>
            <a:endParaRPr lang="ja-JP" altLang="ja-JP" sz="800" dirty="0"/>
          </a:p>
          <a:p>
            <a:r>
              <a:rPr lang="ja-JP" altLang="ja-JP" sz="800" dirty="0" smtClean="0"/>
              <a:t>※</a:t>
            </a:r>
            <a:r>
              <a:rPr lang="ja-JP" altLang="en-US" sz="800" dirty="0" smtClean="0"/>
              <a:t>平成</a:t>
            </a:r>
            <a:r>
              <a:rPr lang="en-US" altLang="ja-JP" sz="800" dirty="0" smtClean="0"/>
              <a:t>26</a:t>
            </a:r>
            <a:r>
              <a:rPr lang="ja-JP" altLang="en-US" sz="800" dirty="0" smtClean="0"/>
              <a:t>年度より高等教育機関及び</a:t>
            </a:r>
            <a:r>
              <a:rPr lang="ja-JP" altLang="ja-JP" sz="800" dirty="0" smtClean="0"/>
              <a:t>日本語</a:t>
            </a:r>
            <a:r>
              <a:rPr lang="ja-JP" altLang="ja-JP" sz="800" dirty="0"/>
              <a:t>教育機関における外国人留学生を含む。</a:t>
            </a:r>
          </a:p>
        </p:txBody>
      </p:sp>
      <p:graphicFrame>
        <p:nvGraphicFramePr>
          <p:cNvPr id="28" name="表 27"/>
          <p:cNvGraphicFramePr>
            <a:graphicFrameLocks noGrp="1"/>
          </p:cNvGraphicFramePr>
          <p:nvPr>
            <p:extLst>
              <p:ext uri="{D42A27DB-BD31-4B8C-83A1-F6EECF244321}">
                <p14:modId xmlns:p14="http://schemas.microsoft.com/office/powerpoint/2010/main" val="595942720"/>
              </p:ext>
            </p:extLst>
          </p:nvPr>
        </p:nvGraphicFramePr>
        <p:xfrm>
          <a:off x="107504" y="5043352"/>
          <a:ext cx="3685183" cy="1373980"/>
        </p:xfrm>
        <a:graphic>
          <a:graphicData uri="http://schemas.openxmlformats.org/drawingml/2006/table">
            <a:tbl>
              <a:tblPr firstRow="1" firstCol="1" bandRow="1">
                <a:tableStyleId>{5C22544A-7EE6-4342-B048-85BDC9FD1C3A}</a:tableStyleId>
              </a:tblPr>
              <a:tblGrid>
                <a:gridCol w="595067"/>
                <a:gridCol w="1591878"/>
                <a:gridCol w="1498238"/>
              </a:tblGrid>
              <a:tr h="245956">
                <a:tc>
                  <a:txBody>
                    <a:bodyPr/>
                    <a:lstStyle/>
                    <a:p>
                      <a:pPr algn="l">
                        <a:spcAft>
                          <a:spcPts val="0"/>
                        </a:spcAft>
                      </a:pPr>
                      <a:endParaRPr lang="ja-JP" sz="1000" kern="100" dirty="0">
                        <a:effectLst/>
                        <a:latin typeface="Century"/>
                        <a:ea typeface="ＭＳ 明朝"/>
                        <a:cs typeface="Times New Roman"/>
                      </a:endParaRPr>
                    </a:p>
                  </a:txBody>
                  <a:tcPr marL="62865" marR="62865" marT="0" marB="0" anchor="ctr"/>
                </a:tc>
                <a:tc>
                  <a:txBody>
                    <a:bodyPr/>
                    <a:lstStyle/>
                    <a:p>
                      <a:pPr algn="ctr">
                        <a:spcAft>
                          <a:spcPts val="0"/>
                        </a:spcAft>
                      </a:pPr>
                      <a:r>
                        <a:rPr lang="en-US" altLang="ja-JP" sz="1000" kern="100" dirty="0" smtClean="0">
                          <a:effectLst/>
                          <a:latin typeface="Calibri 本文"/>
                        </a:rPr>
                        <a:t>2010</a:t>
                      </a:r>
                      <a:r>
                        <a:rPr lang="ja-JP" sz="1000" kern="100" dirty="0" smtClean="0">
                          <a:effectLst/>
                          <a:latin typeface="Calibri 本文"/>
                        </a:rPr>
                        <a:t>年</a:t>
                      </a:r>
                      <a:r>
                        <a:rPr lang="en-US" sz="1000" kern="100" dirty="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c>
                  <a:txBody>
                    <a:bodyPr/>
                    <a:lstStyle/>
                    <a:p>
                      <a:pPr algn="ctr">
                        <a:spcAft>
                          <a:spcPts val="0"/>
                        </a:spcAft>
                      </a:pPr>
                      <a:r>
                        <a:rPr lang="en-US" altLang="ja-JP" sz="1000" kern="100" dirty="0" smtClean="0">
                          <a:effectLst/>
                          <a:latin typeface="Calibri 本文"/>
                        </a:rPr>
                        <a:t>2016</a:t>
                      </a:r>
                      <a:r>
                        <a:rPr lang="ja-JP" altLang="ja-JP" sz="1000" kern="100" dirty="0" smtClean="0">
                          <a:effectLst/>
                          <a:latin typeface="Calibri 本文"/>
                        </a:rPr>
                        <a:t>年</a:t>
                      </a:r>
                      <a:r>
                        <a:rPr lang="en-US" sz="1000" kern="100" dirty="0" smtClean="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r>
              <a:tr h="188004">
                <a:tc>
                  <a:txBody>
                    <a:bodyPr/>
                    <a:lstStyle/>
                    <a:p>
                      <a:pPr algn="ctr">
                        <a:spcAft>
                          <a:spcPts val="0"/>
                        </a:spcAft>
                      </a:pPr>
                      <a:r>
                        <a:rPr lang="ja-JP" altLang="en-US" sz="1000" kern="0" dirty="0" smtClean="0">
                          <a:effectLst/>
                          <a:latin typeface="+mn-lt"/>
                          <a:ea typeface="+mn-ea"/>
                          <a:cs typeface="+mn-cs"/>
                        </a:rPr>
                        <a:t>全国</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141,774</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239,287</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東京</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45,617</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92,534</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愛知</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6,773</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8,641</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京都</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5,896</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10,553</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大阪</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10,791</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100" dirty="0" smtClean="0">
                          <a:solidFill>
                            <a:schemeClr val="tx1"/>
                          </a:solidFill>
                          <a:effectLst/>
                          <a:latin typeface="Calibri" panose="020F0502020204030204" pitchFamily="34" charset="0"/>
                          <a:ea typeface="ＭＳ 明朝"/>
                          <a:cs typeface="Times New Roman"/>
                        </a:rPr>
                        <a:t>18,411</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兵庫</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4,637</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100" dirty="0" smtClean="0">
                          <a:solidFill>
                            <a:schemeClr val="tx1"/>
                          </a:solidFill>
                          <a:effectLst/>
                          <a:latin typeface="Calibri" panose="020F0502020204030204" pitchFamily="34" charset="0"/>
                          <a:ea typeface="ＭＳ 明朝"/>
                          <a:cs typeface="Times New Roman"/>
                        </a:rPr>
                        <a:t>8,485</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bl>
          </a:graphicData>
        </a:graphic>
      </p:graphicFrame>
      <p:sp>
        <p:nvSpPr>
          <p:cNvPr id="37" name="正方形/長方形 36"/>
          <p:cNvSpPr/>
          <p:nvPr/>
        </p:nvSpPr>
        <p:spPr>
          <a:xfrm>
            <a:off x="79244" y="6381328"/>
            <a:ext cx="3772676" cy="461665"/>
          </a:xfrm>
          <a:prstGeom prst="rect">
            <a:avLst/>
          </a:prstGeom>
        </p:spPr>
        <p:txBody>
          <a:bodyPr wrap="square">
            <a:spAutoFit/>
          </a:bodyPr>
          <a:lstStyle/>
          <a:p>
            <a:r>
              <a:rPr lang="ja-JP" altLang="en-US" sz="800" dirty="0" smtClean="0"/>
              <a:t>出典</a:t>
            </a:r>
            <a:r>
              <a:rPr lang="ja-JP" altLang="ja-JP" sz="800" dirty="0" smtClean="0"/>
              <a:t>：</a:t>
            </a:r>
            <a:r>
              <a:rPr lang="ja-JP" altLang="en-US" sz="800" dirty="0" smtClean="0"/>
              <a:t>独立行政法人日本学生支援機構</a:t>
            </a:r>
            <a:r>
              <a:rPr lang="ja-JP" altLang="ja-JP" sz="800" dirty="0" smtClean="0"/>
              <a:t>「</a:t>
            </a:r>
            <a:r>
              <a:rPr lang="ja-JP" altLang="en-US" sz="800" dirty="0" smtClean="0"/>
              <a:t>外国人留学生在籍状況調査結果</a:t>
            </a:r>
            <a:endParaRPr lang="en-US" altLang="ja-JP" sz="800" dirty="0"/>
          </a:p>
          <a:p>
            <a:r>
              <a:rPr lang="ja-JP" altLang="en-US" sz="800" dirty="0" smtClean="0"/>
              <a:t>（平成</a:t>
            </a:r>
            <a:r>
              <a:rPr lang="en-US" altLang="ja-JP" sz="800" dirty="0" smtClean="0"/>
              <a:t>22</a:t>
            </a:r>
            <a:r>
              <a:rPr lang="ja-JP" altLang="en-US" sz="800" dirty="0" smtClean="0"/>
              <a:t>年度及び平成</a:t>
            </a:r>
            <a:r>
              <a:rPr lang="en-US" altLang="ja-JP" sz="800" dirty="0" smtClean="0"/>
              <a:t>28</a:t>
            </a:r>
            <a:r>
              <a:rPr lang="ja-JP" altLang="en-US" sz="800" dirty="0" smtClean="0"/>
              <a:t>年度）</a:t>
            </a:r>
            <a:r>
              <a:rPr lang="ja-JP" altLang="ja-JP" sz="800" dirty="0" smtClean="0"/>
              <a:t>」</a:t>
            </a:r>
            <a:r>
              <a:rPr lang="ja-JP" altLang="en-US" sz="800" dirty="0" smtClean="0"/>
              <a:t>より作成</a:t>
            </a:r>
            <a:endParaRPr lang="ja-JP" altLang="ja-JP" sz="800" dirty="0"/>
          </a:p>
          <a:p>
            <a:r>
              <a:rPr lang="ja-JP" altLang="ja-JP" sz="800" dirty="0" smtClean="0"/>
              <a:t>※</a:t>
            </a:r>
            <a:r>
              <a:rPr lang="ja-JP" altLang="en-US" sz="800" dirty="0" smtClean="0"/>
              <a:t>平成</a:t>
            </a:r>
            <a:r>
              <a:rPr lang="en-US" altLang="ja-JP" sz="800" dirty="0" smtClean="0"/>
              <a:t>26</a:t>
            </a:r>
            <a:r>
              <a:rPr lang="ja-JP" altLang="en-US" sz="800" dirty="0" smtClean="0"/>
              <a:t>年度より高等教育機関及び</a:t>
            </a:r>
            <a:r>
              <a:rPr lang="ja-JP" altLang="ja-JP" sz="800" dirty="0" smtClean="0"/>
              <a:t>日本語</a:t>
            </a:r>
            <a:r>
              <a:rPr lang="ja-JP" altLang="ja-JP" sz="800" dirty="0"/>
              <a:t>教育機関における外国人留学生を含む。</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36</a:t>
            </a:fld>
            <a:endParaRPr kumimoji="1" lang="ja-JP" altLang="en-US"/>
          </a:p>
        </p:txBody>
      </p:sp>
    </p:spTree>
    <p:extLst>
      <p:ext uri="{BB962C8B-B14F-4D97-AF65-F5344CB8AC3E}">
        <p14:creationId xmlns:p14="http://schemas.microsoft.com/office/powerpoint/2010/main" val="3957883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97979" y="53594"/>
            <a:ext cx="3825949" cy="400110"/>
          </a:xfrm>
          <a:prstGeom prst="rect">
            <a:avLst/>
          </a:prstGeom>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在留資格で</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みる外国</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人材の都道府県</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比較</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800" dirty="0" smtClean="0">
                <a:latin typeface="Meiryo UI" panose="020B0604030504040204" pitchFamily="50" charset="-128"/>
                <a:ea typeface="Meiryo UI" panose="020B0604030504040204" pitchFamily="50" charset="-128"/>
                <a:cs typeface="Meiryo UI" panose="020B0604030504040204" pitchFamily="50" charset="-128"/>
              </a:rPr>
              <a:t>出</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典</a:t>
            </a:r>
            <a:r>
              <a:rPr lang="ja-JP"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法務省「在留外国人統計（旧登録外国人統計</a:t>
            </a:r>
            <a:r>
              <a:rPr lang="ja-JP"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月末時点</a:t>
            </a:r>
            <a:endParaRPr lang="ja-JP"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132647" y="3116878"/>
            <a:ext cx="3647265"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高度人材ポイント制の高度専門職について、大阪は東京に比べ圧倒的に少ない</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114556" y="3436762"/>
            <a:ext cx="5184576" cy="400110"/>
          </a:xfrm>
          <a:prstGeom prst="rect">
            <a:avLst/>
          </a:prstGeom>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新たな外国人技能実習制度（技能実習制度の見直し）について</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ja-JP" sz="800" dirty="0" smtClean="0">
                <a:latin typeface="Meiryo UI" panose="020B0604030504040204" pitchFamily="50" charset="-128"/>
                <a:ea typeface="Meiryo UI" panose="020B0604030504040204" pitchFamily="50" charset="-128"/>
                <a:cs typeface="Meiryo UI" panose="020B0604030504040204" pitchFamily="50" charset="-128"/>
              </a:rPr>
              <a:t>法務省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、厚生労働省ホームページより転記</a:t>
            </a:r>
            <a:endParaRPr lang="ja-JP"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221431" y="3753747"/>
            <a:ext cx="5184576" cy="415498"/>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「外国人の技能実習の適正な実施及び技能実習生の保護に関する法律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（技能実習法）</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日施行予定）　</a:t>
            </a:r>
            <a:endParaRPr lang="ja-JP"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4265277" y="4153261"/>
            <a:ext cx="4778789" cy="2502403"/>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endPar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4292679" y="4174732"/>
            <a:ext cx="4354974" cy="1208023"/>
          </a:xfrm>
          <a:prstGeom prst="rect">
            <a:avLst/>
          </a:prstGeom>
        </p:spPr>
        <p:txBody>
          <a:bodyPr wrap="square">
            <a:spAutoFit/>
          </a:bodyPr>
          <a:lstStyle/>
          <a:p>
            <a:pPr algn="just">
              <a:lnSpc>
                <a:spcPts val="1400"/>
              </a:lnSpc>
            </a:pP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主な技能実習法の主な概要</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400"/>
              </a:lnSpc>
              <a:spcBef>
                <a:spcPts val="3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優良</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な実習実施者・管理団体に限定して４～５年目の技能実習の</a:t>
            </a:r>
          </a:p>
          <a:p>
            <a:pPr algn="just">
              <a:lnSpc>
                <a:spcPts val="14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実施を可能とする</a:t>
            </a:r>
          </a:p>
          <a:p>
            <a:pPr algn="just">
              <a:lnSpc>
                <a:spcPts val="1400"/>
              </a:lnSpc>
            </a:pP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○技能実習生の「技能実習計画」に認定及び、管理団体の許可制度</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4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を設け、これらに関する事務を行うための「</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外国人技能実習機構</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4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を新設</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4357380" y="5399641"/>
            <a:ext cx="4324578" cy="1138773"/>
          </a:xfrm>
          <a:prstGeom prst="rect">
            <a:avLst/>
          </a:prstGeom>
          <a:ln>
            <a:solidFill>
              <a:schemeClr val="accent1">
                <a:shade val="50000"/>
              </a:schemeClr>
            </a:solidFill>
            <a:prstDash val="sysDash"/>
          </a:ln>
        </p:spPr>
        <p:txBody>
          <a:bodyPr wrap="square">
            <a:spAutoFit/>
          </a:bodyPr>
          <a:lstStyle/>
          <a:p>
            <a:pPr marL="177800" indent="-177800"/>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技能実習法の施行と同時に、「介護職種」が追加される予定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⇒現在は、農業、漁業、建設、食品製造、繊維・衣服、機械・金属などの</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分野で７４職種１３３作業が技能実習の対象となっている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ほか、平成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建設分野の技能実習修了者について</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特定</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活動の在留資格により、最大２年以内で建設業務に従事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緊急措置が実施されている（</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年まで</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の時限措置）</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1502834088"/>
              </p:ext>
            </p:extLst>
          </p:nvPr>
        </p:nvGraphicFramePr>
        <p:xfrm>
          <a:off x="122641" y="453704"/>
          <a:ext cx="8808597" cy="2615255"/>
        </p:xfrm>
        <a:graphic>
          <a:graphicData uri="http://schemas.openxmlformats.org/drawingml/2006/table">
            <a:tbl>
              <a:tblPr>
                <a:tableStyleId>{E8B1032C-EA38-4F05-BA0D-38AFFFC7BED3}</a:tableStyleId>
              </a:tblPr>
              <a:tblGrid>
                <a:gridCol w="871261"/>
                <a:gridCol w="492238"/>
                <a:gridCol w="393790"/>
                <a:gridCol w="492238"/>
                <a:gridCol w="393790"/>
                <a:gridCol w="649754"/>
                <a:gridCol w="649754"/>
                <a:gridCol w="649754"/>
                <a:gridCol w="649754"/>
                <a:gridCol w="590685"/>
                <a:gridCol w="531617"/>
                <a:gridCol w="492238"/>
                <a:gridCol w="492238"/>
                <a:gridCol w="553768"/>
                <a:gridCol w="905718"/>
              </a:tblGrid>
              <a:tr h="599829">
                <a:tc>
                  <a:txBody>
                    <a:bodyPr/>
                    <a:lstStyle/>
                    <a:p>
                      <a:pPr algn="dist" fontAlgn="ctr"/>
                      <a:r>
                        <a:rPr lang="ja-JP" altLang="en-US" sz="1000" u="none" strike="noStrike" dirty="0">
                          <a:effectLst/>
                        </a:rPr>
                        <a:t>　</a:t>
                      </a:r>
                      <a:endParaRPr lang="ja-JP" altLang="en-US" sz="1000" b="0"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教授</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芸術</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a:effectLst/>
                        </a:rPr>
                        <a:t>宗教</a:t>
                      </a:r>
                      <a:endParaRPr lang="ja-JP" altLang="en-US" sz="1000" b="0" i="0" u="none" strike="noStrike">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報道</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１号イ</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１号ロ</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１号ハ</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smtClean="0">
                          <a:effectLst/>
                        </a:rPr>
                        <a:t>高度専門職</a:t>
                      </a:r>
                      <a:br>
                        <a:rPr lang="ja-JP" altLang="en-US" sz="1000" u="none" strike="noStrike" dirty="0" smtClean="0">
                          <a:effectLst/>
                        </a:rPr>
                      </a:br>
                      <a:r>
                        <a:rPr lang="ja-JP" altLang="en-US" sz="1000" u="none" strike="noStrike" dirty="0" smtClean="0">
                          <a:effectLst/>
                        </a:rPr>
                        <a:t>２号</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経営・管理</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法律・</a:t>
                      </a:r>
                      <a:br>
                        <a:rPr lang="ja-JP" altLang="en-US" sz="1000" u="none" strike="noStrike" dirty="0">
                          <a:effectLst/>
                        </a:rPr>
                      </a:br>
                      <a:r>
                        <a:rPr lang="ja-JP" altLang="en-US" sz="1000" u="none" strike="noStrike" dirty="0">
                          <a:effectLst/>
                        </a:rPr>
                        <a:t>会計業務</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医療</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研究</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教育</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技術・人文知識・</a:t>
                      </a:r>
                      <a:br>
                        <a:rPr lang="ja-JP" altLang="en-US" sz="1000" u="none" strike="noStrike" dirty="0">
                          <a:effectLst/>
                        </a:rPr>
                      </a:br>
                      <a:r>
                        <a:rPr lang="ja-JP" altLang="en-US" sz="1000" u="none" strike="noStrike" dirty="0">
                          <a:effectLst/>
                        </a:rPr>
                        <a:t>国際業務</a:t>
                      </a:r>
                      <a:endParaRPr lang="ja-JP" altLang="en-US" sz="1000" b="0"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r>
              <a:tr h="287918">
                <a:tc>
                  <a:txBody>
                    <a:bodyPr/>
                    <a:lstStyle/>
                    <a:p>
                      <a:pPr algn="dist" fontAlgn="ctr"/>
                      <a:r>
                        <a:rPr lang="ja-JP" altLang="en-US" sz="1050" u="none" strike="noStrike">
                          <a:effectLst/>
                        </a:rPr>
                        <a:t>全国</a:t>
                      </a:r>
                      <a:endParaRPr lang="ja-JP" altLang="en-US" sz="1050" b="1" i="0" u="none" strike="noStrike">
                        <a:solidFill>
                          <a:srgbClr val="000000"/>
                        </a:solidFill>
                        <a:effectLst/>
                        <a:latin typeface="ＭＳ Ｐゴシック"/>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dirty="0">
                          <a:effectLst/>
                        </a:rPr>
                        <a:t>  </a:t>
                      </a:r>
                      <a:r>
                        <a:rPr lang="en-US" altLang="ja-JP" sz="1200" u="none" strike="noStrike" dirty="0">
                          <a:effectLst/>
                        </a:rPr>
                        <a:t>7,463 </a:t>
                      </a:r>
                      <a:endParaRPr lang="en-US" altLang="ja-JP" sz="1200" b="1" i="0" u="none" strike="noStrike" dirty="0">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438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4,428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246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731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2,813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132 </a:t>
                      </a:r>
                      <a:endParaRPr lang="en-US" altLang="ja-JP" sz="1200" b="1" i="0" u="none" strike="noStrike" dirty="0">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63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21,877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148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1,342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1,609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11,159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161,124 </a:t>
                      </a:r>
                      <a:endParaRPr lang="en-US" altLang="ja-JP" sz="1200" b="1" i="0" u="none" strike="noStrike">
                        <a:solidFill>
                          <a:srgbClr val="000000"/>
                        </a:solidFill>
                        <a:effectLst/>
                        <a:latin typeface="ＭＳ Ｐゴシック"/>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b="1" u="none" strike="noStrike" dirty="0">
                          <a:effectLst/>
                        </a:rPr>
                        <a:t>東京</a:t>
                      </a:r>
                      <a:endParaRPr lang="ja-JP" altLang="en-US" sz="1050" b="1"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1,865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245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1,131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220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151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1,618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112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33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9,242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139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240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363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1,811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61,367 </a:t>
                      </a:r>
                      <a:endParaRPr lang="en-US" altLang="ja-JP" sz="1200" b="1"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solidFill>
                      <a:srgbClr val="ACC8EA"/>
                    </a:solidFill>
                  </a:tcPr>
                </a:tc>
              </a:tr>
              <a:tr h="287918">
                <a:tc>
                  <a:txBody>
                    <a:bodyPr/>
                    <a:lstStyle/>
                    <a:p>
                      <a:pPr algn="dist" fontAlgn="ctr"/>
                      <a:r>
                        <a:rPr lang="ja-JP" altLang="en-US" sz="1050" b="1" u="none" strike="noStrike" dirty="0">
                          <a:effectLst/>
                        </a:rPr>
                        <a:t>大阪</a:t>
                      </a:r>
                      <a:endParaRPr lang="ja-JP" altLang="en-US" sz="1050" b="1"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546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25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336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99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1,681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215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72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576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12,516 </a:t>
                      </a:r>
                      <a:endParaRPr lang="en-US" altLang="ja-JP" sz="1200" b="1"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solidFill>
                      <a:srgbClr val="ACC8EA"/>
                    </a:solidFill>
                  </a:tcPr>
                </a:tc>
              </a:tr>
              <a:tr h="287918">
                <a:tc>
                  <a:txBody>
                    <a:bodyPr/>
                    <a:lstStyle/>
                    <a:p>
                      <a:pPr algn="dist" fontAlgn="ctr"/>
                      <a:r>
                        <a:rPr lang="ja-JP" altLang="en-US" sz="1050" u="none" strike="noStrike">
                          <a:effectLst/>
                        </a:rPr>
                        <a:t>神奈川</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a:effectLst/>
                        </a:rPr>
                        <a:t>      </a:t>
                      </a:r>
                      <a:r>
                        <a:rPr lang="en-US" altLang="ja-JP" sz="1200" u="none" strike="noStrike">
                          <a:effectLst/>
                        </a:rPr>
                        <a:t>342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17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210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6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55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465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6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1,703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169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222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727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17,826 </a:t>
                      </a:r>
                      <a:endParaRPr lang="en-US" altLang="ja-JP" sz="1200" b="0"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u="none" strike="noStrike">
                          <a:effectLst/>
                        </a:rPr>
                        <a:t>愛知</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a:effectLst/>
                        </a:rPr>
                        <a:t>      </a:t>
                      </a:r>
                      <a:r>
                        <a:rPr lang="en-US" altLang="ja-JP" sz="1200" u="none" strike="noStrike">
                          <a:effectLst/>
                        </a:rPr>
                        <a:t>540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24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321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67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2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1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643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25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42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334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9,714 </a:t>
                      </a:r>
                      <a:endParaRPr lang="en-US" altLang="ja-JP" sz="1200" b="0"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u="none" strike="noStrike">
                          <a:effectLst/>
                        </a:rPr>
                        <a:t>京都</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a:effectLst/>
                        </a:rPr>
                        <a:t>      </a:t>
                      </a:r>
                      <a:r>
                        <a:rPr lang="en-US" altLang="ja-JP" sz="1200" u="none" strike="noStrike">
                          <a:effectLst/>
                        </a:rPr>
                        <a:t>655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18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83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25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252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102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30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234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2,196 </a:t>
                      </a:r>
                      <a:endParaRPr lang="en-US" altLang="ja-JP" sz="1200" b="0"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u="none" strike="noStrike">
                          <a:effectLst/>
                        </a:rPr>
                        <a:t>兵庫</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231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4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342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21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36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2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494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43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68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577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3,706 </a:t>
                      </a:r>
                      <a:endParaRPr lang="en-US" altLang="ja-JP" sz="1200" b="0"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21" name="表 20"/>
          <p:cNvGraphicFramePr>
            <a:graphicFrameLocks noGrp="1"/>
          </p:cNvGraphicFramePr>
          <p:nvPr>
            <p:extLst>
              <p:ext uri="{D42A27DB-BD31-4B8C-83A1-F6EECF244321}">
                <p14:modId xmlns:p14="http://schemas.microsoft.com/office/powerpoint/2010/main" val="721473615"/>
              </p:ext>
            </p:extLst>
          </p:nvPr>
        </p:nvGraphicFramePr>
        <p:xfrm>
          <a:off x="285920" y="4042510"/>
          <a:ext cx="3610129" cy="2235250"/>
        </p:xfrm>
        <a:graphic>
          <a:graphicData uri="http://schemas.openxmlformats.org/drawingml/2006/table">
            <a:tbl>
              <a:tblPr firstRow="1" firstCol="1" bandRow="1">
                <a:tableStyleId>{5C22544A-7EE6-4342-B048-85BDC9FD1C3A}</a:tableStyleId>
              </a:tblPr>
              <a:tblGrid>
                <a:gridCol w="2156893"/>
                <a:gridCol w="726618"/>
                <a:gridCol w="726618"/>
              </a:tblGrid>
              <a:tr h="223525">
                <a:tc>
                  <a:txBody>
                    <a:bodyPr/>
                    <a:lstStyle/>
                    <a:p>
                      <a:pPr algn="ctr">
                        <a:lnSpc>
                          <a:spcPts val="1200"/>
                        </a:lnSpc>
                        <a:spcAft>
                          <a:spcPts val="0"/>
                        </a:spcAft>
                      </a:pPr>
                      <a:r>
                        <a:rPr lang="ja-JP" sz="900" kern="0" dirty="0">
                          <a:effectLst/>
                          <a:latin typeface="Calibri 本文"/>
                        </a:rPr>
                        <a:t>地域</a:t>
                      </a:r>
                      <a:endParaRPr lang="ja-JP" sz="1050" kern="100" dirty="0">
                        <a:effectLst/>
                        <a:latin typeface="Calibri 本文"/>
                        <a:ea typeface="ＭＳ 明朝"/>
                        <a:cs typeface="Times New Roman"/>
                      </a:endParaRPr>
                    </a:p>
                  </a:txBody>
                  <a:tcPr marL="62865" marR="62865" marT="0" marB="0" anchor="ctr" anchorCtr="1"/>
                </a:tc>
                <a:tc>
                  <a:txBody>
                    <a:bodyPr/>
                    <a:lstStyle/>
                    <a:p>
                      <a:pPr algn="ctr">
                        <a:lnSpc>
                          <a:spcPts val="1200"/>
                        </a:lnSpc>
                        <a:spcAft>
                          <a:spcPts val="0"/>
                        </a:spcAft>
                      </a:pPr>
                      <a:r>
                        <a:rPr lang="en-US" sz="900" kern="0" dirty="0">
                          <a:effectLst/>
                          <a:latin typeface="Calibri 本文"/>
                        </a:rPr>
                        <a:t>2012</a:t>
                      </a:r>
                      <a:endParaRPr lang="ja-JP" sz="1050" kern="100" dirty="0">
                        <a:effectLst/>
                        <a:latin typeface="Calibri 本文"/>
                        <a:ea typeface="ＭＳ 明朝"/>
                        <a:cs typeface="Times New Roman"/>
                      </a:endParaRPr>
                    </a:p>
                  </a:txBody>
                  <a:tcPr marL="62865" marR="62865" marT="0" marB="0" anchor="ctr" anchorCtr="1"/>
                </a:tc>
                <a:tc>
                  <a:txBody>
                    <a:bodyPr/>
                    <a:lstStyle/>
                    <a:p>
                      <a:pPr algn="ctr">
                        <a:lnSpc>
                          <a:spcPts val="1200"/>
                        </a:lnSpc>
                        <a:spcAft>
                          <a:spcPts val="0"/>
                        </a:spcAft>
                      </a:pPr>
                      <a:r>
                        <a:rPr lang="en-US" sz="900" kern="0" dirty="0">
                          <a:effectLst/>
                          <a:latin typeface="Calibri 本文"/>
                        </a:rPr>
                        <a:t>2017</a:t>
                      </a:r>
                      <a:endParaRPr lang="ja-JP" sz="1050" kern="100" dirty="0">
                        <a:effectLst/>
                        <a:latin typeface="Calibri 本文"/>
                        <a:ea typeface="ＭＳ 明朝"/>
                        <a:cs typeface="Times New Roman"/>
                      </a:endParaRPr>
                    </a:p>
                  </a:txBody>
                  <a:tcPr marL="62865" marR="62865" marT="0" marB="0" anchor="ctr" anchorCtr="1"/>
                </a:tc>
              </a:tr>
              <a:tr h="223525">
                <a:tc>
                  <a:txBody>
                    <a:bodyPr/>
                    <a:lstStyle/>
                    <a:p>
                      <a:pPr algn="l">
                        <a:lnSpc>
                          <a:spcPts val="1200"/>
                        </a:lnSpc>
                        <a:spcAft>
                          <a:spcPts val="0"/>
                        </a:spcAft>
                      </a:pPr>
                      <a:r>
                        <a:rPr lang="ja-JP" sz="900" kern="0">
                          <a:effectLst/>
                        </a:rPr>
                        <a:t>北海道・東北</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0</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dirty="0">
                          <a:effectLst/>
                        </a:rPr>
                        <a:t>東京都</a:t>
                      </a:r>
                      <a:endParaRPr lang="ja-JP" sz="105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7</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17</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dirty="0">
                          <a:effectLst/>
                        </a:rPr>
                        <a:t>東京都を除く関東</a:t>
                      </a:r>
                      <a:endParaRPr lang="ja-JP" sz="105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5</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dirty="0">
                          <a:effectLst/>
                        </a:rPr>
                        <a:t>東海・甲信越・北陸</a:t>
                      </a:r>
                      <a:endParaRPr lang="ja-JP" sz="105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大阪府</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京都府</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3</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兵庫県</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5</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奈良県</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0</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1</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中国・四国・九州・沖縄</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r>
            </a:tbl>
          </a:graphicData>
        </a:graphic>
      </p:graphicFrame>
      <p:sp>
        <p:nvSpPr>
          <p:cNvPr id="22" name="正方形/長方形 21"/>
          <p:cNvSpPr/>
          <p:nvPr/>
        </p:nvSpPr>
        <p:spPr>
          <a:xfrm>
            <a:off x="97979" y="3517038"/>
            <a:ext cx="2889845" cy="461665"/>
          </a:xfrm>
          <a:prstGeom prst="rect">
            <a:avLst/>
          </a:prstGeom>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インターナショナル</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スクール数</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t>：</a:t>
            </a:r>
            <a:r>
              <a:rPr lang="ja-JP" altLang="en-US" sz="800" dirty="0"/>
              <a:t>インターナショナル・スクール情報</a:t>
            </a:r>
            <a:r>
              <a:rPr lang="ja-JP" altLang="en-US" sz="800" dirty="0" smtClean="0"/>
              <a:t>ナビ</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324789" y="6423712"/>
            <a:ext cx="3036490"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東京に比べると</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少ない</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が、関西広域では選択肢が広がっている</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8460432" y="253648"/>
            <a:ext cx="504056"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37</a:t>
            </a:fld>
            <a:endParaRPr kumimoji="1" lang="ja-JP" altLang="en-US"/>
          </a:p>
        </p:txBody>
      </p:sp>
    </p:spTree>
    <p:extLst>
      <p:ext uri="{BB962C8B-B14F-4D97-AF65-F5344CB8AC3E}">
        <p14:creationId xmlns:p14="http://schemas.microsoft.com/office/powerpoint/2010/main" val="37685097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620688"/>
            <a:ext cx="554461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0520" y="1968307"/>
            <a:ext cx="3116872"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4"/>
          <p:cNvSpPr>
            <a:spLocks noChangeArrowheads="1"/>
          </p:cNvSpPr>
          <p:nvPr/>
        </p:nvSpPr>
        <p:spPr bwMode="auto">
          <a:xfrm>
            <a:off x="106373" y="116632"/>
            <a:ext cx="52577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dirty="0" smtClean="0">
                <a:latin typeface="+mn-ea"/>
              </a:rPr>
              <a:t>外国人留学生の就職先企業等所在地別許可人数</a:t>
            </a:r>
            <a:endParaRPr lang="en-US" altLang="ja-JP" sz="1400" dirty="0" smtClean="0">
              <a:latin typeface="+mn-ea"/>
            </a:endParaRPr>
          </a:p>
          <a:p>
            <a:pPr marL="177800" indent="-177800"/>
            <a:r>
              <a:rPr lang="ja-JP" altLang="en-US" sz="1400" dirty="0">
                <a:latin typeface="+mn-ea"/>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法務省</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年における留学生等の日本企業等への就職状況について」</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4"/>
          <p:cNvSpPr>
            <a:spLocks noChangeArrowheads="1"/>
          </p:cNvSpPr>
          <p:nvPr/>
        </p:nvSpPr>
        <p:spPr bwMode="auto">
          <a:xfrm>
            <a:off x="5922024" y="1515726"/>
            <a:ext cx="28083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100" dirty="0" smtClean="0">
                <a:latin typeface="+mn-ea"/>
              </a:rPr>
              <a:t>外国人留学生の就職先企業等</a:t>
            </a:r>
            <a:endParaRPr lang="en-US" altLang="ja-JP" sz="1100" dirty="0" smtClean="0">
              <a:latin typeface="+mn-ea"/>
            </a:endParaRPr>
          </a:p>
          <a:p>
            <a:pPr marL="177800" indent="-177800"/>
            <a:r>
              <a:rPr lang="ja-JP" altLang="en-US" sz="1100" dirty="0" smtClean="0">
                <a:latin typeface="+mn-ea"/>
              </a:rPr>
              <a:t>所在地別許可人数の構成比（</a:t>
            </a:r>
            <a:r>
              <a:rPr lang="en-US" altLang="ja-JP" sz="1100" dirty="0">
                <a:latin typeface="+mn-ea"/>
              </a:rPr>
              <a:t>2015</a:t>
            </a:r>
            <a:r>
              <a:rPr lang="ja-JP" altLang="en-US" sz="1100" dirty="0" smtClean="0">
                <a:latin typeface="+mn-ea"/>
              </a:rPr>
              <a:t>年）</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5724910" y="4509120"/>
            <a:ext cx="32025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年中の外国人留学生の就職先として、東京都の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7,626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人に次いで、</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1,614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人が大阪府の企業等を選択。</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一方で平成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年までの就業者数の伸び率</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は、大阪府が</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132.6%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と東京都の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98.0%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を大きく上回る。</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3164856484"/>
              </p:ext>
            </p:extLst>
          </p:nvPr>
        </p:nvGraphicFramePr>
        <p:xfrm>
          <a:off x="106373" y="3881963"/>
          <a:ext cx="5398297" cy="2889940"/>
        </p:xfrm>
        <a:graphic>
          <a:graphicData uri="http://schemas.openxmlformats.org/drawingml/2006/chart">
            <c:chart xmlns:c="http://schemas.openxmlformats.org/drawingml/2006/chart" xmlns:r="http://schemas.openxmlformats.org/officeDocument/2006/relationships" r:id="rId4"/>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38</a:t>
            </a:fld>
            <a:endParaRPr kumimoji="1" lang="ja-JP" altLang="en-US"/>
          </a:p>
        </p:txBody>
      </p:sp>
    </p:spTree>
    <p:extLst>
      <p:ext uri="{BB962C8B-B14F-4D97-AF65-F5344CB8AC3E}">
        <p14:creationId xmlns:p14="http://schemas.microsoft.com/office/powerpoint/2010/main" val="2112758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19" name="グラフ 18"/>
          <p:cNvGraphicFramePr>
            <a:graphicFrameLocks/>
          </p:cNvGraphicFramePr>
          <p:nvPr>
            <p:extLst>
              <p:ext uri="{D42A27DB-BD31-4B8C-83A1-F6EECF244321}">
                <p14:modId xmlns:p14="http://schemas.microsoft.com/office/powerpoint/2010/main" val="384933305"/>
              </p:ext>
            </p:extLst>
          </p:nvPr>
        </p:nvGraphicFramePr>
        <p:xfrm>
          <a:off x="4633437" y="4729794"/>
          <a:ext cx="4259043" cy="2067396"/>
        </p:xfrm>
        <a:graphic>
          <a:graphicData uri="http://schemas.openxmlformats.org/drawingml/2006/chart">
            <c:chart xmlns:c="http://schemas.openxmlformats.org/drawingml/2006/chart" xmlns:r="http://schemas.openxmlformats.org/officeDocument/2006/relationships" r:id="rId2"/>
          </a:graphicData>
        </a:graphic>
      </p:graphicFrame>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総論①　成長率</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926890"/>
            <a:ext cx="9001000" cy="710015"/>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実質成長率 年平均</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％以上</a:t>
            </a: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戦略の主な取組み（総合特区、観光振興、産業振興等）に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よる域内総生産押し上げ</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効果などをもとにして目標として</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0" y="548680"/>
            <a:ext cx="2736304" cy="409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060848"/>
            <a:ext cx="8930733" cy="2259544"/>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○策定時以降の実質経済成長率（</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年度平均</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H27</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年度は速報値で計算）</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年平均で約０．８３％</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全国：約１．３４％</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寄与度が高いのは製造業（＋０．３１％）、卸売・小売業（＋０．２６％）、不動産業（＋０．２２％）。マイナスはサービス業（－０．１１％）など</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製造業については石油・石炭製品の寄与度が高い。卸売・小売は、大型商業施設の増加、インバウンドなど来阪人口の拡大などが考えられる）。</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年度の府内総生産（早期推計）は名目で約３８兆４，８１２億円、実質で３９兆４，３７６億円。全国シェアは近年はほぼ下げ止まっている。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○長期的に府内</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総生産に</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おける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産業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活動</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別割合</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の推移</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をみると、製造業や建設業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、卸売・小売業、金融</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・保険業は減少傾向</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にある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一方、不動産業や</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サービス業、情報通信業</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が増加傾向にある。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外から稼ぐ移出・輸出の多い産業としては、製造業と卸売業が依然として比率が大きい。製造業においては、かつて輸移出の多い産業の主力は家電関連であったが、医薬品や一般機械などの産業に移っ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○大阪では愛知の製造といった強いリーディング産業が依然として育っていない。</a:t>
            </a: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0" y="1682670"/>
            <a:ext cx="2736304" cy="409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現状と課題</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35496" y="4275680"/>
            <a:ext cx="3744416" cy="276999"/>
          </a:xfrm>
          <a:prstGeom prst="rect">
            <a:avLst/>
          </a:prstGeom>
          <a:noFill/>
        </p:spPr>
        <p:txBody>
          <a:bodyPr wrap="square" rtlCol="0">
            <a:spAutoFit/>
          </a:bodyPr>
          <a:lstStyle/>
          <a:p>
            <a:r>
              <a:rPr kumimoji="1" lang="ja-JP" altLang="en-US" sz="1200" dirty="0" smtClean="0"/>
              <a:t>■大阪府の経済成長率の推移</a:t>
            </a:r>
            <a:endParaRPr kumimoji="1" lang="ja-JP" altLang="en-US" sz="1200" dirty="0"/>
          </a:p>
        </p:txBody>
      </p:sp>
      <p:sp>
        <p:nvSpPr>
          <p:cNvPr id="11" name="テキスト ボックス 10"/>
          <p:cNvSpPr txBox="1"/>
          <p:nvPr/>
        </p:nvSpPr>
        <p:spPr>
          <a:xfrm>
            <a:off x="179512" y="4450895"/>
            <a:ext cx="4453925" cy="307777"/>
          </a:xfrm>
          <a:prstGeom prst="rect">
            <a:avLst/>
          </a:prstGeom>
          <a:noFill/>
        </p:spPr>
        <p:txBody>
          <a:bodyPr wrap="square" rtlCol="0">
            <a:spAutoFit/>
          </a:bodyPr>
          <a:lstStyle/>
          <a:p>
            <a:r>
              <a:rPr kumimoji="1" lang="ja-JP" altLang="en-US" sz="700" dirty="0" smtClean="0"/>
              <a:t>資料：</a:t>
            </a:r>
            <a:r>
              <a:rPr lang="ja-JP" altLang="en-US" sz="700" dirty="0" smtClean="0"/>
              <a:t>「</a:t>
            </a:r>
            <a:r>
              <a:rPr lang="ja-JP" altLang="en-US" sz="700" dirty="0"/>
              <a:t>平成</a:t>
            </a:r>
            <a:r>
              <a:rPr lang="en-US" altLang="ja-JP" sz="700" dirty="0"/>
              <a:t>27</a:t>
            </a:r>
            <a:r>
              <a:rPr lang="ja-JP" altLang="en-US" sz="700" dirty="0"/>
              <a:t>年度大阪</a:t>
            </a:r>
            <a:r>
              <a:rPr kumimoji="1" lang="ja-JP" altLang="en-US" sz="700" dirty="0" smtClean="0"/>
              <a:t>府民経済計算（早期推計）」及び「</a:t>
            </a:r>
            <a:r>
              <a:rPr kumimoji="1" lang="en-US" altLang="ja-JP" sz="700" dirty="0" smtClean="0"/>
              <a:t>2015</a:t>
            </a:r>
            <a:r>
              <a:rPr kumimoji="1" lang="ja-JP" altLang="en-US" sz="700" dirty="0" smtClean="0"/>
              <a:t>年度国民経済計算」より作成</a:t>
            </a:r>
            <a:endParaRPr kumimoji="1" lang="en-US" altLang="ja-JP" sz="700" dirty="0" smtClean="0"/>
          </a:p>
          <a:p>
            <a:r>
              <a:rPr lang="ja-JP" altLang="en-US" sz="700" dirty="0"/>
              <a:t>　</a:t>
            </a:r>
            <a:r>
              <a:rPr lang="ja-JP" altLang="en-US" sz="700" dirty="0" smtClean="0"/>
              <a:t>　　　</a:t>
            </a:r>
            <a:r>
              <a:rPr lang="en-US" altLang="ja-JP" sz="700" dirty="0" smtClean="0"/>
              <a:t>※201</a:t>
            </a:r>
            <a:r>
              <a:rPr lang="en-US" altLang="ja-JP" sz="700" dirty="0"/>
              <a:t>4</a:t>
            </a:r>
            <a:r>
              <a:rPr lang="ja-JP" altLang="en-US" sz="700" dirty="0" smtClean="0"/>
              <a:t>年度までは確報、</a:t>
            </a:r>
            <a:r>
              <a:rPr lang="en-US" altLang="ja-JP" sz="700" dirty="0"/>
              <a:t>2015</a:t>
            </a:r>
            <a:r>
              <a:rPr lang="ja-JP" altLang="en-US" sz="700" dirty="0" smtClean="0"/>
              <a:t>年度は早期推計。府は</a:t>
            </a:r>
            <a:r>
              <a:rPr lang="en-US" altLang="ja-JP" sz="700" dirty="0"/>
              <a:t>2005</a:t>
            </a:r>
            <a:r>
              <a:rPr lang="ja-JP" altLang="en-US" sz="700" dirty="0" smtClean="0"/>
              <a:t>歴年連鎖価格、国は</a:t>
            </a:r>
            <a:r>
              <a:rPr lang="en-US" altLang="ja-JP" sz="700" dirty="0"/>
              <a:t>2011</a:t>
            </a:r>
            <a:r>
              <a:rPr lang="ja-JP" altLang="en-US" sz="700" dirty="0" smtClean="0"/>
              <a:t>年歴年連鎖価格</a:t>
            </a:r>
            <a:endParaRPr kumimoji="1" lang="ja-JP" altLang="en-US" sz="700" dirty="0"/>
          </a:p>
        </p:txBody>
      </p:sp>
      <p:sp>
        <p:nvSpPr>
          <p:cNvPr id="16" name="テキスト ボックス 15"/>
          <p:cNvSpPr txBox="1"/>
          <p:nvPr/>
        </p:nvSpPr>
        <p:spPr>
          <a:xfrm>
            <a:off x="4860033" y="4694080"/>
            <a:ext cx="360039" cy="215444"/>
          </a:xfrm>
          <a:prstGeom prst="rect">
            <a:avLst/>
          </a:prstGeom>
          <a:noFill/>
        </p:spPr>
        <p:txBody>
          <a:bodyPr wrap="square" rtlCol="0">
            <a:spAutoFit/>
          </a:bodyPr>
          <a:lstStyle/>
          <a:p>
            <a:r>
              <a:rPr kumimoji="1" lang="en-US" altLang="ja-JP" sz="800" dirty="0" smtClean="0"/>
              <a:t>(%)</a:t>
            </a:r>
            <a:endParaRPr kumimoji="1" lang="ja-JP" altLang="en-US" sz="800" dirty="0"/>
          </a:p>
        </p:txBody>
      </p:sp>
      <p:sp>
        <p:nvSpPr>
          <p:cNvPr id="17" name="テキスト ボックス 16"/>
          <p:cNvSpPr txBox="1"/>
          <p:nvPr/>
        </p:nvSpPr>
        <p:spPr>
          <a:xfrm>
            <a:off x="4572000" y="4286713"/>
            <a:ext cx="4740746" cy="276999"/>
          </a:xfrm>
          <a:prstGeom prst="rect">
            <a:avLst/>
          </a:prstGeom>
          <a:noFill/>
        </p:spPr>
        <p:txBody>
          <a:bodyPr wrap="square" rtlCol="0">
            <a:spAutoFit/>
          </a:bodyPr>
          <a:lstStyle/>
          <a:p>
            <a:r>
              <a:rPr kumimoji="1" lang="ja-JP" altLang="en-US" sz="1200" dirty="0" smtClean="0"/>
              <a:t>■大阪府</a:t>
            </a:r>
            <a:r>
              <a:rPr kumimoji="1" lang="en-US" altLang="ja-JP" sz="1200" dirty="0" smtClean="0"/>
              <a:t>GDP</a:t>
            </a:r>
            <a:r>
              <a:rPr kumimoji="1" lang="ja-JP" altLang="en-US" sz="1200" dirty="0" smtClean="0"/>
              <a:t>成長率（実質）と産業別寄与度（平成</a:t>
            </a:r>
            <a:r>
              <a:rPr kumimoji="1" lang="en-US" altLang="ja-JP" sz="1200" dirty="0" smtClean="0"/>
              <a:t>22</a:t>
            </a:r>
            <a:r>
              <a:rPr kumimoji="1" lang="ja-JP" altLang="en-US" sz="1200" dirty="0" smtClean="0"/>
              <a:t>～</a:t>
            </a:r>
            <a:r>
              <a:rPr kumimoji="1" lang="en-US" altLang="ja-JP" sz="1200" dirty="0" smtClean="0"/>
              <a:t>27</a:t>
            </a:r>
            <a:r>
              <a:rPr kumimoji="1" lang="ja-JP" altLang="en-US" sz="1200" dirty="0" smtClean="0"/>
              <a:t>年度平均）</a:t>
            </a:r>
            <a:endParaRPr kumimoji="1" lang="ja-JP" altLang="en-US" sz="1200" dirty="0"/>
          </a:p>
        </p:txBody>
      </p:sp>
      <p:sp>
        <p:nvSpPr>
          <p:cNvPr id="24" name="テキスト ボックス 23"/>
          <p:cNvSpPr txBox="1"/>
          <p:nvPr/>
        </p:nvSpPr>
        <p:spPr>
          <a:xfrm>
            <a:off x="4726587" y="4456162"/>
            <a:ext cx="4165893" cy="307777"/>
          </a:xfrm>
          <a:prstGeom prst="rect">
            <a:avLst/>
          </a:prstGeom>
          <a:noFill/>
        </p:spPr>
        <p:txBody>
          <a:bodyPr wrap="square" rtlCol="0">
            <a:spAutoFit/>
          </a:bodyPr>
          <a:lstStyle/>
          <a:p>
            <a:r>
              <a:rPr kumimoji="1" lang="ja-JP" altLang="en-US" sz="700" dirty="0" smtClean="0"/>
              <a:t>資料：「大阪府民経済計算（平成</a:t>
            </a:r>
            <a:r>
              <a:rPr kumimoji="1" lang="en-US" altLang="ja-JP" sz="700" dirty="0" smtClean="0"/>
              <a:t>26</a:t>
            </a:r>
            <a:r>
              <a:rPr lang="ja-JP" altLang="en-US" sz="700" dirty="0"/>
              <a:t>年度</a:t>
            </a:r>
            <a:r>
              <a:rPr lang="ja-JP" altLang="en-US" sz="700" dirty="0" smtClean="0"/>
              <a:t>確報</a:t>
            </a:r>
            <a:r>
              <a:rPr kumimoji="1" lang="ja-JP" altLang="en-US" sz="700" dirty="0" smtClean="0"/>
              <a:t>）及び</a:t>
            </a:r>
            <a:r>
              <a:rPr lang="ja-JP" altLang="en-US" sz="700" dirty="0"/>
              <a:t>「平成</a:t>
            </a:r>
            <a:r>
              <a:rPr lang="en-US" altLang="ja-JP" sz="700" dirty="0"/>
              <a:t>27</a:t>
            </a:r>
            <a:r>
              <a:rPr lang="ja-JP" altLang="en-US" sz="700" dirty="0"/>
              <a:t>年度大阪府民経済計算（早期推計）」より</a:t>
            </a:r>
            <a:r>
              <a:rPr kumimoji="1" lang="ja-JP" altLang="en-US" sz="700" dirty="0" smtClean="0"/>
              <a:t>作成</a:t>
            </a:r>
            <a:endParaRPr kumimoji="1" lang="en-US" altLang="ja-JP" sz="700" dirty="0" smtClean="0"/>
          </a:p>
          <a:p>
            <a:r>
              <a:rPr lang="ja-JP" altLang="en-US" sz="700" dirty="0"/>
              <a:t>　</a:t>
            </a:r>
            <a:r>
              <a:rPr lang="ja-JP" altLang="en-US" sz="700" dirty="0" smtClean="0"/>
              <a:t>　　　</a:t>
            </a:r>
            <a:r>
              <a:rPr lang="en-US" altLang="ja-JP" sz="700" dirty="0" smtClean="0"/>
              <a:t>※</a:t>
            </a:r>
            <a:r>
              <a:rPr lang="en-US" altLang="ja-JP" sz="700" dirty="0"/>
              <a:t>2014</a:t>
            </a:r>
            <a:r>
              <a:rPr lang="ja-JP" altLang="en-US" sz="700" dirty="0" smtClean="0"/>
              <a:t>年度までは確報、</a:t>
            </a:r>
            <a:r>
              <a:rPr lang="en-US" altLang="ja-JP" sz="700" dirty="0"/>
              <a:t>2015</a:t>
            </a:r>
            <a:r>
              <a:rPr lang="ja-JP" altLang="en-US" sz="700" dirty="0" smtClean="0"/>
              <a:t>年度は早期推計。確報、早期推計いずれも</a:t>
            </a:r>
            <a:r>
              <a:rPr lang="en-US" altLang="ja-JP" sz="700" dirty="0"/>
              <a:t>2005</a:t>
            </a:r>
            <a:r>
              <a:rPr lang="ja-JP" altLang="en-US" sz="700" dirty="0" smtClean="0"/>
              <a:t>暦年連鎖価格</a:t>
            </a:r>
            <a:endParaRPr kumimoji="1" lang="ja-JP" altLang="en-US" sz="700" dirty="0"/>
          </a:p>
        </p:txBody>
      </p:sp>
      <p:sp>
        <p:nvSpPr>
          <p:cNvPr id="28" name="テキスト ボックス 27"/>
          <p:cNvSpPr txBox="1"/>
          <p:nvPr/>
        </p:nvSpPr>
        <p:spPr>
          <a:xfrm>
            <a:off x="2973786" y="5630184"/>
            <a:ext cx="446086" cy="215444"/>
          </a:xfrm>
          <a:prstGeom prst="rect">
            <a:avLst/>
          </a:prstGeom>
          <a:noFill/>
        </p:spPr>
        <p:txBody>
          <a:bodyPr wrap="square" rtlCol="0">
            <a:spAutoFit/>
          </a:bodyPr>
          <a:lstStyle/>
          <a:p>
            <a:r>
              <a:rPr kumimoji="1" lang="ja-JP" altLang="en-US" sz="800" dirty="0" smtClean="0"/>
              <a:t>年度</a:t>
            </a:r>
            <a:endParaRPr kumimoji="1" lang="ja-JP" altLang="en-US" sz="800" dirty="0"/>
          </a:p>
        </p:txBody>
      </p:sp>
      <p:graphicFrame>
        <p:nvGraphicFramePr>
          <p:cNvPr id="29" name="表 28"/>
          <p:cNvGraphicFramePr>
            <a:graphicFrameLocks noGrp="1"/>
          </p:cNvGraphicFramePr>
          <p:nvPr>
            <p:extLst>
              <p:ext uri="{D42A27DB-BD31-4B8C-83A1-F6EECF244321}">
                <p14:modId xmlns:p14="http://schemas.microsoft.com/office/powerpoint/2010/main" val="529421487"/>
              </p:ext>
            </p:extLst>
          </p:nvPr>
        </p:nvGraphicFramePr>
        <p:xfrm>
          <a:off x="107504" y="5846208"/>
          <a:ext cx="4428496" cy="990600"/>
        </p:xfrm>
        <a:graphic>
          <a:graphicData uri="http://schemas.openxmlformats.org/drawingml/2006/table">
            <a:tbl>
              <a:tblPr firstRow="1" bandRow="1">
                <a:tableStyleId>{5940675A-B579-460E-94D1-54222C63F5DA}</a:tableStyleId>
              </a:tblPr>
              <a:tblGrid>
                <a:gridCol w="720484"/>
                <a:gridCol w="264858"/>
                <a:gridCol w="264858"/>
                <a:gridCol w="264858"/>
                <a:gridCol w="264858"/>
                <a:gridCol w="264858"/>
                <a:gridCol w="264858"/>
                <a:gridCol w="264858"/>
                <a:gridCol w="264858"/>
                <a:gridCol w="264858"/>
                <a:gridCol w="264858"/>
                <a:gridCol w="264858"/>
                <a:gridCol w="264858"/>
                <a:gridCol w="264858"/>
                <a:gridCol w="264858"/>
              </a:tblGrid>
              <a:tr h="175111">
                <a:tc>
                  <a:txBody>
                    <a:bodyPr/>
                    <a:lstStyle/>
                    <a:p>
                      <a:r>
                        <a:rPr kumimoji="1" lang="ja-JP" altLang="en-US" sz="700" dirty="0" smtClean="0">
                          <a:solidFill>
                            <a:schemeClr val="tx1"/>
                          </a:solidFill>
                          <a:latin typeface="ＭＳ ゴシック" panose="020B0609070205080204" pitchFamily="49" charset="-128"/>
                          <a:ea typeface="ＭＳ ゴシック" panose="020B0609070205080204" pitchFamily="49" charset="-128"/>
                        </a:rPr>
                        <a:t>平成</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‘04</a:t>
                      </a: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r>
              <a:tr h="175111">
                <a:tc>
                  <a:txBody>
                    <a:bodyPr/>
                    <a:lstStyle/>
                    <a:p>
                      <a:r>
                        <a:rPr kumimoji="1" lang="ja-JP" altLang="en-US" sz="700" dirty="0" smtClean="0">
                          <a:solidFill>
                            <a:schemeClr val="tx1"/>
                          </a:solidFill>
                        </a:rPr>
                        <a:t>名目（大阪府）</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dirty="0">
                          <a:solidFill>
                            <a:schemeClr val="tx1"/>
                          </a:solidFill>
                          <a:effectLst/>
                          <a:latin typeface="ＭＳ Ｐゴシック"/>
                        </a:rPr>
                        <a:t>-2.8</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0.8</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0.3</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1.0</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-3.3</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-4.9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0.8</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2.0</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r>
              <a:tr h="175111">
                <a:tc>
                  <a:txBody>
                    <a:bodyPr/>
                    <a:lstStyle/>
                    <a:p>
                      <a:r>
                        <a:rPr kumimoji="1" lang="ja-JP" altLang="en-US" sz="700" dirty="0" smtClean="0">
                          <a:solidFill>
                            <a:schemeClr val="tx1"/>
                          </a:solidFill>
                        </a:rPr>
                        <a:t>実質（大阪府）</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1.1</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1.3</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-2.8</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-4.1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1.7</a:t>
                      </a:r>
                    </a:p>
                  </a:txBody>
                  <a:tcPr marL="9525" marR="9525" marT="9525" marB="0" anchor="ctr">
                    <a:solidFill>
                      <a:schemeClr val="bg1"/>
                    </a:solidFill>
                  </a:tcPr>
                </a:tc>
                <a:tc>
                  <a:txBody>
                    <a:bodyPr/>
                    <a:lstStyle/>
                    <a:p>
                      <a:pPr algn="r" fontAlgn="ctr"/>
                      <a:r>
                        <a:rPr lang="en-US" altLang="ja-JP" sz="800" b="0" i="0" u="none" strike="noStrike" dirty="0" smtClean="0">
                          <a:solidFill>
                            <a:schemeClr val="tx1"/>
                          </a:solidFill>
                          <a:effectLst/>
                          <a:latin typeface="ＭＳ Ｐゴシック"/>
                        </a:rPr>
                        <a:t>2.0</a:t>
                      </a:r>
                      <a:endParaRPr lang="en-US" altLang="ja-JP" sz="800" b="0" i="0" u="none" strike="noStrike" dirty="0">
                        <a:solidFill>
                          <a:schemeClr val="tx1"/>
                        </a:solidFill>
                        <a:effectLst/>
                        <a:latin typeface="ＭＳ Ｐゴシック"/>
                      </a:endParaRP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dirty="0" smtClean="0">
                          <a:solidFill>
                            <a:schemeClr val="tx1"/>
                          </a:solidFill>
                          <a:effectLst/>
                          <a:latin typeface="ＭＳ Ｐゴシック"/>
                        </a:rPr>
                        <a:t>1.0</a:t>
                      </a:r>
                      <a:endParaRPr lang="en-US" altLang="ja-JP" sz="800" b="0" i="0" u="none" strike="noStrike" dirty="0">
                        <a:solidFill>
                          <a:schemeClr val="tx1"/>
                        </a:solidFill>
                        <a:effectLst/>
                        <a:latin typeface="ＭＳ Ｐゴシック"/>
                      </a:endParaRP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0.5</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-0.1</a:t>
                      </a:r>
                    </a:p>
                  </a:txBody>
                  <a:tcPr marL="9525" marR="9525" marT="9525" marB="0" anchor="ctr">
                    <a:solidFill>
                      <a:schemeClr val="bg1"/>
                    </a:solidFill>
                  </a:tcPr>
                </a:tc>
              </a:tr>
              <a:tr h="175111">
                <a:tc>
                  <a:txBody>
                    <a:bodyPr/>
                    <a:lstStyle/>
                    <a:p>
                      <a:r>
                        <a:rPr kumimoji="1" lang="ja-JP" altLang="en-US" sz="700" dirty="0" smtClean="0">
                          <a:solidFill>
                            <a:schemeClr val="tx1"/>
                          </a:solidFill>
                        </a:rPr>
                        <a:t>名目（全国）</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a:solidFill>
                            <a:schemeClr val="tx1"/>
                          </a:solidFill>
                          <a:effectLst/>
                          <a:latin typeface="ＭＳ Ｐゴシック"/>
                        </a:rPr>
                        <a:t>-0.8</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0.7</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0.7</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0.3</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-4.1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-3.4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-1.1</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2.6</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2.1</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2.8</a:t>
                      </a:r>
                    </a:p>
                  </a:txBody>
                  <a:tcPr marL="9525" marR="9525" marT="9525" marB="0" anchor="ctr">
                    <a:solidFill>
                      <a:schemeClr val="bg1"/>
                    </a:solidFill>
                  </a:tcPr>
                </a:tc>
              </a:tr>
              <a:tr h="175111">
                <a:tc>
                  <a:txBody>
                    <a:bodyPr/>
                    <a:lstStyle/>
                    <a:p>
                      <a:r>
                        <a:rPr kumimoji="1" lang="ja-JP" altLang="en-US" sz="700" dirty="0" smtClean="0">
                          <a:solidFill>
                            <a:schemeClr val="tx1"/>
                          </a:solidFill>
                        </a:rPr>
                        <a:t>実質（全国）</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-3.5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3.2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2.6</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1.3</a:t>
                      </a:r>
                    </a:p>
                  </a:txBody>
                  <a:tcPr marL="9525" marR="9525" marT="9525" marB="0" anchor="ctr">
                    <a:solidFill>
                      <a:schemeClr val="bg1"/>
                    </a:solidFill>
                  </a:tcPr>
                </a:tc>
              </a:tr>
            </a:tbl>
          </a:graphicData>
        </a:graphic>
      </p:graphicFrame>
      <p:graphicFrame>
        <p:nvGraphicFramePr>
          <p:cNvPr id="21" name="グラフ 20"/>
          <p:cNvGraphicFramePr>
            <a:graphicFrameLocks/>
          </p:cNvGraphicFramePr>
          <p:nvPr>
            <p:extLst>
              <p:ext uri="{D42A27DB-BD31-4B8C-83A1-F6EECF244321}">
                <p14:modId xmlns:p14="http://schemas.microsoft.com/office/powerpoint/2010/main" val="2053434212"/>
              </p:ext>
            </p:extLst>
          </p:nvPr>
        </p:nvGraphicFramePr>
        <p:xfrm>
          <a:off x="107504" y="4758672"/>
          <a:ext cx="4428492" cy="1022364"/>
        </p:xfrm>
        <a:graphic>
          <a:graphicData uri="http://schemas.openxmlformats.org/drawingml/2006/chart">
            <c:chart xmlns:c="http://schemas.openxmlformats.org/drawingml/2006/chart" xmlns:r="http://schemas.openxmlformats.org/officeDocument/2006/relationships" r:id="rId3"/>
          </a:graphicData>
        </a:graphic>
      </p:graphicFrame>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a:t>
            </a:fld>
            <a:endParaRPr kumimoji="1" lang="ja-JP" altLang="en-US"/>
          </a:p>
        </p:txBody>
      </p:sp>
    </p:spTree>
    <p:extLst>
      <p:ext uri="{BB962C8B-B14F-4D97-AF65-F5344CB8AC3E}">
        <p14:creationId xmlns:p14="http://schemas.microsoft.com/office/powerpoint/2010/main" val="7022570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875214"/>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○医薬品、医療機器産業の国際競争力を阻害するドラッグ</a:t>
            </a:r>
            <a:r>
              <a:rPr lang="ja-JP" altLang="en-US"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ラグ</a:t>
            </a:r>
            <a:r>
              <a:rPr lang="ja-JP" altLang="en-US"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デバイス</a:t>
            </a:r>
            <a:r>
              <a:rPr lang="ja-JP" altLang="en-US"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ラグなどが課題。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・介護を産業として見た場合には、自動車産業に匹敵する巨大市場であり、雇用吸収力も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高いが、急増する</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需要に対応するには、わが国の医療・介護関連産業は、サービス供給体制、労働生産性*などに課題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72369"/>
            <a:ext cx="27360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492992"/>
            <a:ext cx="9001000" cy="864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○彩都・健</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都プロジェクトの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推進。</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○総合特区制度、国家戦略特区制度を活用した取組（特区医療機器薬事戦略相談の実施など）。</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PMDA</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WEST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PMDA</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：独立行政法人　医薬品医療機器総合機構）の誘致。</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312276"/>
            <a:ext cx="27360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健康医療・介護分野</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66475" y="3586280"/>
            <a:ext cx="8970021" cy="272304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○国の「医療・健康戦略」の推進等により我が国の創薬環境は大きく改善。ドラッグ・ラグも大幅に解消。</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○大阪では特区での取組をはじめライフサイエンス産業の集積やイノベーション促進の取組みが進みつつある。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○「老人福祉・介護事業」や「病院」が大阪で多くの従業員を抱える業種となっているが、人材確保難であり、パート等非正規雇用への依存度が高くなっている。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○革新的創薬や再生医療など、世界的なライフサイエンスクラスターの創生に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向けた更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なる取組みの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推進。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現場以外を含めて、健康予防や介護福祉の関連産業については、市場拡大が予測されており、健康寿命伸長産業、介護福祉関連産業について、高齢者と医療・介護現場のニーズをとらえながら、大阪でいち早く創出していく必要。</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○今後、医療・介護分野への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導入やロボット導入による生産性向上、人の重労働負担の軽減に向けた取り組みが進めば</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、生産性が高くかつ</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雇用吸収が高い分野へと変化を遂げる可能性を秘めている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429000"/>
            <a:ext cx="27360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39</a:t>
            </a:fld>
            <a:endParaRPr kumimoji="1" lang="ja-JP" altLang="en-US"/>
          </a:p>
        </p:txBody>
      </p:sp>
    </p:spTree>
    <p:extLst>
      <p:ext uri="{BB962C8B-B14F-4D97-AF65-F5344CB8AC3E}">
        <p14:creationId xmlns:p14="http://schemas.microsoft.com/office/powerpoint/2010/main" val="3036510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672213" y="170161"/>
            <a:ext cx="4284476" cy="353943"/>
          </a:xfrm>
          <a:prstGeom prst="rect">
            <a:avLst/>
          </a:prstGeom>
          <a:ln w="3175">
            <a:noFill/>
          </a:ln>
        </p:spPr>
        <p:txBody>
          <a:bodyPr wrap="square">
            <a:spAutoFit/>
          </a:bodyPr>
          <a:lstStyle/>
          <a:p>
            <a:pPr marL="177800" indent="-177800"/>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再生医療にかかわる世界トップレベルの早期承認制度の導入（</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出所：国立医薬品衛星研究所「再生医療・細胞規制治療に関する国際比較</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）」より</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JETRO</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7529" y="235963"/>
            <a:ext cx="4385627" cy="646331"/>
          </a:xfrm>
          <a:prstGeom prst="rect">
            <a:avLst/>
          </a:prstGeom>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医薬品製造業は付加価値の非常に高い産業</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（大阪でも一人当たり付加価値額が大きく、従業者数も多い産業である）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094"/>
          <a:stretch/>
        </p:blipFill>
        <p:spPr bwMode="auto">
          <a:xfrm>
            <a:off x="126953" y="974626"/>
            <a:ext cx="4520927" cy="210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図 31"/>
          <p:cNvPicPr/>
          <p:nvPr/>
        </p:nvPicPr>
        <p:blipFill rotWithShape="1">
          <a:blip r:embed="rId3" cstate="print">
            <a:extLst>
              <a:ext uri="{28A0092B-C50C-407E-A947-70E740481C1C}">
                <a14:useLocalDpi xmlns:a14="http://schemas.microsoft.com/office/drawing/2010/main" val="0"/>
              </a:ext>
            </a:extLst>
          </a:blip>
          <a:srcRect b="6476"/>
          <a:stretch/>
        </p:blipFill>
        <p:spPr bwMode="auto">
          <a:xfrm>
            <a:off x="4913516" y="524104"/>
            <a:ext cx="3745459" cy="1548928"/>
          </a:xfrm>
          <a:prstGeom prst="rect">
            <a:avLst/>
          </a:prstGeom>
          <a:noFill/>
          <a:ln>
            <a:noFill/>
          </a:ln>
        </p:spPr>
      </p:pic>
      <p:pic>
        <p:nvPicPr>
          <p:cNvPr id="33" name="Picture 2"/>
          <p:cNvPicPr>
            <a:picLocks noChangeAspect="1" noChangeArrowheads="1"/>
          </p:cNvPicPr>
          <p:nvPr/>
        </p:nvPicPr>
        <p:blipFill rotWithShape="1">
          <a:blip r:embed="rId4"/>
          <a:srcRect b="12635"/>
          <a:stretch/>
        </p:blipFill>
        <p:spPr bwMode="auto">
          <a:xfrm>
            <a:off x="279349" y="4142022"/>
            <a:ext cx="1937551" cy="2263201"/>
          </a:xfrm>
          <a:prstGeom prst="rect">
            <a:avLst/>
          </a:prstGeom>
          <a:noFill/>
          <a:ln w="9525">
            <a:noFill/>
            <a:miter lim="800000"/>
            <a:headEnd/>
            <a:tailEnd/>
          </a:ln>
        </p:spPr>
      </p:pic>
      <p:pic>
        <p:nvPicPr>
          <p:cNvPr id="34" name="Picture 3"/>
          <p:cNvPicPr>
            <a:picLocks noChangeAspect="1" noChangeArrowheads="1"/>
          </p:cNvPicPr>
          <p:nvPr/>
        </p:nvPicPr>
        <p:blipFill rotWithShape="1">
          <a:blip r:embed="rId5"/>
          <a:srcRect b="12670"/>
          <a:stretch/>
        </p:blipFill>
        <p:spPr bwMode="auto">
          <a:xfrm>
            <a:off x="2539812" y="4149080"/>
            <a:ext cx="1981173" cy="2256143"/>
          </a:xfrm>
          <a:prstGeom prst="rect">
            <a:avLst/>
          </a:prstGeom>
          <a:noFill/>
          <a:ln w="9525">
            <a:noFill/>
            <a:miter lim="800000"/>
            <a:headEnd/>
            <a:tailEnd/>
          </a:ln>
        </p:spPr>
      </p:pic>
      <p:sp>
        <p:nvSpPr>
          <p:cNvPr id="30" name="正方形/長方形 29"/>
          <p:cNvSpPr/>
          <p:nvPr/>
        </p:nvSpPr>
        <p:spPr>
          <a:xfrm>
            <a:off x="0" y="3416205"/>
            <a:ext cx="4572000" cy="276999"/>
          </a:xfrm>
          <a:prstGeom prst="rect">
            <a:avLst/>
          </a:prstGeom>
        </p:spPr>
        <p:txBody>
          <a:bodyPr>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大阪の医薬品事業所数は全国</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位、医療機器事業所数は</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位</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7346"/>
          <a:stretch/>
        </p:blipFill>
        <p:spPr bwMode="auto">
          <a:xfrm>
            <a:off x="4744699" y="2780717"/>
            <a:ext cx="4333046" cy="17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正方形/長方形 36"/>
          <p:cNvSpPr/>
          <p:nvPr/>
        </p:nvSpPr>
        <p:spPr>
          <a:xfrm>
            <a:off x="4749279" y="2158882"/>
            <a:ext cx="4284476" cy="461665"/>
          </a:xfrm>
          <a:prstGeom prst="rect">
            <a:avLst/>
          </a:prstGeom>
          <a:ln w="3175">
            <a:noFill/>
          </a:ln>
        </p:spPr>
        <p:txBody>
          <a:bodyPr wrap="square">
            <a:spAutoFit/>
          </a:bodyPr>
          <a:lstStyle/>
          <a:p>
            <a:pPr marL="177800" indent="-177800"/>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大阪・関西のライフサイエンスの高いポテンシャルを活用し産学連携の取組みが活発化</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662341" y="4465410"/>
            <a:ext cx="4284476" cy="276999"/>
          </a:xfrm>
          <a:prstGeom prst="rect">
            <a:avLst/>
          </a:prstGeom>
          <a:ln w="3175">
            <a:noFill/>
          </a:ln>
        </p:spPr>
        <p:txBody>
          <a:bodyPr wrap="square">
            <a:spAutoFit/>
          </a:bodyPr>
          <a:lstStyle/>
          <a:p>
            <a:pPr marL="177800" indent="-177800"/>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健康関連産業の今後見込まれる市場規模</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（日本再興戦略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H25.6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221547258"/>
              </p:ext>
            </p:extLst>
          </p:nvPr>
        </p:nvGraphicFramePr>
        <p:xfrm>
          <a:off x="4875945" y="4887955"/>
          <a:ext cx="3857268" cy="1478214"/>
        </p:xfrm>
        <a:graphic>
          <a:graphicData uri="http://schemas.openxmlformats.org/drawingml/2006/table">
            <a:tbl>
              <a:tblPr firstRow="1" firstCol="1" bandRow="1">
                <a:tableStyleId>{BC89EF96-8CEA-46FF-86C4-4CE0E7609802}</a:tableStyleId>
              </a:tblPr>
              <a:tblGrid>
                <a:gridCol w="1486535"/>
                <a:gridCol w="2370733"/>
              </a:tblGrid>
              <a:tr h="267089">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該当分野、構成要素等</a:t>
                      </a:r>
                    </a:p>
                  </a:txBody>
                  <a:tcPr marL="68580" marR="68580" marT="0" marB="0" anchor="ctr"/>
                </a:tc>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市場規模予測</a:t>
                      </a:r>
                    </a:p>
                  </a:txBody>
                  <a:tcPr marL="68580" marR="68580" marT="0" marB="0" anchor="ctr"/>
                </a:tc>
              </a:tr>
              <a:tr h="1211125">
                <a:tc>
                  <a:txBody>
                    <a:bodyPr/>
                    <a:lstStyle/>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健康増進・予防サービス</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生活支援サービス</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医薬品・医療機器</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高齢者向け住宅等</a:t>
                      </a:r>
                    </a:p>
                  </a:txBody>
                  <a:tcPr marL="68580" marR="68580" marT="0" marB="0" anchor="ctr"/>
                </a:tc>
                <a:tc>
                  <a:txBody>
                    <a:bodyPr/>
                    <a:lstStyle/>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【市場規模】</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・国内  </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26</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indent="533400" algn="just">
                        <a:spcAft>
                          <a:spcPts val="0"/>
                        </a:spcAft>
                      </a:pP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37</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2030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・海外</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 311</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indent="466725" algn="just">
                        <a:spcAft>
                          <a:spcPts val="0"/>
                        </a:spcAft>
                      </a:pP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525</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2030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・雇用規模</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 160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indent="733425" algn="just">
                        <a:spcAft>
                          <a:spcPts val="0"/>
                        </a:spcAft>
                      </a:pP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223</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2030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txBody>
                  <a:tcPr marL="68580" marR="68580" marT="0" marB="0" anchor="ctr"/>
                </a:tc>
              </a:tr>
            </a:tbl>
          </a:graphicData>
        </a:graphic>
      </p:graphicFrame>
      <p:sp>
        <p:nvSpPr>
          <p:cNvPr id="14" name="Text Box 3"/>
          <p:cNvSpPr txBox="1">
            <a:spLocks noChangeArrowheads="1"/>
          </p:cNvSpPr>
          <p:nvPr/>
        </p:nvSpPr>
        <p:spPr bwMode="auto">
          <a:xfrm>
            <a:off x="4744699" y="4742409"/>
            <a:ext cx="4289056"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出典：首相官邸　新たな成長戦略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「日本再興戦略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-JAPAN is BACK-</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戦略ビジョン創造プラン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Text Box 3"/>
          <p:cNvSpPr txBox="1">
            <a:spLocks noChangeArrowheads="1"/>
          </p:cNvSpPr>
          <p:nvPr/>
        </p:nvSpPr>
        <p:spPr bwMode="auto">
          <a:xfrm>
            <a:off x="126953" y="857300"/>
            <a:ext cx="3796975"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資料：経済産業省　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年工業統計表「産業再分類別統計表データより作成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Text Box 3"/>
          <p:cNvSpPr txBox="1">
            <a:spLocks noChangeArrowheads="1"/>
          </p:cNvSpPr>
          <p:nvPr/>
        </p:nvSpPr>
        <p:spPr bwMode="auto">
          <a:xfrm>
            <a:off x="159035" y="3803139"/>
            <a:ext cx="2834929"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資料：総務省統計局　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年経済センサスより作成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Text Box 3"/>
          <p:cNvSpPr txBox="1">
            <a:spLocks noChangeArrowheads="1"/>
          </p:cNvSpPr>
          <p:nvPr/>
        </p:nvSpPr>
        <p:spPr bwMode="auto">
          <a:xfrm>
            <a:off x="4835497" y="2620547"/>
            <a:ext cx="2472807"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出典：アジア太平洋研究所「関西経済白書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40</a:t>
            </a:fld>
            <a:endParaRPr kumimoji="1" lang="ja-JP" altLang="en-US"/>
          </a:p>
        </p:txBody>
      </p:sp>
    </p:spTree>
    <p:extLst>
      <p:ext uri="{BB962C8B-B14F-4D97-AF65-F5344CB8AC3E}">
        <p14:creationId xmlns:p14="http://schemas.microsoft.com/office/powerpoint/2010/main" val="41865091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79512" y="354142"/>
            <a:ext cx="4349216"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資料：厚生労働省「薬事工業生産動態統計調査（平成</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年）」より作成</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43508" y="85585"/>
            <a:ext cx="3636404" cy="307777"/>
          </a:xfrm>
          <a:prstGeom prst="rect">
            <a:avLst/>
          </a:prstGeom>
          <a:ln w="3175">
            <a:noFill/>
          </a:ln>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大阪府の医薬品生産額・全国シェアの推移</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グラフ 7"/>
          <p:cNvGraphicFramePr>
            <a:graphicFrameLocks/>
          </p:cNvGraphicFramePr>
          <p:nvPr>
            <p:extLst>
              <p:ext uri="{D42A27DB-BD31-4B8C-83A1-F6EECF244321}">
                <p14:modId xmlns:p14="http://schemas.microsoft.com/office/powerpoint/2010/main" val="283358599"/>
              </p:ext>
            </p:extLst>
          </p:nvPr>
        </p:nvGraphicFramePr>
        <p:xfrm>
          <a:off x="323528" y="615037"/>
          <a:ext cx="5616624" cy="27419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331265102"/>
              </p:ext>
            </p:extLst>
          </p:nvPr>
        </p:nvGraphicFramePr>
        <p:xfrm>
          <a:off x="395536" y="3840993"/>
          <a:ext cx="5544616"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222784" y="3625549"/>
            <a:ext cx="4349216"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資料：厚生労働省「薬事工業生産動態統計調査（平成</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年）」より作成</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86780" y="3356992"/>
            <a:ext cx="3636404" cy="307777"/>
          </a:xfrm>
          <a:prstGeom prst="rect">
            <a:avLst/>
          </a:prstGeom>
          <a:ln w="3175">
            <a:noFill/>
          </a:ln>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17216" y="2852936"/>
            <a:ext cx="87040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17216" y="6309320"/>
            <a:ext cx="87040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41</a:t>
            </a:fld>
            <a:endParaRPr kumimoji="1" lang="ja-JP" altLang="en-US"/>
          </a:p>
        </p:txBody>
      </p:sp>
    </p:spTree>
    <p:extLst>
      <p:ext uri="{BB962C8B-B14F-4D97-AF65-F5344CB8AC3E}">
        <p14:creationId xmlns:p14="http://schemas.microsoft.com/office/powerpoint/2010/main" val="18431192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500364" y="3429000"/>
            <a:ext cx="4284476" cy="307777"/>
          </a:xfrm>
          <a:prstGeom prst="rect">
            <a:avLst/>
          </a:prstGeom>
          <a:ln w="3175">
            <a:noFill/>
          </a:ln>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介護関連の有効求人倍率は高く、人手不足が続く</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7529" y="82510"/>
            <a:ext cx="6264671" cy="307777"/>
          </a:xfrm>
          <a:prstGeom prst="rect">
            <a:avLst/>
          </a:prstGeom>
        </p:spPr>
        <p:txBody>
          <a:bodyPr wrap="square">
            <a:spAutoFit/>
          </a:bodyPr>
          <a:lstStyle/>
          <a:p>
            <a:pPr marL="177800" indent="-177800"/>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大阪で最も従業者が多く増加も多いのは老人福祉・介護事業、２番目に病院</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9" name="グラフ 38"/>
          <p:cNvGraphicFramePr>
            <a:graphicFrameLocks/>
          </p:cNvGraphicFramePr>
          <p:nvPr>
            <p:extLst>
              <p:ext uri="{D42A27DB-BD31-4B8C-83A1-F6EECF244321}">
                <p14:modId xmlns:p14="http://schemas.microsoft.com/office/powerpoint/2010/main" val="4201548309"/>
              </p:ext>
            </p:extLst>
          </p:nvPr>
        </p:nvGraphicFramePr>
        <p:xfrm>
          <a:off x="312422" y="370569"/>
          <a:ext cx="6329808" cy="30372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p:cNvGraphicFramePr>
            <a:graphicFrameLocks/>
          </p:cNvGraphicFramePr>
          <p:nvPr>
            <p:extLst>
              <p:ext uri="{D42A27DB-BD31-4B8C-83A1-F6EECF244321}">
                <p14:modId xmlns:p14="http://schemas.microsoft.com/office/powerpoint/2010/main" val="1239820653"/>
              </p:ext>
            </p:extLst>
          </p:nvPr>
        </p:nvGraphicFramePr>
        <p:xfrm>
          <a:off x="349366" y="4005064"/>
          <a:ext cx="3982883" cy="2123703"/>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241304" y="3697557"/>
            <a:ext cx="3898648" cy="33855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資料：厚生労働省　</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年に向けた介護人材にかかる受給推計について（確定値）より</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作成</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34036" y="3429000"/>
            <a:ext cx="4284476" cy="307777"/>
          </a:xfrm>
          <a:prstGeom prst="rect">
            <a:avLst/>
          </a:prstGeom>
          <a:ln w="3175">
            <a:noFill/>
          </a:ln>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介護人材の需給ギャップは今後都市部で深刻化</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rot="2580777">
            <a:off x="713426" y="1997746"/>
            <a:ext cx="303305" cy="1078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rot="2580777">
            <a:off x="1275686" y="2060754"/>
            <a:ext cx="258510" cy="499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265777" y="282565"/>
            <a:ext cx="3251045" cy="215444"/>
          </a:xfrm>
          <a:prstGeom prst="rect">
            <a:avLst/>
          </a:prstGeom>
          <a:ln w="3175">
            <a:noFill/>
          </a:ln>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資料：総務省　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年及び平成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年経済センサス基本調査より作成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34036" y="5805264"/>
            <a:ext cx="535459" cy="215444"/>
          </a:xfrm>
          <a:prstGeom prst="rect">
            <a:avLst/>
          </a:prstGeom>
          <a:ln w="3175">
            <a:noFill/>
          </a:ln>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13655" y="2202597"/>
            <a:ext cx="535459" cy="215444"/>
          </a:xfrm>
          <a:prstGeom prst="rect">
            <a:avLst/>
          </a:prstGeom>
          <a:ln w="3175">
            <a:noFill/>
          </a:ln>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88" y1="2938" x2="588" y2="98041"/>
                        <a14:foregroundMark x1="588" y1="98041" x2="99673" y2="98694"/>
                        <a14:foregroundMark x1="99020" y1="97388" x2="99020" y2="0"/>
                        <a14:foregroundMark x1="98628" y1="326" x2="196" y2="979"/>
                        <a14:foregroundMark x1="2221" y1="3917" x2="98432" y2="95756"/>
                        <a14:foregroundMark x1="1633" y1="98041" x2="98824" y2="653"/>
                        <a14:foregroundMark x1="7381" y1="22524" x2="89876" y2="21545"/>
                        <a14:foregroundMark x1="6597" y1="23613" x2="8426" y2="93689"/>
                        <a14:foregroundMark x1="8426" y1="93689" x2="97845" y2="96409"/>
                        <a14:foregroundMark x1="21359" y1="10881" x2="81254" y2="13928"/>
                        <a14:foregroundMark x1="27760" y1="5550" x2="81646" y2="5985"/>
                        <a14:foregroundMark x1="47551" y1="10555" x2="91248" y2="3264"/>
                        <a14:foregroundMark x1="65905" y1="12622" x2="90268" y2="11208"/>
                        <a14:foregroundMark x1="94056" y1="6638" x2="95820" y2="83787"/>
                        <a14:foregroundMark x1="53494" y1="19913" x2="78511" y2="17628"/>
                        <a14:foregroundMark x1="85696" y1="6964" x2="64337" y2="14255"/>
                        <a14:foregroundMark x1="849" y1="36888" x2="92489" y2="35909"/>
                        <a14:foregroundMark x1="5029" y1="50816" x2="89484" y2="49184"/>
                        <a14:foregroundMark x1="6793" y1="75408" x2="91835" y2="63765"/>
                        <a14:foregroundMark x1="13194" y1="43199" x2="45330" y2="43852"/>
                        <a14:foregroundMark x1="38145" y1="27203" x2="94644" y2="30250"/>
                        <a14:foregroundMark x1="57740" y1="45811" x2="99869" y2="44831"/>
                        <a14:foregroundMark x1="3201" y1="66812" x2="91052" y2="51143"/>
                        <a14:foregroundMark x1="3005" y1="55495" x2="90268" y2="55495"/>
                        <a14:foregroundMark x1="3005" y1="66485" x2="94056" y2="60174"/>
                        <a14:foregroundMark x1="50098" y1="3917" x2="61528" y2="4570"/>
                        <a14:foregroundMark x1="3984" y1="82481" x2="99869" y2="75734"/>
                        <a14:foregroundMark x1="95428" y1="66159" x2="72502" y2="69097"/>
                        <a14:foregroundMark x1="1633" y1="89445" x2="92031" y2="87051"/>
                        <a14:foregroundMark x1="44938" y1="75734" x2="75310" y2="72144"/>
                        <a14:foregroundMark x1="61528" y1="84440" x2="77662" y2="82481"/>
                        <a14:foregroundMark x1="25604" y1="9902" x2="25604" y2="0"/>
                        <a14:backgroundMark x1="17962" y1="3264" x2="24951" y2="3917"/>
                        <a14:backgroundMark x1="17570" y1="1959" x2="25147" y2="2612"/>
                      </a14:backgroundRemoval>
                    </a14:imgEffect>
                  </a14:imgLayer>
                </a14:imgProps>
              </a:ext>
              <a:ext uri="{28A0092B-C50C-407E-A947-70E740481C1C}">
                <a14:useLocalDpi xmlns:a14="http://schemas.microsoft.com/office/drawing/2010/main" val="0"/>
              </a:ext>
            </a:extLst>
          </a:blip>
          <a:srcRect/>
          <a:stretch>
            <a:fillRect/>
          </a:stretch>
        </p:blipFill>
        <p:spPr bwMode="auto">
          <a:xfrm>
            <a:off x="4572001" y="3933056"/>
            <a:ext cx="4212839" cy="2543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円/楕円 23"/>
          <p:cNvSpPr/>
          <p:nvPr/>
        </p:nvSpPr>
        <p:spPr>
          <a:xfrm>
            <a:off x="8068634" y="4199157"/>
            <a:ext cx="716205" cy="17276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4592588" y="3697557"/>
            <a:ext cx="4330984" cy="215444"/>
          </a:xfrm>
          <a:prstGeom prst="rect">
            <a:avLst/>
          </a:prstGeom>
          <a:ln w="3175">
            <a:noFill/>
          </a:ln>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出典：大阪労働局　大阪労働市場ニュース（平成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年３月分及び平成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42</a:t>
            </a:fld>
            <a:endParaRPr kumimoji="1" lang="ja-JP" altLang="en-US"/>
          </a:p>
        </p:txBody>
      </p:sp>
    </p:spTree>
    <p:extLst>
      <p:ext uri="{BB962C8B-B14F-4D97-AF65-F5344CB8AC3E}">
        <p14:creationId xmlns:p14="http://schemas.microsoft.com/office/powerpoint/2010/main" val="6839780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76856"/>
            <a:ext cx="9001000" cy="756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○工場等制限法など約</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年間</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にわたった立地規制により、大規模工場や大学が都市部から流出（特に大阪では、大学等の周辺部への流出が顕著）。</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967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453428"/>
            <a:ext cx="9001000" cy="68754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○総合特区制度等を活用した企業集積促進の取組み。</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○国内外の大学誘致。</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30158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企業等の立地</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449466"/>
            <a:ext cx="9001000" cy="257182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○大阪の工場新規立地件数は戦略策定時から平成</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年までの増加以後は減少傾向。（大阪「</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件」）また、大阪府から府外への工場等の移転も増加しており、府内での工場適地の減少や住工近接など操業環境の問題が課題になっている（</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○大学については、立命</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館大学茨木キャンパス（</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）や関西</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大学高槻キャンパス（</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）、同梅田</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キャンパス（</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）、大和</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大学</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の新設（吹田市</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_2014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工業大学梅田キャンパス（</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）など大学（社会人向け大学院などを含む）の府内進出、都心回帰の動きが見られ関西の他府県に比べても学生数が増加傾向。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新たな産業用地の確保、再投資の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促進。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○大学・研究機関等との連携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強化。</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など</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28498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43</a:t>
            </a:fld>
            <a:endParaRPr kumimoji="1" lang="ja-JP" altLang="en-US"/>
          </a:p>
        </p:txBody>
      </p:sp>
    </p:spTree>
    <p:extLst>
      <p:ext uri="{BB962C8B-B14F-4D97-AF65-F5344CB8AC3E}">
        <p14:creationId xmlns:p14="http://schemas.microsoft.com/office/powerpoint/2010/main" val="30272227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41"/>
          <p:cNvSpPr/>
          <p:nvPr/>
        </p:nvSpPr>
        <p:spPr>
          <a:xfrm>
            <a:off x="5292080" y="4114541"/>
            <a:ext cx="3744416" cy="2448528"/>
          </a:xfrm>
          <a:prstGeom prst="roundRect">
            <a:avLst>
              <a:gd name="adj" fmla="val 51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6" name="角丸四角形 5"/>
          <p:cNvSpPr/>
          <p:nvPr/>
        </p:nvSpPr>
        <p:spPr>
          <a:xfrm>
            <a:off x="3491880" y="4114541"/>
            <a:ext cx="1728192" cy="2245381"/>
          </a:xfrm>
          <a:prstGeom prst="roundRect">
            <a:avLst>
              <a:gd name="adj" fmla="val 51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pic>
        <p:nvPicPr>
          <p:cNvPr id="4" name="図 3"/>
          <p:cNvPicPr/>
          <p:nvPr/>
        </p:nvPicPr>
        <p:blipFill rotWithShape="1">
          <a:blip r:embed="rId2">
            <a:extLst>
              <a:ext uri="{28A0092B-C50C-407E-A947-70E740481C1C}">
                <a14:useLocalDpi xmlns:a14="http://schemas.microsoft.com/office/drawing/2010/main" val="0"/>
              </a:ext>
            </a:extLst>
          </a:blip>
          <a:srcRect t="16520"/>
          <a:stretch/>
        </p:blipFill>
        <p:spPr bwMode="auto">
          <a:xfrm>
            <a:off x="70699" y="624841"/>
            <a:ext cx="4248472" cy="2644551"/>
          </a:xfrm>
          <a:prstGeom prst="rect">
            <a:avLst/>
          </a:prstGeom>
          <a:noFill/>
          <a:ln>
            <a:solidFill>
              <a:schemeClr val="tx1"/>
            </a:solidFill>
          </a:ln>
        </p:spPr>
      </p:pic>
      <p:sp>
        <p:nvSpPr>
          <p:cNvPr id="5" name="正方形/長方形 4"/>
          <p:cNvSpPr/>
          <p:nvPr/>
        </p:nvSpPr>
        <p:spPr>
          <a:xfrm>
            <a:off x="35496" y="97160"/>
            <a:ext cx="3025874" cy="247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a:t>
            </a:r>
            <a:r>
              <a:rPr lang="zh-TW" altLang="en-US" sz="1400" b="1" dirty="0" smtClean="0">
                <a:solidFill>
                  <a:schemeClr val="tx1"/>
                </a:solidFill>
                <a:latin typeface="ＭＳ Ｐゴシック" panose="020B0600070205080204" pitchFamily="50" charset="-128"/>
                <a:ea typeface="ＭＳ Ｐゴシック" panose="020B0600070205080204" pitchFamily="50" charset="-128"/>
              </a:rPr>
              <a:t>都道府県</a:t>
            </a:r>
            <a:r>
              <a:rPr lang="zh-TW" altLang="en-US" sz="1400" b="1" dirty="0">
                <a:solidFill>
                  <a:schemeClr val="tx1"/>
                </a:solidFill>
                <a:latin typeface="ＭＳ Ｐゴシック" panose="020B0600070205080204" pitchFamily="50" charset="-128"/>
                <a:ea typeface="ＭＳ Ｐゴシック" panose="020B0600070205080204" pitchFamily="50" charset="-128"/>
              </a:rPr>
              <a:t>別</a:t>
            </a:r>
            <a:r>
              <a:rPr lang="zh-TW" altLang="en-US" sz="1400" b="1" dirty="0" smtClean="0">
                <a:solidFill>
                  <a:schemeClr val="tx1"/>
                </a:solidFill>
                <a:latin typeface="ＭＳ Ｐゴシック" panose="020B0600070205080204" pitchFamily="50" charset="-128"/>
                <a:ea typeface="ＭＳ Ｐゴシック" panose="020B0600070205080204" pitchFamily="50" charset="-128"/>
              </a:rPr>
              <a:t>工場</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新規</a:t>
            </a:r>
            <a:r>
              <a:rPr lang="zh-TW" altLang="en-US" sz="1400" b="1" dirty="0" smtClean="0">
                <a:solidFill>
                  <a:schemeClr val="tx1"/>
                </a:solidFill>
                <a:latin typeface="ＭＳ Ｐゴシック" panose="020B0600070205080204" pitchFamily="50" charset="-128"/>
                <a:ea typeface="ＭＳ Ｐゴシック" panose="020B0600070205080204" pitchFamily="50" charset="-128"/>
              </a:rPr>
              <a:t>立地</a:t>
            </a:r>
            <a:r>
              <a:rPr lang="zh-TW" altLang="en-US" sz="1400" b="1" dirty="0">
                <a:solidFill>
                  <a:schemeClr val="tx1"/>
                </a:solidFill>
                <a:latin typeface="ＭＳ Ｐゴシック" panose="020B0600070205080204" pitchFamily="50" charset="-128"/>
                <a:ea typeface="ＭＳ Ｐゴシック" panose="020B0600070205080204" pitchFamily="50" charset="-128"/>
              </a:rPr>
              <a:t>件数</a:t>
            </a:r>
            <a:endParaRPr kumimoji="1"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88434" y="344974"/>
            <a:ext cx="2505814" cy="230832"/>
          </a:xfrm>
          <a:prstGeom prst="rect">
            <a:avLst/>
          </a:prstGeom>
        </p:spPr>
        <p:txBody>
          <a:bodyPr wrap="none">
            <a:spAutoFit/>
          </a:bodyPr>
          <a:lstStyle/>
          <a:p>
            <a:r>
              <a:rPr lang="ja-JP" altLang="en-US" sz="900" dirty="0" smtClean="0"/>
              <a:t>資料</a:t>
            </a:r>
            <a:r>
              <a:rPr lang="ja-JP" altLang="ja-JP" sz="900" dirty="0" smtClean="0"/>
              <a:t>：</a:t>
            </a:r>
            <a:r>
              <a:rPr lang="ja-JP" altLang="ja-JP" sz="900" dirty="0"/>
              <a:t>経済</a:t>
            </a:r>
            <a:r>
              <a:rPr lang="ja-JP" altLang="ja-JP" sz="900" dirty="0" smtClean="0"/>
              <a:t>産業省</a:t>
            </a:r>
            <a:r>
              <a:rPr lang="ja-JP" altLang="en-US" sz="900" dirty="0" smtClean="0"/>
              <a:t>「</a:t>
            </a:r>
            <a:r>
              <a:rPr lang="ja-JP" altLang="ja-JP" sz="900" dirty="0" smtClean="0"/>
              <a:t>工業</a:t>
            </a:r>
            <a:r>
              <a:rPr lang="ja-JP" altLang="ja-JP" sz="900" dirty="0"/>
              <a:t>立地動向</a:t>
            </a:r>
            <a:r>
              <a:rPr lang="ja-JP" altLang="ja-JP" sz="900" dirty="0" smtClean="0"/>
              <a:t>調査</a:t>
            </a:r>
            <a:r>
              <a:rPr lang="ja-JP" altLang="en-US" sz="900" dirty="0" smtClean="0"/>
              <a:t>」より作成</a:t>
            </a:r>
            <a:endParaRPr lang="ja-JP" altLang="en-US" sz="900" dirty="0"/>
          </a:p>
        </p:txBody>
      </p:sp>
      <p:sp>
        <p:nvSpPr>
          <p:cNvPr id="34" name="正方形/長方形 33"/>
          <p:cNvSpPr/>
          <p:nvPr/>
        </p:nvSpPr>
        <p:spPr>
          <a:xfrm>
            <a:off x="4331722" y="79236"/>
            <a:ext cx="2520280" cy="247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rPr>
              <a:t>■府県外への工場等移転数</a:t>
            </a:r>
            <a:endParaRPr kumimoji="1" lang="ja-JP" altLang="en-US" sz="1400" b="1" dirty="0">
              <a:solidFill>
                <a:schemeClr val="tx1"/>
              </a:solidFill>
            </a:endParaRPr>
          </a:p>
        </p:txBody>
      </p:sp>
      <p:sp>
        <p:nvSpPr>
          <p:cNvPr id="38" name="正方形/長方形 37"/>
          <p:cNvSpPr/>
          <p:nvPr/>
        </p:nvSpPr>
        <p:spPr>
          <a:xfrm>
            <a:off x="70699" y="3861048"/>
            <a:ext cx="2520280" cy="247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a:t>
            </a:r>
            <a:r>
              <a:rPr lang="zh-CN" altLang="en-US" sz="1400" b="1" dirty="0" smtClean="0">
                <a:solidFill>
                  <a:schemeClr val="tx1"/>
                </a:solidFill>
                <a:latin typeface="ＭＳ Ｐゴシック" panose="020B0600070205080204" pitchFamily="50" charset="-128"/>
                <a:ea typeface="ＭＳ Ｐゴシック" panose="020B0600070205080204" pitchFamily="50" charset="-128"/>
              </a:rPr>
              <a:t>都道府県</a:t>
            </a:r>
            <a:r>
              <a:rPr lang="zh-CN" altLang="en-US" sz="1400" b="1" dirty="0">
                <a:solidFill>
                  <a:schemeClr val="tx1"/>
                </a:solidFill>
                <a:latin typeface="ＭＳ Ｐゴシック" panose="020B0600070205080204" pitchFamily="50" charset="-128"/>
                <a:ea typeface="ＭＳ Ｐゴシック" panose="020B0600070205080204" pitchFamily="50" charset="-128"/>
              </a:rPr>
              <a:t>別大学在</a:t>
            </a:r>
            <a:r>
              <a:rPr lang="zh-CN" altLang="en-US" sz="1400" b="1" dirty="0" smtClean="0">
                <a:solidFill>
                  <a:schemeClr val="tx1"/>
                </a:solidFill>
                <a:latin typeface="ＭＳ Ｐゴシック" panose="020B0600070205080204" pitchFamily="50" charset="-128"/>
                <a:ea typeface="ＭＳ Ｐゴシック" panose="020B0600070205080204" pitchFamily="50" charset="-128"/>
              </a:rPr>
              <a:t>学者数</a:t>
            </a:r>
            <a:endParaRPr kumimoji="1"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39" name="正方形/長方形 38"/>
          <p:cNvSpPr/>
          <p:nvPr/>
        </p:nvSpPr>
        <p:spPr>
          <a:xfrm>
            <a:off x="139290" y="4149080"/>
            <a:ext cx="2505814" cy="230832"/>
          </a:xfrm>
          <a:prstGeom prst="rect">
            <a:avLst/>
          </a:prstGeom>
        </p:spPr>
        <p:txBody>
          <a:bodyPr wrap="none">
            <a:spAutoFit/>
          </a:bodyPr>
          <a:lstStyle/>
          <a:p>
            <a:r>
              <a:rPr lang="ja-JP" altLang="en-US" sz="900" dirty="0" smtClean="0"/>
              <a:t>資料</a:t>
            </a:r>
            <a:r>
              <a:rPr lang="ja-JP" altLang="ja-JP" sz="900" dirty="0" smtClean="0"/>
              <a:t>：</a:t>
            </a:r>
            <a:r>
              <a:rPr lang="ja-JP" altLang="ja-JP" sz="900" dirty="0"/>
              <a:t>文部科学省「文部科学統計要覧</a:t>
            </a:r>
            <a:r>
              <a:rPr lang="ja-JP" altLang="ja-JP" sz="900" dirty="0" smtClean="0"/>
              <a:t>」</a:t>
            </a:r>
            <a:r>
              <a:rPr lang="ja-JP" altLang="en-US" sz="900" dirty="0" smtClean="0"/>
              <a:t>より作成</a:t>
            </a:r>
            <a:endParaRPr lang="ja-JP" altLang="en-US" sz="900" dirty="0"/>
          </a:p>
        </p:txBody>
      </p:sp>
      <p:sp>
        <p:nvSpPr>
          <p:cNvPr id="18" name="正方形/長方形 17"/>
          <p:cNvSpPr/>
          <p:nvPr/>
        </p:nvSpPr>
        <p:spPr>
          <a:xfrm>
            <a:off x="35496" y="3356992"/>
            <a:ext cx="2906565" cy="276999"/>
          </a:xfrm>
          <a:prstGeom prst="rect">
            <a:avLst/>
          </a:prstGeom>
        </p:spPr>
        <p:txBody>
          <a:bodyPr wrap="none">
            <a:spAutoFit/>
          </a:bodyPr>
          <a:lstStyle/>
          <a:p>
            <a:r>
              <a:rPr lang="ja-JP" altLang="en-US" sz="1200" dirty="0" smtClean="0"/>
              <a:t>兵庫県では、工場立地が大きく伸びている</a:t>
            </a:r>
            <a:endParaRPr lang="ja-JP" altLang="en-US" sz="1200" dirty="0"/>
          </a:p>
        </p:txBody>
      </p:sp>
      <p:graphicFrame>
        <p:nvGraphicFramePr>
          <p:cNvPr id="23" name="グラフ 22"/>
          <p:cNvGraphicFramePr>
            <a:graphicFrameLocks/>
          </p:cNvGraphicFramePr>
          <p:nvPr>
            <p:extLst>
              <p:ext uri="{D42A27DB-BD31-4B8C-83A1-F6EECF244321}">
                <p14:modId xmlns:p14="http://schemas.microsoft.com/office/powerpoint/2010/main" val="41916389"/>
              </p:ext>
            </p:extLst>
          </p:nvPr>
        </p:nvGraphicFramePr>
        <p:xfrm>
          <a:off x="4476370" y="460391"/>
          <a:ext cx="4572000" cy="16004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表 7"/>
          <p:cNvGraphicFramePr>
            <a:graphicFrameLocks noGrp="1"/>
          </p:cNvGraphicFramePr>
          <p:nvPr>
            <p:extLst>
              <p:ext uri="{D42A27DB-BD31-4B8C-83A1-F6EECF244321}">
                <p14:modId xmlns:p14="http://schemas.microsoft.com/office/powerpoint/2010/main" val="1697535520"/>
              </p:ext>
            </p:extLst>
          </p:nvPr>
        </p:nvGraphicFramePr>
        <p:xfrm>
          <a:off x="4499191" y="2054888"/>
          <a:ext cx="4512108" cy="1763769"/>
        </p:xfrm>
        <a:graphic>
          <a:graphicData uri="http://schemas.openxmlformats.org/drawingml/2006/table">
            <a:tbl>
              <a:tblPr firstRow="1" bandRow="1">
                <a:tableStyleId>{3C2FFA5D-87B4-456A-9821-1D502468CF0F}</a:tableStyleId>
              </a:tblPr>
              <a:tblGrid>
                <a:gridCol w="540000"/>
                <a:gridCol w="662018"/>
                <a:gridCol w="662018"/>
                <a:gridCol w="662018"/>
                <a:gridCol w="662018"/>
                <a:gridCol w="662018"/>
                <a:gridCol w="662018"/>
              </a:tblGrid>
              <a:tr h="152451">
                <a:tc>
                  <a:txBody>
                    <a:bodyPr/>
                    <a:lstStyle/>
                    <a:p>
                      <a:pPr algn="ctr">
                        <a:lnSpc>
                          <a:spcPts val="1100"/>
                        </a:lnSpc>
                      </a:pPr>
                      <a:endParaRPr kumimoji="1" lang="ja-JP" altLang="en-US" sz="800" dirty="0">
                        <a:latin typeface="+mj-ea"/>
                        <a:ea typeface="+mj-ea"/>
                      </a:endParaRPr>
                    </a:p>
                  </a:txBody>
                  <a:tcPr marT="0" marB="0" anchor="ctr"/>
                </a:tc>
                <a:tc>
                  <a:txBody>
                    <a:bodyPr/>
                    <a:lstStyle/>
                    <a:p>
                      <a:pPr algn="ctr">
                        <a:lnSpc>
                          <a:spcPts val="1100"/>
                        </a:lnSpc>
                      </a:pPr>
                      <a:r>
                        <a:rPr kumimoji="1" lang="en-US" altLang="ja-JP" sz="800" dirty="0" smtClean="0"/>
                        <a:t>2010</a:t>
                      </a:r>
                      <a:r>
                        <a:rPr kumimoji="1" lang="ja-JP" altLang="en-US" sz="800" dirty="0" smtClean="0"/>
                        <a:t>年</a:t>
                      </a:r>
                      <a:endParaRPr kumimoji="1" lang="ja-JP" altLang="en-US" sz="800" dirty="0">
                        <a:latin typeface="+mj-ea"/>
                        <a:ea typeface="+mj-ea"/>
                      </a:endParaRPr>
                    </a:p>
                  </a:txBody>
                  <a:tcPr marT="0" marB="0" anchor="ctr"/>
                </a:tc>
                <a:tc>
                  <a:txBody>
                    <a:bodyPr/>
                    <a:lstStyle/>
                    <a:p>
                      <a:pPr algn="ctr">
                        <a:lnSpc>
                          <a:spcPts val="1100"/>
                        </a:lnSpc>
                      </a:pPr>
                      <a:r>
                        <a:rPr kumimoji="1" lang="en-US" altLang="ja-JP" sz="800" dirty="0" smtClean="0"/>
                        <a:t>2011</a:t>
                      </a:r>
                      <a:r>
                        <a:rPr kumimoji="1" lang="ja-JP" altLang="en-US" sz="800" dirty="0" smtClean="0"/>
                        <a:t>年</a:t>
                      </a:r>
                      <a:endParaRPr kumimoji="1" lang="ja-JP" altLang="en-US" sz="800" dirty="0">
                        <a:latin typeface="+mj-ea"/>
                        <a:ea typeface="+mj-ea"/>
                      </a:endParaRPr>
                    </a:p>
                  </a:txBody>
                  <a:tcPr marT="0" marB="0" anchor="ctr"/>
                </a:tc>
                <a:tc>
                  <a:txBody>
                    <a:bodyPr/>
                    <a:lstStyle/>
                    <a:p>
                      <a:pPr algn="ctr">
                        <a:lnSpc>
                          <a:spcPts val="1100"/>
                        </a:lnSpc>
                      </a:pPr>
                      <a:r>
                        <a:rPr kumimoji="1" lang="en-US" altLang="ja-JP" sz="800" dirty="0" smtClean="0"/>
                        <a:t>2012</a:t>
                      </a:r>
                      <a:r>
                        <a:rPr kumimoji="1" lang="ja-JP" altLang="en-US" sz="800" dirty="0" smtClean="0"/>
                        <a:t>年</a:t>
                      </a:r>
                      <a:endParaRPr kumimoji="1" lang="ja-JP" altLang="en-US" sz="800" dirty="0">
                        <a:latin typeface="+mj-ea"/>
                        <a:ea typeface="+mj-ea"/>
                      </a:endParaRPr>
                    </a:p>
                  </a:txBody>
                  <a:tcPr marT="0" marB="0" anchor="ctr"/>
                </a:tc>
                <a:tc>
                  <a:txBody>
                    <a:bodyPr/>
                    <a:lstStyle/>
                    <a:p>
                      <a:pPr algn="ctr">
                        <a:lnSpc>
                          <a:spcPts val="1100"/>
                        </a:lnSpc>
                      </a:pPr>
                      <a:r>
                        <a:rPr kumimoji="1" lang="en-US" altLang="ja-JP" sz="800" dirty="0" smtClean="0"/>
                        <a:t>2013</a:t>
                      </a:r>
                      <a:r>
                        <a:rPr kumimoji="1" lang="ja-JP" altLang="en-US" sz="800" dirty="0" smtClean="0"/>
                        <a:t>年</a:t>
                      </a:r>
                      <a:endParaRPr kumimoji="1" lang="ja-JP" altLang="en-US" sz="800" dirty="0">
                        <a:latin typeface="+mj-ea"/>
                        <a:ea typeface="+mj-ea"/>
                      </a:endParaRPr>
                    </a:p>
                  </a:txBody>
                  <a:tcPr marT="0" marB="0" anchor="ctr"/>
                </a:tc>
                <a:tc>
                  <a:txBody>
                    <a:bodyPr/>
                    <a:lstStyle/>
                    <a:p>
                      <a:pPr algn="ctr">
                        <a:lnSpc>
                          <a:spcPts val="1100"/>
                        </a:lnSpc>
                      </a:pPr>
                      <a:r>
                        <a:rPr kumimoji="1" lang="en-US" altLang="ja-JP" sz="800" dirty="0" smtClean="0"/>
                        <a:t>2014</a:t>
                      </a:r>
                      <a:r>
                        <a:rPr kumimoji="1" lang="ja-JP" altLang="en-US" sz="800" dirty="0" smtClean="0"/>
                        <a:t>年</a:t>
                      </a:r>
                      <a:endParaRPr kumimoji="1" lang="ja-JP" altLang="en-US" sz="800" dirty="0">
                        <a:latin typeface="+mj-ea"/>
                        <a:ea typeface="+mj-ea"/>
                      </a:endParaRPr>
                    </a:p>
                  </a:txBody>
                  <a:tcPr marT="0" marB="0" anchor="ctr"/>
                </a:tc>
                <a:tc>
                  <a:txBody>
                    <a:bodyPr/>
                    <a:lstStyle/>
                    <a:p>
                      <a:pPr algn="ctr">
                        <a:lnSpc>
                          <a:spcPts val="1100"/>
                        </a:lnSpc>
                      </a:pPr>
                      <a:r>
                        <a:rPr kumimoji="1" lang="en-US" altLang="ja-JP" sz="800" dirty="0" smtClean="0"/>
                        <a:t>2015</a:t>
                      </a:r>
                      <a:r>
                        <a:rPr kumimoji="1" lang="ja-JP" altLang="en-US" sz="800" dirty="0" smtClean="0"/>
                        <a:t>年</a:t>
                      </a:r>
                      <a:endParaRPr kumimoji="1" lang="ja-JP" altLang="en-US" sz="800" dirty="0">
                        <a:latin typeface="+mj-ea"/>
                        <a:ea typeface="+mj-ea"/>
                      </a:endParaRPr>
                    </a:p>
                  </a:txBody>
                  <a:tcPr marT="0" marB="0" anchor="ctr"/>
                </a:tc>
              </a:tr>
              <a:tr h="152451">
                <a:tc>
                  <a:txBody>
                    <a:bodyPr/>
                    <a:lstStyle/>
                    <a:p>
                      <a:pPr algn="l">
                        <a:lnSpc>
                          <a:spcPts val="1100"/>
                        </a:lnSpc>
                      </a:pPr>
                      <a:r>
                        <a:rPr kumimoji="1" lang="ja-JP" altLang="en-US" sz="800" dirty="0" smtClean="0"/>
                        <a:t>大阪</a:t>
                      </a:r>
                      <a:endParaRPr kumimoji="1" lang="ja-JP" altLang="en-US" sz="800" dirty="0">
                        <a:latin typeface="+mj-ea"/>
                        <a:ea typeface="+mj-ea"/>
                      </a:endParaRPr>
                    </a:p>
                  </a:txBody>
                  <a:tcPr marT="0" marB="0" anchor="ctr"/>
                </a:tc>
                <a:tc>
                  <a:txBody>
                    <a:bodyPr/>
                    <a:lstStyle/>
                    <a:p>
                      <a:pPr algn="r">
                        <a:lnSpc>
                          <a:spcPts val="1100"/>
                        </a:lnSpc>
                      </a:pPr>
                      <a:r>
                        <a:rPr kumimoji="1" lang="ja-JP" altLang="en-US" sz="800" b="1" dirty="0" smtClean="0"/>
                        <a:t>５</a:t>
                      </a:r>
                      <a:endParaRPr kumimoji="1" lang="ja-JP" altLang="en-US" sz="800" b="1" dirty="0">
                        <a:latin typeface="+mj-ea"/>
                        <a:ea typeface="+mj-ea"/>
                      </a:endParaRPr>
                    </a:p>
                  </a:txBody>
                  <a:tcPr marT="0" marB="0" anchor="ctr"/>
                </a:tc>
                <a:tc>
                  <a:txBody>
                    <a:bodyPr/>
                    <a:lstStyle/>
                    <a:p>
                      <a:pPr algn="r">
                        <a:lnSpc>
                          <a:spcPts val="1100"/>
                        </a:lnSpc>
                      </a:pPr>
                      <a:r>
                        <a:rPr kumimoji="1" lang="ja-JP" altLang="en-US" sz="800" b="1" dirty="0" smtClean="0"/>
                        <a:t>８</a:t>
                      </a:r>
                      <a:endParaRPr kumimoji="1" lang="ja-JP" altLang="en-US" sz="800" b="1" dirty="0">
                        <a:latin typeface="+mj-ea"/>
                        <a:ea typeface="+mj-ea"/>
                      </a:endParaRPr>
                    </a:p>
                  </a:txBody>
                  <a:tcPr marT="0" marB="0" anchor="ctr"/>
                </a:tc>
                <a:tc>
                  <a:txBody>
                    <a:bodyPr/>
                    <a:lstStyle/>
                    <a:p>
                      <a:pPr algn="r">
                        <a:lnSpc>
                          <a:spcPts val="1100"/>
                        </a:lnSpc>
                      </a:pPr>
                      <a:r>
                        <a:rPr kumimoji="1" lang="ja-JP" altLang="en-US" sz="800" b="1" dirty="0" smtClean="0"/>
                        <a:t>７</a:t>
                      </a:r>
                      <a:endParaRPr kumimoji="1" lang="ja-JP" altLang="en-US" sz="800" b="1" dirty="0">
                        <a:latin typeface="+mj-ea"/>
                        <a:ea typeface="+mj-ea"/>
                      </a:endParaRPr>
                    </a:p>
                  </a:txBody>
                  <a:tcPr marT="0" marB="0" anchor="ctr"/>
                </a:tc>
                <a:tc>
                  <a:txBody>
                    <a:bodyPr/>
                    <a:lstStyle/>
                    <a:p>
                      <a:pPr algn="r">
                        <a:lnSpc>
                          <a:spcPts val="1100"/>
                        </a:lnSpc>
                      </a:pPr>
                      <a:r>
                        <a:rPr kumimoji="1" lang="en-US" altLang="ja-JP" sz="800" b="1" dirty="0" smtClean="0"/>
                        <a:t>10</a:t>
                      </a:r>
                      <a:endParaRPr kumimoji="1" lang="ja-JP" altLang="en-US" sz="800" b="1" dirty="0">
                        <a:latin typeface="+mj-ea"/>
                        <a:ea typeface="+mj-ea"/>
                      </a:endParaRPr>
                    </a:p>
                  </a:txBody>
                  <a:tcPr marT="0" marB="0" anchor="ctr"/>
                </a:tc>
                <a:tc>
                  <a:txBody>
                    <a:bodyPr/>
                    <a:lstStyle/>
                    <a:p>
                      <a:pPr algn="r">
                        <a:lnSpc>
                          <a:spcPts val="1100"/>
                        </a:lnSpc>
                      </a:pPr>
                      <a:r>
                        <a:rPr kumimoji="1" lang="ja-JP" altLang="en-US" sz="800" b="1" dirty="0" smtClean="0"/>
                        <a:t>７</a:t>
                      </a:r>
                      <a:endParaRPr kumimoji="1" lang="ja-JP" altLang="en-US" sz="800" b="1" dirty="0">
                        <a:latin typeface="+mj-ea"/>
                        <a:ea typeface="+mj-ea"/>
                      </a:endParaRPr>
                    </a:p>
                  </a:txBody>
                  <a:tcPr marT="0" marB="0" anchor="ctr"/>
                </a:tc>
                <a:tc>
                  <a:txBody>
                    <a:bodyPr/>
                    <a:lstStyle/>
                    <a:p>
                      <a:pPr algn="r">
                        <a:lnSpc>
                          <a:spcPts val="1100"/>
                        </a:lnSpc>
                      </a:pPr>
                      <a:r>
                        <a:rPr kumimoji="1" lang="en-US" altLang="ja-JP" sz="800" b="1" dirty="0" smtClean="0"/>
                        <a:t>11</a:t>
                      </a:r>
                      <a:endParaRPr kumimoji="1" lang="ja-JP" altLang="en-US" sz="800" b="1" dirty="0">
                        <a:latin typeface="+mj-ea"/>
                        <a:ea typeface="+mj-ea"/>
                      </a:endParaRPr>
                    </a:p>
                  </a:txBody>
                  <a:tcPr marT="0" marB="0" anchor="ctr"/>
                </a:tc>
              </a:tr>
              <a:tr h="500910">
                <a:tc>
                  <a:txBody>
                    <a:bodyPr/>
                    <a:lstStyle/>
                    <a:p>
                      <a:pPr algn="r">
                        <a:lnSpc>
                          <a:spcPts val="900"/>
                        </a:lnSpc>
                      </a:pPr>
                      <a:r>
                        <a:rPr kumimoji="1" lang="ja-JP" altLang="en-US" sz="800" dirty="0" smtClean="0"/>
                        <a:t>移転先</a:t>
                      </a:r>
                      <a:endParaRPr kumimoji="1" lang="ja-JP" altLang="en-US" sz="800" dirty="0">
                        <a:latin typeface="+mj-ea"/>
                        <a:ea typeface="+mj-ea"/>
                      </a:endParaRPr>
                    </a:p>
                  </a:txBody>
                  <a:tcPr marT="0" marB="0" anchor="ctr"/>
                </a:tc>
                <a:tc>
                  <a:txBody>
                    <a:bodyPr/>
                    <a:lstStyle/>
                    <a:p>
                      <a:pPr algn="r">
                        <a:lnSpc>
                          <a:spcPts val="900"/>
                        </a:lnSpc>
                      </a:pPr>
                      <a:r>
                        <a:rPr kumimoji="1" lang="ja-JP" altLang="en-US" sz="800" dirty="0" smtClean="0"/>
                        <a:t>三重：１</a:t>
                      </a:r>
                      <a:endParaRPr kumimoji="1" lang="en-US" altLang="ja-JP" sz="800" dirty="0" smtClean="0"/>
                    </a:p>
                    <a:p>
                      <a:pPr algn="r">
                        <a:lnSpc>
                          <a:spcPts val="900"/>
                        </a:lnSpc>
                      </a:pPr>
                      <a:r>
                        <a:rPr kumimoji="1" lang="ja-JP" altLang="en-US" sz="800" dirty="0" smtClean="0"/>
                        <a:t>兵庫：２</a:t>
                      </a:r>
                      <a:endParaRPr kumimoji="1" lang="en-US" altLang="ja-JP" sz="800" dirty="0" smtClean="0"/>
                    </a:p>
                    <a:p>
                      <a:pPr algn="r">
                        <a:lnSpc>
                          <a:spcPts val="900"/>
                        </a:lnSpc>
                      </a:pPr>
                      <a:r>
                        <a:rPr kumimoji="1" lang="ja-JP" altLang="en-US" sz="800" dirty="0" smtClean="0"/>
                        <a:t>奈良：２</a:t>
                      </a:r>
                      <a:endParaRPr kumimoji="1" lang="ja-JP" altLang="en-US" sz="800" dirty="0">
                        <a:latin typeface="+mj-ea"/>
                        <a:ea typeface="+mj-ea"/>
                      </a:endParaRPr>
                    </a:p>
                  </a:txBody>
                  <a:tcPr marT="0" marB="0"/>
                </a:tc>
                <a:tc>
                  <a:txBody>
                    <a:bodyPr/>
                    <a:lstStyle/>
                    <a:p>
                      <a:pPr algn="r">
                        <a:lnSpc>
                          <a:spcPts val="900"/>
                        </a:lnSpc>
                      </a:pPr>
                      <a:r>
                        <a:rPr kumimoji="1" lang="ja-JP" altLang="en-US" sz="800" dirty="0" smtClean="0"/>
                        <a:t>福井：１</a:t>
                      </a:r>
                      <a:endParaRPr kumimoji="1" lang="en-US" altLang="ja-JP" sz="800" dirty="0" smtClean="0"/>
                    </a:p>
                    <a:p>
                      <a:pPr algn="r">
                        <a:lnSpc>
                          <a:spcPts val="900"/>
                        </a:lnSpc>
                      </a:pPr>
                      <a:r>
                        <a:rPr kumimoji="1" lang="ja-JP" altLang="en-US" sz="800" dirty="0" smtClean="0"/>
                        <a:t>京都：４</a:t>
                      </a:r>
                      <a:endParaRPr kumimoji="1" lang="en-US" altLang="ja-JP" sz="800" dirty="0" smtClean="0"/>
                    </a:p>
                    <a:p>
                      <a:pPr algn="r">
                        <a:lnSpc>
                          <a:spcPts val="900"/>
                        </a:lnSpc>
                      </a:pPr>
                      <a:r>
                        <a:rPr kumimoji="1" lang="ja-JP" altLang="en-US" sz="800" dirty="0" smtClean="0"/>
                        <a:t>兵庫：１</a:t>
                      </a:r>
                      <a:endParaRPr kumimoji="1" lang="en-US" altLang="ja-JP" sz="800" dirty="0" smtClean="0"/>
                    </a:p>
                    <a:p>
                      <a:pPr algn="r">
                        <a:lnSpc>
                          <a:spcPts val="900"/>
                        </a:lnSpc>
                      </a:pPr>
                      <a:r>
                        <a:rPr kumimoji="1" lang="ja-JP" altLang="en-US" sz="800" dirty="0" smtClean="0"/>
                        <a:t>和歌山：２</a:t>
                      </a:r>
                      <a:endParaRPr kumimoji="1" lang="ja-JP" altLang="en-US" sz="800" dirty="0">
                        <a:latin typeface="+mj-ea"/>
                        <a:ea typeface="+mj-ea"/>
                      </a:endParaRPr>
                    </a:p>
                  </a:txBody>
                  <a:tcPr marT="0" marB="0"/>
                </a:tc>
                <a:tc>
                  <a:txBody>
                    <a:bodyPr/>
                    <a:lstStyle/>
                    <a:p>
                      <a:pPr algn="r">
                        <a:lnSpc>
                          <a:spcPts val="900"/>
                        </a:lnSpc>
                      </a:pPr>
                      <a:r>
                        <a:rPr kumimoji="1" lang="ja-JP" altLang="en-US" sz="800" dirty="0" smtClean="0"/>
                        <a:t>滋賀：１</a:t>
                      </a:r>
                      <a:endParaRPr kumimoji="1" lang="en-US" altLang="ja-JP" sz="800" dirty="0" smtClean="0"/>
                    </a:p>
                    <a:p>
                      <a:pPr algn="r">
                        <a:lnSpc>
                          <a:spcPts val="900"/>
                        </a:lnSpc>
                      </a:pPr>
                      <a:r>
                        <a:rPr kumimoji="1" lang="ja-JP" altLang="en-US" sz="800" dirty="0" smtClean="0"/>
                        <a:t>京都：１</a:t>
                      </a:r>
                      <a:endParaRPr kumimoji="1" lang="en-US" altLang="ja-JP" sz="800" dirty="0" smtClean="0"/>
                    </a:p>
                    <a:p>
                      <a:pPr algn="r">
                        <a:lnSpc>
                          <a:spcPts val="900"/>
                        </a:lnSpc>
                      </a:pPr>
                      <a:r>
                        <a:rPr kumimoji="1" lang="ja-JP" altLang="en-US" sz="800" dirty="0" smtClean="0"/>
                        <a:t>兵庫：４</a:t>
                      </a:r>
                      <a:endParaRPr kumimoji="1" lang="en-US" altLang="ja-JP" sz="800" dirty="0" smtClean="0"/>
                    </a:p>
                    <a:p>
                      <a:pPr algn="r">
                        <a:lnSpc>
                          <a:spcPts val="900"/>
                        </a:lnSpc>
                      </a:pPr>
                      <a:r>
                        <a:rPr kumimoji="1" lang="ja-JP" altLang="en-US" sz="800" dirty="0" smtClean="0"/>
                        <a:t>和歌山：１</a:t>
                      </a:r>
                      <a:endParaRPr kumimoji="1" lang="ja-JP" altLang="en-US" sz="800" dirty="0">
                        <a:latin typeface="+mj-ea"/>
                        <a:ea typeface="+mj-ea"/>
                      </a:endParaRPr>
                    </a:p>
                  </a:txBody>
                  <a:tcPr marT="0" marB="0"/>
                </a:tc>
                <a:tc>
                  <a:txBody>
                    <a:bodyPr/>
                    <a:lstStyle/>
                    <a:p>
                      <a:pPr algn="r">
                        <a:lnSpc>
                          <a:spcPts val="900"/>
                        </a:lnSpc>
                      </a:pPr>
                      <a:r>
                        <a:rPr kumimoji="1" lang="ja-JP" altLang="en-US" sz="800" dirty="0" smtClean="0"/>
                        <a:t>京都：１</a:t>
                      </a:r>
                      <a:endParaRPr kumimoji="1" lang="en-US" altLang="ja-JP" sz="800" dirty="0" smtClean="0"/>
                    </a:p>
                    <a:p>
                      <a:pPr algn="r">
                        <a:lnSpc>
                          <a:spcPts val="900"/>
                        </a:lnSpc>
                      </a:pPr>
                      <a:r>
                        <a:rPr kumimoji="1" lang="ja-JP" altLang="en-US" sz="800" dirty="0" smtClean="0"/>
                        <a:t>兵庫：６</a:t>
                      </a:r>
                      <a:endParaRPr kumimoji="1" lang="en-US" altLang="ja-JP" sz="800" dirty="0" smtClean="0"/>
                    </a:p>
                    <a:p>
                      <a:pPr algn="r">
                        <a:lnSpc>
                          <a:spcPts val="900"/>
                        </a:lnSpc>
                      </a:pPr>
                      <a:r>
                        <a:rPr kumimoji="1" lang="ja-JP" altLang="en-US" sz="800" dirty="0" smtClean="0"/>
                        <a:t>奈良：１</a:t>
                      </a:r>
                      <a:endParaRPr kumimoji="1" lang="en-US" altLang="ja-JP" sz="800" dirty="0" smtClean="0"/>
                    </a:p>
                    <a:p>
                      <a:pPr algn="r">
                        <a:lnSpc>
                          <a:spcPts val="900"/>
                        </a:lnSpc>
                      </a:pPr>
                      <a:r>
                        <a:rPr kumimoji="1" lang="ja-JP" altLang="en-US" sz="800" dirty="0" smtClean="0"/>
                        <a:t>和歌山：２</a:t>
                      </a:r>
                      <a:endParaRPr kumimoji="1" lang="ja-JP" altLang="en-US" sz="800" dirty="0">
                        <a:latin typeface="+mj-ea"/>
                        <a:ea typeface="+mj-ea"/>
                      </a:endParaRPr>
                    </a:p>
                  </a:txBody>
                  <a:tcPr marT="0" marB="0"/>
                </a:tc>
                <a:tc>
                  <a:txBody>
                    <a:bodyPr/>
                    <a:lstStyle/>
                    <a:p>
                      <a:pPr algn="r">
                        <a:lnSpc>
                          <a:spcPts val="900"/>
                        </a:lnSpc>
                      </a:pPr>
                      <a:r>
                        <a:rPr kumimoji="1" lang="ja-JP" altLang="en-US" sz="800" dirty="0" smtClean="0"/>
                        <a:t>滋賀：２</a:t>
                      </a:r>
                      <a:endParaRPr kumimoji="1" lang="en-US" altLang="ja-JP" sz="800" dirty="0" smtClean="0"/>
                    </a:p>
                    <a:p>
                      <a:pPr algn="r">
                        <a:lnSpc>
                          <a:spcPts val="900"/>
                        </a:lnSpc>
                      </a:pPr>
                      <a:r>
                        <a:rPr kumimoji="1" lang="ja-JP" altLang="en-US" sz="800" dirty="0" smtClean="0"/>
                        <a:t>京都：１</a:t>
                      </a:r>
                      <a:endParaRPr kumimoji="1" lang="en-US" altLang="ja-JP" sz="800" dirty="0" smtClean="0"/>
                    </a:p>
                    <a:p>
                      <a:pPr algn="r">
                        <a:lnSpc>
                          <a:spcPts val="900"/>
                        </a:lnSpc>
                      </a:pPr>
                      <a:r>
                        <a:rPr kumimoji="1" lang="ja-JP" altLang="en-US" sz="800" dirty="0" smtClean="0"/>
                        <a:t>兵庫：２</a:t>
                      </a:r>
                      <a:endParaRPr kumimoji="1" lang="en-US" altLang="ja-JP" sz="800" dirty="0" smtClean="0"/>
                    </a:p>
                    <a:p>
                      <a:pPr algn="r">
                        <a:lnSpc>
                          <a:spcPts val="900"/>
                        </a:lnSpc>
                      </a:pPr>
                      <a:r>
                        <a:rPr kumimoji="1" lang="ja-JP" altLang="en-US" sz="800" dirty="0" smtClean="0"/>
                        <a:t>和歌山：２</a:t>
                      </a:r>
                      <a:endParaRPr kumimoji="1" lang="ja-JP" altLang="en-US" sz="800" dirty="0">
                        <a:latin typeface="+mj-ea"/>
                        <a:ea typeface="+mj-ea"/>
                      </a:endParaRPr>
                    </a:p>
                  </a:txBody>
                  <a:tcPr marT="0" marB="0"/>
                </a:tc>
                <a:tc>
                  <a:txBody>
                    <a:bodyPr/>
                    <a:lstStyle/>
                    <a:p>
                      <a:pPr algn="r">
                        <a:lnSpc>
                          <a:spcPts val="900"/>
                        </a:lnSpc>
                      </a:pPr>
                      <a:r>
                        <a:rPr kumimoji="1" lang="ja-JP" altLang="en-US" sz="800" dirty="0" smtClean="0"/>
                        <a:t>三重：１</a:t>
                      </a:r>
                      <a:endParaRPr kumimoji="1" lang="en-US" altLang="ja-JP" sz="800" dirty="0" smtClean="0"/>
                    </a:p>
                    <a:p>
                      <a:pPr algn="r">
                        <a:lnSpc>
                          <a:spcPts val="900"/>
                        </a:lnSpc>
                      </a:pPr>
                      <a:r>
                        <a:rPr kumimoji="1" lang="ja-JP" altLang="en-US" sz="800" dirty="0" smtClean="0"/>
                        <a:t>滋賀：１</a:t>
                      </a:r>
                      <a:endParaRPr kumimoji="1" lang="en-US" altLang="ja-JP" sz="800" dirty="0" smtClean="0"/>
                    </a:p>
                    <a:p>
                      <a:pPr algn="r">
                        <a:lnSpc>
                          <a:spcPts val="900"/>
                        </a:lnSpc>
                      </a:pPr>
                      <a:r>
                        <a:rPr kumimoji="1" lang="ja-JP" altLang="en-US" sz="800" dirty="0" smtClean="0"/>
                        <a:t>京都：３</a:t>
                      </a:r>
                      <a:endParaRPr kumimoji="1" lang="en-US" altLang="ja-JP" sz="800" dirty="0" smtClean="0"/>
                    </a:p>
                    <a:p>
                      <a:pPr algn="r">
                        <a:lnSpc>
                          <a:spcPts val="900"/>
                        </a:lnSpc>
                      </a:pPr>
                      <a:r>
                        <a:rPr kumimoji="1" lang="ja-JP" altLang="en-US" sz="800" dirty="0" smtClean="0"/>
                        <a:t>兵庫：５</a:t>
                      </a:r>
                      <a:endParaRPr kumimoji="1" lang="en-US" altLang="ja-JP" sz="800" dirty="0" smtClean="0"/>
                    </a:p>
                    <a:p>
                      <a:pPr algn="r">
                        <a:lnSpc>
                          <a:spcPts val="900"/>
                        </a:lnSpc>
                      </a:pPr>
                      <a:r>
                        <a:rPr kumimoji="1" lang="ja-JP" altLang="en-US" sz="800" dirty="0" smtClean="0"/>
                        <a:t>和歌山：１</a:t>
                      </a:r>
                      <a:endParaRPr kumimoji="1" lang="en-US" altLang="ja-JP" sz="800" dirty="0" smtClean="0">
                        <a:latin typeface="+mj-ea"/>
                        <a:ea typeface="+mj-ea"/>
                      </a:endParaRPr>
                    </a:p>
                  </a:txBody>
                  <a:tcPr marT="0" marB="0"/>
                </a:tc>
              </a:tr>
              <a:tr h="152451">
                <a:tc>
                  <a:txBody>
                    <a:bodyPr/>
                    <a:lstStyle/>
                    <a:p>
                      <a:pPr algn="l">
                        <a:lnSpc>
                          <a:spcPts val="900"/>
                        </a:lnSpc>
                      </a:pPr>
                      <a:r>
                        <a:rPr kumimoji="1" lang="ja-JP" altLang="en-US" sz="800" dirty="0" smtClean="0"/>
                        <a:t>京都</a:t>
                      </a:r>
                      <a:endParaRPr kumimoji="1" lang="en-US" altLang="ja-JP" sz="800" dirty="0" smtClean="0">
                        <a:latin typeface="+mj-ea"/>
                        <a:ea typeface="+mj-ea"/>
                      </a:endParaRPr>
                    </a:p>
                  </a:txBody>
                  <a:tcPr marT="0" marB="0" anchor="ctr"/>
                </a:tc>
                <a:tc>
                  <a:txBody>
                    <a:bodyPr/>
                    <a:lstStyle/>
                    <a:p>
                      <a:pPr algn="r">
                        <a:lnSpc>
                          <a:spcPts val="900"/>
                        </a:lnSpc>
                      </a:pPr>
                      <a:r>
                        <a:rPr kumimoji="1" lang="ja-JP" altLang="en-US" sz="800" dirty="0" smtClean="0"/>
                        <a:t>１</a:t>
                      </a:r>
                      <a:endParaRPr kumimoji="1" lang="en-US" altLang="ja-JP" sz="800" dirty="0" smtClean="0">
                        <a:latin typeface="+mj-ea"/>
                        <a:ea typeface="+mj-ea"/>
                      </a:endParaRPr>
                    </a:p>
                  </a:txBody>
                  <a:tcPr marT="0" marB="0" anchor="ctr"/>
                </a:tc>
                <a:tc>
                  <a:txBody>
                    <a:bodyPr/>
                    <a:lstStyle/>
                    <a:p>
                      <a:pPr algn="r">
                        <a:lnSpc>
                          <a:spcPts val="900"/>
                        </a:lnSpc>
                      </a:pPr>
                      <a:r>
                        <a:rPr kumimoji="1" lang="ja-JP" altLang="en-US" sz="800" dirty="0" smtClean="0"/>
                        <a:t>０</a:t>
                      </a:r>
                      <a:endParaRPr kumimoji="1" lang="ja-JP" altLang="en-US" sz="800" dirty="0">
                        <a:latin typeface="+mj-ea"/>
                        <a:ea typeface="+mj-ea"/>
                      </a:endParaRPr>
                    </a:p>
                  </a:txBody>
                  <a:tcPr marT="0" marB="0" anchor="ctr"/>
                </a:tc>
                <a:tc>
                  <a:txBody>
                    <a:bodyPr/>
                    <a:lstStyle/>
                    <a:p>
                      <a:pPr algn="r">
                        <a:lnSpc>
                          <a:spcPts val="900"/>
                        </a:lnSpc>
                      </a:pPr>
                      <a:r>
                        <a:rPr kumimoji="1" lang="ja-JP" altLang="en-US" sz="800" dirty="0" smtClean="0"/>
                        <a:t>０</a:t>
                      </a:r>
                      <a:endParaRPr kumimoji="1" lang="en-US" altLang="ja-JP" sz="800" dirty="0" smtClean="0">
                        <a:latin typeface="+mj-ea"/>
                        <a:ea typeface="+mj-ea"/>
                      </a:endParaRPr>
                    </a:p>
                  </a:txBody>
                  <a:tcPr marT="0" marB="0" anchor="ctr"/>
                </a:tc>
                <a:tc>
                  <a:txBody>
                    <a:bodyPr/>
                    <a:lstStyle/>
                    <a:p>
                      <a:pPr algn="r">
                        <a:lnSpc>
                          <a:spcPts val="900"/>
                        </a:lnSpc>
                      </a:pPr>
                      <a:r>
                        <a:rPr kumimoji="1" lang="ja-JP" altLang="en-US" sz="800" dirty="0" smtClean="0"/>
                        <a:t>２</a:t>
                      </a:r>
                      <a:endParaRPr kumimoji="1" lang="ja-JP" altLang="en-US" sz="800" dirty="0">
                        <a:latin typeface="+mj-ea"/>
                        <a:ea typeface="+mj-ea"/>
                      </a:endParaRPr>
                    </a:p>
                  </a:txBody>
                  <a:tcPr marT="0" marB="0" anchor="ctr"/>
                </a:tc>
                <a:tc>
                  <a:txBody>
                    <a:bodyPr/>
                    <a:lstStyle/>
                    <a:p>
                      <a:pPr algn="r">
                        <a:lnSpc>
                          <a:spcPts val="900"/>
                        </a:lnSpc>
                      </a:pPr>
                      <a:r>
                        <a:rPr kumimoji="1" lang="ja-JP" altLang="en-US" sz="800" dirty="0" smtClean="0"/>
                        <a:t>０</a:t>
                      </a:r>
                      <a:endParaRPr kumimoji="1" lang="ja-JP" altLang="en-US" sz="800" dirty="0">
                        <a:latin typeface="+mj-ea"/>
                        <a:ea typeface="+mj-ea"/>
                      </a:endParaRPr>
                    </a:p>
                  </a:txBody>
                  <a:tcPr marT="0" marB="0" anchor="ctr"/>
                </a:tc>
                <a:tc>
                  <a:txBody>
                    <a:bodyPr/>
                    <a:lstStyle/>
                    <a:p>
                      <a:pPr algn="r">
                        <a:lnSpc>
                          <a:spcPts val="900"/>
                        </a:lnSpc>
                      </a:pPr>
                      <a:r>
                        <a:rPr kumimoji="1" lang="ja-JP" altLang="en-US" sz="800" dirty="0" smtClean="0"/>
                        <a:t>１</a:t>
                      </a:r>
                      <a:endParaRPr kumimoji="1" lang="ja-JP" altLang="en-US" sz="800" dirty="0">
                        <a:latin typeface="+mj-ea"/>
                        <a:ea typeface="+mj-ea"/>
                      </a:endParaRPr>
                    </a:p>
                  </a:txBody>
                  <a:tcPr marT="0" marB="0" anchor="ctr"/>
                </a:tc>
              </a:tr>
              <a:tr h="239565">
                <a:tc>
                  <a:txBody>
                    <a:bodyPr/>
                    <a:lstStyle/>
                    <a:p>
                      <a:pPr marL="0" marR="0" indent="0" algn="r" defTabSz="914400" rtl="0" eaLnBrk="1" fontAlgn="auto" latinLnBrk="0" hangingPunct="1">
                        <a:lnSpc>
                          <a:spcPts val="900"/>
                        </a:lnSpc>
                        <a:spcBef>
                          <a:spcPts val="0"/>
                        </a:spcBef>
                        <a:spcAft>
                          <a:spcPts val="0"/>
                        </a:spcAft>
                        <a:buClrTx/>
                        <a:buSzTx/>
                        <a:buFontTx/>
                        <a:buNone/>
                        <a:tabLst/>
                        <a:defRPr/>
                      </a:pPr>
                      <a:r>
                        <a:rPr kumimoji="1" lang="ja-JP" altLang="en-US" sz="800" kern="1200" dirty="0" smtClean="0"/>
                        <a:t>移転先</a:t>
                      </a:r>
                      <a:endParaRPr kumimoji="1" lang="ja-JP" altLang="en-US" sz="800" kern="1200" dirty="0" smtClean="0">
                        <a:solidFill>
                          <a:schemeClr val="tx1"/>
                        </a:solidFill>
                        <a:latin typeface="+mj-ea"/>
                        <a:ea typeface="+mn-ea"/>
                        <a:cs typeface="+mn-cs"/>
                      </a:endParaRPr>
                    </a:p>
                  </a:txBody>
                  <a:tcPr marT="0" marB="0" anchor="ctr"/>
                </a:tc>
                <a:tc>
                  <a:txBody>
                    <a:bodyPr/>
                    <a:lstStyle/>
                    <a:p>
                      <a:pPr algn="r">
                        <a:lnSpc>
                          <a:spcPts val="900"/>
                        </a:lnSpc>
                      </a:pPr>
                      <a:r>
                        <a:rPr kumimoji="1" lang="ja-JP" altLang="en-US" sz="800" dirty="0" smtClean="0"/>
                        <a:t>兵庫：１</a:t>
                      </a:r>
                      <a:endParaRPr kumimoji="1" lang="en-US" altLang="ja-JP" sz="800" dirty="0" smtClean="0">
                        <a:latin typeface="+mj-ea"/>
                        <a:ea typeface="+mj-ea"/>
                      </a:endParaRPr>
                    </a:p>
                  </a:txBody>
                  <a:tcPr marT="0" marB="0"/>
                </a:tc>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800" kern="1200" dirty="0" smtClean="0"/>
                        <a:t>－</a:t>
                      </a:r>
                      <a:endParaRPr kumimoji="1" lang="ja-JP" altLang="en-US" sz="800" kern="1200" dirty="0" smtClean="0">
                        <a:solidFill>
                          <a:schemeClr val="tx1"/>
                        </a:solidFill>
                        <a:latin typeface="+mj-ea"/>
                        <a:ea typeface="+mn-ea"/>
                        <a:cs typeface="+mn-cs"/>
                      </a:endParaRPr>
                    </a:p>
                  </a:txBody>
                  <a:tcPr marT="0" marB="0" anchor="ctr"/>
                </a:tc>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800" kern="1200" dirty="0" smtClean="0"/>
                        <a:t>－</a:t>
                      </a:r>
                      <a:endParaRPr kumimoji="1" lang="ja-JP" altLang="en-US" sz="800" kern="1200" dirty="0" smtClean="0">
                        <a:solidFill>
                          <a:schemeClr val="tx1"/>
                        </a:solidFill>
                        <a:latin typeface="+mj-ea"/>
                        <a:ea typeface="+mn-ea"/>
                        <a:cs typeface="+mn-cs"/>
                      </a:endParaRPr>
                    </a:p>
                  </a:txBody>
                  <a:tcPr marT="0" marB="0" anchor="ctr"/>
                </a:tc>
                <a:tc>
                  <a:txBody>
                    <a:bodyPr/>
                    <a:lstStyle/>
                    <a:p>
                      <a:pPr algn="r">
                        <a:lnSpc>
                          <a:spcPts val="900"/>
                        </a:lnSpc>
                      </a:pPr>
                      <a:r>
                        <a:rPr kumimoji="1" lang="ja-JP" altLang="en-US" sz="800" dirty="0" smtClean="0"/>
                        <a:t>滋賀：１</a:t>
                      </a:r>
                      <a:endParaRPr kumimoji="1" lang="en-US" altLang="ja-JP" sz="800" dirty="0" smtClean="0"/>
                    </a:p>
                    <a:p>
                      <a:pPr algn="r">
                        <a:lnSpc>
                          <a:spcPts val="900"/>
                        </a:lnSpc>
                      </a:pPr>
                      <a:r>
                        <a:rPr kumimoji="1" lang="ja-JP" altLang="en-US" sz="800" dirty="0" smtClean="0"/>
                        <a:t>兵庫：１</a:t>
                      </a:r>
                      <a:endParaRPr kumimoji="1" lang="ja-JP" altLang="en-US" sz="800" dirty="0">
                        <a:latin typeface="+mj-ea"/>
                        <a:ea typeface="+mj-ea"/>
                      </a:endParaRPr>
                    </a:p>
                  </a:txBody>
                  <a:tcPr marT="0" marB="0"/>
                </a:tc>
                <a:tc>
                  <a:txBody>
                    <a:bodyPr/>
                    <a:lstStyle/>
                    <a:p>
                      <a:pPr algn="ctr">
                        <a:lnSpc>
                          <a:spcPts val="900"/>
                        </a:lnSpc>
                      </a:pPr>
                      <a:r>
                        <a:rPr kumimoji="1" lang="ja-JP" altLang="en-US" sz="800" dirty="0" smtClean="0"/>
                        <a:t>－</a:t>
                      </a:r>
                      <a:endParaRPr kumimoji="1" lang="ja-JP" altLang="en-US" sz="800" dirty="0">
                        <a:latin typeface="+mj-ea"/>
                        <a:ea typeface="+mj-ea"/>
                      </a:endParaRPr>
                    </a:p>
                  </a:txBody>
                  <a:tcPr marT="0" marB="0" anchor="ctr"/>
                </a:tc>
                <a:tc>
                  <a:txBody>
                    <a:bodyPr/>
                    <a:lstStyle/>
                    <a:p>
                      <a:pPr algn="r">
                        <a:lnSpc>
                          <a:spcPts val="900"/>
                        </a:lnSpc>
                      </a:pPr>
                      <a:r>
                        <a:rPr kumimoji="1" lang="ja-JP" altLang="en-US" sz="800" dirty="0" smtClean="0"/>
                        <a:t>滋賀：１</a:t>
                      </a:r>
                      <a:endParaRPr kumimoji="1" lang="ja-JP" altLang="en-US" sz="800" dirty="0">
                        <a:latin typeface="+mj-ea"/>
                        <a:ea typeface="+mj-ea"/>
                      </a:endParaRPr>
                    </a:p>
                  </a:txBody>
                  <a:tcPr marT="0" marB="0"/>
                </a:tc>
              </a:tr>
              <a:tr h="152451">
                <a:tc>
                  <a:txBody>
                    <a:bodyPr/>
                    <a:lstStyle/>
                    <a:p>
                      <a:pPr algn="l">
                        <a:lnSpc>
                          <a:spcPts val="900"/>
                        </a:lnSpc>
                      </a:pPr>
                      <a:r>
                        <a:rPr kumimoji="1" lang="ja-JP" altLang="en-US" sz="800" dirty="0" smtClean="0"/>
                        <a:t>兵庫</a:t>
                      </a:r>
                      <a:endParaRPr kumimoji="1" lang="ja-JP" altLang="en-US" sz="800" dirty="0">
                        <a:latin typeface="+mj-ea"/>
                        <a:ea typeface="+mj-ea"/>
                      </a:endParaRPr>
                    </a:p>
                  </a:txBody>
                  <a:tcPr marT="0" marB="0" anchor="ctr"/>
                </a:tc>
                <a:tc>
                  <a:txBody>
                    <a:bodyPr/>
                    <a:lstStyle/>
                    <a:p>
                      <a:pPr algn="r">
                        <a:lnSpc>
                          <a:spcPts val="900"/>
                        </a:lnSpc>
                      </a:pPr>
                      <a:r>
                        <a:rPr kumimoji="1" lang="ja-JP" altLang="en-US" sz="800" dirty="0" smtClean="0"/>
                        <a:t>１</a:t>
                      </a:r>
                      <a:endParaRPr kumimoji="1" lang="ja-JP" altLang="en-US" sz="800" dirty="0">
                        <a:latin typeface="+mj-ea"/>
                        <a:ea typeface="+mj-ea"/>
                      </a:endParaRPr>
                    </a:p>
                  </a:txBody>
                  <a:tcPr marT="0" marB="0" anchor="ctr"/>
                </a:tc>
                <a:tc>
                  <a:txBody>
                    <a:bodyPr/>
                    <a:lstStyle/>
                    <a:p>
                      <a:pPr algn="r">
                        <a:lnSpc>
                          <a:spcPts val="900"/>
                        </a:lnSpc>
                      </a:pPr>
                      <a:r>
                        <a:rPr kumimoji="1" lang="ja-JP" altLang="en-US" sz="800" dirty="0" smtClean="0"/>
                        <a:t>３</a:t>
                      </a:r>
                      <a:endParaRPr kumimoji="1" lang="ja-JP" altLang="en-US" sz="800" dirty="0">
                        <a:latin typeface="+mj-ea"/>
                        <a:ea typeface="+mj-ea"/>
                      </a:endParaRPr>
                    </a:p>
                  </a:txBody>
                  <a:tcPr marT="0" marB="0" anchor="ctr"/>
                </a:tc>
                <a:tc>
                  <a:txBody>
                    <a:bodyPr/>
                    <a:lstStyle/>
                    <a:p>
                      <a:pPr algn="r">
                        <a:lnSpc>
                          <a:spcPts val="900"/>
                        </a:lnSpc>
                      </a:pPr>
                      <a:r>
                        <a:rPr kumimoji="1" lang="ja-JP" altLang="en-US" sz="800" dirty="0" smtClean="0"/>
                        <a:t>０</a:t>
                      </a:r>
                      <a:endParaRPr kumimoji="1" lang="ja-JP" altLang="en-US" sz="800" dirty="0">
                        <a:latin typeface="+mj-ea"/>
                        <a:ea typeface="+mj-ea"/>
                      </a:endParaRPr>
                    </a:p>
                  </a:txBody>
                  <a:tcPr marT="0" marB="0" anchor="ctr"/>
                </a:tc>
                <a:tc>
                  <a:txBody>
                    <a:bodyPr/>
                    <a:lstStyle/>
                    <a:p>
                      <a:pPr algn="r">
                        <a:lnSpc>
                          <a:spcPts val="900"/>
                        </a:lnSpc>
                      </a:pPr>
                      <a:r>
                        <a:rPr kumimoji="1" lang="ja-JP" altLang="en-US" sz="800" dirty="0" smtClean="0"/>
                        <a:t>１</a:t>
                      </a:r>
                      <a:endParaRPr kumimoji="1" lang="ja-JP" altLang="en-US" sz="800" dirty="0">
                        <a:latin typeface="+mj-ea"/>
                        <a:ea typeface="+mj-ea"/>
                      </a:endParaRPr>
                    </a:p>
                  </a:txBody>
                  <a:tcPr marT="0" marB="0" anchor="ctr"/>
                </a:tc>
                <a:tc>
                  <a:txBody>
                    <a:bodyPr/>
                    <a:lstStyle/>
                    <a:p>
                      <a:pPr algn="r">
                        <a:lnSpc>
                          <a:spcPts val="900"/>
                        </a:lnSpc>
                      </a:pPr>
                      <a:r>
                        <a:rPr kumimoji="1" lang="ja-JP" altLang="en-US" sz="800" dirty="0" smtClean="0"/>
                        <a:t>１</a:t>
                      </a:r>
                      <a:endParaRPr kumimoji="1" lang="ja-JP" altLang="en-US" sz="800" dirty="0">
                        <a:latin typeface="+mj-ea"/>
                        <a:ea typeface="+mj-ea"/>
                      </a:endParaRPr>
                    </a:p>
                  </a:txBody>
                  <a:tcPr marT="0" marB="0" anchor="ctr"/>
                </a:tc>
                <a:tc>
                  <a:txBody>
                    <a:bodyPr/>
                    <a:lstStyle/>
                    <a:p>
                      <a:pPr algn="r">
                        <a:lnSpc>
                          <a:spcPts val="900"/>
                        </a:lnSpc>
                      </a:pPr>
                      <a:r>
                        <a:rPr kumimoji="1" lang="ja-JP" altLang="en-US" sz="800" dirty="0" smtClean="0"/>
                        <a:t>２</a:t>
                      </a:r>
                      <a:endParaRPr kumimoji="1" lang="ja-JP" altLang="en-US" sz="800" dirty="0">
                        <a:latin typeface="+mj-ea"/>
                        <a:ea typeface="+mj-ea"/>
                      </a:endParaRPr>
                    </a:p>
                  </a:txBody>
                  <a:tcPr marT="0" marB="0" anchor="ctr"/>
                </a:tc>
              </a:tr>
              <a:tr h="326680">
                <a:tc>
                  <a:txBody>
                    <a:bodyPr/>
                    <a:lstStyle/>
                    <a:p>
                      <a:pPr marL="0" marR="0" indent="0" algn="r" defTabSz="914400" rtl="0" eaLnBrk="1" fontAlgn="auto" latinLnBrk="0" hangingPunct="1">
                        <a:lnSpc>
                          <a:spcPts val="900"/>
                        </a:lnSpc>
                        <a:spcBef>
                          <a:spcPts val="0"/>
                        </a:spcBef>
                        <a:spcAft>
                          <a:spcPts val="0"/>
                        </a:spcAft>
                        <a:buClrTx/>
                        <a:buSzTx/>
                        <a:buFontTx/>
                        <a:buNone/>
                        <a:tabLst/>
                        <a:defRPr/>
                      </a:pPr>
                      <a:r>
                        <a:rPr kumimoji="1" lang="ja-JP" altLang="en-US" sz="800" kern="1200" dirty="0" smtClean="0"/>
                        <a:t>移転先</a:t>
                      </a:r>
                      <a:endParaRPr kumimoji="1" lang="ja-JP" altLang="en-US" sz="800" kern="1200" dirty="0" smtClean="0">
                        <a:solidFill>
                          <a:schemeClr val="tx1"/>
                        </a:solidFill>
                        <a:latin typeface="+mj-ea"/>
                        <a:ea typeface="+mn-ea"/>
                        <a:cs typeface="+mn-cs"/>
                      </a:endParaRPr>
                    </a:p>
                  </a:txBody>
                  <a:tcPr marT="0" marB="0" anchor="ctr"/>
                </a:tc>
                <a:tc>
                  <a:txBody>
                    <a:bodyPr/>
                    <a:lstStyle/>
                    <a:p>
                      <a:pPr algn="r">
                        <a:lnSpc>
                          <a:spcPts val="900"/>
                        </a:lnSpc>
                      </a:pPr>
                      <a:r>
                        <a:rPr kumimoji="1" lang="ja-JP" altLang="en-US" sz="800" dirty="0" smtClean="0"/>
                        <a:t>京都：１</a:t>
                      </a:r>
                      <a:endParaRPr kumimoji="1" lang="ja-JP" altLang="en-US" sz="800" dirty="0">
                        <a:latin typeface="+mj-ea"/>
                        <a:ea typeface="+mj-ea"/>
                      </a:endParaRPr>
                    </a:p>
                  </a:txBody>
                  <a:tcPr marT="0" marB="0"/>
                </a:tc>
                <a:tc>
                  <a:txBody>
                    <a:bodyPr/>
                    <a:lstStyle/>
                    <a:p>
                      <a:pPr algn="r">
                        <a:lnSpc>
                          <a:spcPts val="900"/>
                        </a:lnSpc>
                      </a:pPr>
                      <a:r>
                        <a:rPr kumimoji="1" lang="ja-JP" altLang="en-US" sz="800" dirty="0" smtClean="0"/>
                        <a:t>栃木：１</a:t>
                      </a:r>
                      <a:endParaRPr kumimoji="1" lang="en-US" altLang="ja-JP" sz="800" dirty="0" smtClean="0"/>
                    </a:p>
                    <a:p>
                      <a:pPr algn="r">
                        <a:lnSpc>
                          <a:spcPts val="900"/>
                        </a:lnSpc>
                      </a:pPr>
                      <a:r>
                        <a:rPr kumimoji="1" lang="ja-JP" altLang="en-US" sz="800" dirty="0" smtClean="0"/>
                        <a:t>埼玉：１</a:t>
                      </a:r>
                      <a:endParaRPr kumimoji="1" lang="en-US" altLang="ja-JP" sz="800" dirty="0" smtClean="0"/>
                    </a:p>
                    <a:p>
                      <a:pPr algn="r">
                        <a:lnSpc>
                          <a:spcPts val="900"/>
                        </a:lnSpc>
                      </a:pPr>
                      <a:r>
                        <a:rPr kumimoji="1" lang="ja-JP" altLang="en-US" sz="800" dirty="0" smtClean="0"/>
                        <a:t>奈良：１</a:t>
                      </a:r>
                      <a:endParaRPr kumimoji="1" lang="ja-JP" altLang="en-US" sz="800" dirty="0">
                        <a:latin typeface="+mj-ea"/>
                        <a:ea typeface="+mj-ea"/>
                      </a:endParaRPr>
                    </a:p>
                  </a:txBody>
                  <a:tcPr marT="0" marB="0"/>
                </a:tc>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800" kern="1200" dirty="0" smtClean="0"/>
                        <a:t>－</a:t>
                      </a:r>
                      <a:endParaRPr kumimoji="1" lang="ja-JP" altLang="en-US" sz="800" kern="1200" dirty="0" smtClean="0">
                        <a:solidFill>
                          <a:schemeClr val="tx1"/>
                        </a:solidFill>
                        <a:latin typeface="+mj-ea"/>
                        <a:ea typeface="+mn-ea"/>
                        <a:cs typeface="+mn-cs"/>
                      </a:endParaRPr>
                    </a:p>
                  </a:txBody>
                  <a:tcPr marT="0" marB="0" anchor="ctr"/>
                </a:tc>
                <a:tc>
                  <a:txBody>
                    <a:bodyPr/>
                    <a:lstStyle/>
                    <a:p>
                      <a:pPr algn="r">
                        <a:lnSpc>
                          <a:spcPts val="900"/>
                        </a:lnSpc>
                      </a:pPr>
                      <a:r>
                        <a:rPr kumimoji="1" lang="ja-JP" altLang="en-US" sz="800" dirty="0" smtClean="0"/>
                        <a:t>大阪：１</a:t>
                      </a:r>
                      <a:endParaRPr kumimoji="1" lang="ja-JP" altLang="en-US" sz="800" dirty="0">
                        <a:latin typeface="+mj-ea"/>
                        <a:ea typeface="+mj-ea"/>
                      </a:endParaRPr>
                    </a:p>
                  </a:txBody>
                  <a:tcPr marT="0" marB="0"/>
                </a:tc>
                <a:tc>
                  <a:txBody>
                    <a:bodyPr/>
                    <a:lstStyle/>
                    <a:p>
                      <a:pPr algn="r">
                        <a:lnSpc>
                          <a:spcPts val="900"/>
                        </a:lnSpc>
                      </a:pPr>
                      <a:r>
                        <a:rPr kumimoji="1" lang="ja-JP" altLang="en-US" sz="800" dirty="0" smtClean="0"/>
                        <a:t>岡山：１</a:t>
                      </a:r>
                      <a:endParaRPr kumimoji="1" lang="ja-JP" altLang="en-US" sz="800" dirty="0">
                        <a:latin typeface="+mj-ea"/>
                        <a:ea typeface="+mj-ea"/>
                      </a:endParaRPr>
                    </a:p>
                  </a:txBody>
                  <a:tcPr marT="0" marB="0"/>
                </a:tc>
                <a:tc>
                  <a:txBody>
                    <a:bodyPr/>
                    <a:lstStyle/>
                    <a:p>
                      <a:pPr algn="r">
                        <a:lnSpc>
                          <a:spcPts val="900"/>
                        </a:lnSpc>
                      </a:pPr>
                      <a:r>
                        <a:rPr kumimoji="1" lang="ja-JP" altLang="en-US" sz="800" dirty="0" smtClean="0"/>
                        <a:t>岡山：２</a:t>
                      </a:r>
                      <a:endParaRPr kumimoji="1" lang="ja-JP" altLang="en-US" sz="800" dirty="0">
                        <a:latin typeface="+mj-ea"/>
                        <a:ea typeface="+mj-ea"/>
                      </a:endParaRPr>
                    </a:p>
                  </a:txBody>
                  <a:tcPr marT="0" marB="0"/>
                </a:tc>
              </a:tr>
            </a:tbl>
          </a:graphicData>
        </a:graphic>
      </p:graphicFrame>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4566320"/>
            <a:ext cx="1584176" cy="1793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正方形/長方形 23"/>
          <p:cNvSpPr>
            <a:spLocks noChangeArrowheads="1"/>
          </p:cNvSpPr>
          <p:nvPr/>
        </p:nvSpPr>
        <p:spPr bwMode="auto">
          <a:xfrm>
            <a:off x="2987824" y="3841303"/>
            <a:ext cx="30739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n-ea"/>
              </a:rPr>
              <a:t>■</a:t>
            </a:r>
            <a:r>
              <a:rPr lang="ja-JP" altLang="en-US" sz="1400" b="1" dirty="0" smtClean="0">
                <a:latin typeface="+mn-ea"/>
              </a:rPr>
              <a:t>企業の大阪府からの本社転出状況</a:t>
            </a:r>
            <a:endParaRPr lang="en-US" altLang="ja-JP" sz="1400" b="1" dirty="0" smtClean="0">
              <a:latin typeface="+mn-ea"/>
            </a:endParaRPr>
          </a:p>
        </p:txBody>
      </p:sp>
      <p:sp>
        <p:nvSpPr>
          <p:cNvPr id="30" name="正方形/長方形 29"/>
          <p:cNvSpPr/>
          <p:nvPr/>
        </p:nvSpPr>
        <p:spPr>
          <a:xfrm>
            <a:off x="4427984" y="289248"/>
            <a:ext cx="2505814" cy="230832"/>
          </a:xfrm>
          <a:prstGeom prst="rect">
            <a:avLst/>
          </a:prstGeom>
        </p:spPr>
        <p:txBody>
          <a:bodyPr wrap="none">
            <a:spAutoFit/>
          </a:bodyPr>
          <a:lstStyle/>
          <a:p>
            <a:r>
              <a:rPr lang="ja-JP" altLang="en-US" sz="900" dirty="0" smtClean="0"/>
              <a:t>資料</a:t>
            </a:r>
            <a:r>
              <a:rPr lang="ja-JP" altLang="ja-JP" sz="900" dirty="0" smtClean="0"/>
              <a:t>：</a:t>
            </a:r>
            <a:r>
              <a:rPr lang="ja-JP" altLang="ja-JP" sz="900" dirty="0"/>
              <a:t>経済</a:t>
            </a:r>
            <a:r>
              <a:rPr lang="ja-JP" altLang="ja-JP" sz="900" dirty="0" smtClean="0"/>
              <a:t>産業省</a:t>
            </a:r>
            <a:r>
              <a:rPr lang="ja-JP" altLang="en-US" sz="900" dirty="0"/>
              <a:t>「</a:t>
            </a:r>
            <a:r>
              <a:rPr lang="ja-JP" altLang="ja-JP" sz="900" dirty="0" smtClean="0"/>
              <a:t>工業</a:t>
            </a:r>
            <a:r>
              <a:rPr lang="ja-JP" altLang="ja-JP" sz="900" dirty="0"/>
              <a:t>立地動向</a:t>
            </a:r>
            <a:r>
              <a:rPr lang="ja-JP" altLang="ja-JP" sz="900" dirty="0" smtClean="0"/>
              <a:t>調査</a:t>
            </a:r>
            <a:r>
              <a:rPr lang="ja-JP" altLang="en-US" sz="900" dirty="0" smtClean="0"/>
              <a:t>」より作成</a:t>
            </a:r>
            <a:endParaRPr lang="ja-JP" altLang="en-US" sz="900" dirty="0"/>
          </a:p>
        </p:txBody>
      </p:sp>
      <p:graphicFrame>
        <p:nvGraphicFramePr>
          <p:cNvPr id="10" name="表 9"/>
          <p:cNvGraphicFramePr>
            <a:graphicFrameLocks noGrp="1"/>
          </p:cNvGraphicFramePr>
          <p:nvPr>
            <p:extLst>
              <p:ext uri="{D42A27DB-BD31-4B8C-83A1-F6EECF244321}">
                <p14:modId xmlns:p14="http://schemas.microsoft.com/office/powerpoint/2010/main" val="3472690020"/>
              </p:ext>
            </p:extLst>
          </p:nvPr>
        </p:nvGraphicFramePr>
        <p:xfrm>
          <a:off x="138227" y="4407746"/>
          <a:ext cx="3236213" cy="2101004"/>
        </p:xfrm>
        <a:graphic>
          <a:graphicData uri="http://schemas.openxmlformats.org/drawingml/2006/table">
            <a:tbl>
              <a:tblPr>
                <a:tableStyleId>{3C2FFA5D-87B4-456A-9821-1D502468CF0F}</a:tableStyleId>
              </a:tblPr>
              <a:tblGrid>
                <a:gridCol w="494303"/>
                <a:gridCol w="659363"/>
                <a:gridCol w="576392"/>
                <a:gridCol w="613635"/>
                <a:gridCol w="446260"/>
                <a:gridCol w="446260"/>
              </a:tblGrid>
              <a:tr h="594116">
                <a:tc>
                  <a:txBody>
                    <a:bodyPr/>
                    <a:lstStyle/>
                    <a:p>
                      <a:pPr algn="l" fontAlgn="ctr"/>
                      <a:r>
                        <a:rPr lang="ja-JP" altLang="en-US" sz="900" u="none" strike="noStrike" dirty="0">
                          <a:effectLst/>
                        </a:rPr>
                        <a:t>都道府県</a:t>
                      </a:r>
                      <a:endParaRPr lang="ja-JP" altLang="en-US" sz="900" b="0" i="0" u="none" strike="noStrike" dirty="0">
                        <a:solidFill>
                          <a:srgbClr val="000000"/>
                        </a:solidFill>
                        <a:effectLst/>
                        <a:latin typeface="ＭＳ Ｐゴシック"/>
                      </a:endParaRPr>
                    </a:p>
                  </a:txBody>
                  <a:tcPr marL="9525" marR="9525" marT="9525" marB="0" anchor="ctr"/>
                </a:tc>
                <a:tc>
                  <a:txBody>
                    <a:bodyPr/>
                    <a:lstStyle/>
                    <a:p>
                      <a:pPr algn="l" fontAlgn="ctr"/>
                      <a:r>
                        <a:rPr lang="en-US" altLang="zh-CN" sz="900" u="none" strike="noStrike" dirty="0">
                          <a:effectLst/>
                          <a:latin typeface="ＭＳ Ｐゴシック" panose="020B0600070205080204" pitchFamily="50" charset="-128"/>
                          <a:ea typeface="ＭＳ Ｐゴシック" panose="020B0600070205080204" pitchFamily="50" charset="-128"/>
                        </a:rPr>
                        <a:t>2010</a:t>
                      </a:r>
                      <a:r>
                        <a:rPr lang="zh-CN" altLang="en-US" sz="900" u="none" strike="noStrike" dirty="0">
                          <a:effectLst/>
                          <a:latin typeface="ＭＳ Ｐゴシック" panose="020B0600070205080204" pitchFamily="50" charset="-128"/>
                          <a:ea typeface="ＭＳ Ｐゴシック" panose="020B0600070205080204" pitchFamily="50" charset="-128"/>
                        </a:rPr>
                        <a:t>年度</a:t>
                      </a:r>
                      <a:br>
                        <a:rPr lang="zh-CN" altLang="en-US" sz="900" u="none" strike="noStrike" dirty="0">
                          <a:effectLst/>
                          <a:latin typeface="ＭＳ Ｐゴシック" panose="020B0600070205080204" pitchFamily="50" charset="-128"/>
                          <a:ea typeface="ＭＳ Ｐゴシック" panose="020B0600070205080204" pitchFamily="50" charset="-128"/>
                        </a:rPr>
                      </a:br>
                      <a:r>
                        <a:rPr lang="zh-CN" altLang="en-US" sz="900" u="none" strike="noStrike" dirty="0">
                          <a:effectLst/>
                          <a:latin typeface="ＭＳ Ｐゴシック" panose="020B0600070205080204" pitchFamily="50" charset="-128"/>
                          <a:ea typeface="ＭＳ Ｐゴシック" panose="020B0600070205080204" pitchFamily="50" charset="-128"/>
                        </a:rPr>
                        <a:t>大学在学者（人）</a:t>
                      </a:r>
                      <a:endPar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構成比</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zh-CN" sz="900" u="none" strike="noStrike" dirty="0">
                          <a:effectLst/>
                          <a:latin typeface="ＭＳ Ｐゴシック" panose="020B0600070205080204" pitchFamily="50" charset="-128"/>
                          <a:ea typeface="ＭＳ Ｐゴシック" panose="020B0600070205080204" pitchFamily="50" charset="-128"/>
                        </a:rPr>
                        <a:t>2016</a:t>
                      </a:r>
                      <a:r>
                        <a:rPr lang="zh-CN" altLang="en-US" sz="900" u="none" strike="noStrike" dirty="0">
                          <a:effectLst/>
                          <a:latin typeface="ＭＳ Ｐゴシック" panose="020B0600070205080204" pitchFamily="50" charset="-128"/>
                          <a:ea typeface="ＭＳ Ｐゴシック" panose="020B0600070205080204" pitchFamily="50" charset="-128"/>
                        </a:rPr>
                        <a:t>年度</a:t>
                      </a:r>
                      <a:br>
                        <a:rPr lang="zh-CN" altLang="en-US" sz="900" u="none" strike="noStrike" dirty="0">
                          <a:effectLst/>
                          <a:latin typeface="ＭＳ Ｐゴシック" panose="020B0600070205080204" pitchFamily="50" charset="-128"/>
                          <a:ea typeface="ＭＳ Ｐゴシック" panose="020B0600070205080204" pitchFamily="50" charset="-128"/>
                        </a:rPr>
                      </a:br>
                      <a:r>
                        <a:rPr lang="zh-CN" altLang="en-US" sz="900" u="none" strike="noStrike" dirty="0">
                          <a:effectLst/>
                          <a:latin typeface="ＭＳ Ｐゴシック" panose="020B0600070205080204" pitchFamily="50" charset="-128"/>
                          <a:ea typeface="ＭＳ Ｐゴシック" panose="020B0600070205080204" pitchFamily="50" charset="-128"/>
                        </a:rPr>
                        <a:t>大学在学者（人）</a:t>
                      </a:r>
                      <a:endPar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900" u="none" strike="noStrike">
                          <a:effectLst/>
                          <a:latin typeface="ＭＳ Ｐゴシック" panose="020B0600070205080204" pitchFamily="50" charset="-128"/>
                          <a:ea typeface="ＭＳ Ｐゴシック" panose="020B0600070205080204" pitchFamily="50" charset="-128"/>
                        </a:rPr>
                        <a:t>構成比</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900" b="0" i="0" u="none" strike="noStrike" smtClean="0">
                          <a:solidFill>
                            <a:srgbClr val="000000"/>
                          </a:solidFill>
                          <a:effectLst/>
                          <a:latin typeface="ＭＳ Ｐゴシック" panose="020B0600070205080204" pitchFamily="50" charset="-128"/>
                          <a:ea typeface="ＭＳ Ｐゴシック" panose="020B0600070205080204" pitchFamily="50" charset="-128"/>
                        </a:rPr>
                        <a:t>増加数</a:t>
                      </a:r>
                      <a:endParaRPr lang="en-US" altLang="ja-JP"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東京都</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729422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25.3%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746397</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26.0%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16,975</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愛知県</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191342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191712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370</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京都府</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161212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5.6%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162975</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1,763</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大阪府</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228516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7.9%</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236922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8.2%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8,406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兵庫県</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125689</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123775</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4.3%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-1,914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全国</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2887414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2873624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-13,790</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33" name="グラフ 32"/>
          <p:cNvGraphicFramePr>
            <a:graphicFrameLocks/>
          </p:cNvGraphicFramePr>
          <p:nvPr>
            <p:extLst>
              <p:ext uri="{D42A27DB-BD31-4B8C-83A1-F6EECF244321}">
                <p14:modId xmlns:p14="http://schemas.microsoft.com/office/powerpoint/2010/main" val="1597527864"/>
              </p:ext>
            </p:extLst>
          </p:nvPr>
        </p:nvGraphicFramePr>
        <p:xfrm>
          <a:off x="5317769" y="4254457"/>
          <a:ext cx="3826231" cy="2235671"/>
        </p:xfrm>
        <a:graphic>
          <a:graphicData uri="http://schemas.openxmlformats.org/drawingml/2006/chart">
            <c:chart xmlns:c="http://schemas.openxmlformats.org/drawingml/2006/chart" xmlns:r="http://schemas.openxmlformats.org/officeDocument/2006/relationships" r:id="rId5"/>
          </a:graphicData>
        </a:graphic>
      </p:graphicFrame>
      <p:sp>
        <p:nvSpPr>
          <p:cNvPr id="35" name="正方形/長方形 34"/>
          <p:cNvSpPr/>
          <p:nvPr/>
        </p:nvSpPr>
        <p:spPr>
          <a:xfrm>
            <a:off x="3374441" y="6443448"/>
            <a:ext cx="1989647" cy="323165"/>
          </a:xfrm>
          <a:prstGeom prst="rect">
            <a:avLst/>
          </a:prstGeom>
        </p:spPr>
        <p:txBody>
          <a:bodyPr wrap="none">
            <a:spAutoFit/>
          </a:bodyPr>
          <a:lstStyle/>
          <a:p>
            <a:pPr marL="177800" indent="-177800">
              <a:lnSpc>
                <a:spcPts val="900"/>
              </a:lnSpc>
            </a:pPr>
            <a:r>
              <a:rPr lang="ja-JP" altLang="en-US" sz="800" dirty="0">
                <a:latin typeface="+mn-ea"/>
                <a:ea typeface="Meiryo UI" panose="020B0604030504040204" pitchFamily="50" charset="-128"/>
                <a:cs typeface="Meiryo UI" panose="020B0604030504040204" pitchFamily="50" charset="-128"/>
              </a:rPr>
              <a:t>出典：帝国データバンク「大阪府・本社</a:t>
            </a:r>
            <a:r>
              <a:rPr lang="ja-JP" altLang="en-US" sz="800" dirty="0" smtClean="0">
                <a:latin typeface="+mn-ea"/>
                <a:ea typeface="Meiryo UI" panose="020B0604030504040204" pitchFamily="50" charset="-128"/>
                <a:cs typeface="Meiryo UI" panose="020B0604030504040204" pitchFamily="50" charset="-128"/>
              </a:rPr>
              <a:t>移転</a:t>
            </a:r>
            <a:endParaRPr lang="en-US" altLang="ja-JP" sz="800" dirty="0" smtClean="0">
              <a:latin typeface="+mn-ea"/>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n-ea"/>
                <a:ea typeface="Meiryo UI" panose="020B0604030504040204" pitchFamily="50" charset="-128"/>
                <a:cs typeface="Meiryo UI" panose="020B0604030504040204" pitchFamily="50" charset="-128"/>
              </a:rPr>
              <a:t>企業</a:t>
            </a:r>
            <a:r>
              <a:rPr lang="ja-JP" altLang="en-US" sz="800" dirty="0">
                <a:latin typeface="+mn-ea"/>
                <a:ea typeface="Meiryo UI" panose="020B0604030504040204" pitchFamily="50" charset="-128"/>
                <a:cs typeface="Meiryo UI" panose="020B0604030504040204" pitchFamily="50" charset="-128"/>
              </a:rPr>
              <a:t>調査（</a:t>
            </a:r>
            <a:r>
              <a:rPr lang="en-US" altLang="ja-JP" sz="800" dirty="0" smtClean="0">
                <a:latin typeface="+mn-ea"/>
                <a:ea typeface="Meiryo UI" panose="020B0604030504040204" pitchFamily="50" charset="-128"/>
                <a:cs typeface="Meiryo UI" panose="020B0604030504040204" pitchFamily="50" charset="-128"/>
              </a:rPr>
              <a:t>2015</a:t>
            </a:r>
            <a:r>
              <a:rPr lang="ja-JP" altLang="en-US" sz="800" dirty="0" smtClean="0">
                <a:latin typeface="+mn-ea"/>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5364088" y="4137562"/>
            <a:ext cx="3096344" cy="323165"/>
          </a:xfrm>
          <a:prstGeom prst="rect">
            <a:avLst/>
          </a:prstGeom>
        </p:spPr>
        <p:txBody>
          <a:bodyPr wrap="square">
            <a:spAutoFit/>
          </a:bodyPr>
          <a:lstStyle/>
          <a:p>
            <a:pPr marL="177800" indent="-177800">
              <a:lnSpc>
                <a:spcPts val="9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1994</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おける大阪府から転出した企業の</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都市別・産業別属性の期間合計</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3635896" y="4149080"/>
            <a:ext cx="1382110" cy="438582"/>
          </a:xfrm>
          <a:prstGeom prst="rect">
            <a:avLst/>
          </a:prstGeom>
        </p:spPr>
        <p:txBody>
          <a:bodyPr wrap="none">
            <a:spAutoFit/>
          </a:bodyPr>
          <a:lstStyle/>
          <a:p>
            <a:pPr marL="177800" indent="-177800">
              <a:lnSpc>
                <a:spcPts val="9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年における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大阪府の転出企業移転先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上位</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都道府県</a:t>
            </a:r>
          </a:p>
        </p:txBody>
      </p:sp>
      <p:sp>
        <p:nvSpPr>
          <p:cNvPr id="41" name="正方形/長方形 40"/>
          <p:cNvSpPr/>
          <p:nvPr/>
        </p:nvSpPr>
        <p:spPr>
          <a:xfrm>
            <a:off x="5332593" y="6563069"/>
            <a:ext cx="3403104" cy="207749"/>
          </a:xfrm>
          <a:prstGeom prst="rect">
            <a:avLst/>
          </a:prstGeom>
        </p:spPr>
        <p:txBody>
          <a:bodyPr wrap="square">
            <a:spAutoFit/>
          </a:bodyPr>
          <a:lstStyle/>
          <a:p>
            <a:pPr marL="177800" indent="-177800">
              <a:lnSpc>
                <a:spcPts val="900"/>
              </a:lnSpc>
            </a:pPr>
            <a:r>
              <a:rPr lang="ja-JP" altLang="en-US" sz="800" dirty="0">
                <a:latin typeface="+mn-ea"/>
                <a:ea typeface="Meiryo UI" panose="020B0604030504040204" pitchFamily="50" charset="-128"/>
                <a:cs typeface="Meiryo UI" panose="020B0604030504040204" pitchFamily="50" charset="-128"/>
              </a:rPr>
              <a:t>出典</a:t>
            </a:r>
            <a:r>
              <a:rPr lang="ja-JP" altLang="en-US" sz="800" dirty="0" smtClean="0">
                <a:latin typeface="+mn-ea"/>
                <a:ea typeface="Meiryo UI" panose="020B0604030504040204" pitchFamily="50" charset="-128"/>
                <a:cs typeface="Meiryo UI" panose="020B0604030504040204" pitchFamily="50" charset="-128"/>
              </a:rPr>
              <a:t>：大阪府「大阪における本社の立地・移転の状況に関する調査研究」</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5868144" y="4566320"/>
            <a:ext cx="473206" cy="230832"/>
          </a:xfrm>
          <a:prstGeom prst="rect">
            <a:avLst/>
          </a:prstGeom>
        </p:spPr>
        <p:txBody>
          <a:bodyPr wrap="none">
            <a:spAutoFit/>
          </a:bodyPr>
          <a:lstStyle/>
          <a:p>
            <a:r>
              <a:rPr lang="en-US" altLang="ja-JP" sz="900" dirty="0" smtClean="0"/>
              <a:t>205</a:t>
            </a:r>
            <a:r>
              <a:rPr lang="ja-JP" altLang="en-US" sz="900" dirty="0" smtClean="0"/>
              <a:t>件</a:t>
            </a:r>
            <a:endParaRPr lang="ja-JP" altLang="en-US" sz="900" dirty="0"/>
          </a:p>
        </p:txBody>
      </p:sp>
      <p:sp>
        <p:nvSpPr>
          <p:cNvPr id="44" name="正方形/長方形 43"/>
          <p:cNvSpPr/>
          <p:nvPr/>
        </p:nvSpPr>
        <p:spPr>
          <a:xfrm>
            <a:off x="6675657" y="4797152"/>
            <a:ext cx="473206" cy="230832"/>
          </a:xfrm>
          <a:prstGeom prst="rect">
            <a:avLst/>
          </a:prstGeom>
        </p:spPr>
        <p:txBody>
          <a:bodyPr wrap="none">
            <a:spAutoFit/>
          </a:bodyPr>
          <a:lstStyle/>
          <a:p>
            <a:r>
              <a:rPr lang="en-US" altLang="ja-JP" sz="900" dirty="0" smtClean="0"/>
              <a:t>166</a:t>
            </a:r>
            <a:r>
              <a:rPr lang="ja-JP" altLang="en-US" sz="900" dirty="0" smtClean="0"/>
              <a:t>件</a:t>
            </a:r>
            <a:endParaRPr lang="ja-JP" altLang="en-US" sz="900" dirty="0"/>
          </a:p>
        </p:txBody>
      </p:sp>
      <p:sp>
        <p:nvSpPr>
          <p:cNvPr id="45" name="正方形/長方形 44"/>
          <p:cNvSpPr/>
          <p:nvPr/>
        </p:nvSpPr>
        <p:spPr>
          <a:xfrm>
            <a:off x="7483170" y="4993426"/>
            <a:ext cx="473206" cy="230832"/>
          </a:xfrm>
          <a:prstGeom prst="rect">
            <a:avLst/>
          </a:prstGeom>
        </p:spPr>
        <p:txBody>
          <a:bodyPr wrap="none">
            <a:spAutoFit/>
          </a:bodyPr>
          <a:lstStyle/>
          <a:p>
            <a:r>
              <a:rPr lang="en-US" altLang="ja-JP" sz="900" dirty="0" smtClean="0"/>
              <a:t>137</a:t>
            </a:r>
            <a:r>
              <a:rPr lang="ja-JP" altLang="en-US" sz="900" dirty="0" smtClean="0"/>
              <a:t>件</a:t>
            </a:r>
            <a:endParaRPr lang="ja-JP" altLang="en-US" sz="900" dirty="0"/>
          </a:p>
        </p:txBody>
      </p:sp>
      <p:sp>
        <p:nvSpPr>
          <p:cNvPr id="40" name="正方形/長方形 39"/>
          <p:cNvSpPr/>
          <p:nvPr/>
        </p:nvSpPr>
        <p:spPr>
          <a:xfrm>
            <a:off x="3885566" y="703381"/>
            <a:ext cx="542418" cy="230832"/>
          </a:xfrm>
          <a:prstGeom prst="rect">
            <a:avLst/>
          </a:prstGeom>
        </p:spPr>
        <p:txBody>
          <a:bodyPr wrap="square">
            <a:spAutoFit/>
          </a:bodyPr>
          <a:lstStyle/>
          <a:p>
            <a:r>
              <a:rPr lang="ja-JP" altLang="en-US" sz="900" dirty="0" smtClean="0"/>
              <a:t>（件）</a:t>
            </a:r>
            <a:endParaRPr lang="ja-JP" altLang="en-US" sz="900" dirty="0"/>
          </a:p>
        </p:txBody>
      </p:sp>
      <p:sp>
        <p:nvSpPr>
          <p:cNvPr id="46" name="正方形/長方形 45"/>
          <p:cNvSpPr/>
          <p:nvPr/>
        </p:nvSpPr>
        <p:spPr>
          <a:xfrm>
            <a:off x="5332593" y="6363692"/>
            <a:ext cx="3603798" cy="207749"/>
          </a:xfrm>
          <a:prstGeom prst="rect">
            <a:avLst/>
          </a:prstGeom>
        </p:spPr>
        <p:txBody>
          <a:bodyPr wrap="square">
            <a:spAutoFit/>
          </a:bodyPr>
          <a:lstStyle/>
          <a:p>
            <a:pPr marL="177800" indent="-177800">
              <a:lnSpc>
                <a:spcPts val="900"/>
              </a:lnSpc>
            </a:pPr>
            <a:r>
              <a:rPr lang="en-US" altLang="ja-JP" sz="800" dirty="0" smtClean="0">
                <a:latin typeface="+mn-ea"/>
                <a:ea typeface="Meiryo UI" panose="020B0604030504040204" pitchFamily="50" charset="-128"/>
                <a:cs typeface="Meiryo UI" panose="020B0604030504040204" pitchFamily="50" charset="-128"/>
              </a:rPr>
              <a:t>※</a:t>
            </a:r>
            <a:r>
              <a:rPr lang="ja-JP" altLang="en-US" sz="800" dirty="0" smtClean="0">
                <a:latin typeface="+mn-ea"/>
                <a:ea typeface="Meiryo UI" panose="020B0604030504040204" pitchFamily="50" charset="-128"/>
                <a:cs typeface="Meiryo UI" panose="020B0604030504040204" pitchFamily="50" charset="-128"/>
              </a:rPr>
              <a:t>対象企業：従業員</a:t>
            </a:r>
            <a:r>
              <a:rPr lang="en-US" altLang="ja-JP" sz="800" dirty="0" smtClean="0">
                <a:latin typeface="+mn-ea"/>
                <a:ea typeface="Meiryo UI" panose="020B0604030504040204" pitchFamily="50" charset="-128"/>
                <a:cs typeface="Meiryo UI" panose="020B0604030504040204" pitchFamily="50" charset="-128"/>
              </a:rPr>
              <a:t>50</a:t>
            </a:r>
            <a:r>
              <a:rPr lang="ja-JP" altLang="en-US" sz="800" dirty="0" smtClean="0">
                <a:latin typeface="+mn-ea"/>
                <a:ea typeface="Meiryo UI" panose="020B0604030504040204" pitchFamily="50" charset="-128"/>
                <a:cs typeface="Meiryo UI" panose="020B0604030504040204" pitchFamily="50" charset="-128"/>
              </a:rPr>
              <a:t>人以上かつ資本金額</a:t>
            </a:r>
            <a:r>
              <a:rPr lang="ja-JP" altLang="en-US" sz="800" dirty="0">
                <a:latin typeface="+mn-ea"/>
                <a:ea typeface="Meiryo UI" panose="020B0604030504040204" pitchFamily="50" charset="-128"/>
                <a:cs typeface="Meiryo UI" panose="020B0604030504040204" pitchFamily="50" charset="-128"/>
              </a:rPr>
              <a:t>又</a:t>
            </a:r>
            <a:r>
              <a:rPr lang="ja-JP" altLang="en-US" sz="800" dirty="0" smtClean="0">
                <a:latin typeface="+mn-ea"/>
                <a:ea typeface="Meiryo UI" panose="020B0604030504040204" pitchFamily="50" charset="-128"/>
                <a:cs typeface="Meiryo UI" panose="020B0604030504040204" pitchFamily="50" charset="-128"/>
              </a:rPr>
              <a:t>は出資金額</a:t>
            </a:r>
            <a:r>
              <a:rPr lang="en-US" altLang="ja-JP" sz="800" dirty="0" smtClean="0">
                <a:latin typeface="+mn-ea"/>
                <a:ea typeface="Meiryo UI" panose="020B0604030504040204" pitchFamily="50" charset="-128"/>
                <a:cs typeface="Meiryo UI" panose="020B0604030504040204" pitchFamily="50" charset="-128"/>
              </a:rPr>
              <a:t>3000</a:t>
            </a:r>
            <a:r>
              <a:rPr lang="ja-JP" altLang="en-US" sz="800" dirty="0" smtClean="0">
                <a:latin typeface="+mn-ea"/>
                <a:ea typeface="Meiryo UI" panose="020B0604030504040204" pitchFamily="50" charset="-128"/>
                <a:cs typeface="Meiryo UI" panose="020B0604030504040204" pitchFamily="50" charset="-128"/>
              </a:rPr>
              <a:t>万円以上の会社</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39290" y="6536377"/>
            <a:ext cx="2802771" cy="276999"/>
          </a:xfrm>
          <a:prstGeom prst="rect">
            <a:avLst/>
          </a:prstGeom>
          <a:noFill/>
        </p:spPr>
        <p:txBody>
          <a:bodyPr wrap="square" rtlCol="0">
            <a:spAutoFit/>
          </a:bodyPr>
          <a:lstStyle/>
          <a:p>
            <a:r>
              <a:rPr kumimoji="1" lang="ja-JP" altLang="en-US" sz="1200" dirty="0" smtClean="0"/>
              <a:t>大阪では大学在学者数が増加</a:t>
            </a:r>
            <a:endParaRPr kumimoji="1" lang="ja-JP" altLang="en-US" sz="1200" dirty="0"/>
          </a:p>
        </p:txBody>
      </p:sp>
      <p:sp>
        <p:nvSpPr>
          <p:cNvPr id="11" name="スライド番号プレースホルダー 10"/>
          <p:cNvSpPr>
            <a:spLocks noGrp="1"/>
          </p:cNvSpPr>
          <p:nvPr>
            <p:ph type="sldNum" sz="quarter" idx="12"/>
          </p:nvPr>
        </p:nvSpPr>
        <p:spPr/>
        <p:txBody>
          <a:bodyPr/>
          <a:lstStyle/>
          <a:p>
            <a:fld id="{D2D8002D-B5B0-4BAC-B1F6-782DDCCE6D9C}" type="slidenum">
              <a:rPr kumimoji="1" lang="ja-JP" altLang="en-US" smtClean="0"/>
              <a:t>44</a:t>
            </a:fld>
            <a:endParaRPr kumimoji="1" lang="ja-JP" altLang="en-US"/>
          </a:p>
        </p:txBody>
      </p:sp>
    </p:spTree>
    <p:extLst>
      <p:ext uri="{BB962C8B-B14F-4D97-AF65-F5344CB8AC3E}">
        <p14:creationId xmlns:p14="http://schemas.microsoft.com/office/powerpoint/2010/main" val="11028405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79208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○高付加価値型の産業構造への転換が課題。技術革新、設備投資などが進んでいない。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○特に大阪のサービス産業は事業利益率が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悪い。</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967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463373"/>
            <a:ext cx="9001000" cy="101923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○ライフサイエンス、新エネルギーなどの新産業の振興。</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○ものづくりビジネスセンター大阪（</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MOBIO</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）の取組み。</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○設備投資応援融資など金融面での支援。</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8000" y="23488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3744416"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生産性・設備投資</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66475" y="3863423"/>
            <a:ext cx="8970021" cy="1941841"/>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○大企業、中小企業ともに設備投資については持ち直しの傾向。背景に投資余力の増大、設備の老朽化、人手不足対応などが考えられる。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○労働生産性についてはリーマンショック以降上昇しており、従業者一人あたり付加価値では大阪は全国平均を上回る。一方でサービス産業の生産性は低い。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生産性向上に向けて</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やロボットの導入を促進（第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次産業革命への対応</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○知的財産権の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活用など付加価値の高いものづくりの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促進。</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719407"/>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45</a:t>
            </a:fld>
            <a:endParaRPr kumimoji="1" lang="ja-JP" altLang="en-US"/>
          </a:p>
        </p:txBody>
      </p:sp>
    </p:spTree>
    <p:extLst>
      <p:ext uri="{BB962C8B-B14F-4D97-AF65-F5344CB8AC3E}">
        <p14:creationId xmlns:p14="http://schemas.microsoft.com/office/powerpoint/2010/main" val="11760129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499992" y="215642"/>
            <a:ext cx="4284476" cy="307777"/>
          </a:xfrm>
          <a:prstGeom prst="rect">
            <a:avLst/>
          </a:prstGeom>
          <a:ln w="3175">
            <a:noFill/>
          </a:ln>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府県別労働生産性は大阪は全国平均を上回る</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20819" y="3303274"/>
            <a:ext cx="4385627" cy="646331"/>
          </a:xfrm>
          <a:prstGeom prst="rect">
            <a:avLst/>
          </a:prstGeom>
        </p:spPr>
        <p:txBody>
          <a:bodyPr wrap="square">
            <a:spAutoFit/>
          </a:bodyPr>
          <a:lstStyle/>
          <a:p>
            <a:pPr marL="177800" indent="-177800"/>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大阪府における建物着工面積（非居住）</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直近</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は物流（大型倉庫など）宿泊・飲食サービス業</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（ホテルなど）</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の投資が拡大</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07529" y="279377"/>
            <a:ext cx="4572000" cy="369332"/>
          </a:xfrm>
          <a:prstGeom prst="rect">
            <a:avLst/>
          </a:prstGeom>
        </p:spPr>
        <p:txBody>
          <a:bodyPr>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大阪・関西の設備投資は策定時以降持ち直し</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460361" y="3630377"/>
            <a:ext cx="4284476" cy="307777"/>
          </a:xfrm>
          <a:prstGeom prst="rect">
            <a:avLst/>
          </a:prstGeom>
          <a:ln w="3175">
            <a:noFill/>
          </a:ln>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サービス産業の生産性は低迷</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875" y="4006462"/>
            <a:ext cx="3527948" cy="243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p:nvPr/>
        </p:nvPicPr>
        <p:blipFill>
          <a:blip r:embed="rId3" cstate="print"/>
          <a:srcRect/>
          <a:stretch>
            <a:fillRect/>
          </a:stretch>
        </p:blipFill>
        <p:spPr bwMode="auto">
          <a:xfrm>
            <a:off x="0" y="1030105"/>
            <a:ext cx="2105706" cy="1823985"/>
          </a:xfrm>
          <a:prstGeom prst="rect">
            <a:avLst/>
          </a:prstGeom>
          <a:noFill/>
          <a:ln w="9525">
            <a:noFill/>
            <a:miter lim="800000"/>
            <a:headEnd/>
            <a:tailEnd/>
          </a:ln>
        </p:spPr>
      </p:pic>
      <p:sp>
        <p:nvSpPr>
          <p:cNvPr id="3" name="正方形/長方形 2"/>
          <p:cNvSpPr/>
          <p:nvPr/>
        </p:nvSpPr>
        <p:spPr>
          <a:xfrm>
            <a:off x="341181" y="775543"/>
            <a:ext cx="1736373" cy="261610"/>
          </a:xfrm>
          <a:prstGeom prst="rect">
            <a:avLst/>
          </a:prstGeom>
        </p:spPr>
        <p:txBody>
          <a:bodyPr wrap="none">
            <a:spAutoFit/>
          </a:bodyPr>
          <a:lstStyle/>
          <a:p>
            <a:r>
              <a:rPr lang="ja-JP" altLang="ja-JP" sz="1100" dirty="0"/>
              <a:t>名目設備投資指数（関西）</a:t>
            </a:r>
            <a:endParaRPr lang="ja-JP" altLang="en-US" sz="1100" dirty="0"/>
          </a:p>
        </p:txBody>
      </p:sp>
      <p:sp>
        <p:nvSpPr>
          <p:cNvPr id="4" name="正方形/長方形 3"/>
          <p:cNvSpPr/>
          <p:nvPr/>
        </p:nvSpPr>
        <p:spPr>
          <a:xfrm>
            <a:off x="15849" y="2679303"/>
            <a:ext cx="2286000" cy="461665"/>
          </a:xfrm>
          <a:prstGeom prst="rect">
            <a:avLst/>
          </a:prstGeom>
        </p:spPr>
        <p:txBody>
          <a:bodyPr wrap="square">
            <a:spAutoFit/>
          </a:bodyPr>
          <a:lstStyle/>
          <a:p>
            <a:r>
              <a:rPr lang="ja-JP" altLang="en-US" sz="800" dirty="0" smtClean="0"/>
              <a:t>出所：</a:t>
            </a:r>
            <a:r>
              <a:rPr lang="ja-JP" altLang="ja-JP" sz="800" dirty="0" smtClean="0"/>
              <a:t>日本</a:t>
            </a:r>
            <a:r>
              <a:rPr lang="ja-JP" altLang="ja-JP" sz="800" dirty="0"/>
              <a:t>政策投資</a:t>
            </a:r>
            <a:r>
              <a:rPr lang="ja-JP" altLang="ja-JP" sz="800" dirty="0" smtClean="0"/>
              <a:t>銀行</a:t>
            </a:r>
            <a:endParaRPr lang="ja-JP" altLang="ja-JP" sz="800" dirty="0"/>
          </a:p>
          <a:p>
            <a:r>
              <a:rPr lang="ja-JP" altLang="ja-JP" sz="800" dirty="0"/>
              <a:t>（注</a:t>
            </a:r>
            <a:r>
              <a:rPr lang="ja-JP" altLang="ja-JP" sz="800" dirty="0" smtClean="0"/>
              <a:t>）</a:t>
            </a:r>
            <a:r>
              <a:rPr lang="en-US" altLang="ja-JP" sz="800" dirty="0" smtClean="0"/>
              <a:t>1990</a:t>
            </a:r>
            <a:r>
              <a:rPr lang="ja-JP" altLang="ja-JP" sz="800" dirty="0" smtClean="0"/>
              <a:t>年度</a:t>
            </a:r>
            <a:r>
              <a:rPr lang="ja-JP" altLang="ja-JP" sz="800" dirty="0"/>
              <a:t>を</a:t>
            </a:r>
            <a:r>
              <a:rPr lang="en-US" altLang="ja-JP" sz="800" dirty="0"/>
              <a:t>100</a:t>
            </a:r>
            <a:r>
              <a:rPr lang="ja-JP" altLang="ja-JP" sz="800" dirty="0"/>
              <a:t>として、対前年度</a:t>
            </a:r>
            <a:r>
              <a:rPr lang="ja-JP" altLang="ja-JP" sz="800" dirty="0" smtClean="0"/>
              <a:t>増加率</a:t>
            </a:r>
            <a:endParaRPr lang="en-US" altLang="ja-JP" sz="800" dirty="0" smtClean="0"/>
          </a:p>
          <a:p>
            <a:r>
              <a:rPr lang="ja-JP" altLang="ja-JP" sz="800" dirty="0" smtClean="0"/>
              <a:t>で</a:t>
            </a:r>
            <a:r>
              <a:rPr lang="ja-JP" altLang="ja-JP" sz="800" dirty="0"/>
              <a:t>指数化した数値</a:t>
            </a:r>
            <a:r>
              <a:rPr lang="ja-JP" altLang="ja-JP" sz="800" dirty="0" smtClean="0"/>
              <a:t>。</a:t>
            </a:r>
            <a:r>
              <a:rPr lang="en-US" altLang="ja-JP" sz="800" dirty="0"/>
              <a:t>2014</a:t>
            </a:r>
            <a:r>
              <a:rPr lang="ja-JP" altLang="ja-JP" sz="800" dirty="0" smtClean="0"/>
              <a:t>年度</a:t>
            </a:r>
            <a:r>
              <a:rPr lang="ja-JP" altLang="ja-JP" sz="800" dirty="0"/>
              <a:t>は計画。</a:t>
            </a:r>
          </a:p>
        </p:txBody>
      </p:sp>
      <p:sp>
        <p:nvSpPr>
          <p:cNvPr id="2" name="円/楕円 1"/>
          <p:cNvSpPr/>
          <p:nvPr/>
        </p:nvSpPr>
        <p:spPr>
          <a:xfrm>
            <a:off x="1443805" y="1219638"/>
            <a:ext cx="661902" cy="12961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994" y="840669"/>
            <a:ext cx="2271797" cy="1964436"/>
          </a:xfrm>
          <a:prstGeom prst="rect">
            <a:avLst/>
          </a:prstGeom>
        </p:spPr>
      </p:pic>
      <p:sp>
        <p:nvSpPr>
          <p:cNvPr id="18" name="正方形/長方形 17"/>
          <p:cNvSpPr/>
          <p:nvPr/>
        </p:nvSpPr>
        <p:spPr>
          <a:xfrm>
            <a:off x="2267744" y="2780928"/>
            <a:ext cx="1800558" cy="338554"/>
          </a:xfrm>
          <a:prstGeom prst="rect">
            <a:avLst/>
          </a:prstGeom>
        </p:spPr>
        <p:txBody>
          <a:bodyPr wrap="square">
            <a:spAutoFit/>
          </a:bodyPr>
          <a:lstStyle/>
          <a:p>
            <a:r>
              <a:rPr lang="ja-JP" altLang="en-US" sz="800" dirty="0" smtClean="0"/>
              <a:t>出典：大阪産業経済リサーチセンター</a:t>
            </a:r>
            <a:endParaRPr lang="en-US" altLang="ja-JP" sz="800" dirty="0" smtClean="0"/>
          </a:p>
          <a:p>
            <a:r>
              <a:rPr lang="ja-JP" altLang="en-US" sz="800" dirty="0"/>
              <a:t>　</a:t>
            </a:r>
            <a:r>
              <a:rPr lang="ja-JP" altLang="en-US" sz="800" dirty="0" smtClean="0"/>
              <a:t>　　　「大阪府景気観測調査」</a:t>
            </a:r>
            <a:endParaRPr lang="ja-JP" altLang="ja-JP" sz="800" dirty="0"/>
          </a:p>
        </p:txBody>
      </p:sp>
      <p:sp>
        <p:nvSpPr>
          <p:cNvPr id="19" name="正方形/長方形 18"/>
          <p:cNvSpPr/>
          <p:nvPr/>
        </p:nvSpPr>
        <p:spPr>
          <a:xfrm>
            <a:off x="4571517" y="477252"/>
            <a:ext cx="2142238" cy="215444"/>
          </a:xfrm>
          <a:prstGeom prst="rect">
            <a:avLst/>
          </a:prstGeom>
        </p:spPr>
        <p:txBody>
          <a:bodyPr wrap="square">
            <a:spAutoFit/>
          </a:bodyPr>
          <a:lstStyle/>
          <a:p>
            <a:r>
              <a:rPr lang="ja-JP" altLang="en-US" sz="800" dirty="0" smtClean="0"/>
              <a:t>資料：内閣府「県民経済計算」より作成</a:t>
            </a:r>
            <a:endParaRPr lang="ja-JP" altLang="ja-JP" sz="800" dirty="0"/>
          </a:p>
        </p:txBody>
      </p:sp>
      <p:sp>
        <p:nvSpPr>
          <p:cNvPr id="20" name="正方形/長方形 19"/>
          <p:cNvSpPr/>
          <p:nvPr/>
        </p:nvSpPr>
        <p:spPr>
          <a:xfrm>
            <a:off x="6486339" y="2648126"/>
            <a:ext cx="2406141" cy="215444"/>
          </a:xfrm>
          <a:prstGeom prst="rect">
            <a:avLst/>
          </a:prstGeom>
        </p:spPr>
        <p:txBody>
          <a:bodyPr wrap="square">
            <a:spAutoFit/>
          </a:bodyPr>
          <a:lstStyle/>
          <a:p>
            <a:r>
              <a:rPr lang="ja-JP" altLang="en-US" sz="800" dirty="0" smtClean="0"/>
              <a:t>付加価値は県内総生産実質連携方式を基に作成</a:t>
            </a:r>
            <a:endParaRPr lang="ja-JP" altLang="ja-JP" sz="800" dirty="0"/>
          </a:p>
        </p:txBody>
      </p:sp>
      <p:sp>
        <p:nvSpPr>
          <p:cNvPr id="21" name="正方形/長方形 20"/>
          <p:cNvSpPr/>
          <p:nvPr/>
        </p:nvSpPr>
        <p:spPr>
          <a:xfrm>
            <a:off x="1401570" y="6441801"/>
            <a:ext cx="1800558" cy="338554"/>
          </a:xfrm>
          <a:prstGeom prst="rect">
            <a:avLst/>
          </a:prstGeom>
        </p:spPr>
        <p:txBody>
          <a:bodyPr wrap="square">
            <a:spAutoFit/>
          </a:bodyPr>
          <a:lstStyle/>
          <a:p>
            <a:r>
              <a:rPr lang="ja-JP" altLang="en-US" sz="800" dirty="0" smtClean="0"/>
              <a:t>出典：大阪産業経済リサーチセンター</a:t>
            </a:r>
            <a:endParaRPr lang="en-US" altLang="ja-JP" sz="800" dirty="0" smtClean="0"/>
          </a:p>
          <a:p>
            <a:r>
              <a:rPr lang="ja-JP" altLang="en-US" sz="800" dirty="0"/>
              <a:t>　</a:t>
            </a:r>
            <a:r>
              <a:rPr lang="ja-JP" altLang="en-US" sz="800" dirty="0" smtClean="0"/>
              <a:t>　　　「経済情勢トピックス」</a:t>
            </a:r>
            <a:endParaRPr lang="ja-JP" altLang="ja-JP" sz="800" dirty="0"/>
          </a:p>
        </p:txBody>
      </p:sp>
      <p:sp>
        <p:nvSpPr>
          <p:cNvPr id="22" name="正方形/長方形 21"/>
          <p:cNvSpPr/>
          <p:nvPr/>
        </p:nvSpPr>
        <p:spPr>
          <a:xfrm>
            <a:off x="4500140" y="3841883"/>
            <a:ext cx="3024188" cy="215444"/>
          </a:xfrm>
          <a:prstGeom prst="rect">
            <a:avLst/>
          </a:prstGeom>
        </p:spPr>
        <p:txBody>
          <a:bodyPr wrap="square">
            <a:spAutoFit/>
          </a:bodyPr>
          <a:lstStyle/>
          <a:p>
            <a:r>
              <a:rPr lang="ja-JP" altLang="en-US" sz="800" dirty="0" smtClean="0"/>
              <a:t>資料：大阪府「大阪府民経済計算（平成</a:t>
            </a:r>
            <a:r>
              <a:rPr lang="en-US" altLang="ja-JP" sz="800" dirty="0" smtClean="0"/>
              <a:t>26</a:t>
            </a:r>
            <a:r>
              <a:rPr lang="ja-JP" altLang="en-US" sz="800" dirty="0" smtClean="0"/>
              <a:t>年度確報）」より作成</a:t>
            </a:r>
            <a:endParaRPr lang="ja-JP" altLang="ja-JP" sz="800" dirty="0"/>
          </a:p>
        </p:txBody>
      </p:sp>
      <p:sp>
        <p:nvSpPr>
          <p:cNvPr id="23" name="正方形/長方形 22"/>
          <p:cNvSpPr/>
          <p:nvPr/>
        </p:nvSpPr>
        <p:spPr>
          <a:xfrm>
            <a:off x="5580112" y="620688"/>
            <a:ext cx="2880320" cy="215444"/>
          </a:xfrm>
          <a:prstGeom prst="rect">
            <a:avLst/>
          </a:prstGeom>
        </p:spPr>
        <p:txBody>
          <a:bodyPr wrap="square">
            <a:spAutoFit/>
          </a:bodyPr>
          <a:lstStyle/>
          <a:p>
            <a:r>
              <a:rPr lang="ja-JP" altLang="en-US" sz="800" b="1" dirty="0" smtClean="0"/>
              <a:t>都道府県別労働生産性（就業者一人あたりの付加価値額）</a:t>
            </a:r>
            <a:endParaRPr lang="ja-JP" altLang="ja-JP" sz="800" b="1" dirty="0"/>
          </a:p>
        </p:txBody>
      </p:sp>
      <p:graphicFrame>
        <p:nvGraphicFramePr>
          <p:cNvPr id="24" name="グラフ 23"/>
          <p:cNvGraphicFramePr>
            <a:graphicFrameLocks/>
          </p:cNvGraphicFramePr>
          <p:nvPr>
            <p:extLst>
              <p:ext uri="{D42A27DB-BD31-4B8C-83A1-F6EECF244321}">
                <p14:modId xmlns:p14="http://schemas.microsoft.com/office/powerpoint/2010/main" val="1841278897"/>
              </p:ext>
            </p:extLst>
          </p:nvPr>
        </p:nvGraphicFramePr>
        <p:xfrm>
          <a:off x="4467845" y="840669"/>
          <a:ext cx="4313097" cy="278577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グラフ 25"/>
          <p:cNvGraphicFramePr>
            <a:graphicFrameLocks/>
          </p:cNvGraphicFramePr>
          <p:nvPr>
            <p:extLst>
              <p:ext uri="{D42A27DB-BD31-4B8C-83A1-F6EECF244321}">
                <p14:modId xmlns:p14="http://schemas.microsoft.com/office/powerpoint/2010/main" val="2340535489"/>
              </p:ext>
            </p:extLst>
          </p:nvPr>
        </p:nvGraphicFramePr>
        <p:xfrm>
          <a:off x="4232883" y="4081673"/>
          <a:ext cx="4739432" cy="2676542"/>
        </p:xfrm>
        <a:graphic>
          <a:graphicData uri="http://schemas.openxmlformats.org/drawingml/2006/chart">
            <c:chart xmlns:c="http://schemas.openxmlformats.org/drawingml/2006/chart" xmlns:r="http://schemas.openxmlformats.org/officeDocument/2006/relationships" r:id="rId6"/>
          </a:graphicData>
        </a:graphic>
      </p:graphicFrame>
      <p:sp>
        <p:nvSpPr>
          <p:cNvPr id="27" name="正方形/長方形 26"/>
          <p:cNvSpPr/>
          <p:nvPr/>
        </p:nvSpPr>
        <p:spPr>
          <a:xfrm>
            <a:off x="4572000" y="675515"/>
            <a:ext cx="647924" cy="200055"/>
          </a:xfrm>
          <a:prstGeom prst="rect">
            <a:avLst/>
          </a:prstGeom>
        </p:spPr>
        <p:txBody>
          <a:bodyPr wrap="square">
            <a:spAutoFit/>
          </a:bodyPr>
          <a:lstStyle/>
          <a:p>
            <a:r>
              <a:rPr lang="ja-JP" altLang="en-US" sz="700" dirty="0" smtClean="0"/>
              <a:t>（百万円）</a:t>
            </a:r>
            <a:endParaRPr lang="ja-JP" altLang="ja-JP" sz="700" dirty="0"/>
          </a:p>
        </p:txBody>
      </p:sp>
      <p:sp>
        <p:nvSpPr>
          <p:cNvPr id="28" name="正方形/長方形 27"/>
          <p:cNvSpPr/>
          <p:nvPr/>
        </p:nvSpPr>
        <p:spPr>
          <a:xfrm>
            <a:off x="4185884" y="4159509"/>
            <a:ext cx="647924" cy="200055"/>
          </a:xfrm>
          <a:prstGeom prst="rect">
            <a:avLst/>
          </a:prstGeom>
        </p:spPr>
        <p:txBody>
          <a:bodyPr wrap="square">
            <a:spAutoFit/>
          </a:bodyPr>
          <a:lstStyle/>
          <a:p>
            <a:r>
              <a:rPr lang="ja-JP" altLang="en-US" sz="700" dirty="0" smtClean="0"/>
              <a:t>（百万円）</a:t>
            </a:r>
            <a:endParaRPr lang="ja-JP" altLang="ja-JP" sz="700" dirty="0"/>
          </a:p>
        </p:txBody>
      </p:sp>
      <p:sp>
        <p:nvSpPr>
          <p:cNvPr id="29" name="正方形/長方形 28"/>
          <p:cNvSpPr/>
          <p:nvPr/>
        </p:nvSpPr>
        <p:spPr>
          <a:xfrm>
            <a:off x="5274400" y="4057327"/>
            <a:ext cx="2013686" cy="338554"/>
          </a:xfrm>
          <a:prstGeom prst="rect">
            <a:avLst/>
          </a:prstGeom>
        </p:spPr>
        <p:txBody>
          <a:bodyPr wrap="square">
            <a:spAutoFit/>
          </a:bodyPr>
          <a:lstStyle/>
          <a:p>
            <a:pPr algn="ctr"/>
            <a:r>
              <a:rPr lang="ja-JP" altLang="en-US" sz="800" b="1" dirty="0" smtClean="0"/>
              <a:t>業種別労働生産性推移（大阪府）</a:t>
            </a:r>
            <a:endParaRPr lang="en-US" altLang="ja-JP" sz="800" b="1" dirty="0" smtClean="0"/>
          </a:p>
          <a:p>
            <a:pPr algn="ctr"/>
            <a:r>
              <a:rPr lang="ja-JP" altLang="en-US" sz="800" b="1" dirty="0" smtClean="0"/>
              <a:t>（就業者一人あたりの付加価値額）</a:t>
            </a:r>
            <a:endParaRPr lang="ja-JP" altLang="ja-JP" sz="800" b="1" dirty="0"/>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46</a:t>
            </a:fld>
            <a:endParaRPr kumimoji="1" lang="ja-JP" altLang="en-US"/>
          </a:p>
        </p:txBody>
      </p:sp>
    </p:spTree>
    <p:extLst>
      <p:ext uri="{BB962C8B-B14F-4D97-AF65-F5344CB8AC3E}">
        <p14:creationId xmlns:p14="http://schemas.microsoft.com/office/powerpoint/2010/main" val="5013141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参考：第</a:t>
            </a:r>
            <a:r>
              <a:rPr kumimoji="1"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次産業革命への対応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179512" y="612007"/>
            <a:ext cx="8761856" cy="26729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t>・実社会のあらゆる事業・情報が、データ化、ネットワークを通じて自由にやり取りが可能に</a:t>
            </a:r>
            <a:r>
              <a:rPr kumimoji="1" lang="ja-JP" altLang="en-US" sz="1400" b="1" u="sng" dirty="0" smtClean="0"/>
              <a:t>（</a:t>
            </a:r>
            <a:r>
              <a:rPr kumimoji="1" lang="en-US" altLang="ja-JP" sz="1400" b="1" u="sng" dirty="0" smtClean="0"/>
              <a:t>IOT</a:t>
            </a:r>
            <a:r>
              <a:rPr kumimoji="1" lang="ja-JP" altLang="en-US" sz="1400" b="1" u="sng" dirty="0" smtClean="0"/>
              <a:t>）</a:t>
            </a:r>
            <a:r>
              <a:rPr kumimoji="1" lang="ja-JP" altLang="en-US" sz="1400" dirty="0" smtClean="0"/>
              <a:t>、集まった大量のデータを分析し、新たな価値を生む形に利用可能に</a:t>
            </a:r>
            <a:r>
              <a:rPr kumimoji="1" lang="ja-JP" altLang="en-US" sz="1400" b="1" u="sng" dirty="0" smtClean="0"/>
              <a:t>（ビッグデータ）</a:t>
            </a:r>
            <a:r>
              <a:rPr kumimoji="1" lang="ja-JP" altLang="en-US" sz="1400" dirty="0" smtClean="0"/>
              <a:t>、機械が自ら学習し、人間を超える高度な判断が可能に</a:t>
            </a:r>
            <a:r>
              <a:rPr kumimoji="1" lang="ja-JP" altLang="en-US" sz="1400" b="1" u="sng" dirty="0" smtClean="0"/>
              <a:t>（人工知能（</a:t>
            </a:r>
            <a:r>
              <a:rPr kumimoji="1" lang="en-US" altLang="ja-JP" sz="1400" b="1" u="sng" dirty="0" smtClean="0"/>
              <a:t>AI)</a:t>
            </a:r>
            <a:r>
              <a:rPr kumimoji="1" lang="ja-JP" altLang="en-US" sz="1400" b="1" u="sng" dirty="0" smtClean="0"/>
              <a:t>）</a:t>
            </a:r>
            <a:r>
              <a:rPr kumimoji="1" lang="ja-JP" altLang="en-US" sz="1400" dirty="0" smtClean="0"/>
              <a:t>、多様かつ複雑な作業についても自動化が</a:t>
            </a:r>
            <a:r>
              <a:rPr lang="ja-JP" altLang="en-US" sz="1400" dirty="0"/>
              <a:t>可能</a:t>
            </a:r>
            <a:r>
              <a:rPr lang="ja-JP" altLang="en-US" sz="1400" dirty="0" smtClean="0"/>
              <a:t>に</a:t>
            </a:r>
            <a:r>
              <a:rPr lang="ja-JP" altLang="en-US" sz="1400" b="1" u="sng" dirty="0" smtClean="0"/>
              <a:t>（ロボット</a:t>
            </a:r>
            <a:r>
              <a:rPr lang="ja-JP" altLang="en-US" sz="1400" b="1" dirty="0" smtClean="0"/>
              <a:t>）</a:t>
            </a:r>
            <a:r>
              <a:rPr lang="ja-JP" altLang="en-US" sz="1400" dirty="0" smtClean="0"/>
              <a:t>といった技術のブレークスルーがここ数年で現実に。これまで実現不可能と思われていた社会の実現が可能に</a:t>
            </a:r>
            <a:r>
              <a:rPr lang="ja-JP" altLang="en-US" sz="1400" dirty="0"/>
              <a:t>なりつつ</a:t>
            </a:r>
            <a:r>
              <a:rPr lang="ja-JP" altLang="en-US" sz="1400" dirty="0" smtClean="0"/>
              <a:t>ある。これに伴い産業構造や就業構造が劇的に変わる可能性（第</a:t>
            </a:r>
            <a:r>
              <a:rPr lang="en-US" altLang="ja-JP" sz="1400" dirty="0" smtClean="0"/>
              <a:t>4</a:t>
            </a:r>
            <a:r>
              <a:rPr lang="ja-JP" altLang="en-US" sz="1400" dirty="0" smtClean="0"/>
              <a:t>次産業革命）。</a:t>
            </a:r>
            <a:endParaRPr lang="en-US" altLang="ja-JP" sz="1400" dirty="0" smtClean="0"/>
          </a:p>
          <a:p>
            <a:r>
              <a:rPr lang="ja-JP" altLang="en-US" sz="1400" dirty="0" smtClean="0"/>
              <a:t>・イノベーションの加速化、専門人材の育成、データ利活用の環境整備、中小企業への</a:t>
            </a:r>
            <a:r>
              <a:rPr lang="en-US" altLang="ja-JP" sz="1400" dirty="0" smtClean="0"/>
              <a:t>IOT</a:t>
            </a:r>
            <a:r>
              <a:rPr lang="ja-JP" altLang="en-US" sz="1400" dirty="0" smtClean="0"/>
              <a:t>等の導入促進、規制改革の推進などに取り組んでいく必要。</a:t>
            </a:r>
            <a:endParaRPr lang="en-US" altLang="ja-JP" sz="1400" dirty="0" smtClean="0"/>
          </a:p>
          <a:p>
            <a:r>
              <a:rPr lang="ja-JP" altLang="en-US" sz="1400" dirty="0" smtClean="0"/>
              <a:t>　　　　　　　　　　　　　　　　　　　　　　　　　　</a:t>
            </a:r>
            <a:endParaRPr lang="en-US" altLang="ja-JP" sz="1400" dirty="0" smtClean="0"/>
          </a:p>
          <a:p>
            <a:endParaRPr kumimoji="1" lang="en-US" altLang="ja-JP" sz="1400" dirty="0" smtClean="0"/>
          </a:p>
          <a:p>
            <a:endParaRPr lang="en-US" altLang="ja-JP" sz="1400" dirty="0"/>
          </a:p>
        </p:txBody>
      </p:sp>
      <p:sp>
        <p:nvSpPr>
          <p:cNvPr id="3" name="テキスト ボックス 2"/>
          <p:cNvSpPr txBox="1"/>
          <p:nvPr/>
        </p:nvSpPr>
        <p:spPr>
          <a:xfrm>
            <a:off x="67668" y="6464369"/>
            <a:ext cx="4536504" cy="276999"/>
          </a:xfrm>
          <a:prstGeom prst="rect">
            <a:avLst/>
          </a:prstGeom>
          <a:noFill/>
        </p:spPr>
        <p:txBody>
          <a:bodyPr wrap="square" rtlCol="0">
            <a:spAutoFit/>
          </a:bodyPr>
          <a:lstStyle/>
          <a:p>
            <a:r>
              <a:rPr lang="ja-JP" altLang="en-US" sz="1200" dirty="0" smtClean="0"/>
              <a:t>出典：経済</a:t>
            </a:r>
            <a:r>
              <a:rPr lang="ja-JP" altLang="en-US" sz="1200" dirty="0"/>
              <a:t>産業省「新産業構造</a:t>
            </a:r>
            <a:r>
              <a:rPr lang="ja-JP" altLang="en-US" sz="1200" dirty="0" smtClean="0"/>
              <a:t>ビジョン（</a:t>
            </a:r>
            <a:r>
              <a:rPr lang="en-US" altLang="ja-JP" sz="1200" dirty="0" smtClean="0"/>
              <a:t>2017.5</a:t>
            </a:r>
            <a:r>
              <a:rPr lang="ja-JP" altLang="en-US" sz="1200" dirty="0" smtClean="0"/>
              <a:t>）」</a:t>
            </a:r>
            <a:endParaRPr kumimoji="1" lang="ja-JP" altLang="en-US" sz="1200" dirty="0"/>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70105" y="3584049"/>
            <a:ext cx="4572744" cy="288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図 5"/>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42031" y="3584049"/>
            <a:ext cx="4193097" cy="2872006"/>
          </a:xfrm>
          <a:prstGeom prst="rect">
            <a:avLst/>
          </a:prstGeom>
        </p:spPr>
      </p:pic>
      <p:grpSp>
        <p:nvGrpSpPr>
          <p:cNvPr id="10" name="グループ化 9"/>
          <p:cNvGrpSpPr/>
          <p:nvPr/>
        </p:nvGrpSpPr>
        <p:grpSpPr>
          <a:xfrm>
            <a:off x="1547664" y="2492894"/>
            <a:ext cx="5976664" cy="576066"/>
            <a:chOff x="1619672" y="2492894"/>
            <a:chExt cx="5976664" cy="576066"/>
          </a:xfrm>
        </p:grpSpPr>
        <p:sp>
          <p:nvSpPr>
            <p:cNvPr id="7" name="角丸四角形 6"/>
            <p:cNvSpPr/>
            <p:nvPr/>
          </p:nvSpPr>
          <p:spPr>
            <a:xfrm>
              <a:off x="1619672" y="2492894"/>
              <a:ext cx="1080120"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900" b="1" dirty="0" smtClean="0">
                  <a:latin typeface="+mj-ea"/>
                  <a:ea typeface="+mj-ea"/>
                </a:rPr>
                <a:t>第１次産業革命</a:t>
              </a:r>
              <a:endParaRPr kumimoji="1" lang="en-US" altLang="ja-JP" sz="900" b="1" dirty="0" smtClean="0">
                <a:latin typeface="+mj-ea"/>
                <a:ea typeface="+mj-ea"/>
              </a:endParaRPr>
            </a:p>
            <a:p>
              <a:pPr algn="ctr"/>
              <a:r>
                <a:rPr lang="ja-JP" altLang="en-US" sz="900" b="1" dirty="0" smtClean="0">
                  <a:latin typeface="+mj-ea"/>
                  <a:ea typeface="+mj-ea"/>
                </a:rPr>
                <a:t>動力を取得</a:t>
              </a:r>
              <a:endParaRPr lang="en-US" altLang="ja-JP" sz="900" b="1" dirty="0" smtClean="0">
                <a:latin typeface="+mj-ea"/>
                <a:ea typeface="+mj-ea"/>
              </a:endParaRPr>
            </a:p>
            <a:p>
              <a:pPr algn="ctr"/>
              <a:r>
                <a:rPr kumimoji="1" lang="ja-JP" altLang="en-US" sz="900" b="1" dirty="0" smtClean="0">
                  <a:latin typeface="+mj-ea"/>
                  <a:ea typeface="+mj-ea"/>
                </a:rPr>
                <a:t>（蒸気機関）</a:t>
              </a:r>
              <a:endParaRPr kumimoji="1" lang="ja-JP" altLang="en-US" sz="900" b="1" dirty="0">
                <a:latin typeface="+mj-ea"/>
                <a:ea typeface="+mj-ea"/>
              </a:endParaRPr>
            </a:p>
          </p:txBody>
        </p:sp>
        <p:sp>
          <p:nvSpPr>
            <p:cNvPr id="15" name="角丸四角形 14"/>
            <p:cNvSpPr/>
            <p:nvPr/>
          </p:nvSpPr>
          <p:spPr>
            <a:xfrm>
              <a:off x="3059832" y="2492894"/>
              <a:ext cx="1080120"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900" b="1" dirty="0" smtClean="0">
                  <a:latin typeface="+mj-ea"/>
                  <a:ea typeface="+mj-ea"/>
                </a:rPr>
                <a:t>第２次産業革命</a:t>
              </a:r>
              <a:endParaRPr kumimoji="1" lang="en-US" altLang="ja-JP" sz="900" b="1" dirty="0" smtClean="0">
                <a:latin typeface="+mj-ea"/>
                <a:ea typeface="+mj-ea"/>
              </a:endParaRPr>
            </a:p>
            <a:p>
              <a:pPr algn="ctr"/>
              <a:r>
                <a:rPr lang="ja-JP" altLang="en-US" sz="900" b="1" dirty="0" smtClean="0">
                  <a:latin typeface="+mj-ea"/>
                  <a:ea typeface="+mj-ea"/>
                </a:rPr>
                <a:t>動力が革新</a:t>
              </a:r>
              <a:endParaRPr lang="en-US" altLang="ja-JP" sz="900" b="1" dirty="0" smtClean="0">
                <a:latin typeface="+mj-ea"/>
                <a:ea typeface="+mj-ea"/>
              </a:endParaRPr>
            </a:p>
            <a:p>
              <a:pPr algn="ctr"/>
              <a:r>
                <a:rPr kumimoji="1" lang="ja-JP" altLang="en-US" sz="900" b="1" dirty="0" smtClean="0">
                  <a:latin typeface="+mj-ea"/>
                  <a:ea typeface="+mj-ea"/>
                </a:rPr>
                <a:t>（電力・モーター）</a:t>
              </a:r>
              <a:endParaRPr kumimoji="1" lang="ja-JP" altLang="en-US" sz="900" b="1" dirty="0">
                <a:latin typeface="+mj-ea"/>
                <a:ea typeface="+mj-ea"/>
              </a:endParaRPr>
            </a:p>
          </p:txBody>
        </p:sp>
        <p:sp>
          <p:nvSpPr>
            <p:cNvPr id="16" name="角丸四角形 15"/>
            <p:cNvSpPr/>
            <p:nvPr/>
          </p:nvSpPr>
          <p:spPr>
            <a:xfrm>
              <a:off x="4499992" y="2492894"/>
              <a:ext cx="1080120"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900" b="1" dirty="0" smtClean="0">
                  <a:latin typeface="+mj-ea"/>
                  <a:ea typeface="+mj-ea"/>
                </a:rPr>
                <a:t>第３次産業革命</a:t>
              </a:r>
              <a:endParaRPr kumimoji="1" lang="en-US" altLang="ja-JP" sz="900" b="1" dirty="0" smtClean="0">
                <a:latin typeface="+mj-ea"/>
                <a:ea typeface="+mj-ea"/>
              </a:endParaRPr>
            </a:p>
            <a:p>
              <a:pPr algn="ctr"/>
              <a:r>
                <a:rPr lang="ja-JP" altLang="en-US" sz="900" b="1" dirty="0" smtClean="0">
                  <a:latin typeface="+mj-ea"/>
                  <a:ea typeface="+mj-ea"/>
                </a:rPr>
                <a:t>自動化が進む</a:t>
              </a:r>
              <a:endParaRPr lang="en-US" altLang="ja-JP" sz="900" b="1" dirty="0" smtClean="0">
                <a:latin typeface="+mj-ea"/>
                <a:ea typeface="+mj-ea"/>
              </a:endParaRPr>
            </a:p>
            <a:p>
              <a:pPr algn="ctr"/>
              <a:r>
                <a:rPr kumimoji="1" lang="ja-JP" altLang="en-US" sz="900" b="1" dirty="0" smtClean="0">
                  <a:latin typeface="+mj-ea"/>
                  <a:ea typeface="+mj-ea"/>
                </a:rPr>
                <a:t>（コンピュータ）</a:t>
              </a:r>
              <a:endParaRPr kumimoji="1" lang="ja-JP" altLang="en-US" sz="900" b="1" dirty="0">
                <a:latin typeface="+mj-ea"/>
                <a:ea typeface="+mj-ea"/>
              </a:endParaRPr>
            </a:p>
          </p:txBody>
        </p:sp>
        <p:sp>
          <p:nvSpPr>
            <p:cNvPr id="17" name="角丸四角形 16"/>
            <p:cNvSpPr/>
            <p:nvPr/>
          </p:nvSpPr>
          <p:spPr>
            <a:xfrm>
              <a:off x="5940152" y="2492894"/>
              <a:ext cx="1656184"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000" b="1" dirty="0" smtClean="0">
                  <a:latin typeface="+mj-ea"/>
                  <a:ea typeface="+mj-ea"/>
                </a:rPr>
                <a:t>第４次産業革命</a:t>
              </a:r>
              <a:endParaRPr kumimoji="1" lang="en-US" altLang="ja-JP" sz="1000" b="1" dirty="0" smtClean="0">
                <a:latin typeface="+mj-ea"/>
                <a:ea typeface="+mj-ea"/>
              </a:endParaRPr>
            </a:p>
            <a:p>
              <a:pPr algn="ctr"/>
              <a:r>
                <a:rPr lang="ja-JP" altLang="en-US" sz="1000" b="1" dirty="0" smtClean="0">
                  <a:latin typeface="+mj-ea"/>
                  <a:ea typeface="+mj-ea"/>
                </a:rPr>
                <a:t>自律的な最適化が可能に</a:t>
              </a:r>
              <a:endParaRPr lang="en-US" altLang="ja-JP" sz="900" b="1" dirty="0" smtClean="0">
                <a:latin typeface="+mj-ea"/>
                <a:ea typeface="+mj-ea"/>
              </a:endParaRPr>
            </a:p>
            <a:p>
              <a:pPr algn="ctr"/>
              <a:r>
                <a:rPr lang="ja-JP" altLang="en-US" sz="800" b="1" dirty="0" smtClean="0">
                  <a:latin typeface="+mj-ea"/>
                  <a:ea typeface="+mj-ea"/>
                </a:rPr>
                <a:t>大量の情報を基に人工知能が</a:t>
              </a:r>
              <a:endParaRPr lang="en-US" altLang="ja-JP" sz="800" b="1" dirty="0" smtClean="0">
                <a:latin typeface="+mj-ea"/>
                <a:ea typeface="+mj-ea"/>
              </a:endParaRPr>
            </a:p>
            <a:p>
              <a:pPr algn="ctr"/>
              <a:r>
                <a:rPr lang="ja-JP" altLang="en-US" sz="800" b="1" dirty="0" smtClean="0">
                  <a:latin typeface="+mj-ea"/>
                  <a:ea typeface="+mj-ea"/>
                </a:rPr>
                <a:t>自ら考えて最適な行動をとる</a:t>
              </a:r>
              <a:endParaRPr lang="en-US" altLang="ja-JP" sz="800" b="1" dirty="0" smtClean="0">
                <a:latin typeface="+mj-ea"/>
                <a:ea typeface="+mj-ea"/>
              </a:endParaRPr>
            </a:p>
          </p:txBody>
        </p:sp>
        <p:sp>
          <p:nvSpPr>
            <p:cNvPr id="8" name="右矢印 7"/>
            <p:cNvSpPr/>
            <p:nvPr/>
          </p:nvSpPr>
          <p:spPr>
            <a:xfrm>
              <a:off x="2771800" y="2708920"/>
              <a:ext cx="216024"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9" name="右矢印 18"/>
            <p:cNvSpPr/>
            <p:nvPr/>
          </p:nvSpPr>
          <p:spPr>
            <a:xfrm>
              <a:off x="4211960" y="2708920"/>
              <a:ext cx="216024"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0" name="右矢印 19"/>
            <p:cNvSpPr/>
            <p:nvPr/>
          </p:nvSpPr>
          <p:spPr>
            <a:xfrm>
              <a:off x="5652120" y="2708919"/>
              <a:ext cx="216024"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47</a:t>
            </a:fld>
            <a:endParaRPr kumimoji="1" lang="ja-JP" altLang="en-US"/>
          </a:p>
        </p:txBody>
      </p:sp>
    </p:spTree>
    <p:extLst>
      <p:ext uri="{BB962C8B-B14F-4D97-AF65-F5344CB8AC3E}">
        <p14:creationId xmlns:p14="http://schemas.microsoft.com/office/powerpoint/2010/main" val="18433790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628278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23" name="グラフ 22"/>
          <p:cNvGraphicFramePr>
            <a:graphicFrameLocks/>
          </p:cNvGraphicFramePr>
          <p:nvPr>
            <p:extLst>
              <p:ext uri="{D42A27DB-BD31-4B8C-83A1-F6EECF244321}">
                <p14:modId xmlns:p14="http://schemas.microsoft.com/office/powerpoint/2010/main" val="34002903"/>
              </p:ext>
            </p:extLst>
          </p:nvPr>
        </p:nvGraphicFramePr>
        <p:xfrm>
          <a:off x="111828" y="692696"/>
          <a:ext cx="4247146" cy="2718858"/>
        </p:xfrm>
        <a:graphic>
          <a:graphicData uri="http://schemas.openxmlformats.org/drawingml/2006/chart">
            <c:chart xmlns:c="http://schemas.openxmlformats.org/drawingml/2006/chart" xmlns:r="http://schemas.openxmlformats.org/officeDocument/2006/relationships" r:id="rId2"/>
          </a:graphicData>
        </a:graphic>
      </p:graphicFrame>
      <p:cxnSp>
        <p:nvCxnSpPr>
          <p:cNvPr id="24" name="直線矢印コネクタ 23"/>
          <p:cNvCxnSpPr/>
          <p:nvPr/>
        </p:nvCxnSpPr>
        <p:spPr>
          <a:xfrm flipH="1">
            <a:off x="2426833" y="2621865"/>
            <a:ext cx="272959" cy="71983"/>
          </a:xfrm>
          <a:prstGeom prst="straightConnector1">
            <a:avLst/>
          </a:prstGeom>
          <a:ln w="3175">
            <a:tailEnd type="stealth"/>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22517" y="3411554"/>
            <a:ext cx="4368194" cy="230832"/>
          </a:xfrm>
          <a:prstGeom prst="rect">
            <a:avLst/>
          </a:prstGeom>
          <a:noFill/>
        </p:spPr>
        <p:txBody>
          <a:bodyPr wrap="square" rtlCol="0">
            <a:spAutoFit/>
          </a:bodyPr>
          <a:lstStyle/>
          <a:p>
            <a:r>
              <a:rPr kumimoji="1" lang="ja-JP" altLang="en-US" sz="900" dirty="0" smtClean="0"/>
              <a:t>愛知県と震災関連の復興需要の増加による東北の自治体の成長率の伸びが大きい</a:t>
            </a:r>
            <a:endParaRPr kumimoji="1" lang="ja-JP" altLang="en-US" sz="900" dirty="0"/>
          </a:p>
        </p:txBody>
      </p:sp>
      <p:sp>
        <p:nvSpPr>
          <p:cNvPr id="8" name="テキスト ボックス 7"/>
          <p:cNvSpPr txBox="1"/>
          <p:nvPr/>
        </p:nvSpPr>
        <p:spPr>
          <a:xfrm>
            <a:off x="4644008" y="3414192"/>
            <a:ext cx="4032448" cy="230832"/>
          </a:xfrm>
          <a:prstGeom prst="rect">
            <a:avLst/>
          </a:prstGeom>
          <a:noFill/>
        </p:spPr>
        <p:txBody>
          <a:bodyPr wrap="square" rtlCol="0">
            <a:spAutoFit/>
          </a:bodyPr>
          <a:lstStyle/>
          <a:p>
            <a:r>
              <a:rPr kumimoji="1" lang="ja-JP" altLang="en-US" sz="900" dirty="0" smtClean="0"/>
              <a:t>愛知県</a:t>
            </a:r>
            <a:r>
              <a:rPr lang="ja-JP" altLang="en-US" sz="900" dirty="0" smtClean="0"/>
              <a:t>は製造業（自動車産業）がけん引。東京はサービス業がけん引</a:t>
            </a:r>
            <a:endParaRPr kumimoji="1" lang="ja-JP" altLang="en-US" sz="900" dirty="0"/>
          </a:p>
        </p:txBody>
      </p:sp>
      <p:graphicFrame>
        <p:nvGraphicFramePr>
          <p:cNvPr id="9" name="グラフ 8"/>
          <p:cNvGraphicFramePr>
            <a:graphicFrameLocks/>
          </p:cNvGraphicFramePr>
          <p:nvPr>
            <p:extLst>
              <p:ext uri="{D42A27DB-BD31-4B8C-83A1-F6EECF244321}">
                <p14:modId xmlns:p14="http://schemas.microsoft.com/office/powerpoint/2010/main" val="2399736898"/>
              </p:ext>
            </p:extLst>
          </p:nvPr>
        </p:nvGraphicFramePr>
        <p:xfrm>
          <a:off x="4529394" y="699956"/>
          <a:ext cx="4392488" cy="2729044"/>
        </p:xfrm>
        <a:graphic>
          <a:graphicData uri="http://schemas.openxmlformats.org/drawingml/2006/chart">
            <c:chart xmlns:c="http://schemas.openxmlformats.org/drawingml/2006/chart" xmlns:r="http://schemas.openxmlformats.org/officeDocument/2006/relationships" r:id="rId3"/>
          </a:graphicData>
        </a:graphic>
      </p:graphicFrame>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828" y="4005064"/>
            <a:ext cx="4244148" cy="2823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36512" y="3622718"/>
            <a:ext cx="4104456" cy="276999"/>
          </a:xfrm>
          <a:prstGeom prst="rect">
            <a:avLst/>
          </a:prstGeom>
          <a:noFill/>
        </p:spPr>
        <p:txBody>
          <a:bodyPr wrap="square" rtlCol="0">
            <a:spAutoFit/>
          </a:bodyPr>
          <a:lstStyle/>
          <a:p>
            <a:r>
              <a:rPr kumimoji="1" lang="ja-JP" altLang="en-US" sz="1200" dirty="0" smtClean="0"/>
              <a:t>■産業大分類別大阪府内総生産（名目：構成比）の推移</a:t>
            </a:r>
            <a:endParaRPr kumimoji="1" lang="ja-JP" altLang="en-US" sz="1200" dirty="0"/>
          </a:p>
        </p:txBody>
      </p:sp>
      <p:sp>
        <p:nvSpPr>
          <p:cNvPr id="12" name="テキスト ボックス 11"/>
          <p:cNvSpPr txBox="1"/>
          <p:nvPr/>
        </p:nvSpPr>
        <p:spPr>
          <a:xfrm>
            <a:off x="118945" y="3824370"/>
            <a:ext cx="5231308" cy="215444"/>
          </a:xfrm>
          <a:prstGeom prst="rect">
            <a:avLst/>
          </a:prstGeom>
          <a:noFill/>
        </p:spPr>
        <p:txBody>
          <a:bodyPr wrap="square" rtlCol="0">
            <a:spAutoFit/>
          </a:bodyPr>
          <a:lstStyle/>
          <a:p>
            <a:r>
              <a:rPr kumimoji="1" lang="ja-JP" altLang="en-US" sz="800" dirty="0" smtClean="0"/>
              <a:t>出典：大阪府</a:t>
            </a:r>
            <a:r>
              <a:rPr kumimoji="1" lang="en-US" altLang="ja-JP" sz="800" dirty="0" smtClean="0"/>
              <a:t>2016</a:t>
            </a:r>
            <a:r>
              <a:rPr kumimoji="1" lang="ja-JP" altLang="en-US" sz="800" dirty="0" smtClean="0"/>
              <a:t>年度版なにわの経済データ</a:t>
            </a:r>
            <a:endParaRPr kumimoji="1" lang="ja-JP" altLang="en-US" sz="800" dirty="0"/>
          </a:p>
        </p:txBody>
      </p:sp>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67630" y="4010605"/>
            <a:ext cx="4716016" cy="2818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4355976" y="3662120"/>
            <a:ext cx="4176464" cy="276999"/>
          </a:xfrm>
          <a:prstGeom prst="rect">
            <a:avLst/>
          </a:prstGeom>
          <a:noFill/>
        </p:spPr>
        <p:txBody>
          <a:bodyPr wrap="square" rtlCol="0">
            <a:spAutoFit/>
          </a:bodyPr>
          <a:lstStyle/>
          <a:p>
            <a:r>
              <a:rPr kumimoji="1" lang="ja-JP" altLang="en-US" sz="1200" dirty="0" smtClean="0"/>
              <a:t>■</a:t>
            </a:r>
            <a:r>
              <a:rPr lang="en-US" altLang="ja-JP" sz="1200" dirty="0"/>
              <a:t>2014</a:t>
            </a:r>
            <a:r>
              <a:rPr kumimoji="1" lang="ja-JP" altLang="en-US" sz="1200" dirty="0" smtClean="0"/>
              <a:t>年 </a:t>
            </a:r>
            <a:r>
              <a:rPr lang="ja-JP" altLang="en-US" sz="1200" dirty="0" smtClean="0"/>
              <a:t>府県別の</a:t>
            </a:r>
            <a:r>
              <a:rPr kumimoji="1" lang="ja-JP" altLang="en-US" sz="1200" dirty="0" smtClean="0"/>
              <a:t>産業大分類別民間営事業所数構成比</a:t>
            </a:r>
            <a:endParaRPr kumimoji="1" lang="ja-JP" altLang="en-US" sz="1200" dirty="0"/>
          </a:p>
        </p:txBody>
      </p:sp>
      <p:sp>
        <p:nvSpPr>
          <p:cNvPr id="15" name="テキスト ボックス 14"/>
          <p:cNvSpPr txBox="1"/>
          <p:nvPr/>
        </p:nvSpPr>
        <p:spPr>
          <a:xfrm>
            <a:off x="4398277" y="3831397"/>
            <a:ext cx="2615654" cy="215444"/>
          </a:xfrm>
          <a:prstGeom prst="rect">
            <a:avLst/>
          </a:prstGeom>
          <a:noFill/>
        </p:spPr>
        <p:txBody>
          <a:bodyPr wrap="square" rtlCol="0">
            <a:spAutoFit/>
          </a:bodyPr>
          <a:lstStyle/>
          <a:p>
            <a:r>
              <a:rPr kumimoji="1" lang="ja-JP" altLang="en-US" sz="800" dirty="0" smtClean="0"/>
              <a:t>出典：大阪府</a:t>
            </a:r>
            <a:r>
              <a:rPr kumimoji="1" lang="en-US" altLang="ja-JP" sz="800" dirty="0" smtClean="0"/>
              <a:t>2016</a:t>
            </a:r>
            <a:r>
              <a:rPr kumimoji="1" lang="ja-JP" altLang="en-US" sz="800" dirty="0" smtClean="0"/>
              <a:t>年度版なにわの経済データ</a:t>
            </a:r>
            <a:endParaRPr kumimoji="1" lang="ja-JP" altLang="en-US" sz="800" dirty="0"/>
          </a:p>
        </p:txBody>
      </p:sp>
      <p:sp>
        <p:nvSpPr>
          <p:cNvPr id="13" name="テキスト ボックス 12"/>
          <p:cNvSpPr txBox="1"/>
          <p:nvPr/>
        </p:nvSpPr>
        <p:spPr>
          <a:xfrm>
            <a:off x="-36512" y="87015"/>
            <a:ext cx="3240360" cy="461665"/>
          </a:xfrm>
          <a:prstGeom prst="rect">
            <a:avLst/>
          </a:prstGeom>
          <a:noFill/>
        </p:spPr>
        <p:txBody>
          <a:bodyPr wrap="square" rtlCol="0">
            <a:spAutoFit/>
          </a:bodyPr>
          <a:lstStyle/>
          <a:p>
            <a:r>
              <a:rPr kumimoji="1" lang="ja-JP" altLang="en-US" sz="1200" dirty="0" smtClean="0"/>
              <a:t>■都道府県別経済成長率年平均（名目）及び</a:t>
            </a:r>
            <a:endParaRPr kumimoji="1" lang="en-US" altLang="ja-JP" sz="1200" dirty="0" smtClean="0"/>
          </a:p>
          <a:p>
            <a:r>
              <a:rPr kumimoji="1" lang="ja-JP" altLang="en-US" sz="1200" dirty="0" smtClean="0"/>
              <a:t>　県内総生産（</a:t>
            </a:r>
            <a:r>
              <a:rPr lang="en-US" altLang="ja-JP" sz="1200" dirty="0" smtClean="0"/>
              <a:t>2010</a:t>
            </a:r>
            <a:r>
              <a:rPr kumimoji="1" lang="ja-JP" altLang="en-US" sz="1200" dirty="0" smtClean="0"/>
              <a:t>年度⇒</a:t>
            </a:r>
            <a:r>
              <a:rPr lang="en-US" altLang="ja-JP" sz="1200" dirty="0"/>
              <a:t>2013</a:t>
            </a:r>
            <a:r>
              <a:rPr kumimoji="1" lang="ja-JP" altLang="en-US" sz="1200" dirty="0" smtClean="0"/>
              <a:t>年度）</a:t>
            </a:r>
            <a:endParaRPr kumimoji="1" lang="ja-JP" altLang="en-US" sz="1200" dirty="0"/>
          </a:p>
        </p:txBody>
      </p:sp>
      <p:sp>
        <p:nvSpPr>
          <p:cNvPr id="16" name="テキスト ボックス 15"/>
          <p:cNvSpPr txBox="1"/>
          <p:nvPr/>
        </p:nvSpPr>
        <p:spPr>
          <a:xfrm>
            <a:off x="4307934" y="87014"/>
            <a:ext cx="4608512" cy="461665"/>
          </a:xfrm>
          <a:prstGeom prst="rect">
            <a:avLst/>
          </a:prstGeom>
          <a:noFill/>
        </p:spPr>
        <p:txBody>
          <a:bodyPr wrap="square" rtlCol="0">
            <a:spAutoFit/>
          </a:bodyPr>
          <a:lstStyle/>
          <a:p>
            <a:r>
              <a:rPr kumimoji="1" lang="ja-JP" altLang="en-US" sz="1200" dirty="0" smtClean="0"/>
              <a:t>■</a:t>
            </a:r>
            <a:r>
              <a:rPr lang="en-US" altLang="ja-JP" sz="1200" dirty="0" smtClean="0"/>
              <a:t>2010</a:t>
            </a:r>
            <a:r>
              <a:rPr lang="ja-JP" altLang="en-US" sz="1200" dirty="0" smtClean="0"/>
              <a:t>年</a:t>
            </a:r>
            <a:r>
              <a:rPr kumimoji="1" lang="ja-JP" altLang="en-US" sz="1200" dirty="0" smtClean="0"/>
              <a:t>度から</a:t>
            </a:r>
            <a:r>
              <a:rPr lang="en-US" altLang="ja-JP" sz="1200" dirty="0"/>
              <a:t>2014</a:t>
            </a:r>
            <a:r>
              <a:rPr kumimoji="1" lang="ja-JP" altLang="en-US" sz="1200" dirty="0" smtClean="0"/>
              <a:t>年度の都道府県別平均経済成長率（名目）における産業別寄与度</a:t>
            </a:r>
            <a:endParaRPr kumimoji="1" lang="ja-JP" altLang="en-US" sz="1200" dirty="0"/>
          </a:p>
        </p:txBody>
      </p:sp>
      <p:sp>
        <p:nvSpPr>
          <p:cNvPr id="19" name="テキスト ボックス 18"/>
          <p:cNvSpPr txBox="1"/>
          <p:nvPr/>
        </p:nvSpPr>
        <p:spPr>
          <a:xfrm>
            <a:off x="4644008" y="647889"/>
            <a:ext cx="360039" cy="215444"/>
          </a:xfrm>
          <a:prstGeom prst="rect">
            <a:avLst/>
          </a:prstGeom>
          <a:noFill/>
        </p:spPr>
        <p:txBody>
          <a:bodyPr wrap="square" rtlCol="0">
            <a:spAutoFit/>
          </a:bodyPr>
          <a:lstStyle/>
          <a:p>
            <a:r>
              <a:rPr kumimoji="1" lang="en-US" altLang="ja-JP" sz="800" dirty="0" smtClean="0"/>
              <a:t>(%)</a:t>
            </a:r>
            <a:endParaRPr kumimoji="1" lang="ja-JP" altLang="en-US" sz="800" dirty="0"/>
          </a:p>
        </p:txBody>
      </p:sp>
      <p:sp>
        <p:nvSpPr>
          <p:cNvPr id="17" name="テキスト ボックス 16"/>
          <p:cNvSpPr txBox="1"/>
          <p:nvPr/>
        </p:nvSpPr>
        <p:spPr>
          <a:xfrm>
            <a:off x="4179533" y="3183360"/>
            <a:ext cx="392467" cy="230832"/>
          </a:xfrm>
          <a:prstGeom prst="rect">
            <a:avLst/>
          </a:prstGeom>
          <a:noFill/>
        </p:spPr>
        <p:txBody>
          <a:bodyPr wrap="square" rtlCol="0">
            <a:spAutoFit/>
          </a:bodyPr>
          <a:lstStyle/>
          <a:p>
            <a:r>
              <a:rPr kumimoji="1" lang="en-US" altLang="ja-JP" sz="900" dirty="0" smtClean="0"/>
              <a:t>(%)</a:t>
            </a:r>
            <a:endParaRPr kumimoji="1" lang="ja-JP" altLang="en-US" sz="900" dirty="0"/>
          </a:p>
        </p:txBody>
      </p:sp>
      <p:sp>
        <p:nvSpPr>
          <p:cNvPr id="18" name="テキスト ボックス 17"/>
          <p:cNvSpPr txBox="1"/>
          <p:nvPr/>
        </p:nvSpPr>
        <p:spPr>
          <a:xfrm>
            <a:off x="4438555" y="477252"/>
            <a:ext cx="3301797" cy="215444"/>
          </a:xfrm>
          <a:prstGeom prst="rect">
            <a:avLst/>
          </a:prstGeom>
          <a:noFill/>
        </p:spPr>
        <p:txBody>
          <a:bodyPr wrap="square" rtlCol="0">
            <a:spAutoFit/>
          </a:bodyPr>
          <a:lstStyle/>
          <a:p>
            <a:r>
              <a:rPr kumimoji="1" lang="ja-JP" altLang="en-US" sz="800" dirty="0" smtClean="0"/>
              <a:t>資料：内閣府「県民経済計算」より作成</a:t>
            </a:r>
            <a:endParaRPr kumimoji="1" lang="ja-JP" altLang="en-US" sz="800" dirty="0"/>
          </a:p>
        </p:txBody>
      </p:sp>
      <p:sp>
        <p:nvSpPr>
          <p:cNvPr id="20" name="テキスト ボックス 19"/>
          <p:cNvSpPr txBox="1"/>
          <p:nvPr/>
        </p:nvSpPr>
        <p:spPr>
          <a:xfrm>
            <a:off x="0" y="477252"/>
            <a:ext cx="3301797" cy="215444"/>
          </a:xfrm>
          <a:prstGeom prst="rect">
            <a:avLst/>
          </a:prstGeom>
          <a:noFill/>
        </p:spPr>
        <p:txBody>
          <a:bodyPr wrap="square" rtlCol="0">
            <a:spAutoFit/>
          </a:bodyPr>
          <a:lstStyle/>
          <a:p>
            <a:r>
              <a:rPr kumimoji="1" lang="ja-JP" altLang="en-US" sz="800" dirty="0" smtClean="0"/>
              <a:t>資料：内閣府「県民経済計算」より作成</a:t>
            </a:r>
            <a:endParaRPr kumimoji="1" lang="ja-JP" altLang="en-US" sz="8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4</a:t>
            </a:fld>
            <a:endParaRPr kumimoji="1" lang="ja-JP" altLang="en-US"/>
          </a:p>
        </p:txBody>
      </p:sp>
    </p:spTree>
    <p:extLst>
      <p:ext uri="{BB962C8B-B14F-4D97-AF65-F5344CB8AC3E}">
        <p14:creationId xmlns:p14="http://schemas.microsoft.com/office/powerpoint/2010/main" val="25611010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484784"/>
            <a:ext cx="9001000" cy="50405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の新陳代謝が進まない産業構造・環境が、生産性向上にとっても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マイナス。</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29099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276872"/>
            <a:ext cx="9001000" cy="1512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○金融機関提案型融資</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の実施。</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○大阪起業家</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スタートアップ事業。</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○グローバルイノベーション創出支援事業。</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OIH</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シードアクセラレーションプログラム（</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OSAP</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成長志向創業者支援事業（Ｂｏｏｍｉｎｇ！</a:t>
            </a:r>
            <a:r>
              <a:rPr lang="zh-TW"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○大阪市イノベーション拠点立地促進助成の実施。</a:t>
            </a:r>
          </a:p>
          <a:p>
            <a:pPr algn="just"/>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8000" y="213285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3312368"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開</a:t>
            </a: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廃業・イノベーション</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4077072"/>
            <a:ext cx="9001000" cy="2376264"/>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○雇用保険事業年報によると、大阪</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開業事業所数は、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7,477</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11,700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件へと</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大きく増加し、全国構成比も</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％へ</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と上昇</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○経済センサス基礎調査によると、開業数が多いのは飲食店、開業率が高いのは、医療・福祉分野。</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○上場ベンチャー企業は東京に集中しており、大阪のベンチャー企業は東京に比較し成長する力が弱い。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○大阪の特許発明者数は、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86,128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65,522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人へと大きく減少。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lnSpc>
                <a:spcPts val="2600"/>
              </a:lnSpc>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融機関とのネットワーク強化、オープンイノベーションによる産学連携、支援機関相互の連携などを通じて、引き続き、資金・経営・技術面から、創業支援やイノベーションエコシステムの構築を図っていく</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○社会課題解決型のビジネスなど、多様なプレイヤーの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創出も図って</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いく必要。</a:t>
            </a:r>
          </a:p>
          <a:p>
            <a:pPr marL="173038" indent="-173038" algn="just"/>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917231"/>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49</a:t>
            </a:fld>
            <a:endParaRPr kumimoji="1" lang="ja-JP" altLang="en-US"/>
          </a:p>
        </p:txBody>
      </p:sp>
    </p:spTree>
    <p:extLst>
      <p:ext uri="{BB962C8B-B14F-4D97-AF65-F5344CB8AC3E}">
        <p14:creationId xmlns:p14="http://schemas.microsoft.com/office/powerpoint/2010/main" val="32216267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表 39"/>
          <p:cNvGraphicFramePr>
            <a:graphicFrameLocks noGrp="1"/>
          </p:cNvGraphicFramePr>
          <p:nvPr>
            <p:extLst>
              <p:ext uri="{D42A27DB-BD31-4B8C-83A1-F6EECF244321}">
                <p14:modId xmlns:p14="http://schemas.microsoft.com/office/powerpoint/2010/main" val="1042707643"/>
              </p:ext>
            </p:extLst>
          </p:nvPr>
        </p:nvGraphicFramePr>
        <p:xfrm>
          <a:off x="4382274" y="674954"/>
          <a:ext cx="4510206" cy="1275515"/>
        </p:xfrm>
        <a:graphic>
          <a:graphicData uri="http://schemas.openxmlformats.org/drawingml/2006/table">
            <a:tbl>
              <a:tblPr>
                <a:tableStyleId>{08FB837D-C827-4EFA-A057-4D05807E0F7C}</a:tableStyleId>
              </a:tblPr>
              <a:tblGrid>
                <a:gridCol w="1192612"/>
                <a:gridCol w="828370"/>
                <a:gridCol w="735873"/>
                <a:gridCol w="462490"/>
                <a:gridCol w="735873"/>
                <a:gridCol w="554988"/>
              </a:tblGrid>
              <a:tr h="255103">
                <a:tc>
                  <a:txBody>
                    <a:bodyPr/>
                    <a:lstStyle/>
                    <a:p>
                      <a:pPr algn="ctr"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gridSpan="2">
                  <a:txBody>
                    <a:bodyPr/>
                    <a:lstStyle/>
                    <a:p>
                      <a:pPr algn="ctr"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lnSpc>
                          <a:spcPts val="900"/>
                        </a:lnSpc>
                      </a:pP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総生産</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2014</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514.3</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兆円</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37.9</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兆円</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94.9</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兆円</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18.5%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開業数</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2010</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91,300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7,477</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15,065</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16.5%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開業数</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2016</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119,780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11,700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20,557</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17.2%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上場数</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2016</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86</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7.0%</a:t>
                      </a:r>
                      <a:endParaRPr lang="en-US" altLang="ja-JP"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55</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64.0%</a:t>
                      </a:r>
                      <a:endParaRPr lang="en-US" altLang="ja-JP"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bl>
          </a:graphicData>
        </a:graphic>
      </p:graphicFrame>
      <p:sp>
        <p:nvSpPr>
          <p:cNvPr id="41" name="正方形/長方形 40"/>
          <p:cNvSpPr/>
          <p:nvPr/>
        </p:nvSpPr>
        <p:spPr>
          <a:xfrm>
            <a:off x="4382273" y="188640"/>
            <a:ext cx="2967995"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■域内総生産、開業数、上場数比較</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4509740" y="2046427"/>
            <a:ext cx="4598764" cy="374461"/>
          </a:xfrm>
          <a:prstGeom prst="rect">
            <a:avLst/>
          </a:prstGeom>
        </p:spPr>
        <p:txBody>
          <a:bodyPr wrap="square">
            <a:spAutoFit/>
          </a:bodyPr>
          <a:lstStyle/>
          <a:p>
            <a:pPr>
              <a:lnSpc>
                <a:spcPts val="11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新規上場企業数に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おいて、経済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規模以上に東京と大きな</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開き。大阪の創業者は、</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東京と比較し成長する力が弱い</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477402" y="439693"/>
            <a:ext cx="4444111"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資料：内閣府「平成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年県民経済計算について」及び厚生労働省「雇用保険事業年報」より作成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179512" y="188640"/>
            <a:ext cx="3690504" cy="37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1400"/>
              </a:lnSpc>
              <a:spcBef>
                <a:spcPts val="0"/>
              </a:spcBef>
              <a:spcAft>
                <a:spcPts val="0"/>
              </a:spcAft>
              <a:defRPr/>
            </a:pPr>
            <a:r>
              <a:rPr lang="ja-JP" altLang="en-US" sz="1400" dirty="0" smtClean="0">
                <a:solidFill>
                  <a:schemeClr val="tx1"/>
                </a:solidFill>
                <a:latin typeface="ＭＳ Ｐゴシック 本文"/>
                <a:ea typeface="Meiryo UI" panose="020B0604030504040204" pitchFamily="50" charset="-128"/>
                <a:cs typeface="Meiryo UI" panose="020B0604030504040204" pitchFamily="50" charset="-128"/>
              </a:rPr>
              <a:t>■大阪</a:t>
            </a:r>
            <a:r>
              <a:rPr lang="ja-JP" altLang="en-US" sz="1400" dirty="0">
                <a:solidFill>
                  <a:schemeClr val="tx1"/>
                </a:solidFill>
                <a:latin typeface="ＭＳ Ｐゴシック 本文"/>
                <a:ea typeface="Meiryo UI" panose="020B0604030504040204" pitchFamily="50" charset="-128"/>
                <a:cs typeface="Meiryo UI" panose="020B0604030504040204" pitchFamily="50" charset="-128"/>
              </a:rPr>
              <a:t>の開業数・廃業数の</a:t>
            </a:r>
            <a:r>
              <a:rPr lang="ja-JP" altLang="en-US" sz="1400" dirty="0" smtClean="0">
                <a:solidFill>
                  <a:schemeClr val="tx1"/>
                </a:solidFill>
                <a:latin typeface="ＭＳ Ｐゴシック 本文"/>
                <a:ea typeface="Meiryo UI" panose="020B0604030504040204" pitchFamily="50" charset="-128"/>
                <a:cs typeface="Meiryo UI" panose="020B0604030504040204" pitchFamily="50" charset="-128"/>
              </a:rPr>
              <a:t>推移</a:t>
            </a:r>
            <a:endParaRPr lang="en-US" altLang="ja-JP" sz="1400" dirty="0" smtClean="0">
              <a:solidFill>
                <a:schemeClr val="tx1"/>
              </a:solidFill>
              <a:latin typeface="ＭＳ Ｐゴシック 本文"/>
              <a:ea typeface="Meiryo UI" panose="020B0604030504040204" pitchFamily="50" charset="-128"/>
              <a:cs typeface="Meiryo UI" panose="020B0604030504040204" pitchFamily="50" charset="-128"/>
            </a:endParaRPr>
          </a:p>
        </p:txBody>
      </p:sp>
      <p:sp>
        <p:nvSpPr>
          <p:cNvPr id="51" name="正方形/長方形 50"/>
          <p:cNvSpPr/>
          <p:nvPr/>
        </p:nvSpPr>
        <p:spPr>
          <a:xfrm>
            <a:off x="323529" y="404664"/>
            <a:ext cx="2520280"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資料：厚生労働省「雇用保険事業年報」より作成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p:cNvSpPr/>
          <p:nvPr/>
        </p:nvSpPr>
        <p:spPr>
          <a:xfrm>
            <a:off x="179512" y="3200138"/>
            <a:ext cx="33123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事業所数比較</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4355976" y="3197581"/>
            <a:ext cx="24566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廃業</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事業所数比較</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252289" y="3452456"/>
            <a:ext cx="3815656" cy="215444"/>
          </a:xfrm>
          <a:prstGeom prst="rect">
            <a:avLst/>
          </a:prstGeom>
        </p:spPr>
        <p:txBody>
          <a:bodyPr wrap="square">
            <a:spAutoFit/>
          </a:bodyPr>
          <a:lstStyle/>
          <a:p>
            <a:r>
              <a:rPr lang="ja-JP" altLang="en-US" sz="800" dirty="0" smtClean="0">
                <a:latin typeface="ＭＳ ゴシック" panose="020B0609070205080204" pitchFamily="49" charset="-128"/>
                <a:ea typeface="ＭＳ ゴシック" panose="020B0609070205080204" pitchFamily="49" charset="-128"/>
              </a:rPr>
              <a:t>出典：</a:t>
            </a:r>
            <a:r>
              <a:rPr lang="zh-TW" altLang="en-US" sz="800" dirty="0">
                <a:latin typeface="ＭＳ ゴシック" panose="020B0609070205080204" pitchFamily="49" charset="-128"/>
                <a:ea typeface="ＭＳ ゴシック" panose="020B0609070205080204" pitchFamily="49" charset="-128"/>
              </a:rPr>
              <a:t>厚生労働省「雇用保険事業</a:t>
            </a:r>
            <a:r>
              <a:rPr lang="zh-TW" altLang="en-US" sz="800" dirty="0" smtClean="0">
                <a:latin typeface="ＭＳ ゴシック" panose="020B0609070205080204" pitchFamily="49" charset="-128"/>
                <a:ea typeface="ＭＳ ゴシック" panose="020B0609070205080204" pitchFamily="49" charset="-128"/>
              </a:rPr>
              <a:t>年報</a:t>
            </a:r>
            <a:r>
              <a:rPr lang="ja-JP" altLang="en-US" sz="800" dirty="0" smtClean="0">
                <a:latin typeface="ＭＳ ゴシック" panose="020B0609070205080204" pitchFamily="49" charset="-128"/>
                <a:ea typeface="ＭＳ ゴシック" panose="020B0609070205080204" pitchFamily="49" charset="-128"/>
              </a:rPr>
              <a:t>（</a:t>
            </a:r>
            <a:r>
              <a:rPr lang="zh-TW" altLang="en-US" sz="800" dirty="0">
                <a:latin typeface="ＭＳ ゴシック" panose="020B0609070205080204" pitchFamily="49" charset="-128"/>
                <a:ea typeface="ＭＳ ゴシック" panose="020B0609070205080204" pitchFamily="49" charset="-128"/>
              </a:rPr>
              <a:t>都道府県労働局別適用状況</a:t>
            </a:r>
            <a:r>
              <a:rPr lang="ja-JP" altLang="en-US" sz="800" dirty="0" smtClean="0">
                <a:latin typeface="ＭＳ ゴシック" panose="020B0609070205080204" pitchFamily="49" charset="-128"/>
                <a:ea typeface="ＭＳ ゴシック" panose="020B0609070205080204" pitchFamily="49" charset="-128"/>
              </a:rPr>
              <a:t>）</a:t>
            </a:r>
            <a:r>
              <a:rPr lang="zh-TW" altLang="en-US" sz="800" dirty="0" smtClean="0">
                <a:latin typeface="ＭＳ ゴシック" panose="020B0609070205080204" pitchFamily="49" charset="-128"/>
                <a:ea typeface="ＭＳ ゴシック" panose="020B0609070205080204" pitchFamily="49" charset="-128"/>
              </a:rPr>
              <a:t>」</a:t>
            </a:r>
            <a:r>
              <a:rPr lang="en-US" altLang="ja-JP" sz="800" dirty="0" smtClean="0">
                <a:latin typeface="ＭＳ ゴシック" panose="020B0609070205080204" pitchFamily="49" charset="-128"/>
                <a:ea typeface="ＭＳ ゴシック" panose="020B0609070205080204" pitchFamily="49" charset="-128"/>
              </a:rPr>
              <a:t> </a:t>
            </a:r>
            <a:endParaRPr lang="ja-JP" altLang="ja-JP" sz="800" dirty="0">
              <a:latin typeface="ＭＳ ゴシック" panose="020B0609070205080204" pitchFamily="49" charset="-128"/>
              <a:ea typeface="ＭＳ ゴシック" panose="020B0609070205080204" pitchFamily="49" charset="-128"/>
            </a:endParaRPr>
          </a:p>
        </p:txBody>
      </p:sp>
      <p:sp>
        <p:nvSpPr>
          <p:cNvPr id="66" name="正方形/長方形 65"/>
          <p:cNvSpPr/>
          <p:nvPr/>
        </p:nvSpPr>
        <p:spPr>
          <a:xfrm>
            <a:off x="4419598" y="3501588"/>
            <a:ext cx="3320753" cy="215444"/>
          </a:xfrm>
          <a:prstGeom prst="rect">
            <a:avLst/>
          </a:prstGeom>
        </p:spPr>
        <p:txBody>
          <a:bodyPr wrap="square">
            <a:spAutoFit/>
          </a:bodyPr>
          <a:lstStyle/>
          <a:p>
            <a:r>
              <a:rPr lang="ja-JP" altLang="en-US" sz="800" dirty="0" smtClean="0">
                <a:latin typeface="ＭＳ ゴシック" panose="020B0609070205080204" pitchFamily="49" charset="-128"/>
                <a:ea typeface="ＭＳ ゴシック" panose="020B0609070205080204" pitchFamily="49" charset="-128"/>
              </a:rPr>
              <a:t>出典：</a:t>
            </a:r>
            <a:r>
              <a:rPr lang="zh-TW" altLang="en-US" sz="800" dirty="0">
                <a:latin typeface="ＭＳ ゴシック" panose="020B0609070205080204" pitchFamily="49" charset="-128"/>
                <a:ea typeface="ＭＳ ゴシック" panose="020B0609070205080204" pitchFamily="49" charset="-128"/>
              </a:rPr>
              <a:t>厚生労働省「雇用保険事業年報都道府県労働局別適用状況」</a:t>
            </a:r>
            <a:r>
              <a:rPr lang="en-US" altLang="ja-JP" sz="800" dirty="0" smtClean="0">
                <a:latin typeface="ＭＳ ゴシック" panose="020B0609070205080204" pitchFamily="49" charset="-128"/>
                <a:ea typeface="ＭＳ ゴシック" panose="020B0609070205080204" pitchFamily="49" charset="-128"/>
              </a:rPr>
              <a:t> </a:t>
            </a:r>
            <a:endParaRPr lang="ja-JP" altLang="ja-JP" sz="800" dirty="0">
              <a:latin typeface="ＭＳ ゴシック" panose="020B0609070205080204" pitchFamily="49" charset="-128"/>
              <a:ea typeface="ＭＳ ゴシック" panose="020B0609070205080204" pitchFamily="49" charset="-128"/>
            </a:endParaRPr>
          </a:p>
        </p:txBody>
      </p:sp>
      <p:graphicFrame>
        <p:nvGraphicFramePr>
          <p:cNvPr id="20" name="グラフ 19"/>
          <p:cNvGraphicFramePr>
            <a:graphicFrameLocks/>
          </p:cNvGraphicFramePr>
          <p:nvPr>
            <p:extLst>
              <p:ext uri="{D42A27DB-BD31-4B8C-83A1-F6EECF244321}">
                <p14:modId xmlns:p14="http://schemas.microsoft.com/office/powerpoint/2010/main" val="2448270362"/>
              </p:ext>
            </p:extLst>
          </p:nvPr>
        </p:nvGraphicFramePr>
        <p:xfrm>
          <a:off x="250776" y="3788460"/>
          <a:ext cx="4086695" cy="2670612"/>
        </p:xfrm>
        <a:graphic>
          <a:graphicData uri="http://schemas.openxmlformats.org/drawingml/2006/chart">
            <c:chart xmlns:c="http://schemas.openxmlformats.org/drawingml/2006/chart" xmlns:r="http://schemas.openxmlformats.org/officeDocument/2006/relationships" r:id="rId2"/>
          </a:graphicData>
        </a:graphic>
      </p:graphicFrame>
      <p:sp>
        <p:nvSpPr>
          <p:cNvPr id="67" name="正方形/長方形 66"/>
          <p:cNvSpPr/>
          <p:nvPr/>
        </p:nvSpPr>
        <p:spPr>
          <a:xfrm>
            <a:off x="395536" y="3573016"/>
            <a:ext cx="432048" cy="215444"/>
          </a:xfrm>
          <a:prstGeom prst="rect">
            <a:avLst/>
          </a:prstGeom>
        </p:spPr>
        <p:txBody>
          <a:bodyPr wrap="square">
            <a:spAutoFit/>
          </a:bodyPr>
          <a:lstStyle/>
          <a:p>
            <a:r>
              <a:rPr lang="en-US" altLang="ja-JP" sz="800" dirty="0" smtClean="0"/>
              <a:t>(</a:t>
            </a:r>
            <a:r>
              <a:rPr lang="ja-JP" altLang="en-US" sz="800" dirty="0" smtClean="0"/>
              <a:t>所</a:t>
            </a:r>
            <a:r>
              <a:rPr lang="en-US" altLang="ja-JP" sz="800" dirty="0" smtClean="0"/>
              <a:t>) </a:t>
            </a:r>
            <a:endParaRPr lang="ja-JP" altLang="ja-JP" sz="800" dirty="0"/>
          </a:p>
        </p:txBody>
      </p:sp>
      <p:sp>
        <p:nvSpPr>
          <p:cNvPr id="68" name="正方形/長方形 67"/>
          <p:cNvSpPr/>
          <p:nvPr/>
        </p:nvSpPr>
        <p:spPr>
          <a:xfrm>
            <a:off x="4860032" y="3645604"/>
            <a:ext cx="432048" cy="215444"/>
          </a:xfrm>
          <a:prstGeom prst="rect">
            <a:avLst/>
          </a:prstGeom>
        </p:spPr>
        <p:txBody>
          <a:bodyPr wrap="square">
            <a:spAutoFit/>
          </a:bodyPr>
          <a:lstStyle/>
          <a:p>
            <a:r>
              <a:rPr lang="en-US" altLang="ja-JP" sz="800" dirty="0" smtClean="0"/>
              <a:t>(</a:t>
            </a:r>
            <a:r>
              <a:rPr lang="ja-JP" altLang="en-US" sz="800" dirty="0" smtClean="0"/>
              <a:t>所</a:t>
            </a:r>
            <a:r>
              <a:rPr lang="en-US" altLang="ja-JP" sz="800" dirty="0" smtClean="0"/>
              <a:t>) </a:t>
            </a:r>
            <a:endParaRPr lang="ja-JP" altLang="ja-JP" sz="800" dirty="0"/>
          </a:p>
        </p:txBody>
      </p:sp>
      <p:graphicFrame>
        <p:nvGraphicFramePr>
          <p:cNvPr id="21" name="グラフ 20"/>
          <p:cNvGraphicFramePr>
            <a:graphicFrameLocks/>
          </p:cNvGraphicFramePr>
          <p:nvPr>
            <p:extLst>
              <p:ext uri="{D42A27DB-BD31-4B8C-83A1-F6EECF244321}">
                <p14:modId xmlns:p14="http://schemas.microsoft.com/office/powerpoint/2010/main" val="140553618"/>
              </p:ext>
            </p:extLst>
          </p:nvPr>
        </p:nvGraphicFramePr>
        <p:xfrm>
          <a:off x="4608005" y="3788460"/>
          <a:ext cx="4248472"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50</a:t>
            </a:fld>
            <a:endParaRPr kumimoji="1" lang="ja-JP" altLang="en-US"/>
          </a:p>
        </p:txBody>
      </p:sp>
      <p:graphicFrame>
        <p:nvGraphicFramePr>
          <p:cNvPr id="18" name="グラフ 17"/>
          <p:cNvGraphicFramePr>
            <a:graphicFrameLocks/>
          </p:cNvGraphicFramePr>
          <p:nvPr>
            <p:extLst>
              <p:ext uri="{D42A27DB-BD31-4B8C-83A1-F6EECF244321}">
                <p14:modId xmlns:p14="http://schemas.microsoft.com/office/powerpoint/2010/main" val="354347237"/>
              </p:ext>
            </p:extLst>
          </p:nvPr>
        </p:nvGraphicFramePr>
        <p:xfrm>
          <a:off x="323529" y="512386"/>
          <a:ext cx="3986853" cy="27165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56778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グラフ 25"/>
          <p:cNvGraphicFramePr/>
          <p:nvPr>
            <p:extLst>
              <p:ext uri="{D42A27DB-BD31-4B8C-83A1-F6EECF244321}">
                <p14:modId xmlns:p14="http://schemas.microsoft.com/office/powerpoint/2010/main" val="1501510790"/>
              </p:ext>
            </p:extLst>
          </p:nvPr>
        </p:nvGraphicFramePr>
        <p:xfrm>
          <a:off x="0" y="345620"/>
          <a:ext cx="4439073" cy="3161159"/>
        </p:xfrm>
        <a:graphic>
          <a:graphicData uri="http://schemas.openxmlformats.org/drawingml/2006/chart">
            <c:chart xmlns:c="http://schemas.openxmlformats.org/drawingml/2006/chart" xmlns:r="http://schemas.openxmlformats.org/officeDocument/2006/relationships" r:id="rId2"/>
          </a:graphicData>
        </a:graphic>
      </p:graphicFrame>
      <p:sp>
        <p:nvSpPr>
          <p:cNvPr id="29" name="正方形/長方形 28"/>
          <p:cNvSpPr/>
          <p:nvPr/>
        </p:nvSpPr>
        <p:spPr>
          <a:xfrm>
            <a:off x="24160" y="-28832"/>
            <a:ext cx="27363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zh-TW"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別開廃業率（大阪府）</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0" name="グラフ 29"/>
          <p:cNvGraphicFramePr/>
          <p:nvPr>
            <p:extLst>
              <p:ext uri="{D42A27DB-BD31-4B8C-83A1-F6EECF244321}">
                <p14:modId xmlns:p14="http://schemas.microsoft.com/office/powerpoint/2010/main" val="3868319467"/>
              </p:ext>
            </p:extLst>
          </p:nvPr>
        </p:nvGraphicFramePr>
        <p:xfrm>
          <a:off x="4686746" y="229608"/>
          <a:ext cx="4155124" cy="3036615"/>
        </p:xfrm>
        <a:graphic>
          <a:graphicData uri="http://schemas.openxmlformats.org/drawingml/2006/chart">
            <c:chart xmlns:c="http://schemas.openxmlformats.org/drawingml/2006/chart" xmlns:r="http://schemas.openxmlformats.org/officeDocument/2006/relationships" r:id="rId3"/>
          </a:graphicData>
        </a:graphic>
      </p:graphicFrame>
      <p:sp>
        <p:nvSpPr>
          <p:cNvPr id="31" name="正方形/長方形 30"/>
          <p:cNvSpPr/>
          <p:nvPr/>
        </p:nvSpPr>
        <p:spPr>
          <a:xfrm>
            <a:off x="3962028" y="229608"/>
            <a:ext cx="27363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smtClean="0">
                <a:solidFill>
                  <a:schemeClr val="tx1"/>
                </a:solidFill>
                <a:latin typeface="ＭＳ Ｐゴシック" panose="020B0600070205080204" pitchFamily="50" charset="-128"/>
                <a:ea typeface="ＭＳ Ｐゴシック" panose="020B0600070205080204" pitchFamily="50" charset="-128"/>
              </a:rPr>
              <a:t>【</a:t>
            </a:r>
            <a:r>
              <a:rPr lang="en-US" altLang="ja-JP" sz="1200" b="1" dirty="0">
                <a:solidFill>
                  <a:schemeClr val="tx1"/>
                </a:solidFill>
                <a:latin typeface="ＭＳ Ｐゴシック" panose="020B0600070205080204" pitchFamily="50" charset="-128"/>
                <a:ea typeface="ＭＳ Ｐゴシック" panose="020B0600070205080204" pitchFamily="50" charset="-128"/>
              </a:rPr>
              <a:t>2012</a:t>
            </a:r>
            <a:r>
              <a:rPr lang="zh-TW" altLang="en-US" sz="1200" b="1"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sz="1200" b="1" dirty="0">
                <a:solidFill>
                  <a:schemeClr val="tx1"/>
                </a:solidFill>
                <a:latin typeface="ＭＳ Ｐゴシック" panose="020B0600070205080204" pitchFamily="50" charset="-128"/>
                <a:ea typeface="ＭＳ Ｐゴシック" panose="020B0600070205080204" pitchFamily="50" charset="-128"/>
              </a:rPr>
              <a:t>2014</a:t>
            </a:r>
            <a:r>
              <a:rPr lang="zh-TW" altLang="en-US" sz="1200" b="1" dirty="0" smtClean="0">
                <a:solidFill>
                  <a:schemeClr val="tx1"/>
                </a:solidFill>
                <a:latin typeface="ＭＳ Ｐゴシック" panose="020B0600070205080204" pitchFamily="50" charset="-128"/>
                <a:ea typeface="ＭＳ Ｐゴシック" panose="020B0600070205080204" pitchFamily="50" charset="-128"/>
              </a:rPr>
              <a:t>年</a:t>
            </a:r>
            <a:r>
              <a:rPr lang="zh-TW" altLang="en-US" sz="1200" b="1" dirty="0">
                <a:solidFill>
                  <a:schemeClr val="tx1"/>
                </a:solidFill>
                <a:latin typeface="ＭＳ Ｐゴシック" panose="020B0600070205080204" pitchFamily="50" charset="-128"/>
                <a:ea typeface="ＭＳ Ｐゴシック" panose="020B0600070205080204" pitchFamily="50" charset="-128"/>
              </a:rPr>
              <a:t>平均</a:t>
            </a:r>
            <a:r>
              <a:rPr lang="en-US" altLang="zh-TW" sz="1200" b="1"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1200" b="1" dirty="0">
              <a:solidFill>
                <a:schemeClr val="tx1"/>
              </a:solidFill>
              <a:latin typeface="ＭＳ Ｐゴシック" panose="020B0600070205080204" pitchFamily="50" charset="-128"/>
              <a:ea typeface="ＭＳ Ｐゴシック" panose="020B0600070205080204" pitchFamily="50" charset="-128"/>
            </a:endParaRPr>
          </a:p>
        </p:txBody>
      </p:sp>
      <p:sp>
        <p:nvSpPr>
          <p:cNvPr id="33" name="正方形/長方形 32"/>
          <p:cNvSpPr/>
          <p:nvPr/>
        </p:nvSpPr>
        <p:spPr>
          <a:xfrm>
            <a:off x="62260" y="294820"/>
            <a:ext cx="27363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50" b="1" dirty="0" smtClean="0">
                <a:solidFill>
                  <a:schemeClr val="tx1"/>
                </a:solidFill>
                <a:latin typeface="ＭＳ Ｐゴシック" panose="020B0600070205080204" pitchFamily="50" charset="-128"/>
                <a:ea typeface="ＭＳ Ｐゴシック" panose="020B0600070205080204" pitchFamily="50" charset="-128"/>
              </a:rPr>
              <a:t>【</a:t>
            </a:r>
            <a:r>
              <a:rPr lang="en-US" altLang="ja-JP" sz="1050" b="1" dirty="0">
                <a:solidFill>
                  <a:schemeClr val="tx1"/>
                </a:solidFill>
                <a:latin typeface="ＭＳ Ｐゴシック" panose="020B0600070205080204" pitchFamily="50" charset="-128"/>
                <a:ea typeface="ＭＳ Ｐゴシック" panose="020B0600070205080204" pitchFamily="50" charset="-128"/>
              </a:rPr>
              <a:t>2009</a:t>
            </a:r>
            <a:r>
              <a:rPr lang="zh-TW" altLang="en-US" sz="1050" b="1"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sz="1050" b="1" dirty="0">
                <a:solidFill>
                  <a:schemeClr val="tx1"/>
                </a:solidFill>
                <a:latin typeface="ＭＳ Ｐゴシック" panose="020B0600070205080204" pitchFamily="50" charset="-128"/>
                <a:ea typeface="ＭＳ Ｐゴシック" panose="020B0600070205080204" pitchFamily="50" charset="-128"/>
              </a:rPr>
              <a:t>2012</a:t>
            </a:r>
            <a:r>
              <a:rPr lang="zh-TW" altLang="en-US" sz="1050" b="1" dirty="0" smtClean="0">
                <a:solidFill>
                  <a:schemeClr val="tx1"/>
                </a:solidFill>
                <a:latin typeface="ＭＳ Ｐゴシック" panose="020B0600070205080204" pitchFamily="50" charset="-128"/>
                <a:ea typeface="ＭＳ Ｐゴシック" panose="020B0600070205080204" pitchFamily="50" charset="-128"/>
              </a:rPr>
              <a:t>年</a:t>
            </a:r>
            <a:r>
              <a:rPr lang="zh-TW" altLang="en-US" sz="1050" b="1" dirty="0">
                <a:solidFill>
                  <a:schemeClr val="tx1"/>
                </a:solidFill>
                <a:latin typeface="ＭＳ Ｐゴシック" panose="020B0600070205080204" pitchFamily="50" charset="-128"/>
                <a:ea typeface="ＭＳ Ｐゴシック" panose="020B0600070205080204" pitchFamily="50" charset="-128"/>
              </a:rPr>
              <a:t>平均</a:t>
            </a:r>
            <a:r>
              <a:rPr lang="en-US" altLang="zh-TW" sz="1050" b="1"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1050" b="1" dirty="0">
              <a:solidFill>
                <a:schemeClr val="tx1"/>
              </a:solidFill>
              <a:latin typeface="ＭＳ Ｐゴシック" panose="020B0600070205080204" pitchFamily="50" charset="-128"/>
              <a:ea typeface="ＭＳ Ｐゴシック" panose="020B0600070205080204" pitchFamily="50" charset="-128"/>
            </a:endParaRPr>
          </a:p>
        </p:txBody>
      </p:sp>
      <p:sp>
        <p:nvSpPr>
          <p:cNvPr id="34" name="正方形/長方形 33"/>
          <p:cNvSpPr/>
          <p:nvPr/>
        </p:nvSpPr>
        <p:spPr>
          <a:xfrm>
            <a:off x="3482132" y="547138"/>
            <a:ext cx="576064" cy="215444"/>
          </a:xfrm>
          <a:prstGeom prst="rect">
            <a:avLst/>
          </a:prstGeom>
        </p:spPr>
        <p:txBody>
          <a:bodyPr wrap="square">
            <a:spAutoFit/>
          </a:bodyPr>
          <a:lstStyle/>
          <a:p>
            <a:r>
              <a:rPr lang="ja-JP" altLang="en-US" sz="800" dirty="0" smtClean="0"/>
              <a:t>（％）</a:t>
            </a:r>
            <a:endParaRPr lang="ja-JP" altLang="ja-JP" sz="800" dirty="0"/>
          </a:p>
        </p:txBody>
      </p:sp>
      <p:sp>
        <p:nvSpPr>
          <p:cNvPr id="35" name="正方形/長方形 34"/>
          <p:cNvSpPr/>
          <p:nvPr/>
        </p:nvSpPr>
        <p:spPr>
          <a:xfrm>
            <a:off x="8522692" y="588649"/>
            <a:ext cx="576064" cy="215444"/>
          </a:xfrm>
          <a:prstGeom prst="rect">
            <a:avLst/>
          </a:prstGeom>
        </p:spPr>
        <p:txBody>
          <a:bodyPr wrap="square">
            <a:spAutoFit/>
          </a:bodyPr>
          <a:lstStyle/>
          <a:p>
            <a:r>
              <a:rPr lang="ja-JP" altLang="en-US" sz="800" dirty="0" smtClean="0"/>
              <a:t>（％）</a:t>
            </a:r>
            <a:endParaRPr lang="ja-JP" altLang="ja-JP" sz="800" dirty="0"/>
          </a:p>
        </p:txBody>
      </p:sp>
      <p:sp>
        <p:nvSpPr>
          <p:cNvPr id="37" name="正方形/長方形 36"/>
          <p:cNvSpPr/>
          <p:nvPr/>
        </p:nvSpPr>
        <p:spPr>
          <a:xfrm>
            <a:off x="24160" y="3235385"/>
            <a:ext cx="3690504" cy="518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1400"/>
              </a:lnSpc>
              <a:spcBef>
                <a:spcPts val="0"/>
              </a:spcBef>
              <a:spcAft>
                <a:spcPts val="0"/>
              </a:spcAft>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別開業事業所数（産業大分類）</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defRPr/>
            </a:pP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8" name="表 37"/>
          <p:cNvGraphicFramePr>
            <a:graphicFrameLocks noGrp="1"/>
          </p:cNvGraphicFramePr>
          <p:nvPr>
            <p:extLst>
              <p:ext uri="{D42A27DB-BD31-4B8C-83A1-F6EECF244321}">
                <p14:modId xmlns:p14="http://schemas.microsoft.com/office/powerpoint/2010/main" val="1436168441"/>
              </p:ext>
            </p:extLst>
          </p:nvPr>
        </p:nvGraphicFramePr>
        <p:xfrm>
          <a:off x="4482064" y="3853763"/>
          <a:ext cx="4040628" cy="1062990"/>
        </p:xfrm>
        <a:graphic>
          <a:graphicData uri="http://schemas.openxmlformats.org/drawingml/2006/table">
            <a:tbl>
              <a:tblPr>
                <a:tableStyleId>{35758FB7-9AC5-4552-8A53-C91805E547FA}</a:tableStyleId>
              </a:tblPr>
              <a:tblGrid>
                <a:gridCol w="2716974"/>
                <a:gridCol w="1323654"/>
              </a:tblGrid>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飲食店</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9,437</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社会保険・社会福祉・介護事業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4,474</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医療業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4,187</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その他の小売業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3,867</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zh-TW"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飲食料小売業</a:t>
                      </a:r>
                      <a:endParaRPr lang="zh-TW"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3,329</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洗濯・理容・美容・浴場業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3,053</a:t>
                      </a:r>
                      <a:endParaRPr lang="en-US" altLang="ja-JP" sz="1100" b="0" i="0" u="none" strike="noStrike" dirty="0">
                        <a:solidFill>
                          <a:srgbClr val="000000"/>
                        </a:solidFill>
                        <a:effectLst/>
                        <a:latin typeface="ＭＳ Ｐゴシック"/>
                      </a:endParaRPr>
                    </a:p>
                  </a:txBody>
                  <a:tcPr marL="9525" marR="9525" marT="9525" marB="0" anchor="ctr"/>
                </a:tc>
              </a:tr>
            </a:tbl>
          </a:graphicData>
        </a:graphic>
      </p:graphicFrame>
      <p:sp>
        <p:nvSpPr>
          <p:cNvPr id="39" name="正方形/長方形 38"/>
          <p:cNvSpPr/>
          <p:nvPr/>
        </p:nvSpPr>
        <p:spPr>
          <a:xfrm>
            <a:off x="4378350" y="3068960"/>
            <a:ext cx="3744416" cy="513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1400"/>
              </a:lnSpc>
              <a:spcBef>
                <a:spcPts val="0"/>
              </a:spcBef>
              <a:spcAft>
                <a:spcPts val="0"/>
              </a:spcAft>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別開業事業所数（産業中分類上位）</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defRPr/>
            </a:pP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4452292" y="3609600"/>
            <a:ext cx="2135932"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資料：経済センサス基礎調査より作成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62260" y="223486"/>
            <a:ext cx="2135932"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資料：経済センサス基礎調査より作成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107504" y="3645604"/>
            <a:ext cx="2135932"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資料：経済センサス基礎調査より作成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254802190"/>
              </p:ext>
            </p:extLst>
          </p:nvPr>
        </p:nvGraphicFramePr>
        <p:xfrm>
          <a:off x="279635" y="3861049"/>
          <a:ext cx="3753905" cy="2831824"/>
        </p:xfrm>
        <a:graphic>
          <a:graphicData uri="http://schemas.openxmlformats.org/drawingml/2006/table">
            <a:tbl>
              <a:tblPr>
                <a:tableStyleId>{69C7853C-536D-4A76-A0AE-DD22124D55A5}</a:tableStyleId>
              </a:tblPr>
              <a:tblGrid>
                <a:gridCol w="2932235"/>
                <a:gridCol w="821670"/>
              </a:tblGrid>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D</a:t>
                      </a:r>
                      <a:r>
                        <a:rPr lang="en-US" altLang="ja-JP" sz="1200" u="none" strike="noStrike" baseline="0" dirty="0" smtClean="0">
                          <a:effectLst/>
                          <a:latin typeface="ＭＳ Ｐゴシック" panose="020B0600070205080204" pitchFamily="50" charset="-128"/>
                          <a:ea typeface="ＭＳ Ｐゴシック" panose="020B0600070205080204" pitchFamily="50" charset="-128"/>
                        </a:rPr>
                        <a:t> </a:t>
                      </a:r>
                      <a:r>
                        <a:rPr lang="ja-JP" altLang="en-US" sz="1200" u="none" strike="noStrike" dirty="0" smtClean="0">
                          <a:effectLst/>
                          <a:latin typeface="ＭＳ Ｐゴシック" panose="020B0600070205080204" pitchFamily="50" charset="-128"/>
                          <a:ea typeface="ＭＳ Ｐゴシック" panose="020B0600070205080204" pitchFamily="50" charset="-128"/>
                        </a:rPr>
                        <a:t>建設業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3,625</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E </a:t>
                      </a:r>
                      <a:r>
                        <a:rPr lang="ja-JP" altLang="en-US" sz="1200" u="none" strike="noStrike" dirty="0" smtClean="0">
                          <a:effectLst/>
                          <a:latin typeface="ＭＳ Ｐゴシック" panose="020B0600070205080204" pitchFamily="50" charset="-128"/>
                          <a:ea typeface="ＭＳ Ｐゴシック" panose="020B0600070205080204" pitchFamily="50" charset="-128"/>
                        </a:rPr>
                        <a:t>製造業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3,908</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F </a:t>
                      </a:r>
                      <a:r>
                        <a:rPr lang="ja-JP" altLang="en-US" sz="1200" u="none" strike="noStrike" dirty="0" smtClean="0">
                          <a:effectLst/>
                          <a:latin typeface="ＭＳ Ｐゴシック" panose="020B0600070205080204" pitchFamily="50" charset="-128"/>
                          <a:ea typeface="ＭＳ Ｐゴシック" panose="020B0600070205080204" pitchFamily="50" charset="-128"/>
                        </a:rPr>
                        <a:t>電気</a:t>
                      </a:r>
                      <a:r>
                        <a:rPr lang="ja-JP" altLang="en-US" sz="1200" u="none" strike="noStrike" dirty="0">
                          <a:effectLst/>
                          <a:latin typeface="ＭＳ Ｐゴシック" panose="020B0600070205080204" pitchFamily="50" charset="-128"/>
                          <a:ea typeface="ＭＳ Ｐゴシック" panose="020B0600070205080204" pitchFamily="50" charset="-128"/>
                        </a:rPr>
                        <a:t>・ガス・熱供給・水道業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48</a:t>
                      </a:r>
                      <a:endParaRPr lang="en-US" altLang="ja-JP"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G </a:t>
                      </a:r>
                      <a:r>
                        <a:rPr lang="ja-JP" altLang="en-US" sz="1200" u="none" strike="noStrike" dirty="0" smtClean="0">
                          <a:effectLst/>
                          <a:latin typeface="ＭＳ Ｐゴシック" panose="020B0600070205080204" pitchFamily="50" charset="-128"/>
                          <a:ea typeface="ＭＳ Ｐゴシック" panose="020B0600070205080204" pitchFamily="50" charset="-128"/>
                        </a:rPr>
                        <a:t>情報</a:t>
                      </a:r>
                      <a:r>
                        <a:rPr lang="ja-JP" altLang="en-US" sz="1200" u="none" strike="noStrike" dirty="0">
                          <a:effectLst/>
                          <a:latin typeface="ＭＳ Ｐゴシック" panose="020B0600070205080204" pitchFamily="50" charset="-128"/>
                          <a:ea typeface="ＭＳ Ｐゴシック" panose="020B0600070205080204" pitchFamily="50" charset="-128"/>
                        </a:rPr>
                        <a:t>通信業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1,554</a:t>
                      </a:r>
                    </a:p>
                  </a:txBody>
                  <a:tcPr marL="6794" marR="36000" marT="6794" marB="0" anchor="ctr"/>
                </a:tc>
              </a:tr>
              <a:tr h="186908">
                <a:tc>
                  <a:txBody>
                    <a:bodyPr/>
                    <a:lstStyle/>
                    <a:p>
                      <a:pPr algn="l" fontAlgn="ctr">
                        <a:lnSpc>
                          <a:spcPts val="1400"/>
                        </a:lnSpc>
                      </a:pPr>
                      <a:r>
                        <a:rPr lang="en-US" altLang="zh-TW" sz="1200" u="none" strike="noStrike" dirty="0" smtClean="0">
                          <a:effectLst/>
                          <a:latin typeface="ＭＳ Ｐゴシック" panose="020B0600070205080204" pitchFamily="50" charset="-128"/>
                          <a:ea typeface="ＭＳ Ｐゴシック" panose="020B0600070205080204" pitchFamily="50" charset="-128"/>
                        </a:rPr>
                        <a:t>H </a:t>
                      </a:r>
                      <a:r>
                        <a:rPr lang="zh-TW" altLang="en-US" sz="1200" u="none" strike="noStrike" dirty="0" smtClean="0">
                          <a:effectLst/>
                          <a:latin typeface="ＭＳ Ｐゴシック" panose="020B0600070205080204" pitchFamily="50" charset="-128"/>
                          <a:ea typeface="ＭＳ Ｐゴシック" panose="020B0600070205080204" pitchFamily="50" charset="-128"/>
                        </a:rPr>
                        <a:t>運輸業</a:t>
                      </a:r>
                      <a:r>
                        <a:rPr lang="zh-TW" altLang="en-US" sz="1200" u="none" strike="noStrike" dirty="0">
                          <a:effectLst/>
                          <a:latin typeface="ＭＳ Ｐゴシック" panose="020B0600070205080204" pitchFamily="50" charset="-128"/>
                          <a:ea typeface="ＭＳ Ｐゴシック" panose="020B0600070205080204" pitchFamily="50" charset="-128"/>
                        </a:rPr>
                        <a:t>，郵便業</a:t>
                      </a:r>
                      <a:endParaRPr lang="zh-TW"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2,124</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I </a:t>
                      </a:r>
                      <a:r>
                        <a:rPr lang="ja-JP" altLang="en-US" sz="1200" u="none" strike="noStrike" dirty="0" smtClean="0">
                          <a:effectLst/>
                          <a:latin typeface="ＭＳ Ｐゴシック" panose="020B0600070205080204" pitchFamily="50" charset="-128"/>
                          <a:ea typeface="ＭＳ Ｐゴシック" panose="020B0600070205080204" pitchFamily="50" charset="-128"/>
                        </a:rPr>
                        <a:t>卸売業</a:t>
                      </a:r>
                      <a:r>
                        <a:rPr lang="ja-JP" altLang="en-US" sz="1200" u="none" strike="noStrike" dirty="0">
                          <a:effectLst/>
                          <a:latin typeface="ＭＳ Ｐゴシック" panose="020B0600070205080204" pitchFamily="50" charset="-128"/>
                          <a:ea typeface="ＭＳ Ｐゴシック" panose="020B0600070205080204" pitchFamily="50" charset="-128"/>
                        </a:rPr>
                        <a:t>，小売業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17,814</a:t>
                      </a:r>
                    </a:p>
                  </a:txBody>
                  <a:tcPr marL="6794" marR="36000" marT="6794" marB="0" anchor="ctr"/>
                </a:tc>
              </a:tr>
              <a:tr h="186908">
                <a:tc>
                  <a:txBody>
                    <a:bodyPr/>
                    <a:lstStyle/>
                    <a:p>
                      <a:pPr algn="l" fontAlgn="ctr">
                        <a:lnSpc>
                          <a:spcPts val="1400"/>
                        </a:lnSpc>
                      </a:pPr>
                      <a:r>
                        <a:rPr lang="en-US" altLang="zh-TW" sz="1200" u="none" strike="noStrike" dirty="0" smtClean="0">
                          <a:effectLst/>
                          <a:latin typeface="ＭＳ Ｐゴシック" panose="020B0600070205080204" pitchFamily="50" charset="-128"/>
                          <a:ea typeface="ＭＳ Ｐゴシック" panose="020B0600070205080204" pitchFamily="50" charset="-128"/>
                        </a:rPr>
                        <a:t>J </a:t>
                      </a:r>
                      <a:r>
                        <a:rPr lang="zh-TW" altLang="en-US" sz="1200" u="none" strike="noStrike" dirty="0" smtClean="0">
                          <a:effectLst/>
                          <a:latin typeface="ＭＳ Ｐゴシック" panose="020B0600070205080204" pitchFamily="50" charset="-128"/>
                          <a:ea typeface="ＭＳ Ｐゴシック" panose="020B0600070205080204" pitchFamily="50" charset="-128"/>
                        </a:rPr>
                        <a:t>金融業</a:t>
                      </a:r>
                      <a:r>
                        <a:rPr lang="zh-TW" altLang="en-US" sz="1200" u="none" strike="noStrike" dirty="0">
                          <a:effectLst/>
                          <a:latin typeface="ＭＳ Ｐゴシック" panose="020B0600070205080204" pitchFamily="50" charset="-128"/>
                          <a:ea typeface="ＭＳ Ｐゴシック" panose="020B0600070205080204" pitchFamily="50" charset="-128"/>
                        </a:rPr>
                        <a:t>，保険業</a:t>
                      </a:r>
                      <a:endParaRPr lang="zh-TW"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1,426</a:t>
                      </a:r>
                    </a:p>
                  </a:txBody>
                  <a:tcPr marL="6794" marR="36000" marT="6794" marB="0" anchor="ctr"/>
                </a:tc>
              </a:tr>
              <a:tr h="186908">
                <a:tc>
                  <a:txBody>
                    <a:bodyPr/>
                    <a:lstStyle/>
                    <a:p>
                      <a:pPr algn="l" fontAlgn="ctr">
                        <a:lnSpc>
                          <a:spcPts val="1400"/>
                        </a:lnSpc>
                      </a:pPr>
                      <a:r>
                        <a:rPr lang="en-US" altLang="zh-TW" sz="1200" u="none" strike="noStrike" dirty="0" smtClean="0">
                          <a:effectLst/>
                          <a:latin typeface="ＭＳ Ｐゴシック" panose="020B0600070205080204" pitchFamily="50" charset="-128"/>
                          <a:ea typeface="ＭＳ Ｐゴシック" panose="020B0600070205080204" pitchFamily="50" charset="-128"/>
                        </a:rPr>
                        <a:t>K </a:t>
                      </a:r>
                      <a:r>
                        <a:rPr lang="zh-TW" altLang="en-US" sz="1200" u="none" strike="noStrike" dirty="0" smtClean="0">
                          <a:effectLst/>
                          <a:latin typeface="ＭＳ Ｐゴシック" panose="020B0600070205080204" pitchFamily="50" charset="-128"/>
                          <a:ea typeface="ＭＳ Ｐゴシック" panose="020B0600070205080204" pitchFamily="50" charset="-128"/>
                        </a:rPr>
                        <a:t>不動</a:t>
                      </a:r>
                      <a:r>
                        <a:rPr lang="zh-TW" altLang="en-US" sz="1200" u="none" strike="noStrike" dirty="0">
                          <a:effectLst/>
                          <a:latin typeface="ＭＳ Ｐゴシック" panose="020B0600070205080204" pitchFamily="50" charset="-128"/>
                          <a:ea typeface="ＭＳ Ｐゴシック" panose="020B0600070205080204" pitchFamily="50" charset="-128"/>
                        </a:rPr>
                        <a:t>産業，物品賃貸業</a:t>
                      </a:r>
                      <a:endParaRPr lang="zh-TW"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4,575</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L </a:t>
                      </a:r>
                      <a:r>
                        <a:rPr lang="ja-JP" altLang="en-US" sz="1200" u="none" strike="noStrike" dirty="0" smtClean="0">
                          <a:effectLst/>
                          <a:latin typeface="ＭＳ Ｐゴシック" panose="020B0600070205080204" pitchFamily="50" charset="-128"/>
                          <a:ea typeface="ＭＳ Ｐゴシック" panose="020B0600070205080204" pitchFamily="50" charset="-128"/>
                        </a:rPr>
                        <a:t>学術</a:t>
                      </a:r>
                      <a:r>
                        <a:rPr lang="ja-JP" altLang="en-US" sz="1200" u="none" strike="noStrike" dirty="0">
                          <a:effectLst/>
                          <a:latin typeface="ＭＳ Ｐゴシック" panose="020B0600070205080204" pitchFamily="50" charset="-128"/>
                          <a:ea typeface="ＭＳ Ｐゴシック" panose="020B0600070205080204" pitchFamily="50" charset="-128"/>
                        </a:rPr>
                        <a:t>研究，専門・技術サービス業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3,528</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M </a:t>
                      </a:r>
                      <a:r>
                        <a:rPr lang="ja-JP" altLang="en-US" sz="1200" u="none" strike="noStrike" dirty="0" smtClean="0">
                          <a:effectLst/>
                          <a:latin typeface="ＭＳ Ｐゴシック" panose="020B0600070205080204" pitchFamily="50" charset="-128"/>
                          <a:ea typeface="ＭＳ Ｐゴシック" panose="020B0600070205080204" pitchFamily="50" charset="-128"/>
                        </a:rPr>
                        <a:t>宿泊業</a:t>
                      </a:r>
                      <a:r>
                        <a:rPr lang="ja-JP" altLang="en-US" sz="1200" u="none" strike="noStrike" dirty="0">
                          <a:effectLst/>
                          <a:latin typeface="ＭＳ Ｐゴシック" panose="020B0600070205080204" pitchFamily="50" charset="-128"/>
                          <a:ea typeface="ＭＳ Ｐゴシック" panose="020B0600070205080204" pitchFamily="50" charset="-128"/>
                        </a:rPr>
                        <a:t>，飲食サービス業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11,135</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N </a:t>
                      </a:r>
                      <a:r>
                        <a:rPr lang="ja-JP" altLang="en-US" sz="1200" u="none" strike="noStrike" dirty="0" smtClean="0">
                          <a:effectLst/>
                          <a:latin typeface="ＭＳ Ｐゴシック" panose="020B0600070205080204" pitchFamily="50" charset="-128"/>
                          <a:ea typeface="ＭＳ Ｐゴシック" panose="020B0600070205080204" pitchFamily="50" charset="-128"/>
                        </a:rPr>
                        <a:t>生活</a:t>
                      </a:r>
                      <a:r>
                        <a:rPr lang="ja-JP" altLang="en-US" sz="1200" u="none" strike="noStrike" dirty="0">
                          <a:effectLst/>
                          <a:latin typeface="ＭＳ Ｐゴシック" panose="020B0600070205080204" pitchFamily="50" charset="-128"/>
                          <a:ea typeface="ＭＳ Ｐゴシック" panose="020B0600070205080204" pitchFamily="50" charset="-128"/>
                        </a:rPr>
                        <a:t>関連サービス業，娯楽業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4,937</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O </a:t>
                      </a:r>
                      <a:r>
                        <a:rPr lang="ja-JP" altLang="en-US" sz="1200" u="none" strike="noStrike" dirty="0" smtClean="0">
                          <a:effectLst/>
                          <a:latin typeface="ＭＳ Ｐゴシック" panose="020B0600070205080204" pitchFamily="50" charset="-128"/>
                          <a:ea typeface="ＭＳ Ｐゴシック" panose="020B0600070205080204" pitchFamily="50" charset="-128"/>
                        </a:rPr>
                        <a:t>教育</a:t>
                      </a:r>
                      <a:r>
                        <a:rPr lang="ja-JP" altLang="en-US" sz="1200" u="none" strike="noStrike" dirty="0">
                          <a:effectLst/>
                          <a:latin typeface="ＭＳ Ｐゴシック" panose="020B0600070205080204" pitchFamily="50" charset="-128"/>
                          <a:ea typeface="ＭＳ Ｐゴシック" panose="020B0600070205080204" pitchFamily="50" charset="-128"/>
                        </a:rPr>
                        <a:t>，学習支援業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2,503</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P </a:t>
                      </a:r>
                      <a:r>
                        <a:rPr lang="ja-JP" altLang="en-US" sz="1200" u="none" strike="noStrike" dirty="0" smtClean="0">
                          <a:effectLst/>
                          <a:latin typeface="ＭＳ Ｐゴシック" panose="020B0600070205080204" pitchFamily="50" charset="-128"/>
                          <a:ea typeface="ＭＳ Ｐゴシック" panose="020B0600070205080204" pitchFamily="50" charset="-128"/>
                        </a:rPr>
                        <a:t>医療</a:t>
                      </a:r>
                      <a:r>
                        <a:rPr lang="ja-JP" altLang="en-US" sz="1200" u="none" strike="noStrike" dirty="0">
                          <a:effectLst/>
                          <a:latin typeface="ＭＳ Ｐゴシック" panose="020B0600070205080204" pitchFamily="50" charset="-128"/>
                          <a:ea typeface="ＭＳ Ｐゴシック" panose="020B0600070205080204" pitchFamily="50" charset="-128"/>
                        </a:rPr>
                        <a:t>，福祉</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8,736</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Q </a:t>
                      </a:r>
                      <a:r>
                        <a:rPr lang="ja-JP" altLang="en-US" sz="1200" u="none" strike="noStrike" dirty="0" smtClean="0">
                          <a:effectLst/>
                          <a:latin typeface="ＭＳ Ｐゴシック" panose="020B0600070205080204" pitchFamily="50" charset="-128"/>
                          <a:ea typeface="ＭＳ Ｐゴシック" panose="020B0600070205080204" pitchFamily="50" charset="-128"/>
                        </a:rPr>
                        <a:t>複合</a:t>
                      </a:r>
                      <a:r>
                        <a:rPr lang="ja-JP" altLang="en-US" sz="1200" u="none" strike="noStrike" dirty="0">
                          <a:effectLst/>
                          <a:latin typeface="ＭＳ Ｐゴシック" panose="020B0600070205080204" pitchFamily="50" charset="-128"/>
                          <a:ea typeface="ＭＳ Ｐゴシック" panose="020B0600070205080204" pitchFamily="50" charset="-128"/>
                        </a:rPr>
                        <a:t>サービス事業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22</a:t>
                      </a:r>
                      <a:endParaRPr lang="en-US" altLang="ja-JP"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6794" marR="36000" marT="6794" marB="0" anchor="ctr"/>
                </a:tc>
              </a:tr>
              <a:tr h="215112">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R </a:t>
                      </a:r>
                      <a:r>
                        <a:rPr lang="ja-JP" altLang="en-US" sz="1200" u="none" strike="noStrike" dirty="0" smtClean="0">
                          <a:effectLst/>
                          <a:latin typeface="ＭＳ Ｐゴシック" panose="020B0600070205080204" pitchFamily="50" charset="-128"/>
                          <a:ea typeface="ＭＳ Ｐゴシック" panose="020B0600070205080204" pitchFamily="50" charset="-128"/>
                        </a:rPr>
                        <a:t>サービス業</a:t>
                      </a:r>
                      <a:r>
                        <a:rPr lang="ja-JP" altLang="en-US" sz="1200" u="none" strike="noStrike" dirty="0">
                          <a:effectLst/>
                          <a:latin typeface="ＭＳ Ｐゴシック" panose="020B0600070205080204" pitchFamily="50" charset="-128"/>
                          <a:ea typeface="ＭＳ Ｐゴシック" panose="020B0600070205080204" pitchFamily="50" charset="-128"/>
                        </a:rPr>
                        <a:t>（他に分類されないもの）</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4,239</a:t>
                      </a:r>
                    </a:p>
                  </a:txBody>
                  <a:tcPr marL="6794" marR="36000" marT="6794" marB="0" anchor="ctr"/>
                </a:tc>
              </a:tr>
            </a:tbl>
          </a:graphicData>
        </a:graphic>
      </p:graphicFrame>
      <p:sp>
        <p:nvSpPr>
          <p:cNvPr id="36" name="正方形/長方形 35"/>
          <p:cNvSpPr/>
          <p:nvPr/>
        </p:nvSpPr>
        <p:spPr>
          <a:xfrm>
            <a:off x="3690504" y="3648154"/>
            <a:ext cx="488776" cy="246221"/>
          </a:xfrm>
          <a:prstGeom prst="rect">
            <a:avLst/>
          </a:prstGeom>
        </p:spPr>
        <p:txBody>
          <a:bodyPr wrap="square">
            <a:spAutoFit/>
          </a:bodyPr>
          <a:lstStyle/>
          <a:p>
            <a:r>
              <a:rPr lang="ja-JP" altLang="en-US" sz="1000" dirty="0" smtClean="0"/>
              <a:t>（件）</a:t>
            </a:r>
            <a:endParaRPr lang="ja-JP" altLang="ja-JP" sz="1000" dirty="0"/>
          </a:p>
        </p:txBody>
      </p:sp>
      <p:sp>
        <p:nvSpPr>
          <p:cNvPr id="45" name="正方形/長方形 44"/>
          <p:cNvSpPr/>
          <p:nvPr/>
        </p:nvSpPr>
        <p:spPr>
          <a:xfrm>
            <a:off x="8172400" y="3569303"/>
            <a:ext cx="488776" cy="246221"/>
          </a:xfrm>
          <a:prstGeom prst="rect">
            <a:avLst/>
          </a:prstGeom>
        </p:spPr>
        <p:txBody>
          <a:bodyPr wrap="square">
            <a:spAutoFit/>
          </a:bodyPr>
          <a:lstStyle/>
          <a:p>
            <a:r>
              <a:rPr lang="ja-JP" altLang="en-US" sz="1000" dirty="0" smtClean="0"/>
              <a:t>（件）</a:t>
            </a:r>
            <a:endParaRPr lang="ja-JP" altLang="ja-JP" sz="1000" dirty="0"/>
          </a:p>
        </p:txBody>
      </p:sp>
      <p:sp>
        <p:nvSpPr>
          <p:cNvPr id="46" name="正方形/長方形 45"/>
          <p:cNvSpPr/>
          <p:nvPr/>
        </p:nvSpPr>
        <p:spPr>
          <a:xfrm>
            <a:off x="3326928" y="6669940"/>
            <a:ext cx="813024"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7884368" y="4905744"/>
            <a:ext cx="813024"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51</a:t>
            </a:fld>
            <a:endParaRPr kumimoji="1" lang="ja-JP" altLang="en-US"/>
          </a:p>
        </p:txBody>
      </p:sp>
    </p:spTree>
    <p:extLst>
      <p:ext uri="{BB962C8B-B14F-4D97-AF65-F5344CB8AC3E}">
        <p14:creationId xmlns:p14="http://schemas.microsoft.com/office/powerpoint/2010/main" val="1944835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226389" y="4058"/>
            <a:ext cx="324991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■大学発ベンチャー企業数（大学別）</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90011" y="308065"/>
            <a:ext cx="4050384" cy="230832"/>
          </a:xfrm>
          <a:prstGeom prst="rect">
            <a:avLst/>
          </a:prstGeom>
        </p:spPr>
        <p:txBody>
          <a:bodyPr wrap="square">
            <a:spAutoFit/>
          </a:bodyPr>
          <a:lstStyle/>
          <a:p>
            <a:r>
              <a:rPr lang="ja-JP" altLang="en-US" sz="900" dirty="0" smtClean="0"/>
              <a:t>出典：経済産業省</a:t>
            </a:r>
            <a:r>
              <a:rPr lang="zh-TW" altLang="en-US" sz="900" dirty="0" smtClean="0"/>
              <a:t>「</a:t>
            </a:r>
            <a:r>
              <a:rPr lang="ja-JP" altLang="en-US" sz="900" dirty="0" smtClean="0"/>
              <a:t>平成</a:t>
            </a:r>
            <a:r>
              <a:rPr lang="en-US" altLang="ja-JP" sz="900" dirty="0" smtClean="0"/>
              <a:t>28</a:t>
            </a:r>
            <a:r>
              <a:rPr lang="ja-JP" altLang="en-US" sz="900" dirty="0" smtClean="0"/>
              <a:t>年度大学発ベンチャー調査 調査結果概要</a:t>
            </a:r>
            <a:r>
              <a:rPr lang="zh-TW" altLang="en-US" sz="900" dirty="0" smtClean="0"/>
              <a:t>」</a:t>
            </a:r>
            <a:r>
              <a:rPr lang="en-US" altLang="ja-JP" sz="900" dirty="0" smtClean="0"/>
              <a:t> </a:t>
            </a:r>
            <a:endParaRPr lang="ja-JP" altLang="ja-JP" sz="900" dirty="0"/>
          </a:p>
        </p:txBody>
      </p:sp>
      <p:pic>
        <p:nvPicPr>
          <p:cNvPr id="35" name="図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546066"/>
            <a:ext cx="7992888" cy="3242974"/>
          </a:xfrm>
          <a:prstGeom prst="rect">
            <a:avLst/>
          </a:prstGeom>
        </p:spPr>
      </p:pic>
      <p:sp>
        <p:nvSpPr>
          <p:cNvPr id="26" name="正方形/長方形 25"/>
          <p:cNvSpPr/>
          <p:nvPr/>
        </p:nvSpPr>
        <p:spPr>
          <a:xfrm>
            <a:off x="179512" y="4077072"/>
            <a:ext cx="5343029"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■近畿地区男女別創業融資実績（</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出典：日本政策金融公庫　大阪創業支援センター ニュースリリース（平成</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5372" b="20965"/>
          <a:stretch/>
        </p:blipFill>
        <p:spPr bwMode="auto">
          <a:xfrm>
            <a:off x="611560" y="4918010"/>
            <a:ext cx="7344816" cy="125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テキスト ボックス 29"/>
          <p:cNvSpPr txBox="1"/>
          <p:nvPr/>
        </p:nvSpPr>
        <p:spPr>
          <a:xfrm>
            <a:off x="634505" y="4680158"/>
            <a:ext cx="4824536" cy="276999"/>
          </a:xfrm>
          <a:prstGeom prst="rect">
            <a:avLst/>
          </a:prstGeom>
          <a:noFill/>
        </p:spPr>
        <p:txBody>
          <a:bodyPr wrap="square" rtlCol="0">
            <a:spAutoFit/>
          </a:bodyPr>
          <a:lstStyle/>
          <a:p>
            <a:r>
              <a:rPr lang="en-US" altLang="ja-JP" sz="1200" dirty="0" smtClean="0"/>
              <a:t>※</a:t>
            </a:r>
            <a:r>
              <a:rPr lang="ja-JP" altLang="en-US" sz="1200" dirty="0" smtClean="0"/>
              <a:t>近畿地区：滋賀県、京都府、大阪府、兵庫県、奈良県、和歌山県</a:t>
            </a:r>
            <a:endParaRPr lang="ja-JP" altLang="en-US" sz="1200" dirty="0"/>
          </a:p>
        </p:txBody>
      </p:sp>
      <p:sp>
        <p:nvSpPr>
          <p:cNvPr id="31" name="テキスト ボックス 30"/>
          <p:cNvSpPr txBox="1"/>
          <p:nvPr/>
        </p:nvSpPr>
        <p:spPr>
          <a:xfrm>
            <a:off x="539552" y="6167045"/>
            <a:ext cx="6552728" cy="461665"/>
          </a:xfrm>
          <a:prstGeom prst="rect">
            <a:avLst/>
          </a:prstGeom>
          <a:noFill/>
        </p:spPr>
        <p:txBody>
          <a:bodyPr wrap="square" rtlCol="0">
            <a:spAutoFit/>
          </a:bodyPr>
          <a:lstStyle/>
          <a:p>
            <a:r>
              <a:rPr lang="ja-JP" altLang="en-US" sz="1200" dirty="0"/>
              <a:t>　</a:t>
            </a:r>
            <a:r>
              <a:rPr lang="ja-JP" altLang="en-US" sz="1200" dirty="0" smtClean="0"/>
              <a:t>創業融資実績の</a:t>
            </a:r>
            <a:r>
              <a:rPr lang="ja-JP" altLang="en-US" sz="1200" dirty="0"/>
              <a:t>男性と女性の</a:t>
            </a:r>
            <a:r>
              <a:rPr lang="ja-JP" altLang="en-US" sz="1200" dirty="0" smtClean="0"/>
              <a:t>増加率を比較すると、男性の前年同期比が５％で、女性は１３％</a:t>
            </a:r>
            <a:endParaRPr lang="en-US" altLang="ja-JP" sz="1200" dirty="0" smtClean="0"/>
          </a:p>
          <a:p>
            <a:r>
              <a:rPr lang="ja-JP" altLang="en-US" sz="1200" dirty="0" smtClean="0"/>
              <a:t>　女性起業家向けの支援拡充の動きもあり、女性の創業が増加傾向にある。</a:t>
            </a:r>
            <a:endParaRPr lang="en-US" altLang="ja-JP" sz="1200" dirty="0" smtClean="0"/>
          </a:p>
        </p:txBody>
      </p:sp>
      <p:sp>
        <p:nvSpPr>
          <p:cNvPr id="36" name="テキスト ボックス 35"/>
          <p:cNvSpPr txBox="1"/>
          <p:nvPr/>
        </p:nvSpPr>
        <p:spPr>
          <a:xfrm>
            <a:off x="6804248" y="4728998"/>
            <a:ext cx="1296144" cy="276999"/>
          </a:xfrm>
          <a:prstGeom prst="rect">
            <a:avLst/>
          </a:prstGeom>
          <a:noFill/>
        </p:spPr>
        <p:txBody>
          <a:bodyPr wrap="square" rtlCol="0">
            <a:spAutoFit/>
          </a:bodyPr>
          <a:lstStyle/>
          <a:p>
            <a:r>
              <a:rPr lang="ja-JP" altLang="en-US" sz="1200" dirty="0"/>
              <a:t>　</a:t>
            </a:r>
            <a:r>
              <a:rPr lang="ja-JP" altLang="en-US" sz="1200" dirty="0" smtClean="0"/>
              <a:t>（企業数、％）</a:t>
            </a:r>
            <a:endParaRPr lang="ja-JP" altLang="en-US" sz="12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52</a:t>
            </a:fld>
            <a:endParaRPr kumimoji="1" lang="ja-JP" altLang="en-US"/>
          </a:p>
        </p:txBody>
      </p:sp>
    </p:spTree>
    <p:extLst>
      <p:ext uri="{BB962C8B-B14F-4D97-AF65-F5344CB8AC3E}">
        <p14:creationId xmlns:p14="http://schemas.microsoft.com/office/powerpoint/2010/main" val="5143578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3547393015"/>
              </p:ext>
            </p:extLst>
          </p:nvPr>
        </p:nvGraphicFramePr>
        <p:xfrm>
          <a:off x="222676" y="567755"/>
          <a:ext cx="3612566" cy="2285761"/>
        </p:xfrm>
        <a:graphic>
          <a:graphicData uri="http://schemas.openxmlformats.org/drawingml/2006/table">
            <a:tbl>
              <a:tblPr firstRow="1" firstCol="1" bandRow="1">
                <a:tableStyleId>{5C22544A-7EE6-4342-B048-85BDC9FD1C3A}</a:tableStyleId>
              </a:tblPr>
              <a:tblGrid>
                <a:gridCol w="902772"/>
                <a:gridCol w="903511"/>
                <a:gridCol w="902772"/>
                <a:gridCol w="903511"/>
              </a:tblGrid>
              <a:tr h="323966">
                <a:tc>
                  <a:txBody>
                    <a:bodyPr/>
                    <a:lstStyle/>
                    <a:p>
                      <a:pPr algn="l">
                        <a:spcAft>
                          <a:spcPts val="0"/>
                        </a:spcAft>
                      </a:pPr>
                      <a:r>
                        <a:rPr lang="ja-JP" sz="1050" kern="0" dirty="0">
                          <a:effectLst/>
                        </a:rPr>
                        <a:t>　</a:t>
                      </a:r>
                      <a:r>
                        <a:rPr lang="ja-JP" altLang="en-US" sz="1050" kern="0" dirty="0" smtClean="0">
                          <a:effectLst/>
                        </a:rPr>
                        <a:t>（人）</a:t>
                      </a:r>
                      <a:endParaRPr lang="ja-JP" sz="1200" kern="100" dirty="0">
                        <a:effectLst/>
                        <a:latin typeface="Century"/>
                        <a:ea typeface="ＭＳ 明朝"/>
                        <a:cs typeface="Times New Roman"/>
                      </a:endParaRPr>
                    </a:p>
                  </a:txBody>
                  <a:tcPr marL="62865" marR="62865" marT="0" marB="0" anchor="ctr"/>
                </a:tc>
                <a:tc>
                  <a:txBody>
                    <a:bodyPr/>
                    <a:lstStyle/>
                    <a:p>
                      <a:pPr algn="ctr">
                        <a:spcAft>
                          <a:spcPts val="0"/>
                        </a:spcAft>
                      </a:pPr>
                      <a:r>
                        <a:rPr lang="en-US" sz="1050" kern="0">
                          <a:effectLst/>
                        </a:rPr>
                        <a:t>2010</a:t>
                      </a:r>
                      <a:r>
                        <a:rPr lang="ja-JP" sz="1050" kern="0">
                          <a:effectLst/>
                        </a:rPr>
                        <a:t>年</a:t>
                      </a:r>
                      <a:endParaRPr lang="ja-JP" sz="1200" kern="100">
                        <a:effectLst/>
                        <a:latin typeface="Century"/>
                        <a:ea typeface="ＭＳ 明朝"/>
                        <a:cs typeface="Times New Roman"/>
                      </a:endParaRPr>
                    </a:p>
                  </a:txBody>
                  <a:tcPr marL="62865" marR="62865" marT="0" marB="0" anchor="ctr"/>
                </a:tc>
                <a:tc>
                  <a:txBody>
                    <a:bodyPr/>
                    <a:lstStyle/>
                    <a:p>
                      <a:pPr algn="ctr">
                        <a:spcAft>
                          <a:spcPts val="0"/>
                        </a:spcAft>
                      </a:pPr>
                      <a:r>
                        <a:rPr lang="en-US" sz="1050" kern="0" dirty="0">
                          <a:effectLst/>
                        </a:rPr>
                        <a:t>2015</a:t>
                      </a:r>
                      <a:r>
                        <a:rPr lang="ja-JP" sz="1050" kern="0" dirty="0">
                          <a:effectLst/>
                        </a:rPr>
                        <a:t>年</a:t>
                      </a:r>
                      <a:endParaRPr lang="ja-JP" sz="1200" kern="100" dirty="0">
                        <a:effectLst/>
                        <a:latin typeface="Century"/>
                        <a:ea typeface="ＭＳ 明朝"/>
                        <a:cs typeface="Times New Roman"/>
                      </a:endParaRPr>
                    </a:p>
                  </a:txBody>
                  <a:tcPr marL="62865" marR="62865" marT="0" marB="0" anchor="ctr"/>
                </a:tc>
                <a:tc>
                  <a:txBody>
                    <a:bodyPr/>
                    <a:lstStyle/>
                    <a:p>
                      <a:pPr algn="ctr">
                        <a:spcAft>
                          <a:spcPts val="0"/>
                        </a:spcAft>
                      </a:pPr>
                      <a:r>
                        <a:rPr lang="ja-JP" sz="1050" kern="0" dirty="0" smtClean="0">
                          <a:effectLst/>
                        </a:rPr>
                        <a:t>増減</a:t>
                      </a:r>
                      <a:r>
                        <a:rPr lang="ja-JP" altLang="en-US" sz="1050" kern="0" dirty="0" smtClean="0">
                          <a:effectLst/>
                        </a:rPr>
                        <a:t>率</a:t>
                      </a:r>
                      <a:endParaRPr lang="ja-JP" sz="1200" kern="100" dirty="0">
                        <a:effectLst/>
                        <a:latin typeface="Century"/>
                        <a:ea typeface="ＭＳ 明朝"/>
                        <a:cs typeface="Times New Roman"/>
                      </a:endParaRPr>
                    </a:p>
                  </a:txBody>
                  <a:tcPr marL="62865" marR="62865" marT="0" marB="0" anchor="ctr"/>
                </a:tc>
              </a:tr>
              <a:tr h="323966">
                <a:tc>
                  <a:txBody>
                    <a:bodyPr/>
                    <a:lstStyle/>
                    <a:p>
                      <a:pPr algn="l">
                        <a:spcAft>
                          <a:spcPts val="0"/>
                        </a:spcAft>
                      </a:pPr>
                      <a:r>
                        <a:rPr lang="ja-JP" sz="1050" kern="0">
                          <a:effectLst/>
                        </a:rPr>
                        <a:t>全国</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a:effectLst/>
                        </a:rPr>
                        <a:t>709,796</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a:effectLst/>
                        </a:rPr>
                        <a:t>637,109</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ja-JP" altLang="en-US" sz="1050" kern="0" dirty="0" smtClean="0">
                          <a:effectLst/>
                        </a:rPr>
                        <a:t>▲</a:t>
                      </a:r>
                      <a:r>
                        <a:rPr lang="en-US" sz="1050" kern="0" dirty="0" smtClean="0">
                          <a:effectLst/>
                        </a:rPr>
                        <a:t>10.2</a:t>
                      </a:r>
                      <a:r>
                        <a:rPr lang="en-US" sz="1050" kern="0" dirty="0">
                          <a:effectLst/>
                        </a:rPr>
                        <a:t>%</a:t>
                      </a:r>
                      <a:endParaRPr lang="ja-JP" sz="1200" kern="100" dirty="0">
                        <a:effectLst/>
                        <a:latin typeface="Century"/>
                        <a:ea typeface="ＭＳ 明朝"/>
                        <a:cs typeface="Times New Roman"/>
                      </a:endParaRPr>
                    </a:p>
                  </a:txBody>
                  <a:tcPr marL="62865" marR="62865" marT="0" marB="0" anchor="ctr"/>
                </a:tc>
              </a:tr>
              <a:tr h="323966">
                <a:tc>
                  <a:txBody>
                    <a:bodyPr/>
                    <a:lstStyle/>
                    <a:p>
                      <a:pPr algn="l">
                        <a:spcAft>
                          <a:spcPts val="0"/>
                        </a:spcAft>
                      </a:pPr>
                      <a:r>
                        <a:rPr lang="ja-JP" sz="1050" kern="0">
                          <a:effectLst/>
                        </a:rPr>
                        <a:t>大阪府</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dirty="0">
                          <a:effectLst/>
                        </a:rPr>
                        <a:t>86,128</a:t>
                      </a:r>
                      <a:endParaRPr lang="ja-JP" sz="1200" kern="100" dirty="0">
                        <a:effectLst/>
                        <a:latin typeface="Century"/>
                        <a:ea typeface="ＭＳ 明朝"/>
                        <a:cs typeface="Times New Roman"/>
                      </a:endParaRPr>
                    </a:p>
                  </a:txBody>
                  <a:tcPr marL="62865" marR="62865" marT="0" marB="0" anchor="ctr"/>
                </a:tc>
                <a:tc>
                  <a:txBody>
                    <a:bodyPr/>
                    <a:lstStyle/>
                    <a:p>
                      <a:pPr algn="r">
                        <a:spcAft>
                          <a:spcPts val="0"/>
                        </a:spcAft>
                      </a:pPr>
                      <a:r>
                        <a:rPr lang="en-US" sz="1050" kern="0">
                          <a:effectLst/>
                        </a:rPr>
                        <a:t>65,522</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ja-JP" altLang="en-US" sz="1050" kern="0" dirty="0" smtClean="0">
                          <a:effectLst/>
                        </a:rPr>
                        <a:t>▲</a:t>
                      </a:r>
                      <a:r>
                        <a:rPr lang="en-US" sz="1050" kern="0" dirty="0" smtClean="0">
                          <a:effectLst/>
                        </a:rPr>
                        <a:t>23.9</a:t>
                      </a:r>
                      <a:r>
                        <a:rPr lang="en-US" sz="1050" kern="0" dirty="0">
                          <a:effectLst/>
                        </a:rPr>
                        <a:t>%</a:t>
                      </a:r>
                      <a:endParaRPr lang="ja-JP" sz="1200" kern="100" dirty="0">
                        <a:effectLst/>
                        <a:latin typeface="Century"/>
                        <a:ea typeface="ＭＳ 明朝"/>
                        <a:cs typeface="Times New Roman"/>
                      </a:endParaRPr>
                    </a:p>
                  </a:txBody>
                  <a:tcPr marL="62865" marR="62865" marT="0" marB="0" anchor="ctr"/>
                </a:tc>
              </a:tr>
              <a:tr h="323966">
                <a:tc>
                  <a:txBody>
                    <a:bodyPr/>
                    <a:lstStyle/>
                    <a:p>
                      <a:pPr algn="l">
                        <a:spcAft>
                          <a:spcPts val="0"/>
                        </a:spcAft>
                      </a:pPr>
                      <a:r>
                        <a:rPr lang="ja-JP" sz="1050" kern="0">
                          <a:effectLst/>
                        </a:rPr>
                        <a:t>東京都</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a:effectLst/>
                        </a:rPr>
                        <a:t>220,840</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a:effectLst/>
                        </a:rPr>
                        <a:t>223,133</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dirty="0">
                          <a:effectLst/>
                        </a:rPr>
                        <a:t>1.0%</a:t>
                      </a:r>
                      <a:endParaRPr lang="ja-JP" sz="1200" kern="100" dirty="0">
                        <a:effectLst/>
                        <a:latin typeface="Century"/>
                        <a:ea typeface="ＭＳ 明朝"/>
                        <a:cs typeface="Times New Roman"/>
                      </a:endParaRPr>
                    </a:p>
                  </a:txBody>
                  <a:tcPr marL="62865" marR="62865" marT="0" marB="0" anchor="ctr"/>
                </a:tc>
              </a:tr>
              <a:tr h="323966">
                <a:tc>
                  <a:txBody>
                    <a:bodyPr/>
                    <a:lstStyle/>
                    <a:p>
                      <a:pPr algn="l">
                        <a:spcAft>
                          <a:spcPts val="0"/>
                        </a:spcAft>
                      </a:pPr>
                      <a:r>
                        <a:rPr lang="ja-JP" sz="1050" kern="0">
                          <a:effectLst/>
                        </a:rPr>
                        <a:t>愛知県</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a:effectLst/>
                        </a:rPr>
                        <a:t>60,078</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a:effectLst/>
                        </a:rPr>
                        <a:t>64,390</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dirty="0">
                          <a:effectLst/>
                        </a:rPr>
                        <a:t>7.2%</a:t>
                      </a:r>
                      <a:endParaRPr lang="ja-JP" sz="1200" kern="100" dirty="0">
                        <a:effectLst/>
                        <a:latin typeface="Century"/>
                        <a:ea typeface="ＭＳ 明朝"/>
                        <a:cs typeface="Times New Roman"/>
                      </a:endParaRPr>
                    </a:p>
                  </a:txBody>
                  <a:tcPr marL="62865" marR="62865" marT="0" marB="0" anchor="ctr"/>
                </a:tc>
              </a:tr>
              <a:tr h="341965">
                <a:tc>
                  <a:txBody>
                    <a:bodyPr/>
                    <a:lstStyle/>
                    <a:p>
                      <a:pPr algn="l">
                        <a:spcAft>
                          <a:spcPts val="0"/>
                        </a:spcAft>
                      </a:pPr>
                      <a:r>
                        <a:rPr lang="ja-JP" sz="1050" kern="0">
                          <a:effectLst/>
                        </a:rPr>
                        <a:t>京都府</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a:effectLst/>
                        </a:rPr>
                        <a:t>13,190</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a:effectLst/>
                        </a:rPr>
                        <a:t>16,477</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dirty="0">
                          <a:effectLst/>
                        </a:rPr>
                        <a:t>24.9%</a:t>
                      </a:r>
                      <a:endParaRPr lang="ja-JP" sz="1200" kern="100" dirty="0">
                        <a:effectLst/>
                        <a:latin typeface="Century"/>
                        <a:ea typeface="ＭＳ 明朝"/>
                        <a:cs typeface="Times New Roman"/>
                      </a:endParaRPr>
                    </a:p>
                  </a:txBody>
                  <a:tcPr marL="62865" marR="62865" marT="0" marB="0" anchor="ctr"/>
                </a:tc>
              </a:tr>
              <a:tr h="323966">
                <a:tc>
                  <a:txBody>
                    <a:bodyPr/>
                    <a:lstStyle/>
                    <a:p>
                      <a:pPr algn="l">
                        <a:spcAft>
                          <a:spcPts val="0"/>
                        </a:spcAft>
                      </a:pPr>
                      <a:r>
                        <a:rPr lang="ja-JP" sz="1050" kern="0" dirty="0">
                          <a:effectLst/>
                        </a:rPr>
                        <a:t>兵庫県</a:t>
                      </a:r>
                      <a:endParaRPr lang="ja-JP" sz="1200" kern="100" dirty="0">
                        <a:effectLst/>
                        <a:latin typeface="Century"/>
                        <a:ea typeface="ＭＳ 明朝"/>
                        <a:cs typeface="Times New Roman"/>
                      </a:endParaRPr>
                    </a:p>
                  </a:txBody>
                  <a:tcPr marL="62865" marR="62865" marT="0" marB="0" anchor="ctr"/>
                </a:tc>
                <a:tc>
                  <a:txBody>
                    <a:bodyPr/>
                    <a:lstStyle/>
                    <a:p>
                      <a:pPr algn="r">
                        <a:spcAft>
                          <a:spcPts val="0"/>
                        </a:spcAft>
                      </a:pPr>
                      <a:r>
                        <a:rPr lang="en-US" sz="1050" kern="0">
                          <a:effectLst/>
                        </a:rPr>
                        <a:t>17,673</a:t>
                      </a:r>
                      <a:endParaRPr lang="ja-JP" sz="1200" kern="100">
                        <a:effectLst/>
                        <a:latin typeface="Century"/>
                        <a:ea typeface="ＭＳ 明朝"/>
                        <a:cs typeface="Times New Roman"/>
                      </a:endParaRPr>
                    </a:p>
                  </a:txBody>
                  <a:tcPr marL="62865" marR="62865" marT="0" marB="0" anchor="ctr"/>
                </a:tc>
                <a:tc>
                  <a:txBody>
                    <a:bodyPr/>
                    <a:lstStyle/>
                    <a:p>
                      <a:pPr algn="r">
                        <a:spcAft>
                          <a:spcPts val="0"/>
                        </a:spcAft>
                      </a:pPr>
                      <a:r>
                        <a:rPr lang="en-US" sz="1050" kern="0" dirty="0">
                          <a:effectLst/>
                        </a:rPr>
                        <a:t>15,693</a:t>
                      </a:r>
                      <a:endParaRPr lang="ja-JP" sz="1200" kern="100" dirty="0">
                        <a:effectLst/>
                        <a:latin typeface="Century"/>
                        <a:ea typeface="ＭＳ 明朝"/>
                        <a:cs typeface="Times New Roman"/>
                      </a:endParaRPr>
                    </a:p>
                  </a:txBody>
                  <a:tcPr marL="62865" marR="62865" marT="0" marB="0" anchor="ctr"/>
                </a:tc>
                <a:tc>
                  <a:txBody>
                    <a:bodyPr/>
                    <a:lstStyle/>
                    <a:p>
                      <a:pPr algn="r">
                        <a:spcAft>
                          <a:spcPts val="0"/>
                        </a:spcAft>
                      </a:pPr>
                      <a:r>
                        <a:rPr lang="ja-JP" altLang="en-US" sz="1050" kern="0" dirty="0" smtClean="0">
                          <a:effectLst/>
                        </a:rPr>
                        <a:t>▲</a:t>
                      </a:r>
                      <a:r>
                        <a:rPr lang="en-US" sz="1050" kern="0" dirty="0" smtClean="0">
                          <a:effectLst/>
                        </a:rPr>
                        <a:t>11.2</a:t>
                      </a:r>
                      <a:r>
                        <a:rPr lang="en-US" sz="1050" kern="0" dirty="0">
                          <a:effectLst/>
                        </a:rPr>
                        <a:t>%</a:t>
                      </a:r>
                      <a:endParaRPr lang="ja-JP" sz="1200" kern="100" dirty="0">
                        <a:effectLst/>
                        <a:latin typeface="Century"/>
                        <a:ea typeface="ＭＳ 明朝"/>
                        <a:cs typeface="Times New Roman"/>
                      </a:endParaRPr>
                    </a:p>
                  </a:txBody>
                  <a:tcPr marL="62865" marR="62865" marT="0" marB="0" anchor="ctr"/>
                </a:tc>
              </a:tr>
            </a:tbl>
          </a:graphicData>
        </a:graphic>
      </p:graphicFrame>
      <p:sp>
        <p:nvSpPr>
          <p:cNvPr id="9" name="正方形/長方形 8"/>
          <p:cNvSpPr/>
          <p:nvPr/>
        </p:nvSpPr>
        <p:spPr>
          <a:xfrm>
            <a:off x="157176" y="117867"/>
            <a:ext cx="324991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■都道府県別特許発明者数</a:t>
            </a:r>
            <a:endParaRPr kumimoji="1" lang="ja-JP" altLang="en-US" sz="1400" b="1" dirty="0">
              <a:solidFill>
                <a:schemeClr val="tx1"/>
              </a:solidFill>
              <a:latin typeface="ＭＳ Ｐゴシック" panose="020B0600070205080204" pitchFamily="50" charset="-128"/>
              <a:ea typeface="ＭＳ Ｐゴシック" panose="020B0600070205080204" pitchFamily="50" charset="-128"/>
            </a:endParaRPr>
          </a:p>
        </p:txBody>
      </p:sp>
      <p:sp>
        <p:nvSpPr>
          <p:cNvPr id="10" name="正方形/長方形 9"/>
          <p:cNvSpPr/>
          <p:nvPr/>
        </p:nvSpPr>
        <p:spPr>
          <a:xfrm>
            <a:off x="220098" y="361827"/>
            <a:ext cx="3831169" cy="230832"/>
          </a:xfrm>
          <a:prstGeom prst="rect">
            <a:avLst/>
          </a:prstGeom>
        </p:spPr>
        <p:txBody>
          <a:bodyPr wrap="square">
            <a:spAutoFit/>
          </a:bodyPr>
          <a:lstStyle/>
          <a:p>
            <a:r>
              <a:rPr lang="ja-JP" altLang="en-US" sz="900" dirty="0" smtClean="0"/>
              <a:t>資料：特許庁</a:t>
            </a:r>
            <a:r>
              <a:rPr lang="zh-TW" altLang="en-US" sz="900" dirty="0" smtClean="0"/>
              <a:t>「</a:t>
            </a:r>
            <a:r>
              <a:rPr lang="ja-JP" altLang="en-US" sz="900" dirty="0" smtClean="0"/>
              <a:t>特許行政年次報告書</a:t>
            </a:r>
            <a:r>
              <a:rPr lang="en-US" altLang="ja-JP" sz="900" dirty="0" smtClean="0"/>
              <a:t>2011</a:t>
            </a:r>
            <a:r>
              <a:rPr lang="ja-JP" altLang="en-US" sz="900" dirty="0" smtClean="0"/>
              <a:t>年版及び</a:t>
            </a:r>
            <a:r>
              <a:rPr lang="en-US" altLang="ja-JP" sz="900" dirty="0" smtClean="0"/>
              <a:t>2016</a:t>
            </a:r>
            <a:r>
              <a:rPr lang="ja-JP" altLang="en-US" sz="900" dirty="0" smtClean="0"/>
              <a:t>年版</a:t>
            </a:r>
            <a:r>
              <a:rPr lang="zh-TW" altLang="en-US" sz="900" dirty="0" smtClean="0"/>
              <a:t>」</a:t>
            </a:r>
            <a:r>
              <a:rPr lang="ja-JP" altLang="en-US" sz="900" dirty="0" smtClean="0"/>
              <a:t>より作成</a:t>
            </a:r>
            <a:r>
              <a:rPr lang="en-US" altLang="ja-JP" sz="900" dirty="0" smtClean="0"/>
              <a:t> </a:t>
            </a:r>
            <a:endParaRPr lang="ja-JP" altLang="ja-JP" sz="900" dirty="0"/>
          </a:p>
        </p:txBody>
      </p:sp>
      <p:sp>
        <p:nvSpPr>
          <p:cNvPr id="15" name="正方形/長方形 14"/>
          <p:cNvSpPr/>
          <p:nvPr/>
        </p:nvSpPr>
        <p:spPr>
          <a:xfrm>
            <a:off x="127101" y="3294276"/>
            <a:ext cx="438929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■都道府県別研究開発費の推移（</a:t>
            </a:r>
            <a:r>
              <a:rPr lang="en-US" altLang="ja-JP" sz="1400" b="1" dirty="0" smtClean="0">
                <a:solidFill>
                  <a:schemeClr val="tx1"/>
                </a:solidFill>
                <a:latin typeface="ＭＳ Ｐゴシック" panose="020B0600070205080204" pitchFamily="50" charset="-128"/>
                <a:ea typeface="ＭＳ Ｐゴシック" panose="020B0600070205080204" pitchFamily="50" charset="-128"/>
              </a:rPr>
              <a:t>2009</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sz="1400" b="1" dirty="0" smtClean="0">
                <a:solidFill>
                  <a:schemeClr val="tx1"/>
                </a:solidFill>
                <a:latin typeface="ＭＳ Ｐゴシック" panose="020B0600070205080204" pitchFamily="50" charset="-128"/>
                <a:ea typeface="ＭＳ Ｐゴシック" panose="020B0600070205080204" pitchFamily="50" charset="-128"/>
              </a:rPr>
              <a:t>2013</a:t>
            </a:r>
            <a:r>
              <a:rPr lang="ja-JP" altLang="en-US" sz="1400" b="1" dirty="0" smtClean="0">
                <a:solidFill>
                  <a:schemeClr val="tx1"/>
                </a:solidFill>
                <a:latin typeface="ＭＳ Ｐゴシック" panose="020B0600070205080204" pitchFamily="50" charset="-128"/>
                <a:ea typeface="ＭＳ Ｐゴシック" panose="020B0600070205080204" pitchFamily="50" charset="-128"/>
              </a:rPr>
              <a:t>年）</a:t>
            </a:r>
            <a:endParaRPr lang="en-US" altLang="ja-JP" sz="1400" b="1" dirty="0" smtClean="0">
              <a:solidFill>
                <a:schemeClr val="tx1"/>
              </a:solidFill>
              <a:latin typeface="ＭＳ Ｐゴシック" panose="020B0600070205080204" pitchFamily="50" charset="-128"/>
              <a:ea typeface="ＭＳ Ｐゴシック" panose="020B0600070205080204" pitchFamily="50" charset="-128"/>
            </a:endParaRPr>
          </a:p>
          <a:p>
            <a:r>
              <a:rPr kumimoji="1" lang="ja-JP" altLang="en-US" sz="1100" dirty="0" smtClean="0">
                <a:solidFill>
                  <a:schemeClr val="tx1"/>
                </a:solidFill>
                <a:latin typeface="ＭＳ Ｐゴシック" panose="020B0600070205080204" pitchFamily="50" charset="-128"/>
                <a:ea typeface="ＭＳ Ｐゴシック" panose="020B0600070205080204" pitchFamily="50" charset="-128"/>
              </a:rPr>
              <a:t>資料：地域経済分析システムより作成（企業活動基本調査を再編加工）</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17" name="正方形/長方形 16"/>
          <p:cNvSpPr/>
          <p:nvPr/>
        </p:nvSpPr>
        <p:spPr>
          <a:xfrm>
            <a:off x="163303" y="2924944"/>
            <a:ext cx="3976649" cy="369332"/>
          </a:xfrm>
          <a:prstGeom prst="rect">
            <a:avLst/>
          </a:prstGeom>
        </p:spPr>
        <p:txBody>
          <a:bodyPr wrap="square">
            <a:spAutoFit/>
          </a:bodyPr>
          <a:lstStyle/>
          <a:p>
            <a:r>
              <a:rPr lang="ja-JP" altLang="en-US" sz="900" dirty="0" smtClean="0"/>
              <a:t>大阪府の特許発明者数は、減少傾向にあり、</a:t>
            </a:r>
            <a:r>
              <a:rPr lang="en-US" altLang="ja-JP" sz="900" dirty="0" smtClean="0"/>
              <a:t>2010</a:t>
            </a:r>
            <a:r>
              <a:rPr lang="ja-JP" altLang="en-US" sz="900" dirty="0" smtClean="0"/>
              <a:t>年から</a:t>
            </a:r>
            <a:r>
              <a:rPr lang="en-US" altLang="ja-JP" sz="900" dirty="0" smtClean="0"/>
              <a:t>2015</a:t>
            </a:r>
            <a:r>
              <a:rPr lang="ja-JP" altLang="en-US" sz="900" dirty="0" smtClean="0"/>
              <a:t>年までの増減率</a:t>
            </a:r>
            <a:endParaRPr lang="en-US" altLang="ja-JP" sz="900" dirty="0" smtClean="0"/>
          </a:p>
          <a:p>
            <a:r>
              <a:rPr lang="ja-JP" altLang="en-US" sz="900" dirty="0"/>
              <a:t>については</a:t>
            </a:r>
            <a:r>
              <a:rPr lang="ja-JP" altLang="en-US" sz="900" dirty="0" smtClean="0"/>
              <a:t>、全国平均の倍以上の減少率である。</a:t>
            </a:r>
            <a:endParaRPr lang="ja-JP" altLang="ja-JP" sz="900" dirty="0"/>
          </a:p>
        </p:txBody>
      </p:sp>
      <p:sp>
        <p:nvSpPr>
          <p:cNvPr id="18" name="正方形/長方形 17"/>
          <p:cNvSpPr/>
          <p:nvPr/>
        </p:nvSpPr>
        <p:spPr>
          <a:xfrm>
            <a:off x="467544" y="6516052"/>
            <a:ext cx="4248472" cy="369332"/>
          </a:xfrm>
          <a:prstGeom prst="rect">
            <a:avLst/>
          </a:prstGeom>
        </p:spPr>
        <p:txBody>
          <a:bodyPr wrap="square">
            <a:spAutoFit/>
          </a:bodyPr>
          <a:lstStyle/>
          <a:p>
            <a:r>
              <a:rPr lang="en-US" altLang="ja-JP" sz="900" dirty="0" smtClean="0"/>
              <a:t>※</a:t>
            </a:r>
            <a:r>
              <a:rPr lang="ja-JP" altLang="en-US" sz="900" dirty="0" smtClean="0"/>
              <a:t>企業活動基本調査は、従業者</a:t>
            </a:r>
            <a:r>
              <a:rPr lang="en-US" altLang="ja-JP" sz="900" dirty="0" smtClean="0"/>
              <a:t>50</a:t>
            </a:r>
            <a:r>
              <a:rPr lang="ja-JP" altLang="en-US" sz="900" dirty="0" smtClean="0"/>
              <a:t>人以上かつ資本金額又は出資金額が</a:t>
            </a:r>
            <a:r>
              <a:rPr lang="en-US" altLang="ja-JP" sz="900" dirty="0" smtClean="0"/>
              <a:t>3,000</a:t>
            </a:r>
            <a:r>
              <a:rPr lang="ja-JP" altLang="en-US" sz="900" dirty="0" smtClean="0"/>
              <a:t>万円</a:t>
            </a:r>
            <a:endParaRPr lang="en-US" altLang="ja-JP" sz="900" dirty="0" smtClean="0"/>
          </a:p>
          <a:p>
            <a:r>
              <a:rPr lang="ja-JP" altLang="en-US" sz="900" dirty="0"/>
              <a:t>　</a:t>
            </a:r>
            <a:r>
              <a:rPr lang="ja-JP" altLang="en-US" sz="900" dirty="0" smtClean="0"/>
              <a:t>以上の会社</a:t>
            </a:r>
            <a:r>
              <a:rPr lang="en-US" altLang="ja-JP" sz="900" dirty="0" smtClean="0"/>
              <a:t> </a:t>
            </a:r>
            <a:r>
              <a:rPr lang="ja-JP" altLang="en-US" sz="900" dirty="0" smtClean="0"/>
              <a:t>を対象としている。</a:t>
            </a:r>
            <a:endParaRPr lang="ja-JP" altLang="ja-JP" sz="900" dirty="0"/>
          </a:p>
        </p:txBody>
      </p:sp>
      <p:grpSp>
        <p:nvGrpSpPr>
          <p:cNvPr id="2" name="グループ化 1"/>
          <p:cNvGrpSpPr/>
          <p:nvPr/>
        </p:nvGrpSpPr>
        <p:grpSpPr>
          <a:xfrm>
            <a:off x="3832722" y="477907"/>
            <a:ext cx="5180135" cy="2696308"/>
            <a:chOff x="3952008" y="430159"/>
            <a:chExt cx="5180135" cy="2696308"/>
          </a:xfrm>
        </p:grpSpPr>
        <p:graphicFrame>
          <p:nvGraphicFramePr>
            <p:cNvPr id="21" name="グラフ 20"/>
            <p:cNvGraphicFramePr>
              <a:graphicFrameLocks/>
            </p:cNvGraphicFramePr>
            <p:nvPr>
              <p:extLst>
                <p:ext uri="{D42A27DB-BD31-4B8C-83A1-F6EECF244321}">
                  <p14:modId xmlns:p14="http://schemas.microsoft.com/office/powerpoint/2010/main" val="3659566576"/>
                </p:ext>
              </p:extLst>
            </p:nvPr>
          </p:nvGraphicFramePr>
          <p:xfrm>
            <a:off x="3952008" y="430159"/>
            <a:ext cx="5180135" cy="2696308"/>
          </p:xfrm>
          <a:graphic>
            <a:graphicData uri="http://schemas.openxmlformats.org/drawingml/2006/chart">
              <c:chart xmlns:c="http://schemas.openxmlformats.org/drawingml/2006/chart" xmlns:r="http://schemas.openxmlformats.org/officeDocument/2006/relationships" r:id="rId2"/>
            </a:graphicData>
          </a:graphic>
        </p:graphicFrame>
        <p:sp>
          <p:nvSpPr>
            <p:cNvPr id="22" name="正方形/長方形 21"/>
            <p:cNvSpPr/>
            <p:nvPr/>
          </p:nvSpPr>
          <p:spPr>
            <a:xfrm>
              <a:off x="4139952" y="2554810"/>
              <a:ext cx="504056" cy="230832"/>
            </a:xfrm>
            <a:prstGeom prst="rect">
              <a:avLst/>
            </a:prstGeom>
          </p:spPr>
          <p:txBody>
            <a:bodyPr wrap="square">
              <a:spAutoFit/>
            </a:bodyPr>
            <a:lstStyle/>
            <a:p>
              <a:r>
                <a:rPr lang="ja-JP" altLang="en-US" sz="900" dirty="0" smtClean="0"/>
                <a:t>（人）</a:t>
              </a:r>
              <a:endParaRPr lang="ja-JP" altLang="ja-JP" sz="900" dirty="0"/>
            </a:p>
          </p:txBody>
        </p:sp>
        <p:sp>
          <p:nvSpPr>
            <p:cNvPr id="23" name="正方形/長方形 22"/>
            <p:cNvSpPr/>
            <p:nvPr/>
          </p:nvSpPr>
          <p:spPr>
            <a:xfrm>
              <a:off x="8604448" y="2566445"/>
              <a:ext cx="504056" cy="230832"/>
            </a:xfrm>
            <a:prstGeom prst="rect">
              <a:avLst/>
            </a:prstGeom>
          </p:spPr>
          <p:txBody>
            <a:bodyPr wrap="square">
              <a:spAutoFit/>
            </a:bodyPr>
            <a:lstStyle/>
            <a:p>
              <a:r>
                <a:rPr lang="ja-JP" altLang="en-US" sz="900" dirty="0" smtClean="0"/>
                <a:t>（％）</a:t>
              </a:r>
              <a:endParaRPr lang="ja-JP" altLang="ja-JP" sz="900" dirty="0"/>
            </a:p>
          </p:txBody>
        </p:sp>
        <p:sp>
          <p:nvSpPr>
            <p:cNvPr id="24" name="正方形/長方形 23"/>
            <p:cNvSpPr/>
            <p:nvPr/>
          </p:nvSpPr>
          <p:spPr>
            <a:xfrm>
              <a:off x="6923534" y="2773663"/>
              <a:ext cx="1608906" cy="230832"/>
            </a:xfrm>
            <a:prstGeom prst="rect">
              <a:avLst/>
            </a:prstGeom>
          </p:spPr>
          <p:txBody>
            <a:bodyPr wrap="square">
              <a:spAutoFit/>
            </a:bodyPr>
            <a:lstStyle/>
            <a:p>
              <a:r>
                <a:rPr lang="ja-JP" altLang="en-US" sz="900" dirty="0" smtClean="0"/>
                <a:t>（</a:t>
              </a:r>
              <a:r>
                <a:rPr lang="en-US" altLang="ja-JP" sz="900" dirty="0" smtClean="0"/>
                <a:t>2010</a:t>
              </a:r>
              <a:r>
                <a:rPr lang="ja-JP" altLang="en-US" sz="900" dirty="0" smtClean="0"/>
                <a:t>年から</a:t>
              </a:r>
              <a:r>
                <a:rPr lang="en-US" altLang="ja-JP" sz="900" dirty="0" smtClean="0"/>
                <a:t>2015</a:t>
              </a:r>
              <a:r>
                <a:rPr lang="ja-JP" altLang="en-US" sz="900" dirty="0" smtClean="0"/>
                <a:t>年までの）</a:t>
              </a:r>
              <a:endParaRPr lang="ja-JP" altLang="ja-JP" sz="900" dirty="0"/>
            </a:p>
          </p:txBody>
        </p:sp>
      </p:grpSp>
      <p:graphicFrame>
        <p:nvGraphicFramePr>
          <p:cNvPr id="19" name="グラフ 18"/>
          <p:cNvGraphicFramePr>
            <a:graphicFrameLocks/>
          </p:cNvGraphicFramePr>
          <p:nvPr>
            <p:extLst>
              <p:ext uri="{D42A27DB-BD31-4B8C-83A1-F6EECF244321}">
                <p14:modId xmlns:p14="http://schemas.microsoft.com/office/powerpoint/2010/main" val="4242133977"/>
              </p:ext>
            </p:extLst>
          </p:nvPr>
        </p:nvGraphicFramePr>
        <p:xfrm>
          <a:off x="1548" y="3934500"/>
          <a:ext cx="5286000" cy="2663492"/>
        </p:xfrm>
        <a:graphic>
          <a:graphicData uri="http://schemas.openxmlformats.org/drawingml/2006/chart">
            <c:chart xmlns:c="http://schemas.openxmlformats.org/drawingml/2006/chart" xmlns:r="http://schemas.openxmlformats.org/officeDocument/2006/relationships" r:id="rId3"/>
          </a:graphicData>
        </a:graphic>
      </p:graphicFrame>
      <p:sp>
        <p:nvSpPr>
          <p:cNvPr id="20" name="正方形/長方形 19"/>
          <p:cNvSpPr/>
          <p:nvPr/>
        </p:nvSpPr>
        <p:spPr>
          <a:xfrm>
            <a:off x="197191" y="5445224"/>
            <a:ext cx="760896" cy="230832"/>
          </a:xfrm>
          <a:prstGeom prst="rect">
            <a:avLst/>
          </a:prstGeom>
        </p:spPr>
        <p:txBody>
          <a:bodyPr wrap="square">
            <a:spAutoFit/>
          </a:bodyPr>
          <a:lstStyle/>
          <a:p>
            <a:r>
              <a:rPr lang="ja-JP" altLang="en-US" sz="900" dirty="0" smtClean="0"/>
              <a:t>（百万円）</a:t>
            </a:r>
            <a:endParaRPr lang="ja-JP" altLang="ja-JP" sz="900" dirty="0"/>
          </a:p>
        </p:txBody>
      </p:sp>
      <p:sp>
        <p:nvSpPr>
          <p:cNvPr id="16" name="正方形/長方形 15"/>
          <p:cNvSpPr/>
          <p:nvPr/>
        </p:nvSpPr>
        <p:spPr>
          <a:xfrm>
            <a:off x="138291" y="3702224"/>
            <a:ext cx="3209573" cy="230832"/>
          </a:xfrm>
          <a:prstGeom prst="rect">
            <a:avLst/>
          </a:prstGeom>
        </p:spPr>
        <p:txBody>
          <a:bodyPr wrap="square">
            <a:spAutoFit/>
          </a:bodyPr>
          <a:lstStyle/>
          <a:p>
            <a:r>
              <a:rPr lang="ja-JP" altLang="en-US" sz="900" dirty="0"/>
              <a:t>大阪</a:t>
            </a:r>
            <a:r>
              <a:rPr lang="ja-JP" altLang="en-US" sz="900" dirty="0" smtClean="0"/>
              <a:t>企業の研究開発費が他府県に比べて伸びていない</a:t>
            </a:r>
            <a:endParaRPr lang="ja-JP" altLang="ja-JP" sz="9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53</a:t>
            </a:fld>
            <a:endParaRPr kumimoji="1" lang="ja-JP" altLang="en-US"/>
          </a:p>
        </p:txBody>
      </p:sp>
    </p:spTree>
    <p:extLst>
      <p:ext uri="{BB962C8B-B14F-4D97-AF65-F5344CB8AC3E}">
        <p14:creationId xmlns:p14="http://schemas.microsoft.com/office/powerpoint/2010/main" val="3441922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6134146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17240" y="1268744"/>
            <a:ext cx="9001000" cy="86409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○新興国を市場と捉える対応が遅れ、中国では貿易額の伸びに対し日本の伸び率が相対的に小さい。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○国際的な競争環境整備に出遅れ、</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ネットワークに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ついて、アジア諸国など対新興国への重点化が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不十分。</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2474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43159" y="2415083"/>
            <a:ext cx="9001000" cy="720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216000" rtlCol="0" anchor="t" anchorCtr="0"/>
          <a:lstStyle/>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○府内企業と連携した知事・市長の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トッププロモーションについては、アジア</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のみならず全世界を視野に入れ、大阪の強み等を効果的にアピールできる国・都市で積極的に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展開。</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8000" y="2271083"/>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貿易・</a:t>
            </a: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海外</a:t>
            </a:r>
            <a:r>
              <a:rPr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展開</a:t>
            </a:r>
            <a:endParaRPr lang="en-US" altLang="ja-JP"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43159" y="3427100"/>
            <a:ext cx="9001000" cy="302623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策定時以降の近畿・大阪の貿易動向をみると、輸出では半導体等電子部品、科学光学機器などの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輸出の比率が高く、</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中国でのスマートフォン生産などの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需要の影響が</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考えられる。輸入では天然ガス及び製造ガス、原油及び粗油</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過去最高を記録するなどエネルギー関連が増加。直近では</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医薬品の輸入額が伸びており、</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年度は前年度</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11.4</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％の伸率となった。</a:t>
            </a:r>
          </a:p>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2013</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には輸入超過であったが</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以降は輸出</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超過。</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○インバウンド</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消費の増加などの影響により、消費財での輸出が伸びていると考えられる。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○景気減速や人件費高騰、政治リスク、労働スト等の懸念から中国への直接投資は増加しているものの、全体に占める構成比は大きく低下。一方で、ＡＳＥＡＮ諸国への直接投資額の伸びが著しい（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年「中国</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73</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億ドル、</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ASEAN:</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89</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億ドル」⇒</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2015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中国</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89</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億ドル</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ASEAN:</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ドル」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大阪府内企業が海外に開設している事業所数を資本階級別にみると、海外に事業所を置く企業のうち、資本金</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1,000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万円から</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3000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万円未満では海外事業所数が</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減少。業種別でみると、事業所数の多い「卸売業・小売業」は増加傾向にあるが、製造業では減少傾向が見られる。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lnSpc>
                <a:spcPts val="2600"/>
              </a:lnSpc>
            </a:pP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○ＡＳＥＡＮ（</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カ国、人口規模は日本のおよそ</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倍）等</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の海外市場への進出</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を図ろうとする中小企業に対する支援。</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283101"/>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55</a:t>
            </a:fld>
            <a:endParaRPr kumimoji="1" lang="ja-JP" altLang="en-US"/>
          </a:p>
        </p:txBody>
      </p:sp>
    </p:spTree>
    <p:extLst>
      <p:ext uri="{BB962C8B-B14F-4D97-AF65-F5344CB8AC3E}">
        <p14:creationId xmlns:p14="http://schemas.microsoft.com/office/powerpoint/2010/main" val="30272227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77837" y="418892"/>
            <a:ext cx="4062115" cy="553998"/>
          </a:xfrm>
          <a:prstGeom prst="rect">
            <a:avLst/>
          </a:prstGeom>
          <a:noFill/>
        </p:spPr>
        <p:txBody>
          <a:bodyPr wrap="square" rtlCol="0">
            <a:spAutoFit/>
          </a:bodyPr>
          <a:lstStyle/>
          <a:p>
            <a:r>
              <a:rPr kumimoji="1" lang="ja-JP" altLang="en-US" sz="1400" dirty="0" smtClean="0"/>
              <a:t>■</a:t>
            </a:r>
            <a:r>
              <a:rPr lang="en-US" altLang="ja-JP" sz="1400" dirty="0"/>
              <a:t>2016</a:t>
            </a:r>
            <a:r>
              <a:rPr kumimoji="1" lang="ja-JP" altLang="en-US" sz="1400" dirty="0" smtClean="0"/>
              <a:t>年分　近畿圏　貿易概況</a:t>
            </a:r>
            <a:endParaRPr kumimoji="1" lang="en-US" altLang="ja-JP" sz="1100" dirty="0" smtClean="0"/>
          </a:p>
          <a:p>
            <a:r>
              <a:rPr kumimoji="1" lang="ja-JP" altLang="en-US" sz="800" dirty="0" smtClean="0"/>
              <a:t>出典：大阪税関「平成</a:t>
            </a:r>
            <a:r>
              <a:rPr kumimoji="1" lang="en-US" altLang="ja-JP" sz="800" dirty="0" smtClean="0"/>
              <a:t>28</a:t>
            </a:r>
            <a:r>
              <a:rPr kumimoji="1" lang="ja-JP" altLang="en-US" sz="800" dirty="0" smtClean="0"/>
              <a:t>年分　近畿圏　貿易概況・確定値」</a:t>
            </a:r>
            <a:endParaRPr kumimoji="1" lang="en-US" altLang="ja-JP" sz="800" dirty="0" smtClean="0"/>
          </a:p>
          <a:p>
            <a:r>
              <a:rPr lang="ja-JP" altLang="en-US" sz="800" dirty="0"/>
              <a:t>　　　　</a:t>
            </a:r>
            <a:r>
              <a:rPr lang="en-US" altLang="ja-JP" sz="800" dirty="0" smtClean="0"/>
              <a:t>※</a:t>
            </a:r>
            <a:r>
              <a:rPr lang="ja-JP" altLang="en-US" sz="800" dirty="0" smtClean="0"/>
              <a:t>　「</a:t>
            </a:r>
            <a:r>
              <a:rPr lang="ja-JP" altLang="en-US" sz="800" dirty="0"/>
              <a:t>近畿圏」は大阪、京都、兵庫、滋賀、奈良、和歌山の</a:t>
            </a:r>
            <a:r>
              <a:rPr lang="en-US" altLang="ja-JP" sz="800" dirty="0"/>
              <a:t>2</a:t>
            </a:r>
            <a:r>
              <a:rPr lang="ja-JP" altLang="en-US" sz="800" dirty="0"/>
              <a:t>府</a:t>
            </a:r>
            <a:r>
              <a:rPr lang="en-US" altLang="ja-JP" sz="800" dirty="0"/>
              <a:t>4</a:t>
            </a:r>
            <a:r>
              <a:rPr lang="ja-JP" altLang="en-US" sz="800" dirty="0"/>
              <a:t>県</a:t>
            </a:r>
            <a:endParaRPr lang="en-US" altLang="ja-JP" sz="800" dirty="0" smtClean="0"/>
          </a:p>
        </p:txBody>
      </p:sp>
      <p:graphicFrame>
        <p:nvGraphicFramePr>
          <p:cNvPr id="3" name="表 2"/>
          <p:cNvGraphicFramePr>
            <a:graphicFrameLocks noGrp="1"/>
          </p:cNvGraphicFramePr>
          <p:nvPr>
            <p:extLst>
              <p:ext uri="{D42A27DB-BD31-4B8C-83A1-F6EECF244321}">
                <p14:modId xmlns:p14="http://schemas.microsoft.com/office/powerpoint/2010/main" val="3820530226"/>
              </p:ext>
            </p:extLst>
          </p:nvPr>
        </p:nvGraphicFramePr>
        <p:xfrm>
          <a:off x="5364088" y="850938"/>
          <a:ext cx="1800200" cy="2448558"/>
        </p:xfrm>
        <a:graphic>
          <a:graphicData uri="http://schemas.openxmlformats.org/drawingml/2006/table">
            <a:tbl>
              <a:tblPr>
                <a:tableStyleId>{3C2FFA5D-87B4-456A-9821-1D502468CF0F}</a:tableStyleId>
              </a:tblPr>
              <a:tblGrid>
                <a:gridCol w="296513"/>
                <a:gridCol w="1052648"/>
                <a:gridCol w="451039"/>
              </a:tblGrid>
              <a:tr h="199563">
                <a:tc gridSpan="3">
                  <a:txBody>
                    <a:bodyPr/>
                    <a:lstStyle/>
                    <a:p>
                      <a:pPr algn="l" fontAlgn="b"/>
                      <a:r>
                        <a:rPr lang="ja-JP" altLang="en-US" sz="800" u="none" strike="noStrike" dirty="0" smtClean="0">
                          <a:effectLst/>
                        </a:rPr>
                        <a:t>平成</a:t>
                      </a:r>
                      <a:r>
                        <a:rPr lang="en-US" altLang="ja-JP" sz="800" u="none" strike="noStrike" dirty="0" smtClean="0">
                          <a:effectLst/>
                        </a:rPr>
                        <a:t>22</a:t>
                      </a:r>
                      <a:r>
                        <a:rPr lang="ja-JP" altLang="en-US" sz="800" u="none" strike="noStrike" dirty="0" smtClean="0">
                          <a:effectLst/>
                        </a:rPr>
                        <a:t>年度　金額順　輸出主要品目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199563">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dirty="0">
                          <a:effectLst/>
                          <a:latin typeface="ＭＳ Ｐゴシック"/>
                        </a:rPr>
                        <a:t>1,830,098</a:t>
                      </a:r>
                    </a:p>
                  </a:txBody>
                  <a:tcPr marL="9525" marR="9525" marT="9525" marB="0" anchor="b"/>
                </a:tc>
              </a:tr>
              <a:tr h="199563">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鉄鋼</a:t>
                      </a:r>
                    </a:p>
                  </a:txBody>
                  <a:tcPr marL="9525" marR="9525" marT="9525" marB="0" anchor="b"/>
                </a:tc>
                <a:tc>
                  <a:txBody>
                    <a:bodyPr/>
                    <a:lstStyle/>
                    <a:p>
                      <a:pPr algn="r" fontAlgn="b"/>
                      <a:r>
                        <a:rPr lang="en-US" altLang="ja-JP" sz="800" b="0" i="0" u="none" strike="noStrike" dirty="0">
                          <a:effectLst/>
                          <a:latin typeface="ＭＳ Ｐゴシック"/>
                        </a:rPr>
                        <a:t>812,403</a:t>
                      </a:r>
                    </a:p>
                  </a:txBody>
                  <a:tcPr marL="9525" marR="9525" marT="9525" marB="0" anchor="b"/>
                </a:tc>
              </a:tr>
              <a:tr h="199563">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プラスチック</a:t>
                      </a:r>
                    </a:p>
                  </a:txBody>
                  <a:tcPr marL="9525" marR="9525" marT="9525" marB="0" anchor="b"/>
                </a:tc>
                <a:tc>
                  <a:txBody>
                    <a:bodyPr/>
                    <a:lstStyle/>
                    <a:p>
                      <a:pPr algn="r" fontAlgn="b"/>
                      <a:r>
                        <a:rPr lang="en-US" altLang="ja-JP" sz="800" b="0" i="0" u="none" strike="noStrike" dirty="0">
                          <a:effectLst/>
                          <a:latin typeface="ＭＳ Ｐゴシック"/>
                        </a:rPr>
                        <a:t>719,796</a:t>
                      </a:r>
                    </a:p>
                  </a:txBody>
                  <a:tcPr marL="9525" marR="9525" marT="9525" marB="0" anchor="b"/>
                </a:tc>
              </a:tr>
              <a:tr h="199563">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電気回路等の機器</a:t>
                      </a:r>
                    </a:p>
                  </a:txBody>
                  <a:tcPr marL="9525" marR="9525" marT="9525" marB="0" anchor="b"/>
                </a:tc>
                <a:tc>
                  <a:txBody>
                    <a:bodyPr/>
                    <a:lstStyle/>
                    <a:p>
                      <a:pPr algn="r" fontAlgn="b"/>
                      <a:r>
                        <a:rPr lang="en-US" altLang="ja-JP" sz="800" b="0" i="0" u="none" strike="noStrike" dirty="0">
                          <a:effectLst/>
                          <a:latin typeface="ＭＳ Ｐゴシック"/>
                        </a:rPr>
                        <a:t>513,919</a:t>
                      </a:r>
                    </a:p>
                  </a:txBody>
                  <a:tcPr marL="9525" marR="9525" marT="9525" marB="0" anchor="b"/>
                </a:tc>
              </a:tr>
              <a:tr h="199563">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科学光学機器</a:t>
                      </a:r>
                      <a:endParaRPr lang="zh-CN"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dirty="0">
                          <a:effectLst/>
                          <a:latin typeface="ＭＳ Ｐゴシック"/>
                        </a:rPr>
                        <a:t>508,604</a:t>
                      </a:r>
                    </a:p>
                  </a:txBody>
                  <a:tcPr marL="9525" marR="9525" marT="9525" marB="0" anchor="b"/>
                </a:tc>
              </a:tr>
              <a:tr h="199563">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原動機</a:t>
                      </a:r>
                    </a:p>
                  </a:txBody>
                  <a:tcPr marL="9525" marR="9525" marT="9525" marB="0" anchor="b"/>
                </a:tc>
                <a:tc>
                  <a:txBody>
                    <a:bodyPr/>
                    <a:lstStyle/>
                    <a:p>
                      <a:pPr algn="r" fontAlgn="b"/>
                      <a:r>
                        <a:rPr lang="en-US" altLang="ja-JP" sz="800" b="0" i="0" u="none" strike="noStrike" dirty="0">
                          <a:effectLst/>
                          <a:latin typeface="ＭＳ Ｐゴシック"/>
                        </a:rPr>
                        <a:t>461,643</a:t>
                      </a:r>
                    </a:p>
                  </a:txBody>
                  <a:tcPr marL="9525" marR="9525" marT="9525" marB="0" anchor="b"/>
                </a:tc>
              </a:tr>
              <a:tr h="199563">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建設用・鉱山用機械</a:t>
                      </a:r>
                    </a:p>
                  </a:txBody>
                  <a:tcPr marL="9525" marR="9525" marT="9525" marB="0" anchor="b"/>
                </a:tc>
                <a:tc>
                  <a:txBody>
                    <a:bodyPr/>
                    <a:lstStyle/>
                    <a:p>
                      <a:pPr algn="r" fontAlgn="b"/>
                      <a:r>
                        <a:rPr lang="en-US" altLang="ja-JP" sz="800" b="0" i="0" u="none" strike="noStrike" dirty="0">
                          <a:effectLst/>
                          <a:latin typeface="ＭＳ Ｐゴシック"/>
                        </a:rPr>
                        <a:t>408,736</a:t>
                      </a:r>
                    </a:p>
                  </a:txBody>
                  <a:tcPr marL="9525" marR="9525" marT="9525" marB="0" anchor="b"/>
                </a:tc>
              </a:tr>
              <a:tr h="199563">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有機化合物</a:t>
                      </a:r>
                    </a:p>
                  </a:txBody>
                  <a:tcPr marL="9525" marR="9525" marT="9525" marB="0" anchor="b"/>
                </a:tc>
                <a:tc>
                  <a:txBody>
                    <a:bodyPr/>
                    <a:lstStyle/>
                    <a:p>
                      <a:pPr algn="r" fontAlgn="b"/>
                      <a:r>
                        <a:rPr lang="en-US" altLang="ja-JP" sz="800" b="0" i="0" u="none" strike="noStrike" dirty="0">
                          <a:effectLst/>
                          <a:latin typeface="ＭＳ Ｐゴシック"/>
                        </a:rPr>
                        <a:t>403,492</a:t>
                      </a:r>
                    </a:p>
                  </a:txBody>
                  <a:tcPr marL="9525" marR="9525" marT="9525" marB="0" anchor="b"/>
                </a:tc>
              </a:tr>
              <a:tr h="199563">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織物用糸及び繊維製品</a:t>
                      </a:r>
                    </a:p>
                  </a:txBody>
                  <a:tcPr marL="9525" marR="9525" marT="9525" marB="0" anchor="b"/>
                </a:tc>
                <a:tc>
                  <a:txBody>
                    <a:bodyPr/>
                    <a:lstStyle/>
                    <a:p>
                      <a:pPr algn="r" fontAlgn="b"/>
                      <a:r>
                        <a:rPr lang="en-US" altLang="ja-JP" sz="800" b="0" i="0" u="none" strike="noStrike" dirty="0">
                          <a:effectLst/>
                          <a:latin typeface="ＭＳ Ｐゴシック"/>
                        </a:rPr>
                        <a:t>387,522</a:t>
                      </a:r>
                    </a:p>
                  </a:txBody>
                  <a:tcPr marL="9525" marR="9525" marT="9525" marB="0" anchor="b"/>
                </a:tc>
              </a:tr>
              <a:tr h="199563">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映像機器</a:t>
                      </a:r>
                    </a:p>
                  </a:txBody>
                  <a:tcPr marL="9525" marR="9525" marT="9525" marB="0" anchor="b"/>
                </a:tc>
                <a:tc>
                  <a:txBody>
                    <a:bodyPr/>
                    <a:lstStyle/>
                    <a:p>
                      <a:pPr algn="r" fontAlgn="b"/>
                      <a:r>
                        <a:rPr lang="en-US" altLang="ja-JP" sz="800" b="0" i="0" u="none" strike="noStrike" dirty="0">
                          <a:effectLst/>
                          <a:latin typeface="ＭＳ Ｐゴシック"/>
                        </a:rPr>
                        <a:t>307,432</a:t>
                      </a:r>
                    </a:p>
                  </a:txBody>
                  <a:tcPr marL="9525" marR="9525" marT="9525" marB="0" anchor="b"/>
                </a:tc>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1034488377"/>
              </p:ext>
            </p:extLst>
          </p:nvPr>
        </p:nvGraphicFramePr>
        <p:xfrm>
          <a:off x="7244673" y="850938"/>
          <a:ext cx="1800200" cy="2448558"/>
        </p:xfrm>
        <a:graphic>
          <a:graphicData uri="http://schemas.openxmlformats.org/drawingml/2006/table">
            <a:tbl>
              <a:tblPr>
                <a:tableStyleId>{3C2FFA5D-87B4-456A-9821-1D502468CF0F}</a:tableStyleId>
              </a:tblPr>
              <a:tblGrid>
                <a:gridCol w="296513"/>
                <a:gridCol w="1052648"/>
                <a:gridCol w="451039"/>
              </a:tblGrid>
              <a:tr h="199563">
                <a:tc gridSpan="3">
                  <a:txBody>
                    <a:bodyPr/>
                    <a:lstStyle/>
                    <a:p>
                      <a:pPr algn="l" fontAlgn="b"/>
                      <a:r>
                        <a:rPr lang="ja-JP" altLang="en-US" sz="800" u="none" strike="noStrike" dirty="0" smtClean="0">
                          <a:effectLst/>
                        </a:rPr>
                        <a:t>平成</a:t>
                      </a:r>
                      <a:r>
                        <a:rPr lang="en-US" altLang="ja-JP" sz="800" u="none" strike="noStrike" dirty="0" smtClean="0">
                          <a:effectLst/>
                        </a:rPr>
                        <a:t>28</a:t>
                      </a:r>
                      <a:r>
                        <a:rPr lang="ja-JP" altLang="en-US" sz="800" u="none" strike="noStrike" dirty="0" smtClean="0">
                          <a:effectLst/>
                        </a:rPr>
                        <a:t>年度　金額順　輸出主要品目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199563">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1,779,434</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鉄鋼</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dirty="0">
                          <a:effectLst/>
                        </a:rPr>
                        <a:t>661,310</a:t>
                      </a:r>
                      <a:endParaRPr lang="en-US" altLang="ja-JP" sz="800" b="0" i="0" u="none" strike="noStrike" dirty="0">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a:effectLst/>
                        </a:rPr>
                        <a:t>プラスチック</a:t>
                      </a:r>
                      <a:endParaRPr lang="ja-JP" altLang="en-US" sz="800" b="0" i="0" u="none" strike="noStrike">
                        <a:effectLst/>
                        <a:latin typeface="ＭＳ Ｐゴシック"/>
                      </a:endParaRPr>
                    </a:p>
                  </a:txBody>
                  <a:tcPr marL="9525" marR="9525" marT="9525" marB="0" anchor="b"/>
                </a:tc>
                <a:tc>
                  <a:txBody>
                    <a:bodyPr/>
                    <a:lstStyle/>
                    <a:p>
                      <a:pPr algn="r" fontAlgn="b"/>
                      <a:r>
                        <a:rPr lang="en-US" altLang="ja-JP" sz="800" u="none" strike="noStrike">
                          <a:effectLst/>
                        </a:rPr>
                        <a:t>660,142</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mn-lt"/>
                        </a:rPr>
                        <a:t>科学光学機器</a:t>
                      </a:r>
                      <a:endParaRPr lang="zh-CN"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646,828</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電気回路等の機器</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517,664</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原動機</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473,195</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a:effectLst/>
                        </a:rPr>
                        <a:t>建設用・鉱山用機械</a:t>
                      </a:r>
                      <a:endParaRPr lang="ja-JP" altLang="en-US" sz="800" b="0" i="0" u="none" strike="noStrike">
                        <a:effectLst/>
                        <a:latin typeface="ＭＳ Ｐゴシック"/>
                      </a:endParaRPr>
                    </a:p>
                  </a:txBody>
                  <a:tcPr marL="9525" marR="9525" marT="9525" marB="0" anchor="b"/>
                </a:tc>
                <a:tc>
                  <a:txBody>
                    <a:bodyPr/>
                    <a:lstStyle/>
                    <a:p>
                      <a:pPr algn="r" fontAlgn="b"/>
                      <a:r>
                        <a:rPr lang="en-US" altLang="ja-JP" sz="800" u="none" strike="noStrike">
                          <a:effectLst/>
                        </a:rPr>
                        <a:t>431,214</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a:effectLst/>
                        </a:rPr>
                        <a:t>織物用糸及び繊維製品</a:t>
                      </a:r>
                      <a:endParaRPr lang="ja-JP" altLang="en-US" sz="800" b="0" i="0" u="none" strike="noStrike">
                        <a:effectLst/>
                        <a:latin typeface="ＭＳ Ｐゴシック"/>
                      </a:endParaRPr>
                    </a:p>
                  </a:txBody>
                  <a:tcPr marL="9525" marR="9525" marT="9525" marB="0" anchor="b"/>
                </a:tc>
                <a:tc>
                  <a:txBody>
                    <a:bodyPr/>
                    <a:lstStyle/>
                    <a:p>
                      <a:pPr algn="r" fontAlgn="b"/>
                      <a:r>
                        <a:rPr lang="en-US" altLang="ja-JP" sz="800" u="none" strike="noStrike">
                          <a:effectLst/>
                        </a:rPr>
                        <a:t>423,360</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半導体等製造装置</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365,119</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有機化合物</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dirty="0">
                          <a:effectLst/>
                        </a:rPr>
                        <a:t>329,214</a:t>
                      </a:r>
                      <a:endParaRPr lang="en-US" altLang="ja-JP" sz="800" b="0" i="0" u="none" strike="noStrike" dirty="0">
                        <a:effectLst/>
                        <a:latin typeface="ＭＳ Ｐゴシック"/>
                      </a:endParaRPr>
                    </a:p>
                  </a:txBody>
                  <a:tcPr marL="9525" marR="9525" marT="9525" marB="0" anchor="b"/>
                </a:tc>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1326929704"/>
              </p:ext>
            </p:extLst>
          </p:nvPr>
        </p:nvGraphicFramePr>
        <p:xfrm>
          <a:off x="5364087" y="3864276"/>
          <a:ext cx="1872209" cy="2626670"/>
        </p:xfrm>
        <a:graphic>
          <a:graphicData uri="http://schemas.openxmlformats.org/drawingml/2006/table">
            <a:tbl>
              <a:tblPr>
                <a:tableStyleId>{3C2FFA5D-87B4-456A-9821-1D502468CF0F}</a:tableStyleId>
              </a:tblPr>
              <a:tblGrid>
                <a:gridCol w="223079"/>
                <a:gridCol w="1180049"/>
                <a:gridCol w="469081"/>
              </a:tblGrid>
              <a:tr h="215755">
                <a:tc gridSpan="3">
                  <a:txBody>
                    <a:bodyPr/>
                    <a:lstStyle/>
                    <a:p>
                      <a:pPr algn="l" fontAlgn="b"/>
                      <a:r>
                        <a:rPr lang="ja-JP" altLang="en-US" sz="800" u="none" strike="noStrike" dirty="0" smtClean="0">
                          <a:effectLst/>
                        </a:rPr>
                        <a:t>平成</a:t>
                      </a:r>
                      <a:r>
                        <a:rPr lang="en-US" altLang="ja-JP" sz="800" u="none" strike="noStrike" dirty="0" smtClean="0">
                          <a:effectLst/>
                        </a:rPr>
                        <a:t>22</a:t>
                      </a:r>
                      <a:r>
                        <a:rPr lang="ja-JP" altLang="en-US" sz="800" u="none" strike="noStrike" dirty="0" smtClean="0">
                          <a:effectLst/>
                        </a:rPr>
                        <a:t>年度　金額順　輸入主要品目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215755">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215755">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衣類及び同付属品</a:t>
                      </a:r>
                    </a:p>
                  </a:txBody>
                  <a:tcPr marL="9525" marR="9525" marT="9525" marB="0" anchor="b"/>
                </a:tc>
                <a:tc>
                  <a:txBody>
                    <a:bodyPr/>
                    <a:lstStyle/>
                    <a:p>
                      <a:pPr algn="r" fontAlgn="b"/>
                      <a:r>
                        <a:rPr lang="en-US" altLang="ja-JP" sz="800" b="0" i="0" u="none" strike="noStrike" dirty="0">
                          <a:effectLst/>
                          <a:latin typeface="ＭＳ Ｐゴシック"/>
                        </a:rPr>
                        <a:t>915,214</a:t>
                      </a:r>
                    </a:p>
                  </a:txBody>
                  <a:tcPr marL="9525" marR="9525" marT="9525" marB="0" anchor="b"/>
                </a:tc>
              </a:tr>
              <a:tr h="215755">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原油及び粗油</a:t>
                      </a:r>
                    </a:p>
                  </a:txBody>
                  <a:tcPr marL="9525" marR="9525" marT="9525" marB="0" anchor="b"/>
                </a:tc>
                <a:tc>
                  <a:txBody>
                    <a:bodyPr/>
                    <a:lstStyle/>
                    <a:p>
                      <a:pPr algn="r" fontAlgn="b"/>
                      <a:r>
                        <a:rPr lang="en-US" altLang="ja-JP" sz="800" b="0" i="0" u="none" strike="noStrike" dirty="0">
                          <a:effectLst/>
                          <a:latin typeface="ＭＳ Ｐゴシック"/>
                        </a:rPr>
                        <a:t>881,459</a:t>
                      </a:r>
                    </a:p>
                  </a:txBody>
                  <a:tcPr marL="9525" marR="9525" marT="9525" marB="0" anchor="b"/>
                </a:tc>
              </a:tr>
              <a:tr h="215755">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天然ガス及び製造ガス</a:t>
                      </a:r>
                    </a:p>
                  </a:txBody>
                  <a:tcPr marL="9525" marR="9525" marT="9525" marB="0" anchor="b"/>
                </a:tc>
                <a:tc>
                  <a:txBody>
                    <a:bodyPr/>
                    <a:lstStyle/>
                    <a:p>
                      <a:pPr algn="r" fontAlgn="b"/>
                      <a:r>
                        <a:rPr lang="en-US" altLang="ja-JP" sz="800" b="0" i="0" u="none" strike="noStrike" dirty="0">
                          <a:effectLst/>
                          <a:latin typeface="ＭＳ Ｐゴシック"/>
                        </a:rPr>
                        <a:t>714,861</a:t>
                      </a:r>
                    </a:p>
                  </a:txBody>
                  <a:tcPr marL="9525" marR="9525" marT="9525" marB="0" anchor="b"/>
                </a:tc>
              </a:tr>
              <a:tr h="215755">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医薬品</a:t>
                      </a:r>
                    </a:p>
                  </a:txBody>
                  <a:tcPr marL="9525" marR="9525" marT="9525" marB="0" anchor="b"/>
                </a:tc>
                <a:tc>
                  <a:txBody>
                    <a:bodyPr/>
                    <a:lstStyle/>
                    <a:p>
                      <a:pPr algn="r" fontAlgn="b"/>
                      <a:r>
                        <a:rPr lang="en-US" altLang="ja-JP" sz="800" b="0" i="0" u="none" strike="noStrike" dirty="0">
                          <a:effectLst/>
                          <a:latin typeface="ＭＳ Ｐゴシック"/>
                        </a:rPr>
                        <a:t>558,732</a:t>
                      </a:r>
                    </a:p>
                  </a:txBody>
                  <a:tcPr marL="9525" marR="9525" marT="9525" marB="0" anchor="b"/>
                </a:tc>
              </a:tr>
              <a:tr h="215755">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音響・映像機器（含部品）</a:t>
                      </a:r>
                    </a:p>
                  </a:txBody>
                  <a:tcPr marL="9525" marR="9525" marT="9525" marB="0" anchor="b"/>
                </a:tc>
                <a:tc>
                  <a:txBody>
                    <a:bodyPr/>
                    <a:lstStyle/>
                    <a:p>
                      <a:pPr algn="r" fontAlgn="b"/>
                      <a:r>
                        <a:rPr lang="en-US" altLang="ja-JP" sz="800" b="0" i="0" u="none" strike="noStrike" dirty="0">
                          <a:effectLst/>
                          <a:latin typeface="ＭＳ Ｐゴシック"/>
                        </a:rPr>
                        <a:t>447,427</a:t>
                      </a:r>
                    </a:p>
                  </a:txBody>
                  <a:tcPr marL="9525" marR="9525" marT="9525" marB="0" anchor="b"/>
                </a:tc>
              </a:tr>
              <a:tr h="215755">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事務用機器</a:t>
                      </a:r>
                    </a:p>
                  </a:txBody>
                  <a:tcPr marL="9525" marR="9525" marT="9525" marB="0" anchor="b"/>
                </a:tc>
                <a:tc>
                  <a:txBody>
                    <a:bodyPr/>
                    <a:lstStyle/>
                    <a:p>
                      <a:pPr algn="r" fontAlgn="b"/>
                      <a:r>
                        <a:rPr lang="en-US" altLang="ja-JP" sz="800" b="0" i="0" u="none" strike="noStrike" dirty="0">
                          <a:effectLst/>
                          <a:latin typeface="ＭＳ Ｐゴシック"/>
                        </a:rPr>
                        <a:t>332,091</a:t>
                      </a:r>
                    </a:p>
                  </a:txBody>
                  <a:tcPr marL="9525" marR="9525" marT="9525" marB="0" anchor="b"/>
                </a:tc>
              </a:tr>
              <a:tr h="215755">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有機化合物</a:t>
                      </a:r>
                    </a:p>
                  </a:txBody>
                  <a:tcPr marL="9525" marR="9525" marT="9525" marB="0" anchor="b"/>
                </a:tc>
                <a:tc>
                  <a:txBody>
                    <a:bodyPr/>
                    <a:lstStyle/>
                    <a:p>
                      <a:pPr algn="r" fontAlgn="b"/>
                      <a:r>
                        <a:rPr lang="en-US" altLang="ja-JP" sz="800" b="0" i="0" u="none" strike="noStrike" dirty="0">
                          <a:effectLst/>
                          <a:latin typeface="ＭＳ Ｐゴシック"/>
                        </a:rPr>
                        <a:t>326,252</a:t>
                      </a:r>
                    </a:p>
                  </a:txBody>
                  <a:tcPr marL="9525" marR="9525" marT="9525" marB="0" anchor="b"/>
                </a:tc>
              </a:tr>
              <a:tr h="215755">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通信機</a:t>
                      </a:r>
                    </a:p>
                  </a:txBody>
                  <a:tcPr marL="9525" marR="9525" marT="9525" marB="0" anchor="b"/>
                </a:tc>
                <a:tc>
                  <a:txBody>
                    <a:bodyPr/>
                    <a:lstStyle/>
                    <a:p>
                      <a:pPr algn="r" fontAlgn="b"/>
                      <a:r>
                        <a:rPr lang="en-US" altLang="ja-JP" sz="800" b="0" i="0" u="none" strike="noStrike" dirty="0">
                          <a:effectLst/>
                          <a:latin typeface="ＭＳ Ｐゴシック"/>
                        </a:rPr>
                        <a:t>320,138</a:t>
                      </a:r>
                    </a:p>
                  </a:txBody>
                  <a:tcPr marL="9525" marR="9525" marT="9525" marB="0" anchor="b"/>
                </a:tc>
              </a:tr>
              <a:tr h="215755">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dirty="0">
                          <a:effectLst/>
                          <a:latin typeface="ＭＳ Ｐゴシック"/>
                        </a:rPr>
                        <a:t>305,599</a:t>
                      </a:r>
                    </a:p>
                  </a:txBody>
                  <a:tcPr marL="9525" marR="9525" marT="9525" marB="0" anchor="b"/>
                </a:tc>
              </a:tr>
              <a:tr h="215755">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肉類及び同調製品</a:t>
                      </a:r>
                    </a:p>
                  </a:txBody>
                  <a:tcPr marL="9525" marR="9525" marT="9525" marB="0" anchor="b"/>
                </a:tc>
                <a:tc>
                  <a:txBody>
                    <a:bodyPr/>
                    <a:lstStyle/>
                    <a:p>
                      <a:pPr algn="r" fontAlgn="b"/>
                      <a:r>
                        <a:rPr lang="en-US" altLang="ja-JP" sz="800" b="0" i="0" u="none" strike="noStrike" dirty="0">
                          <a:effectLst/>
                          <a:latin typeface="ＭＳ Ｐゴシック"/>
                        </a:rPr>
                        <a:t>305,578</a:t>
                      </a:r>
                    </a:p>
                  </a:txBody>
                  <a:tcPr marL="9525" marR="9525" marT="9525" marB="0" anchor="b"/>
                </a:tc>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724095579"/>
              </p:ext>
            </p:extLst>
          </p:nvPr>
        </p:nvGraphicFramePr>
        <p:xfrm>
          <a:off x="7324250" y="3864277"/>
          <a:ext cx="1746500" cy="2614280"/>
        </p:xfrm>
        <a:graphic>
          <a:graphicData uri="http://schemas.openxmlformats.org/drawingml/2006/table">
            <a:tbl>
              <a:tblPr>
                <a:tableStyleId>{3C2FFA5D-87B4-456A-9821-1D502468CF0F}</a:tableStyleId>
              </a:tblPr>
              <a:tblGrid>
                <a:gridCol w="287666"/>
                <a:gridCol w="1021247"/>
                <a:gridCol w="437587"/>
              </a:tblGrid>
              <a:tr h="207036">
                <a:tc gridSpan="3">
                  <a:txBody>
                    <a:bodyPr/>
                    <a:lstStyle/>
                    <a:p>
                      <a:pPr algn="l" fontAlgn="b"/>
                      <a:r>
                        <a:rPr lang="ja-JP" altLang="en-US" sz="800" u="none" strike="noStrike" dirty="0" smtClean="0">
                          <a:effectLst/>
                        </a:rPr>
                        <a:t>平成</a:t>
                      </a:r>
                      <a:r>
                        <a:rPr lang="en-US" altLang="ja-JP" sz="800" u="none" strike="noStrike" dirty="0" smtClean="0">
                          <a:effectLst/>
                        </a:rPr>
                        <a:t>28</a:t>
                      </a:r>
                      <a:r>
                        <a:rPr lang="ja-JP" altLang="en-US" sz="800" u="none" strike="noStrike" dirty="0" smtClean="0">
                          <a:effectLst/>
                        </a:rPr>
                        <a:t>年度　金額順　輸入主要品目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290555">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207036">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衣類及び同付属品</a:t>
                      </a:r>
                    </a:p>
                  </a:txBody>
                  <a:tcPr marL="9525" marR="9525" marT="9525" marB="0" anchor="b"/>
                </a:tc>
                <a:tc>
                  <a:txBody>
                    <a:bodyPr/>
                    <a:lstStyle/>
                    <a:p>
                      <a:pPr algn="r" fontAlgn="b"/>
                      <a:r>
                        <a:rPr lang="en-US" altLang="ja-JP" sz="800" b="0" i="0" u="none" strike="noStrike">
                          <a:effectLst/>
                          <a:latin typeface="ＭＳ Ｐゴシック"/>
                        </a:rPr>
                        <a:t>1,040,218</a:t>
                      </a:r>
                    </a:p>
                  </a:txBody>
                  <a:tcPr marL="9525" marR="9525" marT="9525" marB="0" anchor="b"/>
                </a:tc>
              </a:tr>
              <a:tr h="207036">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医薬品</a:t>
                      </a:r>
                    </a:p>
                  </a:txBody>
                  <a:tcPr marL="9525" marR="9525" marT="9525" marB="0" anchor="b"/>
                </a:tc>
                <a:tc>
                  <a:txBody>
                    <a:bodyPr/>
                    <a:lstStyle/>
                    <a:p>
                      <a:pPr algn="r" fontAlgn="b"/>
                      <a:r>
                        <a:rPr lang="en-US" altLang="ja-JP" sz="800" b="0" i="0" u="none" strike="noStrike">
                          <a:effectLst/>
                          <a:latin typeface="ＭＳ Ｐゴシック"/>
                        </a:rPr>
                        <a:t>828,399</a:t>
                      </a:r>
                    </a:p>
                  </a:txBody>
                  <a:tcPr marL="9525" marR="9525" marT="9525" marB="0" anchor="b"/>
                </a:tc>
              </a:tr>
              <a:tr h="207036">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原油及び粗油</a:t>
                      </a:r>
                    </a:p>
                  </a:txBody>
                  <a:tcPr marL="9525" marR="9525" marT="9525" marB="0" anchor="b"/>
                </a:tc>
                <a:tc>
                  <a:txBody>
                    <a:bodyPr/>
                    <a:lstStyle/>
                    <a:p>
                      <a:pPr algn="r" fontAlgn="b"/>
                      <a:r>
                        <a:rPr lang="en-US" altLang="ja-JP" sz="800" b="0" i="0" u="none" strike="noStrike">
                          <a:effectLst/>
                          <a:latin typeface="ＭＳ Ｐゴシック"/>
                        </a:rPr>
                        <a:t>788,268</a:t>
                      </a:r>
                    </a:p>
                  </a:txBody>
                  <a:tcPr marL="9525" marR="9525" marT="9525" marB="0" anchor="b"/>
                </a:tc>
              </a:tr>
              <a:tr h="207036">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天然ガス及び製造ガス</a:t>
                      </a:r>
                    </a:p>
                  </a:txBody>
                  <a:tcPr marL="9525" marR="9525" marT="9525" marB="0" anchor="b"/>
                </a:tc>
                <a:tc>
                  <a:txBody>
                    <a:bodyPr/>
                    <a:lstStyle/>
                    <a:p>
                      <a:pPr algn="r" fontAlgn="b"/>
                      <a:r>
                        <a:rPr lang="en-US" altLang="ja-JP" sz="800" b="0" i="0" u="none" strike="noStrike">
                          <a:effectLst/>
                          <a:latin typeface="ＭＳ Ｐゴシック"/>
                        </a:rPr>
                        <a:t>725,653</a:t>
                      </a:r>
                    </a:p>
                  </a:txBody>
                  <a:tcPr marL="9525" marR="9525" marT="9525" marB="0" anchor="b"/>
                </a:tc>
              </a:tr>
              <a:tr h="207036">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通信機</a:t>
                      </a:r>
                    </a:p>
                  </a:txBody>
                  <a:tcPr marL="9525" marR="9525" marT="9525" marB="0" anchor="b"/>
                </a:tc>
                <a:tc>
                  <a:txBody>
                    <a:bodyPr/>
                    <a:lstStyle/>
                    <a:p>
                      <a:pPr algn="r" fontAlgn="b"/>
                      <a:r>
                        <a:rPr lang="en-US" altLang="ja-JP" sz="800" b="0" i="0" u="none" strike="noStrike">
                          <a:effectLst/>
                          <a:latin typeface="ＭＳ Ｐゴシック"/>
                        </a:rPr>
                        <a:t>668,660</a:t>
                      </a:r>
                    </a:p>
                  </a:txBody>
                  <a:tcPr marL="9525" marR="9525" marT="9525" marB="0" anchor="b"/>
                </a:tc>
              </a:tr>
              <a:tr h="207036">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肉類及び同調製品</a:t>
                      </a:r>
                    </a:p>
                  </a:txBody>
                  <a:tcPr marL="9525" marR="9525" marT="9525" marB="0" anchor="b"/>
                </a:tc>
                <a:tc>
                  <a:txBody>
                    <a:bodyPr/>
                    <a:lstStyle/>
                    <a:p>
                      <a:pPr algn="r" fontAlgn="b"/>
                      <a:r>
                        <a:rPr lang="en-US" altLang="ja-JP" sz="800" b="0" i="0" u="none" strike="noStrike" dirty="0">
                          <a:effectLst/>
                          <a:latin typeface="ＭＳ Ｐゴシック"/>
                        </a:rPr>
                        <a:t>387,682</a:t>
                      </a:r>
                    </a:p>
                  </a:txBody>
                  <a:tcPr marL="9525" marR="9525" marT="9525" marB="0" anchor="b"/>
                </a:tc>
              </a:tr>
              <a:tr h="207036">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a:effectLst/>
                          <a:latin typeface="ＭＳ Ｐゴシック"/>
                        </a:rPr>
                        <a:t>372,974</a:t>
                      </a:r>
                    </a:p>
                  </a:txBody>
                  <a:tcPr marL="9525" marR="9525" marT="9525" marB="0" anchor="b"/>
                </a:tc>
              </a:tr>
              <a:tr h="207036">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有機化合物</a:t>
                      </a:r>
                    </a:p>
                  </a:txBody>
                  <a:tcPr marL="9525" marR="9525" marT="9525" marB="0" anchor="b"/>
                </a:tc>
                <a:tc>
                  <a:txBody>
                    <a:bodyPr/>
                    <a:lstStyle/>
                    <a:p>
                      <a:pPr algn="r" fontAlgn="b"/>
                      <a:r>
                        <a:rPr lang="en-US" altLang="ja-JP" sz="800" b="0" i="0" u="none" strike="noStrike">
                          <a:effectLst/>
                          <a:latin typeface="ＭＳ Ｐゴシック"/>
                        </a:rPr>
                        <a:t>335,839</a:t>
                      </a:r>
                    </a:p>
                  </a:txBody>
                  <a:tcPr marL="9525" marR="9525" marT="9525" marB="0" anchor="b"/>
                </a:tc>
              </a:tr>
              <a:tr h="207036">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織物用糸及び繊維製品</a:t>
                      </a:r>
                    </a:p>
                  </a:txBody>
                  <a:tcPr marL="9525" marR="9525" marT="9525" marB="0" anchor="b"/>
                </a:tc>
                <a:tc>
                  <a:txBody>
                    <a:bodyPr/>
                    <a:lstStyle/>
                    <a:p>
                      <a:pPr algn="r" fontAlgn="b"/>
                      <a:r>
                        <a:rPr lang="en-US" altLang="ja-JP" sz="800" b="0" i="0" u="none" strike="noStrike">
                          <a:effectLst/>
                          <a:latin typeface="ＭＳ Ｐゴシック"/>
                        </a:rPr>
                        <a:t>306,056</a:t>
                      </a:r>
                    </a:p>
                  </a:txBody>
                  <a:tcPr marL="9525" marR="9525" marT="9525" marB="0" anchor="b"/>
                </a:tc>
              </a:tr>
              <a:tr h="207036">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事務用機器</a:t>
                      </a:r>
                    </a:p>
                  </a:txBody>
                  <a:tcPr marL="9525" marR="9525" marT="9525" marB="0" anchor="b"/>
                </a:tc>
                <a:tc>
                  <a:txBody>
                    <a:bodyPr/>
                    <a:lstStyle/>
                    <a:p>
                      <a:pPr algn="r" fontAlgn="b"/>
                      <a:r>
                        <a:rPr lang="en-US" altLang="ja-JP" sz="800" b="0" i="0" u="none" strike="noStrike" dirty="0">
                          <a:effectLst/>
                          <a:latin typeface="ＭＳ Ｐゴシック"/>
                        </a:rPr>
                        <a:t>275,083</a:t>
                      </a:r>
                    </a:p>
                  </a:txBody>
                  <a:tcPr marL="9525" marR="9525" marT="9525" marB="0" anchor="b"/>
                </a:tc>
              </a:tr>
            </a:tbl>
          </a:graphicData>
        </a:graphic>
      </p:graphicFrame>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77" y="994956"/>
            <a:ext cx="5040560" cy="1872208"/>
          </a:xfrm>
          <a:prstGeom prst="rect">
            <a:avLst/>
          </a:prstGeom>
        </p:spPr>
      </p:pic>
      <p:sp>
        <p:nvSpPr>
          <p:cNvPr id="18" name="テキスト ボックス 17"/>
          <p:cNvSpPr txBox="1"/>
          <p:nvPr/>
        </p:nvSpPr>
        <p:spPr>
          <a:xfrm>
            <a:off x="5292080" y="390436"/>
            <a:ext cx="3744416" cy="430887"/>
          </a:xfrm>
          <a:prstGeom prst="rect">
            <a:avLst/>
          </a:prstGeom>
          <a:noFill/>
        </p:spPr>
        <p:txBody>
          <a:bodyPr wrap="square" rtlCol="0">
            <a:spAutoFit/>
          </a:bodyPr>
          <a:lstStyle/>
          <a:p>
            <a:r>
              <a:rPr lang="ja-JP" altLang="en-US" sz="1400" dirty="0" smtClean="0"/>
              <a:t>■</a:t>
            </a:r>
            <a:r>
              <a:rPr lang="en-US" altLang="ja-JP" sz="1400" dirty="0"/>
              <a:t>2010</a:t>
            </a:r>
            <a:r>
              <a:rPr lang="ja-JP" altLang="en-US" sz="1400" dirty="0" err="1" smtClean="0"/>
              <a:t>、</a:t>
            </a:r>
            <a:r>
              <a:rPr lang="en-US" altLang="ja-JP" sz="1400" dirty="0"/>
              <a:t>2016</a:t>
            </a:r>
            <a:r>
              <a:rPr lang="ja-JP" altLang="en-US" sz="1400" dirty="0" smtClean="0"/>
              <a:t>年度</a:t>
            </a:r>
            <a:r>
              <a:rPr lang="ja-JP" altLang="en-US" sz="1400" dirty="0"/>
              <a:t>　輸出</a:t>
            </a:r>
            <a:r>
              <a:rPr kumimoji="1" lang="ja-JP" altLang="en-US" sz="1400" dirty="0" smtClean="0"/>
              <a:t>額順　主要品目</a:t>
            </a:r>
            <a:endParaRPr kumimoji="1" lang="en-US" altLang="ja-JP" sz="1100" dirty="0" smtClean="0"/>
          </a:p>
          <a:p>
            <a:r>
              <a:rPr lang="ja-JP" altLang="en-US" sz="800" dirty="0" smtClean="0"/>
              <a:t>資料：大阪税関「貿易統計　計表　確定値　平成</a:t>
            </a:r>
            <a:r>
              <a:rPr lang="en-US" altLang="ja-JP" sz="800" dirty="0" smtClean="0"/>
              <a:t>22</a:t>
            </a:r>
            <a:r>
              <a:rPr lang="ja-JP" altLang="en-US" sz="800" dirty="0" smtClean="0"/>
              <a:t>年度及び平成</a:t>
            </a:r>
            <a:r>
              <a:rPr lang="en-US" altLang="ja-JP" sz="800" dirty="0" smtClean="0"/>
              <a:t>28</a:t>
            </a:r>
            <a:r>
              <a:rPr lang="ja-JP" altLang="en-US" sz="800" dirty="0" smtClean="0"/>
              <a:t>年度より作成</a:t>
            </a:r>
            <a:endParaRPr lang="en-US" altLang="ja-JP" sz="800" dirty="0" smtClean="0"/>
          </a:p>
        </p:txBody>
      </p:sp>
      <p:sp>
        <p:nvSpPr>
          <p:cNvPr id="19" name="テキスト ボックス 18"/>
          <p:cNvSpPr txBox="1"/>
          <p:nvPr/>
        </p:nvSpPr>
        <p:spPr>
          <a:xfrm>
            <a:off x="5348571" y="3384903"/>
            <a:ext cx="3829659" cy="446276"/>
          </a:xfrm>
          <a:prstGeom prst="rect">
            <a:avLst/>
          </a:prstGeom>
          <a:noFill/>
        </p:spPr>
        <p:txBody>
          <a:bodyPr wrap="square" rtlCol="0">
            <a:spAutoFit/>
          </a:bodyPr>
          <a:lstStyle/>
          <a:p>
            <a:r>
              <a:rPr kumimoji="1" lang="ja-JP" altLang="en-US" sz="1400" dirty="0" smtClean="0"/>
              <a:t>■</a:t>
            </a:r>
            <a:r>
              <a:rPr lang="en-US" altLang="ja-JP" sz="1400" dirty="0"/>
              <a:t>2010</a:t>
            </a:r>
            <a:r>
              <a:rPr kumimoji="1" lang="ja-JP" altLang="en-US" sz="1400" dirty="0" err="1" smtClean="0"/>
              <a:t>、</a:t>
            </a:r>
            <a:r>
              <a:rPr lang="en-US" altLang="ja-JP" sz="1400" dirty="0"/>
              <a:t>2016</a:t>
            </a:r>
            <a:r>
              <a:rPr kumimoji="1" lang="ja-JP" altLang="en-US" sz="1400" dirty="0" smtClean="0"/>
              <a:t>年度　輸入額順　主要品目</a:t>
            </a:r>
            <a:endParaRPr kumimoji="1" lang="en-US" altLang="ja-JP" sz="1100" dirty="0" smtClean="0"/>
          </a:p>
          <a:p>
            <a:r>
              <a:rPr lang="ja-JP" altLang="en-US" sz="800" dirty="0" smtClean="0"/>
              <a:t>資料：</a:t>
            </a:r>
            <a:r>
              <a:rPr lang="ja-JP" altLang="en-US" sz="800" dirty="0"/>
              <a:t>大阪税関「貿易統計　計表　確定値　平成</a:t>
            </a:r>
            <a:r>
              <a:rPr lang="en-US" altLang="ja-JP" sz="800" dirty="0"/>
              <a:t>22</a:t>
            </a:r>
            <a:r>
              <a:rPr lang="ja-JP" altLang="en-US" sz="800" dirty="0"/>
              <a:t>年度及び平成</a:t>
            </a:r>
            <a:r>
              <a:rPr lang="en-US" altLang="ja-JP" sz="800" dirty="0"/>
              <a:t>28</a:t>
            </a:r>
            <a:r>
              <a:rPr lang="ja-JP" altLang="en-US" sz="800" dirty="0"/>
              <a:t>年度</a:t>
            </a:r>
            <a:r>
              <a:rPr lang="ja-JP" altLang="en-US" sz="800" dirty="0" smtClean="0"/>
              <a:t>」より作成</a:t>
            </a:r>
            <a:endParaRPr lang="en-US" altLang="ja-JP" sz="800" dirty="0"/>
          </a:p>
        </p:txBody>
      </p:sp>
      <p:sp>
        <p:nvSpPr>
          <p:cNvPr id="21" name="テキスト ボックス 20"/>
          <p:cNvSpPr txBox="1"/>
          <p:nvPr/>
        </p:nvSpPr>
        <p:spPr>
          <a:xfrm>
            <a:off x="38917" y="2943960"/>
            <a:ext cx="5070367" cy="446276"/>
          </a:xfrm>
          <a:prstGeom prst="rect">
            <a:avLst/>
          </a:prstGeom>
          <a:noFill/>
        </p:spPr>
        <p:txBody>
          <a:bodyPr wrap="square" rtlCol="0">
            <a:spAutoFit/>
          </a:bodyPr>
          <a:lstStyle/>
          <a:p>
            <a:r>
              <a:rPr kumimoji="1" lang="ja-JP" altLang="en-US" sz="1400" dirty="0" smtClean="0"/>
              <a:t>■</a:t>
            </a:r>
            <a:r>
              <a:rPr lang="en-US" altLang="ja-JP" sz="1400" dirty="0"/>
              <a:t>2016</a:t>
            </a:r>
            <a:r>
              <a:rPr kumimoji="1" lang="ja-JP" altLang="en-US" sz="1400" dirty="0" smtClean="0"/>
              <a:t>年　大阪税関管内地域（国）別表（輸出・輸入額）</a:t>
            </a:r>
            <a:endParaRPr kumimoji="1" lang="en-US" altLang="ja-JP" sz="1100" dirty="0" smtClean="0"/>
          </a:p>
          <a:p>
            <a:r>
              <a:rPr lang="ja-JP" altLang="en-US" sz="800" dirty="0" smtClean="0"/>
              <a:t>資料：</a:t>
            </a:r>
            <a:r>
              <a:rPr lang="ja-JP" altLang="en-US" sz="800" dirty="0"/>
              <a:t>大阪税関</a:t>
            </a:r>
            <a:r>
              <a:rPr lang="ja-JP" altLang="en-US" sz="800" dirty="0" smtClean="0"/>
              <a:t>「外国貿易年表（平成</a:t>
            </a:r>
            <a:r>
              <a:rPr lang="en-US" altLang="ja-JP" sz="800" dirty="0" smtClean="0"/>
              <a:t>22</a:t>
            </a:r>
            <a:r>
              <a:rPr lang="ja-JP" altLang="en-US" sz="800" dirty="0" smtClean="0"/>
              <a:t>年及び平成</a:t>
            </a:r>
            <a:r>
              <a:rPr lang="en-US" altLang="ja-JP" sz="800" dirty="0"/>
              <a:t>28</a:t>
            </a:r>
            <a:r>
              <a:rPr lang="ja-JP" altLang="en-US" sz="800" dirty="0" smtClean="0"/>
              <a:t>年）」より作成</a:t>
            </a:r>
            <a:endParaRPr lang="en-US" altLang="ja-JP" sz="800" dirty="0"/>
          </a:p>
        </p:txBody>
      </p:sp>
      <p:sp>
        <p:nvSpPr>
          <p:cNvPr id="5" name="正方形/長方形 4"/>
          <p:cNvSpPr/>
          <p:nvPr/>
        </p:nvSpPr>
        <p:spPr>
          <a:xfrm>
            <a:off x="38918" y="116632"/>
            <a:ext cx="3807453" cy="369332"/>
          </a:xfrm>
          <a:prstGeom prst="rect">
            <a:avLst/>
          </a:prstGeom>
        </p:spPr>
        <p:txBody>
          <a:bodyPr wrap="none">
            <a:spAutoFit/>
          </a:bodyPr>
          <a:lstStyle/>
          <a:p>
            <a:r>
              <a:rPr lang="ja-JP" altLang="en-US" dirty="0"/>
              <a:t>近畿圏内における品目別の貿易状況</a:t>
            </a:r>
            <a:endParaRPr lang="en-US" altLang="ja-JP"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17" y="3349457"/>
            <a:ext cx="5253163" cy="3247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正方形/長方形 13"/>
          <p:cNvSpPr/>
          <p:nvPr/>
        </p:nvSpPr>
        <p:spPr>
          <a:xfrm>
            <a:off x="4854483" y="3212976"/>
            <a:ext cx="509605" cy="230832"/>
          </a:xfrm>
          <a:prstGeom prst="rect">
            <a:avLst/>
          </a:prstGeom>
        </p:spPr>
        <p:txBody>
          <a:bodyPr wrap="square">
            <a:spAutoFit/>
          </a:bodyPr>
          <a:lstStyle/>
          <a:p>
            <a:r>
              <a:rPr lang="ja-JP" altLang="en-US" sz="900" dirty="0" smtClean="0"/>
              <a:t>（円）</a:t>
            </a:r>
            <a:endParaRPr lang="ja-JP" altLang="ja-JP" sz="9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56</a:t>
            </a:fld>
            <a:endParaRPr kumimoji="1" lang="ja-JP" altLang="en-US"/>
          </a:p>
        </p:txBody>
      </p:sp>
    </p:spTree>
    <p:extLst>
      <p:ext uri="{BB962C8B-B14F-4D97-AF65-F5344CB8AC3E}">
        <p14:creationId xmlns:p14="http://schemas.microsoft.com/office/powerpoint/2010/main" val="24831651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79512" y="620688"/>
            <a:ext cx="8784976" cy="576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95250" indent="-95250"/>
            <a:r>
              <a:rPr lang="ja-JP" altLang="en-US" sz="1100" dirty="0" smtClean="0"/>
              <a:t>○</a:t>
            </a:r>
            <a:r>
              <a:rPr lang="en-US" altLang="ja-JP" sz="1100" dirty="0" smtClean="0"/>
              <a:t>2010</a:t>
            </a:r>
            <a:r>
              <a:rPr lang="ja-JP" altLang="en-US" sz="1100" dirty="0"/>
              <a:t>年と</a:t>
            </a:r>
            <a:r>
              <a:rPr lang="en-US" altLang="ja-JP" sz="1100" dirty="0"/>
              <a:t>2015</a:t>
            </a:r>
            <a:r>
              <a:rPr lang="ja-JP" altLang="en-US" sz="1100" dirty="0"/>
              <a:t>年において関西</a:t>
            </a:r>
            <a:r>
              <a:rPr lang="ja-JP" altLang="en-US" sz="1100" dirty="0" smtClean="0"/>
              <a:t>の輸出</a:t>
            </a:r>
            <a:r>
              <a:rPr lang="ja-JP" altLang="en-US" sz="1100" dirty="0"/>
              <a:t>額に占める各財のウェイトの変化を見たとき、資本財や工業用原料と比べ、消費財の占めるウェイトが伸びを示している</a:t>
            </a:r>
            <a:r>
              <a:rPr lang="ja-JP" altLang="en-US" sz="1100" dirty="0" smtClean="0"/>
              <a:t>。インバウンド消費や越境</a:t>
            </a:r>
            <a:r>
              <a:rPr lang="en-US" altLang="ja-JP" sz="1100" dirty="0" smtClean="0"/>
              <a:t>EC</a:t>
            </a:r>
            <a:r>
              <a:rPr lang="ja-JP" altLang="en-US" sz="1100" dirty="0" smtClean="0">
                <a:solidFill>
                  <a:srgbClr val="0070C0"/>
                </a:solidFill>
              </a:rPr>
              <a:t>などにより、</a:t>
            </a:r>
            <a:r>
              <a:rPr lang="ja-JP" altLang="en-US" sz="1100" dirty="0" smtClean="0"/>
              <a:t>日本製の食品や生活用品などへの人気が高まっていることが考えられる。</a:t>
            </a:r>
            <a:endParaRPr lang="en-US" altLang="ja-JP" sz="1100" dirty="0"/>
          </a:p>
        </p:txBody>
      </p:sp>
      <p:sp>
        <p:nvSpPr>
          <p:cNvPr id="14" name="テキスト ボックス 13"/>
          <p:cNvSpPr txBox="1"/>
          <p:nvPr/>
        </p:nvSpPr>
        <p:spPr>
          <a:xfrm>
            <a:off x="72008" y="1295359"/>
            <a:ext cx="3707904" cy="446276"/>
          </a:xfrm>
          <a:prstGeom prst="rect">
            <a:avLst/>
          </a:prstGeom>
          <a:noFill/>
        </p:spPr>
        <p:txBody>
          <a:bodyPr wrap="square" rtlCol="0">
            <a:spAutoFit/>
          </a:bodyPr>
          <a:lstStyle/>
          <a:p>
            <a:r>
              <a:rPr kumimoji="1" lang="ja-JP" altLang="en-US" sz="1400" dirty="0" smtClean="0"/>
              <a:t>■消費財の輸出状況</a:t>
            </a:r>
            <a:endParaRPr kumimoji="1" lang="en-US" altLang="ja-JP" sz="1100" dirty="0" smtClean="0"/>
          </a:p>
          <a:p>
            <a:r>
              <a:rPr kumimoji="1" lang="ja-JP" altLang="en-US" sz="900" dirty="0" smtClean="0"/>
              <a:t>出典：日本銀行大阪支店「関西の消費財輸出が増加している背景」）</a:t>
            </a:r>
            <a:endParaRPr lang="en-US" altLang="ja-JP" sz="900" dirty="0" smtClean="0"/>
          </a:p>
        </p:txBody>
      </p:sp>
      <p:pic>
        <p:nvPicPr>
          <p:cNvPr id="11" name="図 10"/>
          <p:cNvPicPr>
            <a:picLocks noChangeAspect="1"/>
          </p:cNvPicPr>
          <p:nvPr/>
        </p:nvPicPr>
        <p:blipFill rotWithShape="1">
          <a:blip r:embed="rId2"/>
          <a:srcRect l="11978" t="18941" r="7121" b="10884"/>
          <a:stretch/>
        </p:blipFill>
        <p:spPr>
          <a:xfrm>
            <a:off x="79276" y="3620065"/>
            <a:ext cx="4040387" cy="2041183"/>
          </a:xfrm>
          <a:prstGeom prst="rect">
            <a:avLst/>
          </a:prstGeom>
        </p:spPr>
      </p:pic>
      <p:pic>
        <p:nvPicPr>
          <p:cNvPr id="10" name="図 9"/>
          <p:cNvPicPr>
            <a:picLocks noChangeAspect="1"/>
          </p:cNvPicPr>
          <p:nvPr/>
        </p:nvPicPr>
        <p:blipFill rotWithShape="1">
          <a:blip r:embed="rId3"/>
          <a:srcRect l="15690" t="20971" r="14694" b="9583"/>
          <a:stretch/>
        </p:blipFill>
        <p:spPr>
          <a:xfrm>
            <a:off x="291665" y="1749047"/>
            <a:ext cx="3615607" cy="1813779"/>
          </a:xfrm>
          <a:prstGeom prst="rect">
            <a:avLst/>
          </a:prstGeom>
        </p:spPr>
      </p:pic>
      <p:pic>
        <p:nvPicPr>
          <p:cNvPr id="13" name="図 12"/>
          <p:cNvPicPr>
            <a:picLocks noChangeAspect="1"/>
          </p:cNvPicPr>
          <p:nvPr/>
        </p:nvPicPr>
        <p:blipFill rotWithShape="1">
          <a:blip r:embed="rId4"/>
          <a:srcRect l="11456" t="21141" r="6973" b="18189"/>
          <a:stretch/>
        </p:blipFill>
        <p:spPr>
          <a:xfrm>
            <a:off x="4517505" y="1556792"/>
            <a:ext cx="4302968" cy="1760454"/>
          </a:xfrm>
          <a:prstGeom prst="rect">
            <a:avLst/>
          </a:prstGeom>
        </p:spPr>
      </p:pic>
      <p:pic>
        <p:nvPicPr>
          <p:cNvPr id="15" name="図 14"/>
          <p:cNvPicPr>
            <a:picLocks noChangeAspect="1"/>
          </p:cNvPicPr>
          <p:nvPr/>
        </p:nvPicPr>
        <p:blipFill rotWithShape="1">
          <a:blip r:embed="rId5"/>
          <a:srcRect l="11415" t="19368" r="6508" b="20560"/>
          <a:stretch/>
        </p:blipFill>
        <p:spPr>
          <a:xfrm>
            <a:off x="4517504" y="3346899"/>
            <a:ext cx="4302968" cy="1738285"/>
          </a:xfrm>
          <a:prstGeom prst="rect">
            <a:avLst/>
          </a:prstGeom>
        </p:spPr>
      </p:pic>
      <p:pic>
        <p:nvPicPr>
          <p:cNvPr id="16" name="図 15"/>
          <p:cNvPicPr>
            <a:picLocks noChangeAspect="1"/>
          </p:cNvPicPr>
          <p:nvPr/>
        </p:nvPicPr>
        <p:blipFill rotWithShape="1">
          <a:blip r:embed="rId6"/>
          <a:srcRect l="11714" t="18883" r="6467" b="21214"/>
          <a:stretch/>
        </p:blipFill>
        <p:spPr>
          <a:xfrm>
            <a:off x="4517504" y="5112423"/>
            <a:ext cx="4302968" cy="1748975"/>
          </a:xfrm>
          <a:prstGeom prst="rect">
            <a:avLst/>
          </a:prstGeom>
        </p:spPr>
      </p:pic>
      <p:sp>
        <p:nvSpPr>
          <p:cNvPr id="17" name="テキスト ボックス 16"/>
          <p:cNvSpPr txBox="1"/>
          <p:nvPr/>
        </p:nvSpPr>
        <p:spPr>
          <a:xfrm>
            <a:off x="79276" y="5856105"/>
            <a:ext cx="4438228" cy="600164"/>
          </a:xfrm>
          <a:prstGeom prst="rect">
            <a:avLst/>
          </a:prstGeom>
          <a:noFill/>
        </p:spPr>
        <p:txBody>
          <a:bodyPr wrap="square" rtlCol="0">
            <a:spAutoFit/>
          </a:bodyPr>
          <a:lstStyle/>
          <a:p>
            <a:r>
              <a:rPr kumimoji="1" lang="en-US" altLang="ja-JP" sz="1100" dirty="0" smtClean="0"/>
              <a:t>2010</a:t>
            </a:r>
            <a:r>
              <a:rPr kumimoji="1" lang="ja-JP" altLang="en-US" sz="1100" dirty="0" smtClean="0"/>
              <a:t>年と</a:t>
            </a:r>
            <a:r>
              <a:rPr kumimoji="1" lang="en-US" altLang="ja-JP" sz="1100" dirty="0" smtClean="0"/>
              <a:t>2015</a:t>
            </a:r>
            <a:r>
              <a:rPr kumimoji="1" lang="ja-JP" altLang="en-US" sz="1100" dirty="0" smtClean="0"/>
              <a:t>年において関西の名目輸出額に占める各財のウェイトの</a:t>
            </a:r>
            <a:r>
              <a:rPr lang="ja-JP" altLang="en-US" sz="1100" dirty="0" smtClean="0"/>
              <a:t>変化を見たとき、資本財や工業用原料と比べ、消費財の占めるウェイトが伸びを示している。</a:t>
            </a:r>
            <a:endParaRPr lang="en-US" altLang="ja-JP" sz="1100" dirty="0" smtClean="0"/>
          </a:p>
        </p:txBody>
      </p:sp>
      <p:sp>
        <p:nvSpPr>
          <p:cNvPr id="3" name="正方形/長方形 2"/>
          <p:cNvSpPr/>
          <p:nvPr/>
        </p:nvSpPr>
        <p:spPr>
          <a:xfrm>
            <a:off x="179512" y="116632"/>
            <a:ext cx="3361818" cy="369332"/>
          </a:xfrm>
          <a:prstGeom prst="rect">
            <a:avLst/>
          </a:prstGeom>
        </p:spPr>
        <p:txBody>
          <a:bodyPr wrap="none">
            <a:spAutoFit/>
          </a:bodyPr>
          <a:lstStyle/>
          <a:p>
            <a:r>
              <a:rPr lang="ja-JP" altLang="en-US" dirty="0"/>
              <a:t>関西の消費財輸出に関する状況</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57</a:t>
            </a:fld>
            <a:endParaRPr kumimoji="1" lang="ja-JP" altLang="en-US"/>
          </a:p>
        </p:txBody>
      </p:sp>
    </p:spTree>
    <p:extLst>
      <p:ext uri="{BB962C8B-B14F-4D97-AF65-F5344CB8AC3E}">
        <p14:creationId xmlns:p14="http://schemas.microsoft.com/office/powerpoint/2010/main" val="16378828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105002" y="83706"/>
            <a:ext cx="345888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rPr>
              <a:t>■日本の国・地域別対外直接投資　</a:t>
            </a:r>
            <a:r>
              <a:rPr lang="ja-JP" altLang="en-US" sz="800" b="1" dirty="0" smtClean="0">
                <a:solidFill>
                  <a:schemeClr val="tx1"/>
                </a:solidFill>
              </a:rPr>
              <a:t>（単位：</a:t>
            </a:r>
            <a:r>
              <a:rPr lang="en-US" altLang="ja-JP" sz="800" b="1" dirty="0" smtClean="0">
                <a:solidFill>
                  <a:schemeClr val="tx1"/>
                </a:solidFill>
              </a:rPr>
              <a:t>100</a:t>
            </a:r>
            <a:r>
              <a:rPr lang="ja-JP" altLang="en-US" sz="800" b="1" dirty="0" smtClean="0">
                <a:solidFill>
                  <a:schemeClr val="tx1"/>
                </a:solidFill>
              </a:rPr>
              <a:t>万ドル、</a:t>
            </a:r>
            <a:r>
              <a:rPr lang="en-US" altLang="ja-JP" sz="800" b="1" dirty="0" smtClean="0">
                <a:solidFill>
                  <a:schemeClr val="tx1"/>
                </a:solidFill>
              </a:rPr>
              <a:t>%</a:t>
            </a:r>
            <a:r>
              <a:rPr lang="ja-JP" altLang="en-US" sz="800" b="1" dirty="0" smtClean="0">
                <a:solidFill>
                  <a:schemeClr val="tx1"/>
                </a:solidFill>
              </a:rPr>
              <a:t>）</a:t>
            </a:r>
            <a:endParaRPr kumimoji="1" lang="ja-JP" altLang="en-US" sz="800" b="1" dirty="0">
              <a:solidFill>
                <a:schemeClr val="tx1"/>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4263263225"/>
              </p:ext>
            </p:extLst>
          </p:nvPr>
        </p:nvGraphicFramePr>
        <p:xfrm>
          <a:off x="179512" y="1004956"/>
          <a:ext cx="3456384" cy="4194279"/>
        </p:xfrm>
        <a:graphic>
          <a:graphicData uri="http://schemas.openxmlformats.org/drawingml/2006/table">
            <a:tbl>
              <a:tblPr firstRow="1" firstCol="1" bandRow="1">
                <a:tableStyleId>{5940675A-B579-460E-94D1-54222C63F5DA}</a:tableStyleId>
              </a:tblPr>
              <a:tblGrid>
                <a:gridCol w="1048916"/>
                <a:gridCol w="607268"/>
                <a:gridCol w="576064"/>
                <a:gridCol w="576064"/>
                <a:gridCol w="648072"/>
              </a:tblGrid>
              <a:tr h="209163">
                <a:tc>
                  <a:txBody>
                    <a:bodyPr/>
                    <a:lstStyle/>
                    <a:p>
                      <a:pPr algn="l">
                        <a:spcAft>
                          <a:spcPts val="0"/>
                        </a:spcAft>
                      </a:pPr>
                      <a:r>
                        <a:rPr lang="ja-JP" sz="900" kern="0" dirty="0">
                          <a:effectLst/>
                        </a:rPr>
                        <a:t>　</a:t>
                      </a:r>
                      <a:endParaRPr lang="ja-JP" sz="1050" kern="100" dirty="0">
                        <a:effectLst/>
                        <a:latin typeface="Century"/>
                        <a:ea typeface="ＭＳ 明朝"/>
                        <a:cs typeface="Times New Roman"/>
                      </a:endParaRPr>
                    </a:p>
                  </a:txBody>
                  <a:tcPr marL="62865" marR="62865" marT="0" marB="0" anchor="ctr"/>
                </a:tc>
                <a:tc>
                  <a:txBody>
                    <a:bodyPr/>
                    <a:lstStyle/>
                    <a:p>
                      <a:pPr algn="l">
                        <a:spcAft>
                          <a:spcPts val="0"/>
                        </a:spcAft>
                      </a:pPr>
                      <a:r>
                        <a:rPr lang="en-US" sz="900" kern="0">
                          <a:effectLst/>
                        </a:rPr>
                        <a:t>2010 </a:t>
                      </a:r>
                      <a:r>
                        <a:rPr lang="ja-JP" sz="900" kern="0">
                          <a:effectLst/>
                        </a:rPr>
                        <a:t>年</a:t>
                      </a:r>
                      <a:endParaRPr lang="ja-JP" sz="1050" kern="100">
                        <a:effectLst/>
                        <a:latin typeface="Century"/>
                        <a:ea typeface="ＭＳ 明朝"/>
                        <a:cs typeface="Times New Roman"/>
                      </a:endParaRPr>
                    </a:p>
                  </a:txBody>
                  <a:tcPr marL="62865" marR="62865" marT="0" marB="0" anchor="ctr"/>
                </a:tc>
                <a:tc>
                  <a:txBody>
                    <a:bodyPr/>
                    <a:lstStyle/>
                    <a:p>
                      <a:pPr algn="l">
                        <a:spcAft>
                          <a:spcPts val="0"/>
                        </a:spcAft>
                      </a:pPr>
                      <a:r>
                        <a:rPr lang="ja-JP" sz="900" kern="0">
                          <a:effectLst/>
                        </a:rPr>
                        <a:t>構成比</a:t>
                      </a:r>
                      <a:endParaRPr lang="ja-JP" sz="1050" kern="100">
                        <a:effectLst/>
                        <a:latin typeface="Century"/>
                        <a:ea typeface="ＭＳ 明朝"/>
                        <a:cs typeface="Times New Roman"/>
                      </a:endParaRPr>
                    </a:p>
                  </a:txBody>
                  <a:tcPr marL="62865" marR="62865" marT="0" marB="0" anchor="ctr"/>
                </a:tc>
                <a:tc>
                  <a:txBody>
                    <a:bodyPr/>
                    <a:lstStyle/>
                    <a:p>
                      <a:pPr algn="l">
                        <a:spcAft>
                          <a:spcPts val="0"/>
                        </a:spcAft>
                      </a:pPr>
                      <a:r>
                        <a:rPr lang="en-US" sz="900" kern="0">
                          <a:effectLst/>
                        </a:rPr>
                        <a:t>2015</a:t>
                      </a:r>
                      <a:r>
                        <a:rPr lang="ja-JP" sz="900" kern="0">
                          <a:effectLst/>
                        </a:rPr>
                        <a:t>年</a:t>
                      </a:r>
                      <a:endParaRPr lang="ja-JP" sz="1050" kern="100">
                        <a:effectLst/>
                        <a:latin typeface="Century"/>
                        <a:ea typeface="ＭＳ 明朝"/>
                        <a:cs typeface="Times New Roman"/>
                      </a:endParaRPr>
                    </a:p>
                  </a:txBody>
                  <a:tcPr marL="62865" marR="62865" marT="0" marB="0" anchor="ctr"/>
                </a:tc>
                <a:tc>
                  <a:txBody>
                    <a:bodyPr/>
                    <a:lstStyle/>
                    <a:p>
                      <a:pPr algn="l">
                        <a:spcAft>
                          <a:spcPts val="0"/>
                        </a:spcAft>
                      </a:pPr>
                      <a:r>
                        <a:rPr lang="ja-JP" sz="900" kern="0">
                          <a:effectLst/>
                        </a:rPr>
                        <a:t>構成比</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アジア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22,131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38.7%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32,267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24.7%</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dirty="0">
                          <a:effectLst/>
                        </a:rPr>
                        <a:t> </a:t>
                      </a:r>
                      <a:r>
                        <a:rPr lang="ja-JP" sz="900" kern="0" dirty="0">
                          <a:effectLst/>
                        </a:rPr>
                        <a:t>中国 </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7,252</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12.7%</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8,867</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a:effectLst/>
                        </a:rPr>
                        <a:t>6.8%</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r>
              <a:tr h="198155">
                <a:tc>
                  <a:txBody>
                    <a:bodyPr/>
                    <a:lstStyle/>
                    <a:p>
                      <a:pPr algn="l">
                        <a:spcAft>
                          <a:spcPts val="0"/>
                        </a:spcAft>
                      </a:pPr>
                      <a:r>
                        <a:rPr lang="ja-JP" sz="900" kern="0">
                          <a:effectLst/>
                        </a:rPr>
                        <a:t>　</a:t>
                      </a:r>
                      <a:r>
                        <a:rPr lang="en-US" sz="900" kern="0">
                          <a:effectLst/>
                        </a:rPr>
                        <a:t>ASEAN</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a:effectLst/>
                        </a:rPr>
                        <a:t>8,930</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a:effectLst/>
                        </a:rPr>
                        <a:t>15.6%</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20,244</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15.5%</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r>
              <a:tr h="198155">
                <a:tc>
                  <a:txBody>
                    <a:bodyPr/>
                    <a:lstStyle/>
                    <a:p>
                      <a:pPr algn="r">
                        <a:spcAft>
                          <a:spcPts val="0"/>
                        </a:spcAft>
                      </a:pPr>
                      <a:r>
                        <a:rPr lang="ja-JP" sz="900" kern="0">
                          <a:effectLst/>
                        </a:rPr>
                        <a:t>タイ</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2,248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dirty="0">
                          <a:effectLst/>
                        </a:rPr>
                        <a:t>3,799</a:t>
                      </a:r>
                      <a:endParaRPr lang="ja-JP" sz="1050" kern="100" dirty="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2.9%</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インドネシア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490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0.9%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3,560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2.7%</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マレーシア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1,058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2,839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2.2%</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フィリピン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514</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0.9%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1,450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1.1%</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ja-JP" sz="900" kern="0">
                          <a:effectLst/>
                        </a:rPr>
                        <a:t>シンガポール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3,845</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6,500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5.0%</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ja-JP" sz="900" kern="0">
                          <a:effectLst/>
                        </a:rPr>
                        <a:t>ベトナム</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748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1,360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1.0%</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ja-JP" sz="900" kern="0">
                          <a:effectLst/>
                        </a:rPr>
                        <a:t>インド</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2,864</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ja-JP" sz="900" kern="0">
                          <a:effectLst/>
                        </a:rPr>
                        <a:t>△</a:t>
                      </a:r>
                      <a:r>
                        <a:rPr lang="en-US" sz="900" kern="0">
                          <a:effectLst/>
                        </a:rPr>
                        <a:t> 1,706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北米</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9,016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15.8%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46,013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35.2%</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米国</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9,193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16.1%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44,893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34.3%</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中南米</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5,346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7,730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5.9%</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メキシコ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688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989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0.8%</a:t>
                      </a:r>
                      <a:endParaRPr lang="ja-JP" sz="1050" kern="100">
                        <a:effectLst/>
                        <a:latin typeface="Century"/>
                        <a:ea typeface="ＭＳ 明朝"/>
                        <a:cs typeface="Times New Roman"/>
                      </a:endParaRPr>
                    </a:p>
                  </a:txBody>
                  <a:tcPr marL="62865" marR="62865" marT="0" marB="0" anchor="ctr"/>
                </a:tc>
              </a:tr>
              <a:tr h="209163">
                <a:tc>
                  <a:txBody>
                    <a:bodyPr/>
                    <a:lstStyle/>
                    <a:p>
                      <a:pPr algn="r">
                        <a:spcAft>
                          <a:spcPts val="0"/>
                        </a:spcAft>
                      </a:pPr>
                      <a:r>
                        <a:rPr lang="ja-JP" sz="900" kern="0">
                          <a:effectLst/>
                        </a:rPr>
                        <a:t>ブラジル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4,316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7.5%</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1,412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1.1%</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大洋州</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6,407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11.2%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7,661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5.9%</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オーストラリア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6,371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dirty="0">
                          <a:effectLst/>
                        </a:rPr>
                        <a:t>11.1%</a:t>
                      </a:r>
                      <a:endParaRPr lang="ja-JP" sz="1050" kern="100" dirty="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6,690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5.1%</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欧州</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15,043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26.3%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34,574</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26.4%</a:t>
                      </a:r>
                      <a:endParaRPr lang="ja-JP" sz="1050" kern="100">
                        <a:effectLst/>
                        <a:latin typeface="Century"/>
                        <a:ea typeface="ＭＳ 明朝"/>
                        <a:cs typeface="Times New Roman"/>
                      </a:endParaRPr>
                    </a:p>
                  </a:txBody>
                  <a:tcPr marL="62865" marR="62865" marT="0" marB="0" anchor="ctr"/>
                </a:tc>
              </a:tr>
              <a:tr h="209163">
                <a:tc>
                  <a:txBody>
                    <a:bodyPr/>
                    <a:lstStyle/>
                    <a:p>
                      <a:pPr algn="l">
                        <a:spcAft>
                          <a:spcPts val="0"/>
                        </a:spcAft>
                      </a:pPr>
                      <a:r>
                        <a:rPr lang="ja-JP" sz="900" kern="0">
                          <a:effectLst/>
                        </a:rPr>
                        <a:t>　</a:t>
                      </a:r>
                      <a:r>
                        <a:rPr lang="en-US" sz="900" kern="0">
                          <a:effectLst/>
                        </a:rPr>
                        <a:t>EU</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8,359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14.6%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33,762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25.8%</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世界</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57,223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100.0%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130,752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dirty="0">
                          <a:effectLst/>
                        </a:rPr>
                        <a:t>100.0%</a:t>
                      </a:r>
                      <a:endParaRPr lang="ja-JP" sz="1050" kern="100" dirty="0">
                        <a:effectLst/>
                        <a:latin typeface="Century"/>
                        <a:ea typeface="ＭＳ 明朝"/>
                        <a:cs typeface="Times New Roman"/>
                      </a:endParaRPr>
                    </a:p>
                  </a:txBody>
                  <a:tcPr marL="62865" marR="62865" marT="0" marB="0" anchor="ctr"/>
                </a:tc>
              </a:tr>
            </a:tbl>
          </a:graphicData>
        </a:graphic>
      </p:graphicFrame>
      <p:sp>
        <p:nvSpPr>
          <p:cNvPr id="13" name="正方形/長方形 12"/>
          <p:cNvSpPr/>
          <p:nvPr/>
        </p:nvSpPr>
        <p:spPr>
          <a:xfrm>
            <a:off x="179512" y="5339037"/>
            <a:ext cx="3384376" cy="1323439"/>
          </a:xfrm>
          <a:prstGeom prst="rect">
            <a:avLst/>
          </a:prstGeom>
        </p:spPr>
        <p:txBody>
          <a:bodyPr wrap="square">
            <a:spAutoFit/>
          </a:bodyPr>
          <a:lstStyle/>
          <a:p>
            <a:r>
              <a:rPr lang="ja-JP" altLang="ja-JP" sz="800" dirty="0"/>
              <a:t>〔注〕＊円建てで公表された数値を四半期ごとに日銀インターバンク・期中平均レートによりドル換算。</a:t>
            </a:r>
          </a:p>
          <a:p>
            <a:r>
              <a:rPr lang="ja-JP" altLang="ja-JP" sz="800" dirty="0"/>
              <a:t>＊</a:t>
            </a:r>
            <a:r>
              <a:rPr lang="en-US" altLang="ja-JP" sz="800" dirty="0"/>
              <a:t>2014</a:t>
            </a:r>
            <a:r>
              <a:rPr lang="ja-JP" altLang="ja-JP" sz="800" dirty="0"/>
              <a:t>年以降については年次改訂値を利用しているため、過去の計数とは一致しない場合がある。</a:t>
            </a:r>
          </a:p>
          <a:p>
            <a:r>
              <a:rPr lang="ja-JP" altLang="ja-JP" sz="800" dirty="0"/>
              <a:t>＊「△」は引き揚げ超過を示す。</a:t>
            </a:r>
          </a:p>
          <a:p>
            <a:r>
              <a:rPr lang="ja-JP" altLang="ja-JP" sz="800" dirty="0"/>
              <a:t>＊個別データが未発表の案件も含むため、各地域の合計と「世界」は必ずしも一致しない。</a:t>
            </a:r>
          </a:p>
          <a:p>
            <a:r>
              <a:rPr lang="ja-JP" altLang="ja-JP" sz="800" dirty="0" smtClean="0"/>
              <a:t>資料</a:t>
            </a:r>
            <a:r>
              <a:rPr lang="ja-JP" altLang="en-US" sz="800" dirty="0" smtClean="0"/>
              <a:t>：</a:t>
            </a:r>
            <a:r>
              <a:rPr lang="ja-JP" altLang="ja-JP" sz="800" dirty="0" smtClean="0"/>
              <a:t>「</a:t>
            </a:r>
            <a:r>
              <a:rPr lang="ja-JP" altLang="ja-JP" sz="800" dirty="0"/>
              <a:t>国際収支状況」（財務省）、「外国為替相場」（日本銀行）から作成</a:t>
            </a:r>
          </a:p>
          <a:p>
            <a:r>
              <a:rPr lang="ja-JP" altLang="en-US" sz="800" dirty="0" smtClean="0"/>
              <a:t>資料</a:t>
            </a:r>
            <a:r>
              <a:rPr lang="ja-JP" altLang="ja-JP" sz="800" dirty="0" smtClean="0"/>
              <a:t>：</a:t>
            </a:r>
            <a:r>
              <a:rPr lang="en-US" altLang="ja-JP" sz="800" dirty="0" smtClean="0"/>
              <a:t>JETRO</a:t>
            </a:r>
            <a:r>
              <a:rPr lang="ja-JP" altLang="ja-JP" sz="800" dirty="0" smtClean="0"/>
              <a:t>「</a:t>
            </a:r>
            <a:r>
              <a:rPr lang="ja-JP" altLang="ja-JP" sz="800" dirty="0"/>
              <a:t>ジェトロ世界貿易投資報告</a:t>
            </a:r>
            <a:r>
              <a:rPr lang="ja-JP" altLang="ja-JP" sz="800" dirty="0" smtClean="0"/>
              <a:t>」</a:t>
            </a:r>
            <a:r>
              <a:rPr lang="en-US" altLang="ja-JP" sz="800" dirty="0" smtClean="0"/>
              <a:t>2011</a:t>
            </a:r>
            <a:r>
              <a:rPr lang="ja-JP" altLang="en-US" sz="800" dirty="0" smtClean="0"/>
              <a:t>年版及び</a:t>
            </a:r>
            <a:r>
              <a:rPr lang="ja-JP" altLang="ja-JP" sz="800" dirty="0"/>
              <a:t>「ジェトロ世界貿易投資報告」 </a:t>
            </a:r>
            <a:r>
              <a:rPr lang="en-US" altLang="ja-JP" sz="800" dirty="0" smtClean="0"/>
              <a:t>2016</a:t>
            </a:r>
            <a:r>
              <a:rPr lang="ja-JP" altLang="ja-JP" sz="800" dirty="0" smtClean="0"/>
              <a:t>年版</a:t>
            </a:r>
            <a:r>
              <a:rPr lang="ja-JP" altLang="en-US" sz="800" dirty="0" smtClean="0"/>
              <a:t>より作成</a:t>
            </a:r>
            <a:endParaRPr lang="ja-JP" altLang="ja-JP" sz="800" dirty="0"/>
          </a:p>
        </p:txBody>
      </p:sp>
      <p:pic>
        <p:nvPicPr>
          <p:cNvPr id="27" name="図 26"/>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80526"/>
            <a:ext cx="3461385" cy="2728595"/>
          </a:xfrm>
          <a:prstGeom prst="rect">
            <a:avLst/>
          </a:prstGeom>
          <a:noFill/>
          <a:ln>
            <a:noFill/>
          </a:ln>
        </p:spPr>
      </p:pic>
      <p:sp>
        <p:nvSpPr>
          <p:cNvPr id="28" name="正方形/長方形 27"/>
          <p:cNvSpPr/>
          <p:nvPr/>
        </p:nvSpPr>
        <p:spPr>
          <a:xfrm>
            <a:off x="3926428" y="120486"/>
            <a:ext cx="33123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rPr>
              <a:t>■大阪府</a:t>
            </a:r>
            <a:r>
              <a:rPr lang="ja-JP" altLang="en-US" sz="1200" b="1" dirty="0">
                <a:solidFill>
                  <a:schemeClr val="tx1"/>
                </a:solidFill>
              </a:rPr>
              <a:t>企業の資本金別海外事業所数</a:t>
            </a:r>
            <a:endParaRPr kumimoji="1" lang="ja-JP" altLang="en-US" sz="1200" b="1" dirty="0">
              <a:solidFill>
                <a:schemeClr val="tx1"/>
              </a:solidFill>
            </a:endParaRPr>
          </a:p>
        </p:txBody>
      </p:sp>
      <p:sp>
        <p:nvSpPr>
          <p:cNvPr id="29" name="正方形/長方形 28"/>
          <p:cNvSpPr/>
          <p:nvPr/>
        </p:nvSpPr>
        <p:spPr>
          <a:xfrm>
            <a:off x="3851920" y="3249560"/>
            <a:ext cx="4572000" cy="215444"/>
          </a:xfrm>
          <a:prstGeom prst="rect">
            <a:avLst/>
          </a:prstGeom>
        </p:spPr>
        <p:txBody>
          <a:bodyPr>
            <a:spAutoFit/>
          </a:bodyPr>
          <a:lstStyle/>
          <a:p>
            <a:r>
              <a:rPr lang="ja-JP" altLang="en-US" sz="800" dirty="0" smtClean="0"/>
              <a:t>資料</a:t>
            </a:r>
            <a:r>
              <a:rPr lang="ja-JP" altLang="ja-JP" sz="800" dirty="0" smtClean="0"/>
              <a:t>：</a:t>
            </a:r>
            <a:r>
              <a:rPr lang="ja-JP" altLang="ja-JP" sz="800" dirty="0"/>
              <a:t>経済産業省「平成</a:t>
            </a:r>
            <a:r>
              <a:rPr lang="en-US" altLang="ja-JP" sz="800" dirty="0"/>
              <a:t>21</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及び</a:t>
            </a:r>
            <a:r>
              <a:rPr lang="ja-JP" altLang="ja-JP" sz="800" dirty="0" smtClean="0"/>
              <a:t>「</a:t>
            </a:r>
            <a:r>
              <a:rPr lang="ja-JP" altLang="ja-JP" sz="800" dirty="0"/>
              <a:t>平成</a:t>
            </a:r>
            <a:r>
              <a:rPr lang="en-US" altLang="ja-JP" sz="800" dirty="0"/>
              <a:t>26</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より作成</a:t>
            </a:r>
            <a:endParaRPr lang="ja-JP" altLang="en-US" sz="800" dirty="0"/>
          </a:p>
        </p:txBody>
      </p:sp>
      <p:sp>
        <p:nvSpPr>
          <p:cNvPr id="30" name="正方形/長方形 29"/>
          <p:cNvSpPr/>
          <p:nvPr/>
        </p:nvSpPr>
        <p:spPr>
          <a:xfrm>
            <a:off x="3916421" y="3573016"/>
            <a:ext cx="33123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rPr>
              <a:t>■大阪府</a:t>
            </a:r>
            <a:r>
              <a:rPr lang="ja-JP" altLang="en-US" sz="1200" b="1" dirty="0">
                <a:solidFill>
                  <a:schemeClr val="tx1"/>
                </a:solidFill>
              </a:rPr>
              <a:t>企業</a:t>
            </a:r>
            <a:r>
              <a:rPr lang="ja-JP" altLang="en-US" sz="1200" b="1" dirty="0" smtClean="0">
                <a:solidFill>
                  <a:schemeClr val="tx1"/>
                </a:solidFill>
              </a:rPr>
              <a:t>の</a:t>
            </a:r>
            <a:r>
              <a:rPr lang="ja-JP" altLang="en-US" sz="1200" b="1" dirty="0">
                <a:solidFill>
                  <a:schemeClr val="tx1"/>
                </a:solidFill>
              </a:rPr>
              <a:t>業種</a:t>
            </a:r>
            <a:r>
              <a:rPr lang="ja-JP" altLang="en-US" sz="1200" b="1" dirty="0" smtClean="0">
                <a:solidFill>
                  <a:schemeClr val="tx1"/>
                </a:solidFill>
              </a:rPr>
              <a:t>別</a:t>
            </a:r>
            <a:r>
              <a:rPr lang="ja-JP" altLang="en-US" sz="1200" b="1" dirty="0">
                <a:solidFill>
                  <a:schemeClr val="tx1"/>
                </a:solidFill>
              </a:rPr>
              <a:t>海外事業所数</a:t>
            </a:r>
            <a:endParaRPr kumimoji="1" lang="ja-JP" altLang="en-US" sz="1200" b="1" dirty="0">
              <a:solidFill>
                <a:schemeClr val="tx1"/>
              </a:solidFill>
            </a:endParaRPr>
          </a:p>
        </p:txBody>
      </p:sp>
      <p:pic>
        <p:nvPicPr>
          <p:cNvPr id="31" name="図 30"/>
          <p:cNvPicPr/>
          <p:nvPr/>
        </p:nvPicPr>
        <p:blipFill>
          <a:blip r:embed="rId3">
            <a:extLst>
              <a:ext uri="{28A0092B-C50C-407E-A947-70E740481C1C}">
                <a14:useLocalDpi xmlns:a14="http://schemas.microsoft.com/office/drawing/2010/main" val="0"/>
              </a:ext>
            </a:extLst>
          </a:blip>
          <a:srcRect/>
          <a:stretch>
            <a:fillRect/>
          </a:stretch>
        </p:blipFill>
        <p:spPr bwMode="auto">
          <a:xfrm>
            <a:off x="3875402" y="3890949"/>
            <a:ext cx="4090035" cy="2694305"/>
          </a:xfrm>
          <a:prstGeom prst="rect">
            <a:avLst/>
          </a:prstGeom>
          <a:noFill/>
          <a:ln>
            <a:noFill/>
          </a:ln>
        </p:spPr>
      </p:pic>
      <p:sp>
        <p:nvSpPr>
          <p:cNvPr id="3" name="円/楕円 2"/>
          <p:cNvSpPr/>
          <p:nvPr/>
        </p:nvSpPr>
        <p:spPr>
          <a:xfrm>
            <a:off x="5038916" y="480525"/>
            <a:ext cx="432048" cy="1520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5314315" y="415697"/>
            <a:ext cx="2376264" cy="276999"/>
          </a:xfrm>
          <a:prstGeom prst="rect">
            <a:avLst/>
          </a:prstGeom>
        </p:spPr>
        <p:txBody>
          <a:bodyPr wrap="square">
            <a:spAutoFit/>
          </a:bodyPr>
          <a:lstStyle/>
          <a:p>
            <a:r>
              <a:rPr lang="ja-JP" altLang="en-US" sz="1200" dirty="0" smtClean="0">
                <a:latin typeface="HG丸ｺﾞｼｯｸM-PRO" panose="020F0600000000000000" pitchFamily="50" charset="-128"/>
                <a:ea typeface="HG丸ｺﾞｼｯｸM-PRO" panose="020F0600000000000000" pitchFamily="50" charset="-128"/>
              </a:rPr>
              <a:t>特に海外事業所数が減少</a:t>
            </a:r>
            <a:endParaRPr lang="ja-JP" altLang="en-US" sz="1200" dirty="0">
              <a:latin typeface="HG丸ｺﾞｼｯｸM-PRO" panose="020F0600000000000000" pitchFamily="50" charset="-128"/>
              <a:ea typeface="HG丸ｺﾞｼｯｸM-PRO" panose="020F0600000000000000" pitchFamily="50" charset="-128"/>
            </a:endParaRPr>
          </a:p>
        </p:txBody>
      </p:sp>
      <p:cxnSp>
        <p:nvCxnSpPr>
          <p:cNvPr id="8" name="直線矢印コネクタ 7"/>
          <p:cNvCxnSpPr/>
          <p:nvPr/>
        </p:nvCxnSpPr>
        <p:spPr>
          <a:xfrm flipH="1">
            <a:off x="5470964" y="692696"/>
            <a:ext cx="111648" cy="18002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4" name="正方形/長方形 33"/>
          <p:cNvSpPr/>
          <p:nvPr/>
        </p:nvSpPr>
        <p:spPr>
          <a:xfrm>
            <a:off x="3851920" y="6525924"/>
            <a:ext cx="4572000" cy="215444"/>
          </a:xfrm>
          <a:prstGeom prst="rect">
            <a:avLst/>
          </a:prstGeom>
        </p:spPr>
        <p:txBody>
          <a:bodyPr>
            <a:spAutoFit/>
          </a:bodyPr>
          <a:lstStyle/>
          <a:p>
            <a:r>
              <a:rPr lang="ja-JP" altLang="en-US" sz="800" dirty="0" smtClean="0"/>
              <a:t>資料</a:t>
            </a:r>
            <a:r>
              <a:rPr lang="ja-JP" altLang="ja-JP" sz="800" dirty="0" smtClean="0"/>
              <a:t>：</a:t>
            </a:r>
            <a:r>
              <a:rPr lang="ja-JP" altLang="ja-JP" sz="800" dirty="0"/>
              <a:t>経済産業省「平成</a:t>
            </a:r>
            <a:r>
              <a:rPr lang="en-US" altLang="ja-JP" sz="800" dirty="0"/>
              <a:t>21</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及び</a:t>
            </a:r>
            <a:r>
              <a:rPr lang="ja-JP" altLang="ja-JP" sz="800" dirty="0" smtClean="0"/>
              <a:t>「</a:t>
            </a:r>
            <a:r>
              <a:rPr lang="ja-JP" altLang="ja-JP" sz="800" dirty="0"/>
              <a:t>平成</a:t>
            </a:r>
            <a:r>
              <a:rPr lang="en-US" altLang="ja-JP" sz="800" dirty="0"/>
              <a:t>26</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より作成</a:t>
            </a:r>
            <a:endParaRPr lang="ja-JP" altLang="en-US" sz="800" dirty="0"/>
          </a:p>
        </p:txBody>
      </p:sp>
      <p:sp>
        <p:nvSpPr>
          <p:cNvPr id="32" name="正方形/長方形 31"/>
          <p:cNvSpPr/>
          <p:nvPr/>
        </p:nvSpPr>
        <p:spPr>
          <a:xfrm>
            <a:off x="136600" y="404971"/>
            <a:ext cx="3840236" cy="553998"/>
          </a:xfrm>
          <a:prstGeom prst="rect">
            <a:avLst/>
          </a:prstGeom>
        </p:spPr>
        <p:txBody>
          <a:bodyPr wrap="square">
            <a:spAutoFit/>
          </a:bodyPr>
          <a:lstStyle/>
          <a:p>
            <a:pPr marL="177800" indent="-177800"/>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年の中国の投資額は国別では米国についで２位であるが、</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構成比は大きく減少。景気減速や人件費の高騰による「中国離れ」が</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一因と考えられる。一方で</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ASEAN</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向けの投資が伸びている。</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58</a:t>
            </a:fld>
            <a:endParaRPr kumimoji="1" lang="ja-JP" altLang="en-US"/>
          </a:p>
        </p:txBody>
      </p:sp>
    </p:spTree>
    <p:extLst>
      <p:ext uri="{BB962C8B-B14F-4D97-AF65-F5344CB8AC3E}">
        <p14:creationId xmlns:p14="http://schemas.microsoft.com/office/powerpoint/2010/main" val="3128576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335886" y="449238"/>
            <a:ext cx="2615654" cy="215444"/>
          </a:xfrm>
          <a:prstGeom prst="rect">
            <a:avLst/>
          </a:prstGeom>
          <a:noFill/>
        </p:spPr>
        <p:txBody>
          <a:bodyPr wrap="square" rtlCol="0">
            <a:spAutoFit/>
          </a:bodyPr>
          <a:lstStyle/>
          <a:p>
            <a:r>
              <a:rPr kumimoji="1" lang="ja-JP" altLang="en-US" sz="800" dirty="0" smtClean="0"/>
              <a:t>出典：大阪府</a:t>
            </a:r>
            <a:r>
              <a:rPr kumimoji="1" lang="en-US" altLang="ja-JP" sz="800" dirty="0" smtClean="0"/>
              <a:t>2016</a:t>
            </a:r>
            <a:r>
              <a:rPr kumimoji="1" lang="ja-JP" altLang="en-US" sz="800" dirty="0" smtClean="0"/>
              <a:t>年度版なにわの経済データ</a:t>
            </a:r>
            <a:endParaRPr kumimoji="1" lang="ja-JP" altLang="en-US" sz="800" dirty="0"/>
          </a:p>
        </p:txBody>
      </p:sp>
      <p:sp>
        <p:nvSpPr>
          <p:cNvPr id="13" name="テキスト ボックス 12"/>
          <p:cNvSpPr txBox="1"/>
          <p:nvPr/>
        </p:nvSpPr>
        <p:spPr>
          <a:xfrm>
            <a:off x="134591" y="260648"/>
            <a:ext cx="3240360" cy="276999"/>
          </a:xfrm>
          <a:prstGeom prst="rect">
            <a:avLst/>
          </a:prstGeom>
          <a:noFill/>
        </p:spPr>
        <p:txBody>
          <a:bodyPr wrap="square" rtlCol="0">
            <a:spAutoFit/>
          </a:bodyPr>
          <a:lstStyle/>
          <a:p>
            <a:r>
              <a:rPr kumimoji="1" lang="ja-JP" altLang="en-US" sz="1200" dirty="0" smtClean="0"/>
              <a:t>■</a:t>
            </a:r>
            <a:r>
              <a:rPr lang="ja-JP" altLang="ja-JP" sz="1200" b="1" dirty="0" smtClean="0"/>
              <a:t>大阪</a:t>
            </a:r>
            <a:r>
              <a:rPr lang="ja-JP" altLang="ja-JP" sz="1200" b="1" dirty="0"/>
              <a:t>経済が日本経済に占める</a:t>
            </a:r>
            <a:r>
              <a:rPr lang="ja-JP" altLang="ja-JP" sz="1200" b="1" dirty="0" smtClean="0"/>
              <a:t>シェア</a:t>
            </a:r>
            <a:endParaRPr kumimoji="1" lang="ja-JP" altLang="en-US" sz="1200" dirty="0"/>
          </a:p>
        </p:txBody>
      </p:sp>
      <p:pic>
        <p:nvPicPr>
          <p:cNvPr id="22" name="図 21"/>
          <p:cNvPicPr/>
          <p:nvPr/>
        </p:nvPicPr>
        <p:blipFill>
          <a:blip r:embed="rId2">
            <a:extLst>
              <a:ext uri="{28A0092B-C50C-407E-A947-70E740481C1C}">
                <a14:useLocalDpi xmlns:a14="http://schemas.microsoft.com/office/drawing/2010/main" val="0"/>
              </a:ext>
            </a:extLst>
          </a:blip>
          <a:stretch>
            <a:fillRect/>
          </a:stretch>
        </p:blipFill>
        <p:spPr>
          <a:xfrm>
            <a:off x="235521" y="620688"/>
            <a:ext cx="5400040" cy="2592288"/>
          </a:xfrm>
          <a:prstGeom prst="rect">
            <a:avLst/>
          </a:prstGeom>
          <a:noFill/>
        </p:spPr>
      </p:pic>
      <p:pic>
        <p:nvPicPr>
          <p:cNvPr id="25" name="図 24"/>
          <p:cNvPicPr/>
          <p:nvPr/>
        </p:nvPicPr>
        <p:blipFill>
          <a:blip r:embed="rId3">
            <a:extLst>
              <a:ext uri="{28A0092B-C50C-407E-A947-70E740481C1C}">
                <a14:useLocalDpi xmlns:a14="http://schemas.microsoft.com/office/drawing/2010/main" val="0"/>
              </a:ext>
            </a:extLst>
          </a:blip>
          <a:stretch>
            <a:fillRect/>
          </a:stretch>
        </p:blipFill>
        <p:spPr>
          <a:xfrm>
            <a:off x="251520" y="3212976"/>
            <a:ext cx="5400040" cy="3369945"/>
          </a:xfrm>
          <a:prstGeom prst="rect">
            <a:avLst/>
          </a:prstGeom>
        </p:spPr>
      </p:pic>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5</a:t>
            </a:fld>
            <a:endParaRPr kumimoji="1" lang="ja-JP" altLang="en-US"/>
          </a:p>
        </p:txBody>
      </p:sp>
    </p:spTree>
    <p:extLst>
      <p:ext uri="{BB962C8B-B14F-4D97-AF65-F5344CB8AC3E}">
        <p14:creationId xmlns:p14="http://schemas.microsoft.com/office/powerpoint/2010/main" val="8143833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5496" y="546766"/>
            <a:ext cx="8856984" cy="6744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95250" indent="-95250"/>
            <a:r>
              <a:rPr lang="ja-JP" altLang="en-US" sz="1100" dirty="0" smtClean="0"/>
              <a:t>○日本</a:t>
            </a:r>
            <a:r>
              <a:rPr lang="ja-JP" altLang="en-US" sz="1100" dirty="0"/>
              <a:t>企業の海外進出は</a:t>
            </a:r>
            <a:r>
              <a:rPr lang="en-US" altLang="ja-JP" sz="1100" dirty="0"/>
              <a:t>2011</a:t>
            </a:r>
            <a:r>
              <a:rPr lang="ja-JP" altLang="en-US" sz="1100" dirty="0"/>
              <a:t>年の大幅な</a:t>
            </a:r>
            <a:r>
              <a:rPr lang="ja-JP" altLang="en-US" sz="1100" dirty="0" smtClean="0"/>
              <a:t>増加以降、増加率は横ばいとなっているが、</a:t>
            </a:r>
            <a:r>
              <a:rPr kumimoji="1" lang="ja-JP" altLang="en-US" sz="1100" dirty="0" smtClean="0"/>
              <a:t>年度ごとの都道府県別海外進出企業数において、大阪府は</a:t>
            </a:r>
            <a:r>
              <a:rPr kumimoji="1" lang="en-US" altLang="ja-JP" sz="1100" dirty="0" smtClean="0"/>
              <a:t>2010</a:t>
            </a:r>
            <a:r>
              <a:rPr kumimoji="1" lang="ja-JP" altLang="en-US" sz="1100" dirty="0" smtClean="0"/>
              <a:t>年以降、</a:t>
            </a:r>
            <a:r>
              <a:rPr lang="ja-JP" altLang="en-US" sz="1100" dirty="0" smtClean="0"/>
              <a:t>全国２位を維持。</a:t>
            </a:r>
            <a:r>
              <a:rPr lang="en-US" altLang="ja-JP" sz="1100" dirty="0" smtClean="0"/>
              <a:t>2014</a:t>
            </a:r>
            <a:r>
              <a:rPr lang="ja-JP" altLang="en-US" sz="1100" dirty="0" smtClean="0"/>
              <a:t>年度の関西企業の進出先の大半をアジアが占めている。</a:t>
            </a:r>
            <a:endParaRPr kumimoji="1" lang="ja-JP" altLang="en-US" sz="1100" dirty="0"/>
          </a:p>
        </p:txBody>
      </p:sp>
      <p:sp>
        <p:nvSpPr>
          <p:cNvPr id="8" name="テキスト ボックス 7"/>
          <p:cNvSpPr txBox="1"/>
          <p:nvPr/>
        </p:nvSpPr>
        <p:spPr>
          <a:xfrm>
            <a:off x="179512" y="1272451"/>
            <a:ext cx="3298572" cy="646331"/>
          </a:xfrm>
          <a:prstGeom prst="rect">
            <a:avLst/>
          </a:prstGeom>
          <a:noFill/>
        </p:spPr>
        <p:txBody>
          <a:bodyPr wrap="square" rtlCol="0">
            <a:spAutoFit/>
          </a:bodyPr>
          <a:lstStyle/>
          <a:p>
            <a:r>
              <a:rPr kumimoji="1" lang="ja-JP" altLang="en-US" sz="1400" dirty="0" smtClean="0"/>
              <a:t>■</a:t>
            </a:r>
            <a:r>
              <a:rPr kumimoji="1" lang="ja-JP" altLang="en-US" sz="1400" b="1" dirty="0" smtClean="0"/>
              <a:t>都道府県別の企業進出数推移</a:t>
            </a:r>
            <a:endParaRPr kumimoji="1" lang="en-US" altLang="ja-JP" sz="1400" b="1" dirty="0" smtClean="0"/>
          </a:p>
          <a:p>
            <a:r>
              <a:rPr lang="ja-JP" altLang="en-US" sz="1100" dirty="0" smtClean="0"/>
              <a:t>資料</a:t>
            </a:r>
            <a:r>
              <a:rPr lang="ja-JP" altLang="en-US" sz="1100" dirty="0"/>
              <a:t>：地域</a:t>
            </a:r>
            <a:r>
              <a:rPr lang="ja-JP" altLang="en-US" sz="1100" dirty="0" smtClean="0"/>
              <a:t>経済分析システムより作成</a:t>
            </a:r>
            <a:endParaRPr lang="en-US" altLang="ja-JP" sz="1100" dirty="0" smtClean="0"/>
          </a:p>
          <a:p>
            <a:r>
              <a:rPr lang="ja-JP" altLang="en-US" sz="1100" dirty="0" smtClean="0"/>
              <a:t>（経済産業省：海外事業活動基本調査を再編加工）</a:t>
            </a:r>
            <a:endParaRPr lang="en-US" altLang="ja-JP" sz="1100" dirty="0" smtClean="0"/>
          </a:p>
        </p:txBody>
      </p:sp>
      <p:pic>
        <p:nvPicPr>
          <p:cNvPr id="9" name="図 8"/>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37051" t="23514" r="26688" b="8334"/>
          <a:stretch/>
        </p:blipFill>
        <p:spPr>
          <a:xfrm>
            <a:off x="179512" y="1918781"/>
            <a:ext cx="3312368" cy="2872339"/>
          </a:xfrm>
          <a:prstGeom prst="rect">
            <a:avLst/>
          </a:prstGeom>
        </p:spPr>
      </p:pic>
      <p:pic>
        <p:nvPicPr>
          <p:cNvPr id="15" name="図 1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l="37968" t="24250" r="26784" b="8842"/>
          <a:stretch/>
        </p:blipFill>
        <p:spPr>
          <a:xfrm>
            <a:off x="4841909" y="1918782"/>
            <a:ext cx="3258483" cy="2785408"/>
          </a:xfrm>
          <a:prstGeom prst="rect">
            <a:avLst/>
          </a:prstGeom>
        </p:spPr>
      </p:pic>
      <p:graphicFrame>
        <p:nvGraphicFramePr>
          <p:cNvPr id="4" name="表 3"/>
          <p:cNvGraphicFramePr>
            <a:graphicFrameLocks noGrp="1"/>
          </p:cNvGraphicFramePr>
          <p:nvPr>
            <p:extLst>
              <p:ext uri="{D42A27DB-BD31-4B8C-83A1-F6EECF244321}">
                <p14:modId xmlns:p14="http://schemas.microsoft.com/office/powerpoint/2010/main" val="1333091032"/>
              </p:ext>
            </p:extLst>
          </p:nvPr>
        </p:nvGraphicFramePr>
        <p:xfrm>
          <a:off x="179512" y="4869162"/>
          <a:ext cx="4154389" cy="1872206"/>
        </p:xfrm>
        <a:graphic>
          <a:graphicData uri="http://schemas.openxmlformats.org/drawingml/2006/table">
            <a:tbl>
              <a:tblPr>
                <a:tableStyleId>{3C2FFA5D-87B4-456A-9821-1D502468CF0F}</a:tableStyleId>
              </a:tblPr>
              <a:tblGrid>
                <a:gridCol w="863687"/>
                <a:gridCol w="725426"/>
                <a:gridCol w="641319"/>
                <a:gridCol w="641319"/>
                <a:gridCol w="641319"/>
                <a:gridCol w="641319"/>
              </a:tblGrid>
              <a:tr h="255301">
                <a:tc>
                  <a:txBody>
                    <a:bodyPr/>
                    <a:lstStyle/>
                    <a:p>
                      <a:pPr algn="l" fontAlgn="ctr"/>
                      <a:r>
                        <a:rPr lang="ja-JP" altLang="en-US" sz="900" b="0" i="0" u="none" strike="noStrike" dirty="0" smtClean="0">
                          <a:effectLst/>
                          <a:latin typeface="明朝"/>
                        </a:rPr>
                        <a:t>海外進出企業数</a:t>
                      </a:r>
                      <a:endParaRPr lang="zh-TW" altLang="en-US" sz="900" b="0" i="0" u="none" strike="noStrike" dirty="0">
                        <a:effectLst/>
                        <a:latin typeface="明朝"/>
                      </a:endParaRPr>
                    </a:p>
                  </a:txBody>
                  <a:tcPr marL="9525" marR="9525" marT="9525" marB="0" anchor="ctr"/>
                </a:tc>
                <a:tc>
                  <a:txBody>
                    <a:bodyPr/>
                    <a:lstStyle/>
                    <a:p>
                      <a:pPr algn="ctr" fontAlgn="ctr"/>
                      <a:r>
                        <a:rPr lang="en-US" altLang="ja-JP" sz="900" u="none" strike="noStrike">
                          <a:effectLst/>
                        </a:rPr>
                        <a:t>2010</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2011</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2012</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2013</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2014</a:t>
                      </a:r>
                      <a:endParaRPr lang="en-US" altLang="ja-JP"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１位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10,051</a:t>
                      </a:r>
                      <a:br>
                        <a:rPr lang="en-US" altLang="ja-JP" sz="900" u="none" strike="noStrike" dirty="0">
                          <a:effectLst/>
                        </a:rPr>
                      </a:br>
                      <a:r>
                        <a:rPr lang="ja-JP" altLang="en-US" sz="900" u="none" strike="noStrike" dirty="0">
                          <a:effectLst/>
                        </a:rPr>
                        <a:t>（東京都）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a:effectLst/>
                        </a:rPr>
                        <a:t>10,364</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11,976</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12,121</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12,101</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２位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2,316</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2,418</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2,967</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3,105</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3,055</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r>
              <a:tr h="323381">
                <a:tc>
                  <a:txBody>
                    <a:bodyPr/>
                    <a:lstStyle/>
                    <a:p>
                      <a:pPr algn="ctr" fontAlgn="ctr"/>
                      <a:r>
                        <a:rPr lang="ja-JP" altLang="en-US" sz="900" u="none" strike="noStrike">
                          <a:effectLst/>
                        </a:rPr>
                        <a:t>３位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1,589</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1,610</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1,990</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2,128</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2,212</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４位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852</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891</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1,106</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1,163</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1,166</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５位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541</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548</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717</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703</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711</a:t>
                      </a:r>
                      <a:br>
                        <a:rPr lang="en-US" altLang="ja-JP" sz="900" u="none" strike="noStrike" dirty="0">
                          <a:effectLst/>
                        </a:rPr>
                      </a:br>
                      <a:r>
                        <a:rPr lang="ja-JP" altLang="en-US" sz="900" u="none" strike="noStrike" dirty="0">
                          <a:effectLst/>
                        </a:rPr>
                        <a:t>（静岡県）</a:t>
                      </a:r>
                      <a:endParaRPr lang="ja-JP" altLang="en-US" sz="900" b="0" i="0" u="none" strike="noStrike" dirty="0">
                        <a:effectLst/>
                        <a:latin typeface="明朝"/>
                      </a:endParaRPr>
                    </a:p>
                  </a:txBody>
                  <a:tcPr marL="9525" marR="9525" marT="9525" marB="0" anchor="ctr"/>
                </a:tc>
              </a:tr>
            </a:tbl>
          </a:graphicData>
        </a:graphic>
      </p:graphicFrame>
      <p:graphicFrame>
        <p:nvGraphicFramePr>
          <p:cNvPr id="19" name="表 18"/>
          <p:cNvGraphicFramePr>
            <a:graphicFrameLocks noGrp="1"/>
          </p:cNvGraphicFramePr>
          <p:nvPr>
            <p:extLst>
              <p:ext uri="{D42A27DB-BD31-4B8C-83A1-F6EECF244321}">
                <p14:modId xmlns:p14="http://schemas.microsoft.com/office/powerpoint/2010/main" val="2777111549"/>
              </p:ext>
            </p:extLst>
          </p:nvPr>
        </p:nvGraphicFramePr>
        <p:xfrm>
          <a:off x="4810099" y="4725144"/>
          <a:ext cx="4154389" cy="2041838"/>
        </p:xfrm>
        <a:graphic>
          <a:graphicData uri="http://schemas.openxmlformats.org/drawingml/2006/table">
            <a:tbl>
              <a:tblPr>
                <a:tableStyleId>{3C2FFA5D-87B4-456A-9821-1D502468CF0F}</a:tableStyleId>
              </a:tblPr>
              <a:tblGrid>
                <a:gridCol w="863687"/>
                <a:gridCol w="725426"/>
                <a:gridCol w="641319"/>
                <a:gridCol w="641319"/>
                <a:gridCol w="641319"/>
                <a:gridCol w="641319"/>
              </a:tblGrid>
              <a:tr h="327309">
                <a:tc>
                  <a:txBody>
                    <a:bodyPr/>
                    <a:lstStyle/>
                    <a:p>
                      <a:pPr algn="l" fontAlgn="ctr"/>
                      <a:r>
                        <a:rPr lang="ja-JP" altLang="en-US" sz="900" b="0" i="0" u="none" strike="noStrike" dirty="0" smtClean="0">
                          <a:effectLst/>
                          <a:latin typeface="明朝"/>
                        </a:rPr>
                        <a:t>国別企業進出数</a:t>
                      </a:r>
                      <a:endParaRPr lang="zh-TW"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2010</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2011</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2012</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2013</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2014</a:t>
                      </a:r>
                      <a:endParaRPr lang="en-US" altLang="ja-JP"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１位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709</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753</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1,042</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1,060</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1,030</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２位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284</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294</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329</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321</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316</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３位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190</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186</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241</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274</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271</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４位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130</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131</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167</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168</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159</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５位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122</a:t>
                      </a:r>
                      <a:r>
                        <a:rPr lang="en-US" altLang="ja-JP" sz="900" u="none" strike="noStrike" dirty="0">
                          <a:effectLst/>
                        </a:rPr>
                        <a:t/>
                      </a:r>
                      <a:br>
                        <a:rPr lang="en-US" altLang="ja-JP" sz="900" u="none" strike="noStrike" dirty="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114</a:t>
                      </a:r>
                      <a:br>
                        <a:rPr lang="en-US" altLang="ja-JP" sz="900" u="none" strike="noStrike" dirty="0" smtClean="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130</a:t>
                      </a:r>
                      <a:br>
                        <a:rPr lang="en-US" altLang="ja-JP" sz="900" u="none" strike="noStrike" dirty="0" smtClean="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131</a:t>
                      </a:r>
                      <a:br>
                        <a:rPr lang="en-US" altLang="ja-JP" sz="900" u="none" strike="noStrike" dirty="0" smtClean="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133</a:t>
                      </a:r>
                      <a:br>
                        <a:rPr lang="en-US" altLang="ja-JP" sz="900" u="none" strike="noStrike" dirty="0" smtClean="0">
                          <a:effectLst/>
                        </a:rPr>
                      </a:br>
                      <a:r>
                        <a:rPr lang="ja-JP" altLang="en-US" sz="900" u="none" strike="noStrike" dirty="0" smtClean="0">
                          <a:effectLst/>
                        </a:rPr>
                        <a:t>（台湾）</a:t>
                      </a:r>
                      <a:endParaRPr lang="ja-JP" altLang="en-US" sz="900" b="0" i="0" u="none" strike="noStrike" dirty="0">
                        <a:effectLst/>
                        <a:latin typeface="明朝"/>
                      </a:endParaRPr>
                    </a:p>
                  </a:txBody>
                  <a:tcPr marL="9525" marR="9525" marT="9525" marB="0" anchor="ctr"/>
                </a:tc>
              </a:tr>
            </a:tbl>
          </a:graphicData>
        </a:graphic>
      </p:graphicFrame>
      <p:sp>
        <p:nvSpPr>
          <p:cNvPr id="3" name="正方形/長方形 2"/>
          <p:cNvSpPr/>
          <p:nvPr/>
        </p:nvSpPr>
        <p:spPr>
          <a:xfrm>
            <a:off x="161588" y="116632"/>
            <a:ext cx="3576620" cy="369332"/>
          </a:xfrm>
          <a:prstGeom prst="rect">
            <a:avLst/>
          </a:prstGeom>
        </p:spPr>
        <p:txBody>
          <a:bodyPr wrap="none">
            <a:spAutoFit/>
          </a:bodyPr>
          <a:lstStyle/>
          <a:p>
            <a:r>
              <a:rPr lang="ja-JP" altLang="en-US" dirty="0"/>
              <a:t>日本企業における海外展開の動向</a:t>
            </a:r>
          </a:p>
        </p:txBody>
      </p:sp>
      <p:sp>
        <p:nvSpPr>
          <p:cNvPr id="10" name="テキスト ボックス 9"/>
          <p:cNvSpPr txBox="1"/>
          <p:nvPr/>
        </p:nvSpPr>
        <p:spPr>
          <a:xfrm>
            <a:off x="2987824" y="1487895"/>
            <a:ext cx="1368152" cy="261610"/>
          </a:xfrm>
          <a:prstGeom prst="rect">
            <a:avLst/>
          </a:prstGeom>
          <a:noFill/>
        </p:spPr>
        <p:txBody>
          <a:bodyPr wrap="square" rtlCol="0">
            <a:sp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都道府県→海外</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テキスト ボックス 10"/>
          <p:cNvSpPr txBox="1"/>
          <p:nvPr/>
        </p:nvSpPr>
        <p:spPr>
          <a:xfrm>
            <a:off x="7524328" y="1468845"/>
            <a:ext cx="1368152" cy="261610"/>
          </a:xfrm>
          <a:prstGeom prst="rect">
            <a:avLst/>
          </a:prstGeom>
          <a:noFill/>
        </p:spPr>
        <p:txBody>
          <a:bodyPr wrap="square" rtlCol="0">
            <a:sp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日本</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→世界各国</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2" name="テキスト ボックス 11"/>
          <p:cNvSpPr txBox="1"/>
          <p:nvPr/>
        </p:nvSpPr>
        <p:spPr>
          <a:xfrm>
            <a:off x="4945836" y="1282373"/>
            <a:ext cx="3298572" cy="646331"/>
          </a:xfrm>
          <a:prstGeom prst="rect">
            <a:avLst/>
          </a:prstGeom>
          <a:noFill/>
        </p:spPr>
        <p:txBody>
          <a:bodyPr wrap="square" rtlCol="0">
            <a:spAutoFit/>
          </a:bodyPr>
          <a:lstStyle/>
          <a:p>
            <a:r>
              <a:rPr kumimoji="1" lang="ja-JP" altLang="en-US" sz="1400" dirty="0" smtClean="0"/>
              <a:t>■</a:t>
            </a:r>
            <a:r>
              <a:rPr kumimoji="1" lang="ja-JP" altLang="en-US" sz="1400" b="1" dirty="0" smtClean="0"/>
              <a:t>進出国別の企業進出数推移</a:t>
            </a:r>
            <a:endParaRPr kumimoji="1" lang="en-US" altLang="ja-JP" sz="1400" b="1" dirty="0" smtClean="0"/>
          </a:p>
          <a:p>
            <a:r>
              <a:rPr lang="ja-JP" altLang="en-US" sz="1100" dirty="0" smtClean="0"/>
              <a:t>資料</a:t>
            </a:r>
            <a:r>
              <a:rPr lang="ja-JP" altLang="en-US" sz="1100" dirty="0"/>
              <a:t>：地域</a:t>
            </a:r>
            <a:r>
              <a:rPr lang="ja-JP" altLang="en-US" sz="1100" dirty="0" smtClean="0"/>
              <a:t>経済分析システムより作成</a:t>
            </a:r>
            <a:endParaRPr lang="en-US" altLang="ja-JP" sz="1100" dirty="0" smtClean="0"/>
          </a:p>
          <a:p>
            <a:r>
              <a:rPr lang="ja-JP" altLang="en-US" sz="1100" dirty="0"/>
              <a:t>（経済産業省：海外事業活動基本調査を再編加工</a:t>
            </a:r>
            <a:r>
              <a:rPr lang="ja-JP" altLang="en-US" sz="1100" dirty="0" smtClean="0"/>
              <a:t>）</a:t>
            </a:r>
            <a:endParaRPr lang="en-US" altLang="ja-JP" sz="1100"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59</a:t>
            </a:fld>
            <a:endParaRPr kumimoji="1" lang="ja-JP" altLang="en-US"/>
          </a:p>
        </p:txBody>
      </p:sp>
    </p:spTree>
    <p:extLst>
      <p:ext uri="{BB962C8B-B14F-4D97-AF65-F5344CB8AC3E}">
        <p14:creationId xmlns:p14="http://schemas.microsoft.com/office/powerpoint/2010/main" val="24523142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88617"/>
            <a:ext cx="4248472" cy="403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179512" y="287650"/>
            <a:ext cx="4464496" cy="477054"/>
          </a:xfrm>
          <a:prstGeom prst="rect">
            <a:avLst/>
          </a:prstGeom>
          <a:noFill/>
        </p:spPr>
        <p:txBody>
          <a:bodyPr wrap="square" rtlCol="0">
            <a:spAutoFit/>
          </a:bodyPr>
          <a:lstStyle/>
          <a:p>
            <a:r>
              <a:rPr kumimoji="1" lang="ja-JP" altLang="en-US" sz="1400" dirty="0" smtClean="0"/>
              <a:t>■関西企業</a:t>
            </a:r>
            <a:r>
              <a:rPr lang="en-US" altLang="ja-JP" sz="800" dirty="0"/>
              <a:t>※</a:t>
            </a:r>
            <a:r>
              <a:rPr lang="ja-JP" altLang="en-US" sz="800" dirty="0"/>
              <a:t>１</a:t>
            </a:r>
            <a:r>
              <a:rPr lang="ja-JP" altLang="en-US" sz="1400" dirty="0"/>
              <a:t>の</a:t>
            </a:r>
            <a:r>
              <a:rPr kumimoji="1" lang="ja-JP" altLang="en-US" sz="1400" dirty="0" smtClean="0"/>
              <a:t>海外進出</a:t>
            </a:r>
            <a:r>
              <a:rPr kumimoji="1" lang="en-US" altLang="ja-JP" sz="800" dirty="0" smtClean="0"/>
              <a:t>※</a:t>
            </a:r>
            <a:r>
              <a:rPr kumimoji="1" lang="ja-JP" altLang="en-US" sz="800" dirty="0" smtClean="0"/>
              <a:t>２</a:t>
            </a:r>
            <a:r>
              <a:rPr kumimoji="1" lang="ja-JP" altLang="en-US" sz="1400" dirty="0" smtClean="0"/>
              <a:t>拠点数</a:t>
            </a:r>
            <a:endParaRPr kumimoji="1" lang="en-US" altLang="ja-JP" sz="1400" b="1" dirty="0" smtClean="0"/>
          </a:p>
          <a:p>
            <a:r>
              <a:rPr lang="ja-JP" altLang="en-US" sz="1100" dirty="0" smtClean="0"/>
              <a:t>出典：</a:t>
            </a:r>
            <a:r>
              <a:rPr lang="en-US" altLang="ja-JP" sz="1100" dirty="0" smtClean="0"/>
              <a:t>JETRO</a:t>
            </a:r>
            <a:r>
              <a:rPr lang="ja-JP" altLang="en-US" sz="1100" dirty="0" smtClean="0"/>
              <a:t>「関西企業の海外事業展開に関する動向（</a:t>
            </a:r>
            <a:r>
              <a:rPr lang="en-US" altLang="ja-JP" sz="1100" dirty="0" smtClean="0"/>
              <a:t>2014</a:t>
            </a:r>
            <a:r>
              <a:rPr lang="ja-JP" altLang="en-US" sz="1100" dirty="0" smtClean="0"/>
              <a:t>年度）」</a:t>
            </a:r>
            <a:endParaRPr lang="en-US" altLang="ja-JP" sz="1100" dirty="0" smtClean="0"/>
          </a:p>
        </p:txBody>
      </p:sp>
      <p:sp>
        <p:nvSpPr>
          <p:cNvPr id="5" name="テキスト ボックス 4"/>
          <p:cNvSpPr txBox="1"/>
          <p:nvPr/>
        </p:nvSpPr>
        <p:spPr>
          <a:xfrm>
            <a:off x="179512" y="4963234"/>
            <a:ext cx="4536504" cy="553998"/>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１関西企業とは、本社</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が滋賀、京都、奈良、大阪、和歌山、兵庫に所在する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企業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２海外進出とは、新規に営業拠点、生産拠点などを立ち上げること、または既存</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拠点の拡充のことを指す。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923928" y="4581708"/>
            <a:ext cx="720080"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（箇所）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60</a:t>
            </a:fld>
            <a:endParaRPr kumimoji="1" lang="ja-JP" altLang="en-US"/>
          </a:p>
        </p:txBody>
      </p:sp>
    </p:spTree>
    <p:extLst>
      <p:ext uri="{BB962C8B-B14F-4D97-AF65-F5344CB8AC3E}">
        <p14:creationId xmlns:p14="http://schemas.microsoft.com/office/powerpoint/2010/main" val="8474654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67030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○中国など、新興国市場からの対内直接投資の呼び込み不足。</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○言語、ビジネス参入障壁、在留資格、商慣行などビジネスにおける閉鎖性。</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20457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276872"/>
            <a:ext cx="9001000" cy="79208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月から、成長特区税制を活かした法人実効税率の軽減（国家戦略特区における税制支援と地元市</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町村の優遇制度を併用することにより、最大実効税率は約</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戦略策定時の実効税率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40.69%〕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13258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8000" y="642924"/>
            <a:ext cx="2736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対内投資</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19456" y="3284984"/>
            <a:ext cx="9036496" cy="252028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○法人税制改革や規制改革など我が国のビジネス環境の改善評価により、</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JETRO</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が支援を行った外資系企業の</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８割が、今後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年以内に日本での投資拡大を図る意向。その立地先として、東京（</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16.7%</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）、愛知（</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11.7%</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）が挙げられている。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○外資系企業の事務所所在地は東京が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年で全国の</a:t>
            </a:r>
            <a:r>
              <a:rPr lang="en-US" altLang="ja-JP" sz="14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67</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を占め一極集中の状況。大阪は戦略策定時と比較</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して外資系企業数が減少しており、更なる取り組みが必要（</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a:t>
            </a:r>
            <a:r>
              <a:rPr lang="en-US" altLang="ja-JP" sz="14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:177</a:t>
            </a:r>
            <a:r>
              <a:rPr lang="ja-JP" altLang="en-US" sz="14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社</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JETRO</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が支援を行った投資拡大意向のある外資系企業について、大阪には「営業・販売」、「顧客</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サービス</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」、「連絡・</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PR</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・情報収集」の機能を期待しており今後これらの環境整備に取組むことが課題の一つとなる。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外資系企業からみたビジネス環境について、オフィス賃料等のビジネスコストの比較や、ライフサイエンス</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分野等の大阪・関西の知的</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資源といった投資</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魅力を訴えていくことが必要</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14096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61</a:t>
            </a:fld>
            <a:endParaRPr kumimoji="1" lang="ja-JP" altLang="en-US"/>
          </a:p>
        </p:txBody>
      </p:sp>
    </p:spTree>
    <p:extLst>
      <p:ext uri="{BB962C8B-B14F-4D97-AF65-F5344CB8AC3E}">
        <p14:creationId xmlns:p14="http://schemas.microsoft.com/office/powerpoint/2010/main" val="22433043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p:nvPr/>
        </p:nvPicPr>
        <p:blipFill>
          <a:blip r:embed="rId2">
            <a:extLst>
              <a:ext uri="{28A0092B-C50C-407E-A947-70E740481C1C}">
                <a14:useLocalDpi xmlns:a14="http://schemas.microsoft.com/office/drawing/2010/main" val="0"/>
              </a:ext>
            </a:extLst>
          </a:blip>
          <a:srcRect/>
          <a:stretch>
            <a:fillRect/>
          </a:stretch>
        </p:blipFill>
        <p:spPr bwMode="auto">
          <a:xfrm>
            <a:off x="154380" y="4343983"/>
            <a:ext cx="3984188" cy="2396885"/>
          </a:xfrm>
          <a:prstGeom prst="rect">
            <a:avLst/>
          </a:prstGeom>
          <a:noFill/>
          <a:ln>
            <a:noFill/>
          </a:ln>
        </p:spPr>
      </p:pic>
      <p:sp>
        <p:nvSpPr>
          <p:cNvPr id="27" name="テキスト ボックス 26"/>
          <p:cNvSpPr txBox="1"/>
          <p:nvPr/>
        </p:nvSpPr>
        <p:spPr>
          <a:xfrm>
            <a:off x="4392343" y="3720689"/>
            <a:ext cx="2730235" cy="276999"/>
          </a:xfrm>
          <a:prstGeom prst="rect">
            <a:avLst/>
          </a:prstGeom>
          <a:noFill/>
        </p:spPr>
        <p:txBody>
          <a:bodyPr wrap="none" rtlCol="0">
            <a:spAutoFit/>
          </a:bodyPr>
          <a:lstStyle/>
          <a:p>
            <a:r>
              <a:rPr lang="ja-JP" altLang="en-US" sz="1200" dirty="0" smtClean="0"/>
              <a:t>■</a:t>
            </a:r>
            <a:r>
              <a:rPr lang="ja-JP" altLang="ja-JP" sz="1200" dirty="0" smtClean="0"/>
              <a:t>対日</a:t>
            </a:r>
            <a:r>
              <a:rPr lang="ja-JP" altLang="en-US" sz="1200" dirty="0" smtClean="0"/>
              <a:t>直接</a:t>
            </a:r>
            <a:r>
              <a:rPr lang="ja-JP" altLang="ja-JP" sz="1200" dirty="0" smtClean="0"/>
              <a:t>投資</a:t>
            </a:r>
            <a:r>
              <a:rPr lang="ja-JP" altLang="ja-JP" sz="1200" dirty="0"/>
              <a:t>残高</a:t>
            </a:r>
            <a:r>
              <a:rPr lang="ja-JP" altLang="ja-JP" sz="1200" dirty="0" smtClean="0"/>
              <a:t>の</a:t>
            </a:r>
            <a:r>
              <a:rPr lang="ja-JP" altLang="en-US" sz="1200" dirty="0"/>
              <a:t>推移</a:t>
            </a:r>
            <a:r>
              <a:rPr lang="ja-JP" altLang="en-US" sz="1200" dirty="0" smtClean="0"/>
              <a:t>と対</a:t>
            </a:r>
            <a:r>
              <a:rPr lang="en-US" altLang="ja-JP" sz="1200" dirty="0" smtClean="0"/>
              <a:t>GDP</a:t>
            </a:r>
            <a:r>
              <a:rPr lang="ja-JP" altLang="en-US" sz="1200" dirty="0" smtClean="0"/>
              <a:t>比</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9512" y="3954542"/>
            <a:ext cx="4197876" cy="338554"/>
          </a:xfrm>
          <a:prstGeom prst="rect">
            <a:avLst/>
          </a:prstGeom>
          <a:noFill/>
        </p:spPr>
        <p:txBody>
          <a:bodyPr wrap="square" rtlCol="0">
            <a:spAutoFit/>
          </a:bodyPr>
          <a:lstStyle/>
          <a:p>
            <a:r>
              <a:rPr lang="ja-JP" altLang="en-US" sz="800" dirty="0"/>
              <a:t>出典： </a:t>
            </a:r>
            <a:r>
              <a:rPr lang="en-US" altLang="ja-JP" sz="800" dirty="0" smtClean="0"/>
              <a:t>JETRO</a:t>
            </a:r>
            <a:r>
              <a:rPr lang="ja-JP" altLang="en-US" sz="800" dirty="0" smtClean="0"/>
              <a:t>「ジェトロ世界</a:t>
            </a:r>
            <a:r>
              <a:rPr lang="ja-JP" altLang="en-US" sz="800" dirty="0"/>
              <a:t>貿易投資</a:t>
            </a:r>
            <a:r>
              <a:rPr lang="ja-JP" altLang="en-US" sz="800" dirty="0" smtClean="0"/>
              <a:t>報告</a:t>
            </a:r>
            <a:r>
              <a:rPr lang="en-US" altLang="ja-JP" sz="800" dirty="0" smtClean="0"/>
              <a:t>2016</a:t>
            </a:r>
            <a:r>
              <a:rPr lang="ja-JP" altLang="en-US" sz="800" dirty="0" smtClean="0"/>
              <a:t>年版」　～広域経済圏と日本企業の成長戦略～総論編概要</a:t>
            </a:r>
          </a:p>
        </p:txBody>
      </p:sp>
      <p:graphicFrame>
        <p:nvGraphicFramePr>
          <p:cNvPr id="2" name="表 1"/>
          <p:cNvGraphicFramePr>
            <a:graphicFrameLocks noGrp="1"/>
          </p:cNvGraphicFramePr>
          <p:nvPr>
            <p:extLst>
              <p:ext uri="{D42A27DB-BD31-4B8C-83A1-F6EECF244321}">
                <p14:modId xmlns:p14="http://schemas.microsoft.com/office/powerpoint/2010/main" val="2051761656"/>
              </p:ext>
            </p:extLst>
          </p:nvPr>
        </p:nvGraphicFramePr>
        <p:xfrm>
          <a:off x="252775" y="761627"/>
          <a:ext cx="4176463" cy="2661856"/>
        </p:xfrm>
        <a:graphic>
          <a:graphicData uri="http://schemas.openxmlformats.org/drawingml/2006/table">
            <a:tbl>
              <a:tblPr firstRow="1" firstCol="1" bandRow="1">
                <a:tableStyleId>{5C22544A-7EE6-4342-B048-85BDC9FD1C3A}</a:tableStyleId>
              </a:tblPr>
              <a:tblGrid>
                <a:gridCol w="745797"/>
                <a:gridCol w="874899"/>
                <a:gridCol w="851740"/>
                <a:gridCol w="851740"/>
                <a:gridCol w="852287"/>
              </a:tblGrid>
              <a:tr h="225088">
                <a:tc>
                  <a:txBody>
                    <a:bodyPr/>
                    <a:lstStyle/>
                    <a:p>
                      <a:pPr algn="l">
                        <a:lnSpc>
                          <a:spcPct val="100000"/>
                        </a:lnSpc>
                        <a:spcAft>
                          <a:spcPts val="0"/>
                        </a:spcAft>
                      </a:pPr>
                      <a:r>
                        <a:rPr lang="ja-JP" sz="1200" kern="100" dirty="0">
                          <a:effectLst/>
                        </a:rPr>
                        <a:t>　</a:t>
                      </a:r>
                      <a:endParaRPr lang="ja-JP" sz="1200" kern="100" dirty="0">
                        <a:effectLst/>
                        <a:latin typeface="Century"/>
                        <a:ea typeface="ＭＳ 明朝"/>
                        <a:cs typeface="Times New Roman"/>
                      </a:endParaRPr>
                    </a:p>
                  </a:txBody>
                  <a:tcPr marL="68580" marR="68580" marT="0" marB="0"/>
                </a:tc>
                <a:tc gridSpan="2">
                  <a:txBody>
                    <a:bodyPr/>
                    <a:lstStyle/>
                    <a:p>
                      <a:pPr algn="ctr">
                        <a:lnSpc>
                          <a:spcPct val="100000"/>
                        </a:lnSpc>
                        <a:spcAft>
                          <a:spcPts val="0"/>
                        </a:spcAft>
                      </a:pPr>
                      <a:r>
                        <a:rPr lang="ja-JP" sz="1200" kern="100" dirty="0" smtClean="0">
                          <a:effectLst/>
                        </a:rPr>
                        <a:t>平成</a:t>
                      </a:r>
                      <a:r>
                        <a:rPr lang="en-US" sz="1200" kern="100" dirty="0">
                          <a:effectLst/>
                        </a:rPr>
                        <a:t>22</a:t>
                      </a:r>
                      <a:r>
                        <a:rPr lang="ja-JP" sz="1200" kern="100" dirty="0" smtClean="0">
                          <a:effectLst/>
                        </a:rPr>
                        <a:t>年度</a:t>
                      </a:r>
                      <a:endParaRPr lang="ja-JP" sz="1200" kern="100" dirty="0">
                        <a:effectLst/>
                        <a:latin typeface="Century"/>
                        <a:ea typeface="ＭＳ 明朝"/>
                        <a:cs typeface="Times New Roman"/>
                      </a:endParaRPr>
                    </a:p>
                  </a:txBody>
                  <a:tcPr marL="68580" marR="68580" marT="0" marB="0"/>
                </a:tc>
                <a:tc hMerge="1">
                  <a:txBody>
                    <a:bodyPr/>
                    <a:lstStyle/>
                    <a:p>
                      <a:endParaRPr kumimoji="1" lang="ja-JP" altLang="en-US"/>
                    </a:p>
                  </a:txBody>
                  <a:tcPr/>
                </a:tc>
                <a:tc gridSpan="2">
                  <a:txBody>
                    <a:bodyPr/>
                    <a:lstStyle/>
                    <a:p>
                      <a:pPr algn="ctr">
                        <a:lnSpc>
                          <a:spcPct val="100000"/>
                        </a:lnSpc>
                        <a:spcAft>
                          <a:spcPts val="0"/>
                        </a:spcAft>
                      </a:pPr>
                      <a:r>
                        <a:rPr lang="ja-JP" sz="1200" kern="100" dirty="0" smtClean="0">
                          <a:solidFill>
                            <a:schemeClr val="bg1"/>
                          </a:solidFill>
                          <a:effectLst/>
                        </a:rPr>
                        <a:t>平成</a:t>
                      </a:r>
                      <a:r>
                        <a:rPr lang="en-US" sz="1200" kern="100" dirty="0" smtClean="0">
                          <a:solidFill>
                            <a:schemeClr val="bg1"/>
                          </a:solidFill>
                          <a:effectLst/>
                        </a:rPr>
                        <a:t>2</a:t>
                      </a:r>
                      <a:r>
                        <a:rPr lang="en-US" altLang="ja-JP" sz="1200" kern="100" dirty="0" smtClean="0">
                          <a:solidFill>
                            <a:schemeClr val="bg1"/>
                          </a:solidFill>
                          <a:effectLst/>
                        </a:rPr>
                        <a:t>7</a:t>
                      </a:r>
                      <a:r>
                        <a:rPr lang="ja-JP" sz="1200" kern="100" dirty="0" smtClean="0">
                          <a:solidFill>
                            <a:schemeClr val="bg1"/>
                          </a:solidFill>
                          <a:effectLst/>
                        </a:rPr>
                        <a:t>年度</a:t>
                      </a:r>
                      <a:endParaRPr lang="ja-JP" sz="1200" kern="100" dirty="0">
                        <a:solidFill>
                          <a:schemeClr val="bg1"/>
                        </a:solidFill>
                        <a:effectLst/>
                        <a:latin typeface="Century"/>
                        <a:ea typeface="ＭＳ 明朝"/>
                        <a:cs typeface="Times New Roman"/>
                      </a:endParaRPr>
                    </a:p>
                  </a:txBody>
                  <a:tcPr marL="68580" marR="68580" marT="0" marB="0"/>
                </a:tc>
                <a:tc hMerge="1">
                  <a:txBody>
                    <a:bodyPr/>
                    <a:lstStyle/>
                    <a:p>
                      <a:endParaRPr kumimoji="1" lang="ja-JP" altLang="en-US"/>
                    </a:p>
                  </a:txBody>
                  <a:tcPr/>
                </a:tc>
              </a:tr>
              <a:tr h="509182">
                <a:tc>
                  <a:txBody>
                    <a:bodyPr/>
                    <a:lstStyle/>
                    <a:p>
                      <a:pPr algn="l">
                        <a:lnSpc>
                          <a:spcPct val="100000"/>
                        </a:lnSpc>
                        <a:spcAft>
                          <a:spcPts val="0"/>
                        </a:spcAft>
                      </a:pPr>
                      <a:r>
                        <a:rPr lang="ja-JP" sz="1200" kern="100" dirty="0">
                          <a:effectLst/>
                        </a:rPr>
                        <a:t>　</a:t>
                      </a:r>
                      <a:endParaRPr lang="ja-JP" sz="12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dirty="0">
                          <a:effectLst/>
                        </a:rPr>
                        <a:t>企業数（</a:t>
                      </a:r>
                      <a:r>
                        <a:rPr lang="ja-JP" sz="1400" kern="100" dirty="0" smtClean="0">
                          <a:effectLst/>
                        </a:rPr>
                        <a:t>社</a:t>
                      </a:r>
                      <a:r>
                        <a:rPr lang="en-US" altLang="ja-JP" sz="1400" kern="100" dirty="0" smtClean="0">
                          <a:effectLst/>
                        </a:rPr>
                        <a:t> </a:t>
                      </a:r>
                      <a:r>
                        <a:rPr lang="ja-JP" sz="1400" kern="100" dirty="0" smtClean="0">
                          <a:effectLst/>
                        </a:rPr>
                        <a:t>）</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a:effectLst/>
                        </a:rPr>
                        <a:t>構成比</a:t>
                      </a:r>
                      <a:endParaRPr lang="ja-JP" sz="14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dirty="0">
                          <a:solidFill>
                            <a:schemeClr val="tx1"/>
                          </a:solidFill>
                          <a:effectLst/>
                        </a:rPr>
                        <a:t>企業数（</a:t>
                      </a:r>
                      <a:r>
                        <a:rPr lang="ja-JP" sz="1400" kern="100" dirty="0" smtClean="0">
                          <a:solidFill>
                            <a:schemeClr val="tx1"/>
                          </a:solidFill>
                          <a:effectLst/>
                        </a:rPr>
                        <a:t>社</a:t>
                      </a:r>
                      <a:r>
                        <a:rPr lang="ja-JP" altLang="en-US" sz="1400" kern="100" baseline="0" dirty="0" smtClean="0">
                          <a:solidFill>
                            <a:schemeClr val="tx1"/>
                          </a:solidFill>
                          <a:effectLst/>
                        </a:rPr>
                        <a:t> </a:t>
                      </a:r>
                      <a:r>
                        <a:rPr lang="ja-JP" sz="1400" kern="100" dirty="0" smtClean="0">
                          <a:solidFill>
                            <a:schemeClr val="tx1"/>
                          </a:solidFill>
                          <a:effectLst/>
                        </a:rPr>
                        <a:t>）</a:t>
                      </a:r>
                      <a:endParaRPr lang="ja-JP" sz="1400" kern="100" dirty="0">
                        <a:solidFill>
                          <a:schemeClr val="tx1"/>
                        </a:solidFill>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dirty="0">
                          <a:solidFill>
                            <a:schemeClr val="tx1"/>
                          </a:solidFill>
                          <a:effectLst/>
                        </a:rPr>
                        <a:t>構成比</a:t>
                      </a:r>
                      <a:endParaRPr lang="ja-JP" sz="1400" kern="100" dirty="0">
                        <a:solidFill>
                          <a:schemeClr val="tx1"/>
                        </a:solidFill>
                        <a:effectLst/>
                        <a:latin typeface="Century"/>
                        <a:ea typeface="ＭＳ 明朝"/>
                        <a:cs typeface="Times New Roman"/>
                      </a:endParaRPr>
                    </a:p>
                  </a:txBody>
                  <a:tcPr marL="68580" marR="68580" marT="0" marB="0"/>
                </a:tc>
              </a:tr>
              <a:tr h="332947">
                <a:tc>
                  <a:txBody>
                    <a:bodyPr/>
                    <a:lstStyle/>
                    <a:p>
                      <a:pPr algn="l">
                        <a:lnSpc>
                          <a:spcPct val="100000"/>
                        </a:lnSpc>
                        <a:spcAft>
                          <a:spcPts val="0"/>
                        </a:spcAft>
                      </a:pPr>
                      <a:r>
                        <a:rPr lang="ja-JP" sz="1200" kern="100" dirty="0">
                          <a:effectLst/>
                        </a:rPr>
                        <a:t>全国</a:t>
                      </a:r>
                      <a:endParaRPr lang="ja-JP" sz="12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effectLst/>
                        </a:rPr>
                        <a:t>3,142</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effectLst/>
                        </a:rPr>
                        <a:t>-</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smtClean="0">
                          <a:solidFill>
                            <a:schemeClr val="tx1"/>
                          </a:solidFill>
                          <a:effectLst/>
                        </a:rPr>
                        <a:t>3,</a:t>
                      </a:r>
                      <a:r>
                        <a:rPr lang="en-US" altLang="ja-JP" sz="1400" kern="100" dirty="0" smtClean="0">
                          <a:solidFill>
                            <a:schemeClr val="tx1"/>
                          </a:solidFill>
                          <a:effectLst/>
                        </a:rPr>
                        <a:t>410</a:t>
                      </a:r>
                      <a:endParaRPr lang="ja-JP" sz="1400" kern="100" dirty="0">
                        <a:solidFill>
                          <a:schemeClr val="tx1"/>
                        </a:solidFill>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solidFill>
                            <a:schemeClr val="tx1"/>
                          </a:solidFill>
                          <a:effectLst/>
                        </a:rPr>
                        <a:t>-</a:t>
                      </a:r>
                      <a:endParaRPr lang="ja-JP" sz="1400" kern="100" dirty="0">
                        <a:solidFill>
                          <a:schemeClr val="tx1"/>
                        </a:solidFill>
                        <a:effectLst/>
                        <a:latin typeface="Century"/>
                        <a:ea typeface="ＭＳ 明朝"/>
                        <a:cs typeface="Times New Roman"/>
                      </a:endParaRPr>
                    </a:p>
                  </a:txBody>
                  <a:tcPr marL="68580" marR="68580" marT="0" marB="0"/>
                </a:tc>
              </a:tr>
              <a:tr h="332947">
                <a:tc>
                  <a:txBody>
                    <a:bodyPr/>
                    <a:lstStyle/>
                    <a:p>
                      <a:pPr algn="l">
                        <a:lnSpc>
                          <a:spcPct val="100000"/>
                        </a:lnSpc>
                        <a:spcAft>
                          <a:spcPts val="0"/>
                        </a:spcAft>
                      </a:pPr>
                      <a:r>
                        <a:rPr lang="ja-JP" sz="1200" kern="100">
                          <a:effectLst/>
                        </a:rPr>
                        <a:t>東京都</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effectLst/>
                        </a:rPr>
                        <a:t>2,139</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effectLst/>
                        </a:rPr>
                        <a:t>68.1%</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smtClean="0">
                          <a:solidFill>
                            <a:schemeClr val="tx1"/>
                          </a:solidFill>
                          <a:effectLst/>
                        </a:rPr>
                        <a:t>2,2</a:t>
                      </a:r>
                      <a:r>
                        <a:rPr lang="en-US" altLang="ja-JP" sz="1400" kern="100" dirty="0" smtClean="0">
                          <a:solidFill>
                            <a:schemeClr val="tx1"/>
                          </a:solidFill>
                          <a:effectLst/>
                        </a:rPr>
                        <a:t>96</a:t>
                      </a:r>
                      <a:endParaRPr lang="ja-JP" sz="1400" kern="100" dirty="0">
                        <a:solidFill>
                          <a:schemeClr val="tx1"/>
                        </a:solidFill>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rPr>
                        <a:t>67.3</a:t>
                      </a:r>
                      <a:r>
                        <a:rPr lang="en-US" sz="1400" kern="100" dirty="0" smtClean="0">
                          <a:solidFill>
                            <a:schemeClr val="tx1"/>
                          </a:solidFill>
                          <a:effectLst/>
                        </a:rPr>
                        <a:t>%</a:t>
                      </a:r>
                      <a:endParaRPr lang="ja-JP" sz="1400" kern="100" dirty="0">
                        <a:solidFill>
                          <a:schemeClr val="tx1"/>
                        </a:solidFill>
                        <a:effectLst/>
                        <a:latin typeface="Century"/>
                        <a:ea typeface="ＭＳ 明朝"/>
                        <a:cs typeface="Times New Roman"/>
                      </a:endParaRPr>
                    </a:p>
                  </a:txBody>
                  <a:tcPr marL="68580" marR="68580" marT="0" marB="0"/>
                </a:tc>
              </a:tr>
              <a:tr h="315423">
                <a:tc>
                  <a:txBody>
                    <a:bodyPr/>
                    <a:lstStyle/>
                    <a:p>
                      <a:pPr algn="l">
                        <a:lnSpc>
                          <a:spcPct val="100000"/>
                        </a:lnSpc>
                        <a:spcAft>
                          <a:spcPts val="0"/>
                        </a:spcAft>
                      </a:pPr>
                      <a:r>
                        <a:rPr lang="ja-JP" sz="1200" kern="100">
                          <a:effectLst/>
                        </a:rPr>
                        <a:t>愛知県</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effectLst/>
                        </a:rPr>
                        <a:t>61</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effectLst/>
                        </a:rPr>
                        <a:t>1.9%</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smtClean="0">
                          <a:solidFill>
                            <a:schemeClr val="tx1"/>
                          </a:solidFill>
                          <a:effectLst/>
                        </a:rPr>
                        <a:t>7</a:t>
                      </a:r>
                      <a:r>
                        <a:rPr lang="en-US" altLang="ja-JP" sz="1400" kern="100" dirty="0" smtClean="0">
                          <a:solidFill>
                            <a:schemeClr val="tx1"/>
                          </a:solidFill>
                          <a:effectLst/>
                        </a:rPr>
                        <a:t>3</a:t>
                      </a:r>
                      <a:endParaRPr lang="ja-JP" sz="1400" kern="100" dirty="0">
                        <a:solidFill>
                          <a:schemeClr val="tx1"/>
                        </a:solidFill>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rPr>
                        <a:t>2.1</a:t>
                      </a:r>
                      <a:r>
                        <a:rPr lang="en-US" sz="1400" kern="100" dirty="0" smtClean="0">
                          <a:solidFill>
                            <a:schemeClr val="tx1"/>
                          </a:solidFill>
                          <a:effectLst/>
                        </a:rPr>
                        <a:t>%</a:t>
                      </a:r>
                      <a:endParaRPr lang="ja-JP" sz="1400" kern="100" dirty="0">
                        <a:solidFill>
                          <a:schemeClr val="tx1"/>
                        </a:solidFill>
                        <a:effectLst/>
                        <a:latin typeface="Century"/>
                        <a:ea typeface="ＭＳ 明朝"/>
                        <a:cs typeface="Times New Roman"/>
                      </a:endParaRPr>
                    </a:p>
                  </a:txBody>
                  <a:tcPr marL="68580" marR="68580" marT="0" marB="0"/>
                </a:tc>
              </a:tr>
              <a:tr h="315423">
                <a:tc>
                  <a:txBody>
                    <a:bodyPr/>
                    <a:lstStyle/>
                    <a:p>
                      <a:pPr algn="l">
                        <a:lnSpc>
                          <a:spcPct val="100000"/>
                        </a:lnSpc>
                        <a:spcAft>
                          <a:spcPts val="0"/>
                        </a:spcAft>
                      </a:pPr>
                      <a:r>
                        <a:rPr lang="ja-JP" sz="1200" kern="100">
                          <a:effectLst/>
                        </a:rPr>
                        <a:t>京都府</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effectLst/>
                        </a:rPr>
                        <a:t>16</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effectLst/>
                        </a:rPr>
                        <a:t>0.5%</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n-ea"/>
                          <a:cs typeface="+mn-cs"/>
                        </a:rPr>
                        <a:t>20</a:t>
                      </a:r>
                      <a:endParaRPr lang="ja-JP" sz="1400" kern="100" dirty="0">
                        <a:solidFill>
                          <a:schemeClr val="tx1"/>
                        </a:solidFill>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smtClean="0">
                          <a:solidFill>
                            <a:schemeClr val="tx1"/>
                          </a:solidFill>
                          <a:effectLst/>
                        </a:rPr>
                        <a:t>0.</a:t>
                      </a:r>
                      <a:r>
                        <a:rPr lang="en-US" altLang="ja-JP" sz="1400" kern="100" dirty="0" smtClean="0">
                          <a:solidFill>
                            <a:schemeClr val="tx1"/>
                          </a:solidFill>
                          <a:effectLst/>
                        </a:rPr>
                        <a:t>6</a:t>
                      </a:r>
                      <a:r>
                        <a:rPr lang="en-US" sz="1400" kern="100" dirty="0" smtClean="0">
                          <a:solidFill>
                            <a:schemeClr val="tx1"/>
                          </a:solidFill>
                          <a:effectLst/>
                        </a:rPr>
                        <a:t>%</a:t>
                      </a:r>
                      <a:endParaRPr lang="ja-JP" sz="1400" kern="100" dirty="0">
                        <a:solidFill>
                          <a:schemeClr val="tx1"/>
                        </a:solidFill>
                        <a:effectLst/>
                        <a:latin typeface="Century"/>
                        <a:ea typeface="ＭＳ 明朝"/>
                        <a:cs typeface="Times New Roman"/>
                      </a:endParaRPr>
                    </a:p>
                  </a:txBody>
                  <a:tcPr marL="68580" marR="68580" marT="0" marB="0"/>
                </a:tc>
              </a:tr>
              <a:tr h="315423">
                <a:tc>
                  <a:txBody>
                    <a:bodyPr/>
                    <a:lstStyle/>
                    <a:p>
                      <a:pPr algn="l">
                        <a:lnSpc>
                          <a:spcPct val="100000"/>
                        </a:lnSpc>
                        <a:spcAft>
                          <a:spcPts val="0"/>
                        </a:spcAft>
                      </a:pPr>
                      <a:r>
                        <a:rPr lang="ja-JP" sz="1200" kern="100">
                          <a:effectLst/>
                        </a:rPr>
                        <a:t>大阪府</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effectLst/>
                        </a:rPr>
                        <a:t>186</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a:effectLst/>
                        </a:rPr>
                        <a:t>5.9%</a:t>
                      </a:r>
                      <a:endParaRPr lang="ja-JP" sz="14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smtClean="0">
                          <a:solidFill>
                            <a:schemeClr val="tx1"/>
                          </a:solidFill>
                          <a:effectLst/>
                        </a:rPr>
                        <a:t>1</a:t>
                      </a:r>
                      <a:r>
                        <a:rPr lang="en-US" altLang="ja-JP" sz="1400" kern="100" dirty="0" smtClean="0">
                          <a:solidFill>
                            <a:schemeClr val="tx1"/>
                          </a:solidFill>
                          <a:effectLst/>
                        </a:rPr>
                        <a:t>77</a:t>
                      </a:r>
                      <a:endParaRPr lang="ja-JP" sz="1400" kern="100" dirty="0">
                        <a:solidFill>
                          <a:schemeClr val="tx1"/>
                        </a:solidFill>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rPr>
                        <a:t>5.2</a:t>
                      </a:r>
                      <a:r>
                        <a:rPr lang="en-US" sz="1400" kern="100" dirty="0" smtClean="0">
                          <a:solidFill>
                            <a:schemeClr val="tx1"/>
                          </a:solidFill>
                          <a:effectLst/>
                        </a:rPr>
                        <a:t>%</a:t>
                      </a:r>
                      <a:endParaRPr lang="ja-JP" sz="1400" kern="100" dirty="0">
                        <a:solidFill>
                          <a:schemeClr val="tx1"/>
                        </a:solidFill>
                        <a:effectLst/>
                        <a:latin typeface="Century"/>
                        <a:ea typeface="ＭＳ 明朝"/>
                        <a:cs typeface="Times New Roman"/>
                      </a:endParaRPr>
                    </a:p>
                  </a:txBody>
                  <a:tcPr marL="68580" marR="68580" marT="0" marB="0"/>
                </a:tc>
              </a:tr>
              <a:tr h="315423">
                <a:tc>
                  <a:txBody>
                    <a:bodyPr/>
                    <a:lstStyle/>
                    <a:p>
                      <a:pPr algn="l">
                        <a:lnSpc>
                          <a:spcPct val="100000"/>
                        </a:lnSpc>
                        <a:spcAft>
                          <a:spcPts val="0"/>
                        </a:spcAft>
                      </a:pPr>
                      <a:r>
                        <a:rPr lang="ja-JP" sz="1200" kern="100">
                          <a:effectLst/>
                        </a:rPr>
                        <a:t>兵庫県</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effectLst/>
                        </a:rPr>
                        <a:t>82</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sz="1400" kern="100" dirty="0">
                          <a:effectLst/>
                        </a:rPr>
                        <a:t>2.6%</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n-ea"/>
                          <a:cs typeface="+mn-cs"/>
                        </a:rPr>
                        <a:t>95</a:t>
                      </a:r>
                      <a:endParaRPr lang="ja-JP" sz="1400" kern="100" dirty="0">
                        <a:solidFill>
                          <a:schemeClr val="tx1"/>
                        </a:solidFill>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rPr>
                        <a:t>2.8</a:t>
                      </a:r>
                      <a:r>
                        <a:rPr lang="en-US" sz="1400" kern="100" dirty="0" smtClean="0">
                          <a:solidFill>
                            <a:schemeClr val="tx1"/>
                          </a:solidFill>
                          <a:effectLst/>
                        </a:rPr>
                        <a:t>%</a:t>
                      </a:r>
                      <a:endParaRPr lang="ja-JP" sz="1400" kern="100" dirty="0">
                        <a:solidFill>
                          <a:schemeClr val="tx1"/>
                        </a:solidFill>
                        <a:effectLst/>
                        <a:latin typeface="Century"/>
                        <a:ea typeface="ＭＳ 明朝"/>
                        <a:cs typeface="Times New Roman"/>
                      </a:endParaRPr>
                    </a:p>
                  </a:txBody>
                  <a:tcPr marL="68580" marR="68580" marT="0" marB="0"/>
                </a:tc>
              </a:tr>
            </a:tbl>
          </a:graphicData>
        </a:graphic>
      </p:graphicFrame>
      <p:sp>
        <p:nvSpPr>
          <p:cNvPr id="11" name="正方形/長方形 10"/>
          <p:cNvSpPr/>
          <p:nvPr/>
        </p:nvSpPr>
        <p:spPr>
          <a:xfrm>
            <a:off x="179512" y="86254"/>
            <a:ext cx="4322991" cy="492443"/>
          </a:xfrm>
          <a:prstGeom prst="rect">
            <a:avLst/>
          </a:prstGeom>
        </p:spPr>
        <p:txBody>
          <a:bodyPr wrap="square">
            <a:spAutoFit/>
          </a:bodyPr>
          <a:lstStyle/>
          <a:p>
            <a:pPr marL="177800" indent="-177800"/>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外資系企業数（都道府県別）</a:t>
            </a:r>
            <a:endParaRPr lang="en-US" altLang="zh-TW"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資料</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経済産業省「外資系企業動向調査</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013440"/>
            <a:ext cx="4467007" cy="272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154380" y="3704950"/>
            <a:ext cx="2339102" cy="276999"/>
          </a:xfrm>
          <a:prstGeom prst="rect">
            <a:avLst/>
          </a:prstGeom>
          <a:noFill/>
        </p:spPr>
        <p:txBody>
          <a:bodyPr wrap="none" rtlCol="0">
            <a:spAutoFit/>
          </a:bodyPr>
          <a:lstStyle/>
          <a:p>
            <a:r>
              <a:rPr lang="ja-JP" altLang="en-US" sz="1200" dirty="0" smtClean="0"/>
              <a:t>■</a:t>
            </a:r>
            <a:r>
              <a:rPr lang="ja-JP" altLang="ja-JP" sz="1200" dirty="0" smtClean="0"/>
              <a:t>対日</a:t>
            </a:r>
            <a:r>
              <a:rPr lang="ja-JP" altLang="ja-JP" sz="1200" dirty="0"/>
              <a:t>投資残高の地域別構成比</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548521" y="3981949"/>
            <a:ext cx="2687776" cy="215444"/>
          </a:xfrm>
          <a:prstGeom prst="rect">
            <a:avLst/>
          </a:prstGeom>
          <a:noFill/>
        </p:spPr>
        <p:txBody>
          <a:bodyPr wrap="square" rtlCol="0">
            <a:spAutoFit/>
          </a:bodyPr>
          <a:lstStyle/>
          <a:p>
            <a:r>
              <a:rPr lang="ja-JP" altLang="en-US" sz="800" dirty="0" smtClean="0"/>
              <a:t>出典：</a:t>
            </a:r>
            <a:r>
              <a:rPr lang="en-US" altLang="ja-JP" sz="800" dirty="0" smtClean="0"/>
              <a:t>JETRO</a:t>
            </a:r>
            <a:r>
              <a:rPr lang="ja-JP" altLang="en-US" sz="800" dirty="0" smtClean="0"/>
              <a:t>「ジェトロ対日投資報告</a:t>
            </a:r>
            <a:r>
              <a:rPr lang="en-US" altLang="ja-JP" sz="800" dirty="0" smtClean="0"/>
              <a:t>2016</a:t>
            </a:r>
            <a:r>
              <a:rPr lang="ja-JP" altLang="en-US" sz="800" dirty="0" smtClean="0"/>
              <a:t>」</a:t>
            </a:r>
            <a:endParaRPr lang="ja-JP" altLang="en-US" sz="8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62</a:t>
            </a:fld>
            <a:endParaRPr kumimoji="1" lang="ja-JP" altLang="en-US"/>
          </a:p>
        </p:txBody>
      </p:sp>
    </p:spTree>
    <p:extLst>
      <p:ext uri="{BB962C8B-B14F-4D97-AF65-F5344CB8AC3E}">
        <p14:creationId xmlns:p14="http://schemas.microsoft.com/office/powerpoint/2010/main" val="11906980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79512" y="188640"/>
            <a:ext cx="4323620" cy="276999"/>
          </a:xfrm>
          <a:prstGeom prst="rect">
            <a:avLst/>
          </a:prstGeom>
          <a:noFill/>
        </p:spPr>
        <p:txBody>
          <a:bodyPr wrap="none" rtlCol="0">
            <a:spAutoFit/>
          </a:bodyPr>
          <a:lstStyle/>
          <a:p>
            <a:r>
              <a:rPr lang="ja-JP" altLang="en-US" sz="1200" dirty="0" smtClean="0"/>
              <a:t>■日本に進出した外資</a:t>
            </a:r>
            <a:r>
              <a:rPr lang="ja-JP" altLang="en-US" sz="1200" dirty="0"/>
              <a:t>系企業による日本のビジネス環境の見方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55" y="658772"/>
            <a:ext cx="3923812" cy="2842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テキスト ボックス 14"/>
          <p:cNvSpPr txBox="1"/>
          <p:nvPr/>
        </p:nvSpPr>
        <p:spPr>
          <a:xfrm>
            <a:off x="105626" y="3696773"/>
            <a:ext cx="4235455" cy="276999"/>
          </a:xfrm>
          <a:prstGeom prst="rect">
            <a:avLst/>
          </a:prstGeom>
          <a:noFill/>
        </p:spPr>
        <p:txBody>
          <a:bodyPr wrap="none" rtlCol="0">
            <a:spAutoFit/>
          </a:bodyPr>
          <a:lstStyle/>
          <a:p>
            <a:r>
              <a:rPr lang="ja-JP" altLang="en-US" sz="1200" dirty="0" smtClean="0"/>
              <a:t>■日本に進出した外資系企業の今後５年以内の投資拡大方針</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66" y="4110919"/>
            <a:ext cx="3888432" cy="2510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859378"/>
            <a:ext cx="3884687" cy="5791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p:nvPr/>
        </p:nvSpPr>
        <p:spPr>
          <a:xfrm>
            <a:off x="4804123" y="194256"/>
            <a:ext cx="3589444" cy="461665"/>
          </a:xfrm>
          <a:prstGeom prst="rect">
            <a:avLst/>
          </a:prstGeom>
          <a:noFill/>
        </p:spPr>
        <p:txBody>
          <a:bodyPr wrap="none" rtlCol="0">
            <a:spAutoFit/>
          </a:bodyPr>
          <a:lstStyle/>
          <a:p>
            <a:r>
              <a:rPr lang="ja-JP" altLang="en-US" sz="1200" dirty="0" smtClean="0"/>
              <a:t>■日本に進出した外資系企業が投資拡大</a:t>
            </a:r>
            <a:r>
              <a:rPr lang="ja-JP" altLang="en-US" sz="1200" dirty="0"/>
              <a:t>する</a:t>
            </a:r>
            <a:r>
              <a:rPr lang="ja-JP" altLang="en-US" sz="1200" dirty="0" smtClean="0"/>
              <a:t>際の、</a:t>
            </a:r>
            <a:endParaRPr lang="en-US" altLang="ja-JP" sz="1200" dirty="0" smtClean="0"/>
          </a:p>
          <a:p>
            <a:r>
              <a:rPr lang="ja-JP" altLang="en-US" sz="1200" dirty="0"/>
              <a:t>　 具体的</a:t>
            </a:r>
            <a:r>
              <a:rPr lang="ja-JP" altLang="en-US" sz="1200" dirty="0" smtClean="0"/>
              <a:t>な立地先及び、投資拡大する際の機能</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288040" y="465638"/>
            <a:ext cx="3491872" cy="215444"/>
          </a:xfrm>
          <a:prstGeom prst="rect">
            <a:avLst/>
          </a:prstGeom>
          <a:noFill/>
        </p:spPr>
        <p:txBody>
          <a:bodyPr wrap="square" rtlCol="0">
            <a:spAutoFit/>
          </a:bodyPr>
          <a:lstStyle/>
          <a:p>
            <a:r>
              <a:rPr lang="ja-JP" altLang="en-US" sz="800" dirty="0" smtClean="0"/>
              <a:t>出典：</a:t>
            </a:r>
            <a:r>
              <a:rPr lang="en-US" altLang="ja-JP" sz="800" dirty="0" smtClean="0"/>
              <a:t>JETRO</a:t>
            </a:r>
            <a:r>
              <a:rPr lang="ja-JP" altLang="en-US" sz="800" dirty="0" smtClean="0"/>
              <a:t>「ジェトロ対日投資報告</a:t>
            </a:r>
            <a:r>
              <a:rPr lang="en-US" altLang="ja-JP" sz="800" dirty="0" smtClean="0"/>
              <a:t>2016</a:t>
            </a:r>
            <a:r>
              <a:rPr lang="ja-JP" altLang="en-US" sz="800" dirty="0" smtClean="0"/>
              <a:t>」アンケート調査</a:t>
            </a:r>
            <a:endParaRPr lang="ja-JP" altLang="en-US" sz="800" dirty="0"/>
          </a:p>
        </p:txBody>
      </p:sp>
      <p:sp>
        <p:nvSpPr>
          <p:cNvPr id="17" name="テキスト ボックス 16"/>
          <p:cNvSpPr txBox="1"/>
          <p:nvPr/>
        </p:nvSpPr>
        <p:spPr>
          <a:xfrm>
            <a:off x="4932040" y="603428"/>
            <a:ext cx="2687776" cy="215444"/>
          </a:xfrm>
          <a:prstGeom prst="rect">
            <a:avLst/>
          </a:prstGeom>
          <a:noFill/>
        </p:spPr>
        <p:txBody>
          <a:bodyPr wrap="square" rtlCol="0">
            <a:spAutoFit/>
          </a:bodyPr>
          <a:lstStyle/>
          <a:p>
            <a:r>
              <a:rPr lang="ja-JP" altLang="en-US" sz="800" dirty="0" smtClean="0"/>
              <a:t>出典：</a:t>
            </a:r>
            <a:r>
              <a:rPr lang="en-US" altLang="ja-JP" sz="800" dirty="0" smtClean="0"/>
              <a:t>JETRO</a:t>
            </a:r>
            <a:r>
              <a:rPr lang="ja-JP" altLang="en-US" sz="800" dirty="0"/>
              <a:t>「ジェトロ対日</a:t>
            </a:r>
            <a:r>
              <a:rPr lang="ja-JP" altLang="en-US" sz="800" dirty="0" smtClean="0"/>
              <a:t>投資報告</a:t>
            </a:r>
            <a:r>
              <a:rPr lang="en-US" altLang="ja-JP" sz="800" dirty="0" smtClean="0"/>
              <a:t>2016</a:t>
            </a:r>
            <a:r>
              <a:rPr lang="ja-JP" altLang="en-US" sz="800" dirty="0"/>
              <a:t>」アンケート</a:t>
            </a:r>
            <a:r>
              <a:rPr lang="ja-JP" altLang="en-US" sz="800" dirty="0" smtClean="0"/>
              <a:t>調査</a:t>
            </a:r>
            <a:endParaRPr lang="ja-JP" altLang="en-US" sz="800" dirty="0"/>
          </a:p>
        </p:txBody>
      </p:sp>
      <p:sp>
        <p:nvSpPr>
          <p:cNvPr id="18" name="テキスト ボックス 17"/>
          <p:cNvSpPr txBox="1"/>
          <p:nvPr/>
        </p:nvSpPr>
        <p:spPr>
          <a:xfrm>
            <a:off x="179512" y="3933056"/>
            <a:ext cx="3456384" cy="215444"/>
          </a:xfrm>
          <a:prstGeom prst="rect">
            <a:avLst/>
          </a:prstGeom>
          <a:noFill/>
        </p:spPr>
        <p:txBody>
          <a:bodyPr wrap="square" rtlCol="0">
            <a:spAutoFit/>
          </a:bodyPr>
          <a:lstStyle/>
          <a:p>
            <a:r>
              <a:rPr lang="ja-JP" altLang="en-US" sz="800" dirty="0" smtClean="0"/>
              <a:t>出典：</a:t>
            </a:r>
            <a:r>
              <a:rPr lang="en-US" altLang="ja-JP" sz="800" dirty="0" smtClean="0"/>
              <a:t>JETRO</a:t>
            </a:r>
            <a:r>
              <a:rPr lang="ja-JP" altLang="en-US" sz="800" dirty="0"/>
              <a:t>「ジェトロ対日</a:t>
            </a:r>
            <a:r>
              <a:rPr lang="ja-JP" altLang="en-US" sz="800" dirty="0" smtClean="0"/>
              <a:t>投資報告</a:t>
            </a:r>
            <a:r>
              <a:rPr lang="en-US" altLang="ja-JP" sz="800" dirty="0" smtClean="0"/>
              <a:t>2016</a:t>
            </a:r>
            <a:r>
              <a:rPr lang="ja-JP" altLang="en-US" sz="800" dirty="0"/>
              <a:t>」アンケート</a:t>
            </a:r>
            <a:r>
              <a:rPr lang="ja-JP" altLang="en-US" sz="800" dirty="0" smtClean="0"/>
              <a:t>調査</a:t>
            </a:r>
            <a:endParaRPr lang="ja-JP" altLang="en-US" sz="800" dirty="0"/>
          </a:p>
        </p:txBody>
      </p:sp>
      <p:sp>
        <p:nvSpPr>
          <p:cNvPr id="13" name="テキスト ボックス 12"/>
          <p:cNvSpPr txBox="1"/>
          <p:nvPr/>
        </p:nvSpPr>
        <p:spPr>
          <a:xfrm>
            <a:off x="8038671" y="751656"/>
            <a:ext cx="709793" cy="215444"/>
          </a:xfrm>
          <a:prstGeom prst="rect">
            <a:avLst/>
          </a:prstGeom>
          <a:noFill/>
        </p:spPr>
        <p:txBody>
          <a:bodyPr wrap="square" rtlCol="0">
            <a:spAutoFit/>
          </a:bodyPr>
          <a:lstStyle/>
          <a:p>
            <a:r>
              <a:rPr lang="en-US" altLang="ja-JP" sz="800" dirty="0" smtClean="0"/>
              <a:t>n240</a:t>
            </a:r>
            <a:endParaRPr lang="ja-JP" altLang="en-US" sz="8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63</a:t>
            </a:fld>
            <a:endParaRPr kumimoji="1" lang="ja-JP" altLang="en-US"/>
          </a:p>
        </p:txBody>
      </p:sp>
    </p:spTree>
    <p:extLst>
      <p:ext uri="{BB962C8B-B14F-4D97-AF65-F5344CB8AC3E}">
        <p14:creationId xmlns:p14="http://schemas.microsoft.com/office/powerpoint/2010/main" val="25107145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11544" y="163524"/>
            <a:ext cx="1210588" cy="338554"/>
          </a:xfrm>
          <a:prstGeom prst="rect">
            <a:avLst/>
          </a:prstGeom>
          <a:noFill/>
        </p:spPr>
        <p:txBody>
          <a:bodyPr wrap="non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参考資料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826627"/>
            <a:ext cx="3744415" cy="541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76626" y="488285"/>
            <a:ext cx="2382383" cy="276999"/>
          </a:xfrm>
          <a:prstGeom prst="rect">
            <a:avLst/>
          </a:prstGeom>
          <a:noFill/>
        </p:spPr>
        <p:txBody>
          <a:bodyPr wrap="none" rtlCol="0">
            <a:spAutoFit/>
          </a:bodyPr>
          <a:lstStyle/>
          <a:p>
            <a:r>
              <a:rPr lang="ja-JP" altLang="en-US" sz="1200" dirty="0" smtClean="0"/>
              <a:t>■</a:t>
            </a:r>
            <a:r>
              <a:rPr lang="en-US" altLang="ja-JP" sz="1200" dirty="0" smtClean="0"/>
              <a:t>IMF</a:t>
            </a:r>
            <a:r>
              <a:rPr lang="ja-JP" altLang="en-US" sz="1200" dirty="0" smtClean="0"/>
              <a:t>の世界経済予測（増減率</a:t>
            </a:r>
            <a:r>
              <a:rPr lang="en-US" altLang="ja-JP" sz="1200" dirty="0" smtClean="0"/>
              <a:t>%</a:t>
            </a:r>
            <a:r>
              <a:rPr lang="ja-JP" altLang="en-US" sz="1200" dirty="0" smtClean="0"/>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26" y="1169604"/>
            <a:ext cx="4608512" cy="330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332226" y="502078"/>
            <a:ext cx="3360215" cy="276999"/>
          </a:xfrm>
          <a:prstGeom prst="rect">
            <a:avLst/>
          </a:prstGeom>
          <a:noFill/>
        </p:spPr>
        <p:txBody>
          <a:bodyPr wrap="none" rtlCol="0">
            <a:spAutoFit/>
          </a:bodyPr>
          <a:lstStyle/>
          <a:p>
            <a:r>
              <a:rPr lang="ja-JP" altLang="en-US" sz="1200" dirty="0" smtClean="0"/>
              <a:t>■主要な新興国及び先進国の名目</a:t>
            </a:r>
            <a:r>
              <a:rPr lang="en-US" altLang="ja-JP" sz="1200" dirty="0" smtClean="0"/>
              <a:t>GDP</a:t>
            </a:r>
            <a:r>
              <a:rPr lang="ja-JP" altLang="en-US" sz="1200" dirty="0" smtClean="0"/>
              <a:t>規模比較</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500635" y="718905"/>
            <a:ext cx="3652858" cy="215444"/>
          </a:xfrm>
          <a:prstGeom prst="rect">
            <a:avLst/>
          </a:prstGeom>
          <a:noFill/>
        </p:spPr>
        <p:txBody>
          <a:bodyPr wrap="square" rtlCol="0">
            <a:spAutoFit/>
          </a:bodyPr>
          <a:lstStyle/>
          <a:p>
            <a:r>
              <a:rPr lang="ja-JP" altLang="en-US" sz="800" dirty="0" smtClean="0"/>
              <a:t>出典：株式会社三菱総合研究所「内外</a:t>
            </a:r>
            <a:r>
              <a:rPr lang="ja-JP" altLang="en-US" sz="800" dirty="0"/>
              <a:t>経済の中長期</a:t>
            </a:r>
            <a:r>
              <a:rPr lang="ja-JP" altLang="en-US" sz="800" dirty="0" smtClean="0"/>
              <a:t>展望</a:t>
            </a:r>
            <a:r>
              <a:rPr lang="en-US" altLang="ja-JP" sz="800" dirty="0" smtClean="0"/>
              <a:t>2015-2030 </a:t>
            </a:r>
            <a:r>
              <a:rPr lang="ja-JP" altLang="en-US" sz="800" dirty="0" smtClean="0"/>
              <a:t>年度」</a:t>
            </a:r>
            <a:endParaRPr lang="ja-JP" altLang="en-US" sz="800" dirty="0"/>
          </a:p>
        </p:txBody>
      </p:sp>
      <p:sp>
        <p:nvSpPr>
          <p:cNvPr id="3" name="角丸四角形 2"/>
          <p:cNvSpPr/>
          <p:nvPr/>
        </p:nvSpPr>
        <p:spPr>
          <a:xfrm>
            <a:off x="395537" y="3933056"/>
            <a:ext cx="3744415" cy="736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100319" y="4997445"/>
            <a:ext cx="1479793" cy="246221"/>
          </a:xfrm>
          <a:prstGeom prst="rect">
            <a:avLst/>
          </a:prstGeom>
          <a:noFill/>
        </p:spPr>
        <p:txBody>
          <a:bodyPr wrap="square" rtlCol="0">
            <a:spAutoFit/>
          </a:bodyPr>
          <a:lstStyle/>
          <a:p>
            <a:pPr>
              <a:lnSpc>
                <a:spcPts val="12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世界の成長をけん引</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5024214" y="4450366"/>
            <a:ext cx="4716016" cy="246221"/>
          </a:xfrm>
          <a:prstGeom prst="rect">
            <a:avLst/>
          </a:prstGeom>
          <a:noFill/>
        </p:spPr>
        <p:txBody>
          <a:bodyPr wrap="square" rtlCol="0">
            <a:spAutoFit/>
          </a:bodyPr>
          <a:lstStyle/>
          <a:p>
            <a:pPr>
              <a:lnSpc>
                <a:spcPts val="1200"/>
              </a:lnSpc>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年頃に、インド、</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ASEAN10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が日本の</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を超える可能性</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矢印コネクタ 7"/>
          <p:cNvCxnSpPr/>
          <p:nvPr/>
        </p:nvCxnSpPr>
        <p:spPr>
          <a:xfrm flipH="1" flipV="1">
            <a:off x="4139952" y="4696587"/>
            <a:ext cx="360040" cy="30085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a:off x="251520" y="696701"/>
            <a:ext cx="3652858" cy="215444"/>
          </a:xfrm>
          <a:prstGeom prst="rect">
            <a:avLst/>
          </a:prstGeom>
          <a:noFill/>
        </p:spPr>
        <p:txBody>
          <a:bodyPr wrap="square" rtlCol="0">
            <a:spAutoFit/>
          </a:bodyPr>
          <a:lstStyle/>
          <a:p>
            <a:r>
              <a:rPr lang="ja-JP" altLang="en-US" sz="800" dirty="0" smtClean="0"/>
              <a:t>出典：国際通貨基金「世界経済見通し　改訂見通し」</a:t>
            </a:r>
            <a:endParaRPr lang="ja-JP" altLang="en-US" sz="800"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64</a:t>
            </a:fld>
            <a:endParaRPr kumimoji="1" lang="ja-JP" altLang="en-US"/>
          </a:p>
        </p:txBody>
      </p:sp>
    </p:spTree>
    <p:extLst>
      <p:ext uri="{BB962C8B-B14F-4D97-AF65-F5344CB8AC3E}">
        <p14:creationId xmlns:p14="http://schemas.microsoft.com/office/powerpoint/2010/main" val="4332115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各論④　インフラ</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2060848"/>
            <a:ext cx="9001000" cy="720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地方空港・地方港湾整備により、地方がアジア拠点と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直結したことで、アジア</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の支線化が進む結果</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関空・阪神港は、交通アクセスの不十分さ等からハブ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機能の発揮が不十分。</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973491"/>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961048"/>
            <a:ext cx="9001000" cy="102932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216000" rtlCol="0" anchor="t" anchorCtr="0"/>
          <a:lstStyle/>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○コンセッション方式を活用した国際拠点空港化の促進。</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○医薬品・医療機器等の輸出入手続きの電子化など官民一体の空港機能強化。</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○阪神港の国際コンテナ戦略港湾実現に向けた取組み。</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○大阪湾諸港の港湾管理の一元化に向けた取組み。</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836221"/>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空港・港湾</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4144426"/>
            <a:ext cx="9001000" cy="263294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のハブ化は</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策定時と比較</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し大きく改善。旅客便数全体の伸びだけでなく、特に</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LCC</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路線</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の就航が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急増。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LCC</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は戦略策定当時、全体（</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594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便）であったものが、平成</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年夏計画では全体</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1,126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33.6%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378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便）まで増加。総旅客数も</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1,418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万人から</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2,405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万人まで増加。</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○阪神港</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は、国際戦略港湾に指定され、国際</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競争力の強化に向けた取組みを推進。輸出入貿易額は増加傾向に</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あったが、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年に減少。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355600" indent="-3556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空港については、民の活力を活かしながら、引き続き欧米路線等の就航促進などのゲートウェイ機能の向上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や空港へのアクセス向上など利便性の改善に向けた取り組みが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○港湾については、基幹航路の獲得など国際ハブ化をめざす更なる取り組みが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99036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角丸四角形 14"/>
          <p:cNvSpPr/>
          <p:nvPr/>
        </p:nvSpPr>
        <p:spPr>
          <a:xfrm>
            <a:off x="54176" y="1273869"/>
            <a:ext cx="9000000" cy="629572"/>
          </a:xfrm>
          <a:prstGeom prst="roundRect">
            <a:avLst>
              <a:gd name="adj" fmla="val 0"/>
            </a:avLst>
          </a:prstGeom>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lIns="72000" tIns="216000" rIns="0" rtlCol="0" anchor="ctr"/>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貨物取扱量</a:t>
            </a:r>
            <a:r>
              <a:rPr lang="en-US" altLang="zh-TW"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年に「関空</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123</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万トン</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H22:75</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H27:70</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」「阪神港</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590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TEU</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H22:400</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H27:409</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関空は関空３空港懇談会需要予測を参考に設定、阪神港は国際コンテナ戦略港湾の計画書より</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108000" y="11238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65</a:t>
            </a:fld>
            <a:endParaRPr kumimoji="1" lang="ja-JP" altLang="en-US"/>
          </a:p>
        </p:txBody>
      </p:sp>
    </p:spTree>
    <p:extLst>
      <p:ext uri="{BB962C8B-B14F-4D97-AF65-F5344CB8AC3E}">
        <p14:creationId xmlns:p14="http://schemas.microsoft.com/office/powerpoint/2010/main" val="192639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283968" y="0"/>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ＭＳ Ｐゴシック 本文"/>
              </a:rPr>
              <a:t>■関西</a:t>
            </a:r>
            <a:r>
              <a:rPr lang="ja-JP" altLang="en-US" sz="1200" b="1" dirty="0">
                <a:solidFill>
                  <a:schemeClr val="tx1"/>
                </a:solidFill>
                <a:latin typeface="ＭＳ Ｐゴシック 本文"/>
              </a:rPr>
              <a:t>国際空港の総旅客数</a:t>
            </a:r>
            <a:endParaRPr kumimoji="1" lang="ja-JP" altLang="en-US" sz="1200" b="1" dirty="0">
              <a:solidFill>
                <a:schemeClr val="tx1"/>
              </a:solidFill>
              <a:latin typeface="ＭＳ Ｐゴシック 本文"/>
            </a:endParaRPr>
          </a:p>
        </p:txBody>
      </p:sp>
      <p:pic>
        <p:nvPicPr>
          <p:cNvPr id="14" name="図 13"/>
          <p:cNvPicPr/>
          <p:nvPr/>
        </p:nvPicPr>
        <p:blipFill rotWithShape="1">
          <a:blip r:embed="rId2">
            <a:extLst>
              <a:ext uri="{28A0092B-C50C-407E-A947-70E740481C1C}">
                <a14:useLocalDpi xmlns:a14="http://schemas.microsoft.com/office/drawing/2010/main" val="0"/>
              </a:ext>
            </a:extLst>
          </a:blip>
          <a:srcRect t="7657"/>
          <a:stretch/>
        </p:blipFill>
        <p:spPr bwMode="auto">
          <a:xfrm>
            <a:off x="271028" y="620688"/>
            <a:ext cx="3844234" cy="2424262"/>
          </a:xfrm>
          <a:prstGeom prst="rect">
            <a:avLst/>
          </a:prstGeom>
          <a:noFill/>
          <a:ln>
            <a:noFill/>
          </a:ln>
        </p:spPr>
      </p:pic>
      <p:sp>
        <p:nvSpPr>
          <p:cNvPr id="15" name="正方形/長方形 14"/>
          <p:cNvSpPr/>
          <p:nvPr/>
        </p:nvSpPr>
        <p:spPr>
          <a:xfrm>
            <a:off x="250878" y="-27384"/>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latin typeface="ＭＳ Ｐゴシック 本文"/>
              </a:rPr>
              <a:t>■関西国際空港国際線旅客便推移</a:t>
            </a:r>
            <a:endParaRPr kumimoji="1" lang="ja-JP" altLang="en-US" sz="1400" b="1" dirty="0">
              <a:solidFill>
                <a:schemeClr val="tx1"/>
              </a:solidFill>
              <a:latin typeface="ＭＳ Ｐゴシック 本文"/>
            </a:endParaRPr>
          </a:p>
        </p:txBody>
      </p:sp>
      <p:sp>
        <p:nvSpPr>
          <p:cNvPr id="3" name="正方形/長方形 2"/>
          <p:cNvSpPr/>
          <p:nvPr/>
        </p:nvSpPr>
        <p:spPr>
          <a:xfrm>
            <a:off x="288032" y="303039"/>
            <a:ext cx="4572000" cy="461665"/>
          </a:xfrm>
          <a:prstGeom prst="rect">
            <a:avLst/>
          </a:prstGeom>
        </p:spPr>
        <p:txBody>
          <a:bodyPr>
            <a:spAutoFit/>
          </a:bodyPr>
          <a:lstStyle/>
          <a:p>
            <a:r>
              <a:rPr lang="ja-JP" altLang="en-US" sz="800" dirty="0" smtClean="0"/>
              <a:t>出典</a:t>
            </a:r>
            <a:r>
              <a:rPr lang="ja-JP" altLang="ja-JP" sz="800" dirty="0" smtClean="0"/>
              <a:t>：関西エアポート株式会社</a:t>
            </a:r>
            <a:r>
              <a:rPr lang="ja-JP" altLang="en-US" sz="800" dirty="0" smtClean="0"/>
              <a:t>「</a:t>
            </a:r>
            <a:r>
              <a:rPr lang="en-US" altLang="ja-JP" sz="800" dirty="0" smtClean="0"/>
              <a:t>2017 </a:t>
            </a:r>
            <a:r>
              <a:rPr lang="ja-JP" altLang="ja-JP" sz="800" dirty="0"/>
              <a:t>年国際線夏期スケジュールは過去最高の週</a:t>
            </a:r>
            <a:r>
              <a:rPr lang="en-US" altLang="ja-JP" sz="800" dirty="0"/>
              <a:t>1,260 </a:t>
            </a:r>
            <a:r>
              <a:rPr lang="ja-JP" altLang="ja-JP" sz="800" dirty="0"/>
              <a:t>便に」</a:t>
            </a:r>
          </a:p>
          <a:p>
            <a:r>
              <a:rPr lang="en-US" altLang="ja-JP" sz="800" dirty="0" smtClean="0"/>
              <a:t>2017</a:t>
            </a:r>
            <a:r>
              <a:rPr lang="ja-JP" altLang="ja-JP" sz="800" dirty="0"/>
              <a:t>年</a:t>
            </a:r>
            <a:r>
              <a:rPr lang="en-US" altLang="ja-JP" sz="800" dirty="0"/>
              <a:t>03</a:t>
            </a:r>
            <a:r>
              <a:rPr lang="ja-JP" altLang="ja-JP" sz="800" dirty="0"/>
              <a:t>月</a:t>
            </a:r>
            <a:r>
              <a:rPr lang="en-US" altLang="ja-JP" sz="800" dirty="0"/>
              <a:t>23</a:t>
            </a:r>
            <a:r>
              <a:rPr lang="ja-JP" altLang="ja-JP" sz="800" dirty="0"/>
              <a:t>日ニュースリリース</a:t>
            </a:r>
          </a:p>
          <a:p>
            <a:r>
              <a:rPr lang="en-US" altLang="ja-JP" sz="800" dirty="0"/>
              <a:t> </a:t>
            </a:r>
            <a:endParaRPr lang="ja-JP" altLang="ja-JP" sz="800" dirty="0"/>
          </a:p>
        </p:txBody>
      </p:sp>
      <p:pic>
        <p:nvPicPr>
          <p:cNvPr id="21" name="図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071" y="595958"/>
            <a:ext cx="4704080" cy="2949315"/>
          </a:xfrm>
          <a:prstGeom prst="rect">
            <a:avLst/>
          </a:prstGeom>
          <a:noFill/>
          <a:ln>
            <a:noFill/>
          </a:ln>
        </p:spPr>
      </p:pic>
      <p:sp>
        <p:nvSpPr>
          <p:cNvPr id="4" name="正方形/長方形 3"/>
          <p:cNvSpPr/>
          <p:nvPr/>
        </p:nvSpPr>
        <p:spPr>
          <a:xfrm>
            <a:off x="4406386" y="337329"/>
            <a:ext cx="4572000" cy="184666"/>
          </a:xfrm>
          <a:prstGeom prst="rect">
            <a:avLst/>
          </a:prstGeom>
        </p:spPr>
        <p:txBody>
          <a:bodyPr>
            <a:spAutoFit/>
          </a:bodyPr>
          <a:lstStyle/>
          <a:p>
            <a:r>
              <a:rPr lang="ja-JP" altLang="en-US" sz="600" dirty="0" smtClean="0"/>
              <a:t>出典</a:t>
            </a:r>
            <a:r>
              <a:rPr lang="ja-JP" altLang="ja-JP" sz="600" dirty="0"/>
              <a:t>：新関西国際空港株式</a:t>
            </a:r>
            <a:r>
              <a:rPr lang="ja-JP" altLang="ja-JP" sz="600" dirty="0" smtClean="0"/>
              <a:t>会社「</a:t>
            </a:r>
            <a:r>
              <a:rPr lang="ja-JP" altLang="ja-JP" sz="600" dirty="0"/>
              <a:t>関西国際空港・大阪国際空港</a:t>
            </a:r>
            <a:r>
              <a:rPr lang="en-US" altLang="ja-JP" sz="600" dirty="0"/>
              <a:t>2015</a:t>
            </a:r>
            <a:r>
              <a:rPr lang="ja-JP" altLang="ja-JP" sz="600" dirty="0"/>
              <a:t>年度（平成</a:t>
            </a:r>
            <a:r>
              <a:rPr lang="en-US" altLang="ja-JP" sz="600" dirty="0"/>
              <a:t>27</a:t>
            </a:r>
            <a:r>
              <a:rPr lang="ja-JP" altLang="ja-JP" sz="600" dirty="0"/>
              <a:t>年度）運営概況（速報値）</a:t>
            </a:r>
            <a:r>
              <a:rPr lang="ja-JP" altLang="ja-JP" sz="600" dirty="0" smtClean="0"/>
              <a:t>」</a:t>
            </a:r>
            <a:endParaRPr lang="ja-JP" altLang="ja-JP" sz="600" dirty="0"/>
          </a:p>
        </p:txBody>
      </p:sp>
      <p:sp>
        <p:nvSpPr>
          <p:cNvPr id="30" name="正方形/長方形 29"/>
          <p:cNvSpPr/>
          <p:nvPr/>
        </p:nvSpPr>
        <p:spPr>
          <a:xfrm>
            <a:off x="196112" y="3388128"/>
            <a:ext cx="3367775"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ＭＳ Ｐゴシック 本文"/>
              </a:rPr>
              <a:t>■関西</a:t>
            </a:r>
            <a:r>
              <a:rPr lang="ja-JP" altLang="en-US" sz="1200" b="1" dirty="0">
                <a:solidFill>
                  <a:schemeClr val="tx1"/>
                </a:solidFill>
                <a:latin typeface="ＭＳ Ｐゴシック 本文"/>
              </a:rPr>
              <a:t>国際空港の国際貨物扱量</a:t>
            </a:r>
            <a:r>
              <a:rPr lang="ja-JP" altLang="en-US" sz="1200" b="1" dirty="0" smtClean="0">
                <a:solidFill>
                  <a:schemeClr val="tx1"/>
                </a:solidFill>
                <a:latin typeface="ＭＳ Ｐゴシック 本文"/>
              </a:rPr>
              <a:t>と</a:t>
            </a:r>
            <a:endParaRPr lang="en-US" altLang="ja-JP" sz="1200" b="1" dirty="0" smtClean="0">
              <a:solidFill>
                <a:schemeClr val="tx1"/>
              </a:solidFill>
              <a:latin typeface="ＭＳ Ｐゴシック 本文"/>
            </a:endParaRPr>
          </a:p>
          <a:p>
            <a:r>
              <a:rPr lang="ja-JP" altLang="en-US" sz="1200" b="1" dirty="0">
                <a:solidFill>
                  <a:schemeClr val="tx1"/>
                </a:solidFill>
                <a:latin typeface="ＭＳ Ｐゴシック 本文"/>
              </a:rPr>
              <a:t>　</a:t>
            </a:r>
            <a:r>
              <a:rPr lang="ja-JP" altLang="en-US" sz="1200" b="1" dirty="0" smtClean="0">
                <a:solidFill>
                  <a:schemeClr val="tx1"/>
                </a:solidFill>
                <a:latin typeface="ＭＳ Ｐゴシック 本文"/>
              </a:rPr>
              <a:t>関西</a:t>
            </a:r>
            <a:r>
              <a:rPr lang="ja-JP" altLang="en-US" sz="1200" b="1" dirty="0">
                <a:solidFill>
                  <a:schemeClr val="tx1"/>
                </a:solidFill>
                <a:latin typeface="ＭＳ Ｐゴシック 本文"/>
              </a:rPr>
              <a:t>国際空港輸出入貿易額の推移</a:t>
            </a:r>
            <a:endParaRPr kumimoji="1" lang="ja-JP" altLang="en-US" sz="1200" b="1" dirty="0">
              <a:solidFill>
                <a:schemeClr val="tx1"/>
              </a:solidFill>
              <a:latin typeface="ＭＳ Ｐゴシック 本文"/>
            </a:endParaRPr>
          </a:p>
        </p:txBody>
      </p:sp>
      <p:sp>
        <p:nvSpPr>
          <p:cNvPr id="5" name="正方形/長方形 4"/>
          <p:cNvSpPr/>
          <p:nvPr/>
        </p:nvSpPr>
        <p:spPr>
          <a:xfrm>
            <a:off x="271028" y="3792423"/>
            <a:ext cx="4135358" cy="184666"/>
          </a:xfrm>
          <a:prstGeom prst="rect">
            <a:avLst/>
          </a:prstGeom>
        </p:spPr>
        <p:txBody>
          <a:bodyPr wrap="square">
            <a:spAutoFit/>
          </a:bodyPr>
          <a:lstStyle/>
          <a:p>
            <a:r>
              <a:rPr lang="ja-JP" altLang="en-US" sz="600" dirty="0" smtClean="0"/>
              <a:t>資料</a:t>
            </a:r>
            <a:r>
              <a:rPr lang="ja-JP" altLang="ja-JP" sz="600" dirty="0" smtClean="0"/>
              <a:t>：新関西</a:t>
            </a:r>
            <a:r>
              <a:rPr lang="ja-JP" altLang="ja-JP" sz="600" dirty="0"/>
              <a:t>国際空港㈱「関西国際空港運営概況</a:t>
            </a:r>
            <a:r>
              <a:rPr lang="ja-JP" altLang="ja-JP" sz="600" dirty="0" smtClean="0"/>
              <a:t>」</a:t>
            </a:r>
            <a:r>
              <a:rPr lang="ja-JP" altLang="en-US" sz="600" dirty="0" smtClean="0"/>
              <a:t>及び大阪税関「貿易統計計表」より作成</a:t>
            </a:r>
            <a:endParaRPr lang="ja-JP" altLang="ja-JP" sz="600" dirty="0"/>
          </a:p>
        </p:txBody>
      </p:sp>
      <p:sp>
        <p:nvSpPr>
          <p:cNvPr id="25" name="正方形/長方形 24"/>
          <p:cNvSpPr/>
          <p:nvPr/>
        </p:nvSpPr>
        <p:spPr>
          <a:xfrm>
            <a:off x="4427984" y="3429000"/>
            <a:ext cx="3791084" cy="252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ＭＳ Ｐゴシック 本文"/>
              </a:rPr>
              <a:t>■関西</a:t>
            </a:r>
            <a:r>
              <a:rPr lang="ja-JP" altLang="en-US" sz="1200" b="1" dirty="0">
                <a:solidFill>
                  <a:schemeClr val="tx1"/>
                </a:solidFill>
                <a:latin typeface="ＭＳ Ｐゴシック 本文"/>
              </a:rPr>
              <a:t>国際</a:t>
            </a:r>
            <a:r>
              <a:rPr lang="ja-JP" altLang="en-US" sz="1200" b="1" dirty="0" smtClean="0">
                <a:solidFill>
                  <a:schemeClr val="tx1"/>
                </a:solidFill>
                <a:latin typeface="ＭＳ Ｐゴシック 本文"/>
              </a:rPr>
              <a:t>空港におけるＬＣＣの就航国及び就航地域</a:t>
            </a:r>
            <a:endParaRPr kumimoji="1" lang="ja-JP" altLang="en-US" sz="1200" b="1" dirty="0">
              <a:solidFill>
                <a:schemeClr val="tx1"/>
              </a:solidFill>
              <a:latin typeface="ＭＳ Ｐゴシック 本文"/>
            </a:endParaRPr>
          </a:p>
        </p:txBody>
      </p:sp>
      <p:graphicFrame>
        <p:nvGraphicFramePr>
          <p:cNvPr id="26" name="表 25"/>
          <p:cNvGraphicFramePr>
            <a:graphicFrameLocks noGrp="1"/>
          </p:cNvGraphicFramePr>
          <p:nvPr>
            <p:extLst>
              <p:ext uri="{D42A27DB-BD31-4B8C-83A1-F6EECF244321}">
                <p14:modId xmlns:p14="http://schemas.microsoft.com/office/powerpoint/2010/main" val="2486434432"/>
              </p:ext>
            </p:extLst>
          </p:nvPr>
        </p:nvGraphicFramePr>
        <p:xfrm>
          <a:off x="4591221" y="3768021"/>
          <a:ext cx="3853780" cy="2693758"/>
        </p:xfrm>
        <a:graphic>
          <a:graphicData uri="http://schemas.openxmlformats.org/drawingml/2006/table">
            <a:tbl>
              <a:tblPr firstRow="1" bandRow="1">
                <a:tableStyleId>{BDBED569-4797-4DF1-A0F4-6AAB3CD982D8}</a:tableStyleId>
              </a:tblPr>
              <a:tblGrid>
                <a:gridCol w="1528073"/>
                <a:gridCol w="2325707"/>
              </a:tblGrid>
              <a:tr h="381059">
                <a:tc gridSpan="2">
                  <a:txBody>
                    <a:bodyPr/>
                    <a:lstStyle/>
                    <a:p>
                      <a:r>
                        <a:rPr lang="ja-JP" altLang="en-US" sz="800" b="0" dirty="0" smtClean="0">
                          <a:latin typeface="+mn-ea"/>
                          <a:ea typeface="+mn-ea"/>
                        </a:rPr>
                        <a:t>出典</a:t>
                      </a:r>
                      <a:r>
                        <a:rPr lang="ja-JP" altLang="ja-JP" sz="800" b="0" dirty="0" smtClean="0">
                          <a:latin typeface="+mn-ea"/>
                          <a:ea typeface="+mn-ea"/>
                        </a:rPr>
                        <a:t>：関西エアポート株式会社</a:t>
                      </a:r>
                      <a:r>
                        <a:rPr lang="ja-JP" altLang="en-US" sz="800" b="0" dirty="0" smtClean="0">
                          <a:latin typeface="+mn-ea"/>
                          <a:ea typeface="+mn-ea"/>
                        </a:rPr>
                        <a:t>「</a:t>
                      </a:r>
                      <a:r>
                        <a:rPr lang="en-US" altLang="ja-JP" sz="800" b="0" dirty="0" smtClean="0">
                          <a:latin typeface="+mn-ea"/>
                          <a:ea typeface="+mn-ea"/>
                        </a:rPr>
                        <a:t>2017 </a:t>
                      </a:r>
                      <a:r>
                        <a:rPr lang="ja-JP" altLang="ja-JP" sz="800" b="0" dirty="0" smtClean="0">
                          <a:latin typeface="+mn-ea"/>
                          <a:ea typeface="+mn-ea"/>
                        </a:rPr>
                        <a:t>年国際線夏期スケジュールは過去最高の週</a:t>
                      </a:r>
                      <a:r>
                        <a:rPr lang="en-US" altLang="ja-JP" sz="800" b="0" dirty="0" smtClean="0">
                          <a:latin typeface="+mn-ea"/>
                          <a:ea typeface="+mn-ea"/>
                        </a:rPr>
                        <a:t>1,260 </a:t>
                      </a:r>
                      <a:r>
                        <a:rPr lang="ja-JP" altLang="ja-JP" sz="800" b="0" dirty="0" smtClean="0">
                          <a:latin typeface="+mn-ea"/>
                          <a:ea typeface="+mn-ea"/>
                        </a:rPr>
                        <a:t>便に」</a:t>
                      </a:r>
                      <a:r>
                        <a:rPr lang="en-US" altLang="ja-JP" sz="800" b="0" dirty="0" smtClean="0">
                          <a:latin typeface="+mn-ea"/>
                          <a:ea typeface="+mn-ea"/>
                        </a:rPr>
                        <a:t>2017</a:t>
                      </a:r>
                      <a:r>
                        <a:rPr lang="ja-JP" altLang="ja-JP" sz="800" b="0" dirty="0" smtClean="0">
                          <a:latin typeface="+mn-ea"/>
                          <a:ea typeface="+mn-ea"/>
                        </a:rPr>
                        <a:t>年</a:t>
                      </a:r>
                      <a:r>
                        <a:rPr lang="en-US" altLang="ja-JP" sz="800" b="0" dirty="0" smtClean="0">
                          <a:latin typeface="+mn-ea"/>
                          <a:ea typeface="+mn-ea"/>
                        </a:rPr>
                        <a:t>03</a:t>
                      </a:r>
                      <a:r>
                        <a:rPr lang="ja-JP" altLang="ja-JP" sz="800" b="0" dirty="0" smtClean="0">
                          <a:latin typeface="+mn-ea"/>
                          <a:ea typeface="+mn-ea"/>
                        </a:rPr>
                        <a:t>月</a:t>
                      </a:r>
                      <a:r>
                        <a:rPr lang="en-US" altLang="ja-JP" sz="800" b="0" dirty="0" smtClean="0">
                          <a:latin typeface="+mn-ea"/>
                          <a:ea typeface="+mn-ea"/>
                        </a:rPr>
                        <a:t>23</a:t>
                      </a:r>
                      <a:r>
                        <a:rPr lang="ja-JP" altLang="ja-JP" sz="800" b="0" dirty="0" smtClean="0">
                          <a:latin typeface="+mn-ea"/>
                          <a:ea typeface="+mn-ea"/>
                        </a:rPr>
                        <a:t>日ニュースリリース</a:t>
                      </a:r>
                      <a:endParaRPr kumimoji="1" lang="ja-JP" altLang="en-US" sz="800" b="0" dirty="0">
                        <a:latin typeface="+mn-ea"/>
                        <a:ea typeface="+mn-ea"/>
                      </a:endParaRPr>
                    </a:p>
                  </a:txBody>
                  <a:tcPr/>
                </a:tc>
                <a:tc hMerge="1">
                  <a:txBody>
                    <a:bodyPr/>
                    <a:lstStyle/>
                    <a:p>
                      <a:endParaRPr kumimoji="1" lang="ja-JP" altLang="en-US" sz="900" dirty="0"/>
                    </a:p>
                  </a:txBody>
                  <a:tcPr/>
                </a:tc>
              </a:tr>
              <a:tr h="197583">
                <a:tc>
                  <a:txBody>
                    <a:bodyPr/>
                    <a:lstStyle/>
                    <a:p>
                      <a:r>
                        <a:rPr kumimoji="1" lang="ja-JP" altLang="en-US" sz="900" dirty="0" smtClean="0">
                          <a:latin typeface="PMingLiU 本文"/>
                          <a:ea typeface="+mn-ea"/>
                        </a:rPr>
                        <a:t>韓国（４か所）</a:t>
                      </a:r>
                      <a:endParaRPr kumimoji="1" lang="ja-JP" altLang="en-US" sz="900" dirty="0">
                        <a:latin typeface="PMingLiU 本文"/>
                        <a:ea typeface="+mn-ea"/>
                      </a:endParaRPr>
                    </a:p>
                  </a:txBody>
                  <a:tcPr/>
                </a:tc>
                <a:tc>
                  <a:txBody>
                    <a:bodyPr/>
                    <a:lstStyle/>
                    <a:p>
                      <a:r>
                        <a:rPr lang="ja-JP" altLang="en-US" sz="900" dirty="0" smtClean="0">
                          <a:effectLst/>
                          <a:latin typeface="PMingLiU 本文"/>
                          <a:ea typeface="+mn-ea"/>
                        </a:rPr>
                        <a:t>ソウル（仁川・金浦）、釜山、大邱</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台湾（２か所）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台北、高雄</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香港（１か所）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香港</a:t>
                      </a:r>
                      <a:endParaRPr kumimoji="1" lang="ja-JP" altLang="en-US" sz="900" dirty="0">
                        <a:latin typeface="PMingLiU 本文"/>
                        <a:ea typeface="+mn-ea"/>
                      </a:endParaRPr>
                    </a:p>
                  </a:txBody>
                  <a:tcPr/>
                </a:tc>
              </a:tr>
              <a:tr h="174163">
                <a:tc>
                  <a:txBody>
                    <a:bodyPr/>
                    <a:lstStyle/>
                    <a:p>
                      <a:r>
                        <a:rPr kumimoji="1" lang="ja-JP" altLang="en-US" sz="900" dirty="0" smtClean="0">
                          <a:latin typeface="PMingLiU 本文"/>
                          <a:ea typeface="+mn-ea"/>
                        </a:rPr>
                        <a:t>中国（１３か所）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上海、重慶、武漢、天津、</a:t>
                      </a:r>
                      <a:r>
                        <a:rPr kumimoji="1" lang="zh-TW" altLang="en-US" sz="900" dirty="0" smtClean="0">
                          <a:latin typeface="PMingLiU 本文"/>
                          <a:ea typeface="+mn-ea"/>
                        </a:rPr>
                        <a:t>西安</a:t>
                      </a:r>
                      <a:r>
                        <a:rPr kumimoji="1" lang="ja-JP" altLang="en-US" sz="900" dirty="0" err="1" smtClean="0">
                          <a:latin typeface="PMingLiU 本文"/>
                          <a:ea typeface="+mn-ea"/>
                        </a:rPr>
                        <a:t>、</a:t>
                      </a:r>
                      <a:r>
                        <a:rPr kumimoji="1" lang="zh-TW" altLang="en-US" sz="900" dirty="0" smtClean="0">
                          <a:latin typeface="PMingLiU 本文"/>
                          <a:ea typeface="+mn-ea"/>
                        </a:rPr>
                        <a:t>揚州</a:t>
                      </a:r>
                      <a:r>
                        <a:rPr kumimoji="1" lang="ja-JP" altLang="en-US" sz="900" dirty="0" err="1" smtClean="0">
                          <a:latin typeface="PMingLiU 本文"/>
                          <a:ea typeface="+mn-ea"/>
                        </a:rPr>
                        <a:t>、</a:t>
                      </a:r>
                      <a:r>
                        <a:rPr kumimoji="1" lang="ja-JP" altLang="en-US" sz="900" dirty="0" smtClean="0">
                          <a:latin typeface="PMingLiU 本文"/>
                          <a:ea typeface="+mn-ea"/>
                        </a:rPr>
                        <a:t>洛陽</a:t>
                      </a:r>
                      <a:endParaRPr kumimoji="1" lang="en-US" altLang="ja-JP" sz="900" dirty="0" smtClean="0">
                        <a:latin typeface="PMingLiU 本文"/>
                        <a:ea typeface="+mn-ea"/>
                      </a:endParaRPr>
                    </a:p>
                  </a:txBody>
                  <a:tcPr/>
                </a:tc>
              </a:tr>
              <a:tr h="197583">
                <a:tc>
                  <a:txBody>
                    <a:bodyPr/>
                    <a:lstStyle/>
                    <a:p>
                      <a:r>
                        <a:rPr kumimoji="1" lang="ja-JP" altLang="en-US" sz="900" dirty="0" smtClean="0">
                          <a:latin typeface="PMingLiU 本文"/>
                          <a:ea typeface="+mn-ea"/>
                        </a:rPr>
                        <a:t>フィリピン（１か所）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マニラ</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タイ（１か所）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バンコク</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マレーシア（１か所）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クアラルンプール</a:t>
                      </a:r>
                      <a:endParaRPr kumimoji="1" lang="ja-JP" altLang="en-US" sz="900" dirty="0">
                        <a:latin typeface="PMingLiU 本文"/>
                        <a:ea typeface="+mn-ea"/>
                      </a:endParaRPr>
                    </a:p>
                  </a:txBody>
                  <a:tcPr/>
                </a:tc>
              </a:tr>
              <a:tr h="1975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PMingLiU 本文"/>
                          <a:ea typeface="+mn-ea"/>
                        </a:rPr>
                        <a:t>シンガポール（１か所）</a:t>
                      </a:r>
                    </a:p>
                  </a:txBody>
                  <a:tcPr/>
                </a:tc>
                <a:tc>
                  <a:txBody>
                    <a:bodyPr/>
                    <a:lstStyle/>
                    <a:p>
                      <a:r>
                        <a:rPr kumimoji="1" lang="ja-JP" altLang="en-US" sz="900" dirty="0" smtClean="0">
                          <a:latin typeface="PMingLiU 本文"/>
                          <a:ea typeface="+mn-ea"/>
                        </a:rPr>
                        <a:t>シンガポール</a:t>
                      </a:r>
                      <a:endParaRPr kumimoji="1" lang="ja-JP" altLang="en-US" sz="900" dirty="0">
                        <a:latin typeface="PMingLiU 本文"/>
                        <a:ea typeface="+mn-ea"/>
                      </a:endParaRPr>
                    </a:p>
                  </a:txBody>
                  <a:tcPr/>
                </a:tc>
              </a:tr>
              <a:tr h="2552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PMingLiU 本文"/>
                          <a:ea typeface="+mn-ea"/>
                        </a:rPr>
                        <a:t>アメリカ合衆国（１か所）</a:t>
                      </a:r>
                    </a:p>
                  </a:txBody>
                  <a:tcPr/>
                </a:tc>
                <a:tc>
                  <a:txBody>
                    <a:bodyPr/>
                    <a:lstStyle/>
                    <a:p>
                      <a:r>
                        <a:rPr kumimoji="1" lang="ja-JP" altLang="en-US" sz="900" dirty="0" smtClean="0">
                          <a:latin typeface="PMingLiU 本文"/>
                          <a:ea typeface="+mn-ea"/>
                        </a:rPr>
                        <a:t>グアム、ホノルル</a:t>
                      </a:r>
                      <a:endParaRPr kumimoji="1" lang="ja-JP" altLang="en-US" sz="900" dirty="0">
                        <a:latin typeface="PMingLiU 本文"/>
                        <a:ea typeface="+mn-ea"/>
                      </a:endParaRPr>
                    </a:p>
                  </a:txBody>
                  <a:tcPr/>
                </a:tc>
              </a:tr>
              <a:tr h="21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PMingLiU 本文"/>
                          <a:ea typeface="+mn-ea"/>
                        </a:rPr>
                        <a:t>オーストラリア（２か所）</a:t>
                      </a:r>
                    </a:p>
                  </a:txBody>
                  <a:tcPr/>
                </a:tc>
                <a:tc>
                  <a:txBody>
                    <a:bodyPr/>
                    <a:lstStyle/>
                    <a:p>
                      <a:r>
                        <a:rPr kumimoji="1" lang="ja-JP" altLang="en-US" sz="900" dirty="0" smtClean="0">
                          <a:latin typeface="PMingLiU 本文"/>
                          <a:ea typeface="+mn-ea"/>
                        </a:rPr>
                        <a:t>ケアンズ</a:t>
                      </a:r>
                      <a:endParaRPr kumimoji="1" lang="ja-JP" altLang="en-US" sz="900" dirty="0">
                        <a:latin typeface="PMingLiU 本文"/>
                        <a:ea typeface="+mn-ea"/>
                      </a:endParaRPr>
                    </a:p>
                  </a:txBody>
                  <a:tcPr/>
                </a:tc>
              </a:tr>
            </a:tbl>
          </a:graphicData>
        </a:graphic>
      </p:graphicFrame>
      <p:grpSp>
        <p:nvGrpSpPr>
          <p:cNvPr id="18" name="グループ化 17"/>
          <p:cNvGrpSpPr/>
          <p:nvPr/>
        </p:nvGrpSpPr>
        <p:grpSpPr>
          <a:xfrm>
            <a:off x="1766887" y="2252663"/>
            <a:ext cx="5572125" cy="304799"/>
            <a:chOff x="95250" y="47626"/>
            <a:chExt cx="5572125" cy="304799"/>
          </a:xfrm>
        </p:grpSpPr>
        <p:sp>
          <p:nvSpPr>
            <p:cNvPr id="24" name="テキスト ボックス 2"/>
            <p:cNvSpPr txBox="1"/>
            <p:nvPr/>
          </p:nvSpPr>
          <p:spPr>
            <a:xfrm>
              <a:off x="95250" y="47626"/>
              <a:ext cx="695325"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a:t>（万トン）</a:t>
              </a:r>
            </a:p>
          </p:txBody>
        </p:sp>
        <p:sp>
          <p:nvSpPr>
            <p:cNvPr id="27" name="テキスト ボックス 3"/>
            <p:cNvSpPr txBox="1"/>
            <p:nvPr/>
          </p:nvSpPr>
          <p:spPr>
            <a:xfrm>
              <a:off x="4972050" y="85725"/>
              <a:ext cx="695325"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a:t>（兆円）</a:t>
              </a:r>
            </a:p>
          </p:txBody>
        </p:sp>
      </p:grpSp>
      <p:grpSp>
        <p:nvGrpSpPr>
          <p:cNvPr id="29" name="グループ化 28"/>
          <p:cNvGrpSpPr/>
          <p:nvPr/>
        </p:nvGrpSpPr>
        <p:grpSpPr>
          <a:xfrm>
            <a:off x="196113" y="4077072"/>
            <a:ext cx="4087855" cy="2376264"/>
            <a:chOff x="-50272" y="0"/>
            <a:chExt cx="5850997" cy="2447925"/>
          </a:xfrm>
        </p:grpSpPr>
        <p:graphicFrame>
          <p:nvGraphicFramePr>
            <p:cNvPr id="31" name="グラフ 30"/>
            <p:cNvGraphicFramePr/>
            <p:nvPr/>
          </p:nvGraphicFramePr>
          <p:xfrm>
            <a:off x="0" y="0"/>
            <a:ext cx="5800725" cy="2447925"/>
          </p:xfrm>
          <a:graphic>
            <a:graphicData uri="http://schemas.openxmlformats.org/drawingml/2006/chart">
              <c:chart xmlns:c="http://schemas.openxmlformats.org/drawingml/2006/chart" xmlns:r="http://schemas.openxmlformats.org/officeDocument/2006/relationships" r:id="rId4"/>
            </a:graphicData>
          </a:graphic>
        </p:graphicFrame>
        <p:sp>
          <p:nvSpPr>
            <p:cNvPr id="32" name="テキスト ボックス 2"/>
            <p:cNvSpPr txBox="1"/>
            <p:nvPr/>
          </p:nvSpPr>
          <p:spPr>
            <a:xfrm>
              <a:off x="-50272" y="47626"/>
              <a:ext cx="840847"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800" dirty="0"/>
                <a:t>（万トン）</a:t>
              </a:r>
            </a:p>
          </p:txBody>
        </p:sp>
        <p:sp>
          <p:nvSpPr>
            <p:cNvPr id="33" name="テキスト ボックス 3"/>
            <p:cNvSpPr txBox="1"/>
            <p:nvPr/>
          </p:nvSpPr>
          <p:spPr>
            <a:xfrm>
              <a:off x="4873132" y="85725"/>
              <a:ext cx="794242"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800"/>
                <a:t>（兆円）</a:t>
              </a:r>
            </a:p>
          </p:txBody>
        </p:sp>
      </p:gr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66</a:t>
            </a:fld>
            <a:endParaRPr kumimoji="1" lang="ja-JP" altLang="en-US"/>
          </a:p>
        </p:txBody>
      </p:sp>
    </p:spTree>
    <p:extLst>
      <p:ext uri="{BB962C8B-B14F-4D97-AF65-F5344CB8AC3E}">
        <p14:creationId xmlns:p14="http://schemas.microsoft.com/office/powerpoint/2010/main" val="35160806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2504" y="-31897"/>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ＭＳ Ｐゴシック 本文"/>
              </a:rPr>
              <a:t>■港湾別輸出入</a:t>
            </a:r>
            <a:r>
              <a:rPr lang="ja-JP" altLang="en-US" sz="1200" b="1" dirty="0">
                <a:solidFill>
                  <a:schemeClr val="tx1"/>
                </a:solidFill>
                <a:latin typeface="ＭＳ Ｐゴシック 本文"/>
              </a:rPr>
              <a:t>貿易額</a:t>
            </a:r>
            <a:r>
              <a:rPr lang="ja-JP" altLang="en-US" sz="1200" b="1" dirty="0" smtClean="0">
                <a:solidFill>
                  <a:schemeClr val="tx1"/>
                </a:solidFill>
                <a:latin typeface="ＭＳ Ｐゴシック 本文"/>
              </a:rPr>
              <a:t>推移</a:t>
            </a:r>
            <a:endParaRPr kumimoji="1" lang="ja-JP" altLang="en-US" sz="1200" b="1" dirty="0">
              <a:solidFill>
                <a:schemeClr val="tx1"/>
              </a:solidFill>
              <a:latin typeface="ＭＳ Ｐゴシック 本文"/>
            </a:endParaRPr>
          </a:p>
        </p:txBody>
      </p:sp>
      <p:graphicFrame>
        <p:nvGraphicFramePr>
          <p:cNvPr id="17" name="グラフ 16"/>
          <p:cNvGraphicFramePr>
            <a:graphicFrameLocks/>
          </p:cNvGraphicFramePr>
          <p:nvPr>
            <p:extLst>
              <p:ext uri="{D42A27DB-BD31-4B8C-83A1-F6EECF244321}">
                <p14:modId xmlns:p14="http://schemas.microsoft.com/office/powerpoint/2010/main" val="351301989"/>
              </p:ext>
            </p:extLst>
          </p:nvPr>
        </p:nvGraphicFramePr>
        <p:xfrm>
          <a:off x="98190" y="552526"/>
          <a:ext cx="3851076" cy="2855322"/>
        </p:xfrm>
        <a:graphic>
          <a:graphicData uri="http://schemas.openxmlformats.org/drawingml/2006/chart">
            <c:chart xmlns:c="http://schemas.openxmlformats.org/drawingml/2006/chart" xmlns:r="http://schemas.openxmlformats.org/officeDocument/2006/relationships" r:id="rId2"/>
          </a:graphicData>
        </a:graphic>
      </p:graphicFrame>
      <p:sp>
        <p:nvSpPr>
          <p:cNvPr id="18" name="正方形/長方形 17"/>
          <p:cNvSpPr/>
          <p:nvPr/>
        </p:nvSpPr>
        <p:spPr>
          <a:xfrm>
            <a:off x="3203848" y="437992"/>
            <a:ext cx="504056" cy="215444"/>
          </a:xfrm>
          <a:prstGeom prst="rect">
            <a:avLst/>
          </a:prstGeom>
        </p:spPr>
        <p:txBody>
          <a:bodyPr wrap="square">
            <a:spAutoFit/>
          </a:bodyPr>
          <a:lstStyle/>
          <a:p>
            <a:r>
              <a:rPr lang="en-US" altLang="ja-JP" sz="800" dirty="0" smtClean="0"/>
              <a:t>(</a:t>
            </a:r>
            <a:r>
              <a:rPr lang="ja-JP" altLang="en-US" sz="800" dirty="0" smtClean="0"/>
              <a:t>億円</a:t>
            </a:r>
            <a:r>
              <a:rPr lang="en-US" altLang="ja-JP" sz="800" dirty="0" smtClean="0"/>
              <a:t>) </a:t>
            </a:r>
            <a:endParaRPr lang="ja-JP" altLang="ja-JP" sz="800" dirty="0"/>
          </a:p>
        </p:txBody>
      </p:sp>
      <p:sp>
        <p:nvSpPr>
          <p:cNvPr id="19" name="正方形/長方形 18"/>
          <p:cNvSpPr/>
          <p:nvPr/>
        </p:nvSpPr>
        <p:spPr>
          <a:xfrm>
            <a:off x="372544" y="404664"/>
            <a:ext cx="504056" cy="215444"/>
          </a:xfrm>
          <a:prstGeom prst="rect">
            <a:avLst/>
          </a:prstGeom>
        </p:spPr>
        <p:txBody>
          <a:bodyPr wrap="square">
            <a:spAutoFit/>
          </a:bodyPr>
          <a:lstStyle/>
          <a:p>
            <a:r>
              <a:rPr lang="en-US" altLang="ja-JP" sz="800" dirty="0" smtClean="0"/>
              <a:t>(</a:t>
            </a:r>
            <a:r>
              <a:rPr lang="ja-JP" altLang="en-US" sz="800" dirty="0" smtClean="0"/>
              <a:t>億円</a:t>
            </a:r>
            <a:r>
              <a:rPr lang="en-US" altLang="ja-JP" sz="800" dirty="0" smtClean="0"/>
              <a:t>) </a:t>
            </a:r>
            <a:endParaRPr lang="ja-JP" altLang="ja-JP" sz="800" dirty="0"/>
          </a:p>
        </p:txBody>
      </p:sp>
      <p:sp>
        <p:nvSpPr>
          <p:cNvPr id="20" name="正方形/長方形 19"/>
          <p:cNvSpPr/>
          <p:nvPr/>
        </p:nvSpPr>
        <p:spPr>
          <a:xfrm>
            <a:off x="228639" y="261228"/>
            <a:ext cx="2255129" cy="215444"/>
          </a:xfrm>
          <a:prstGeom prst="rect">
            <a:avLst/>
          </a:prstGeom>
        </p:spPr>
        <p:txBody>
          <a:bodyPr wrap="square">
            <a:spAutoFit/>
          </a:bodyPr>
          <a:lstStyle/>
          <a:p>
            <a:r>
              <a:rPr lang="ja-JP" altLang="en-US" sz="800" dirty="0"/>
              <a:t>資料</a:t>
            </a:r>
            <a:r>
              <a:rPr lang="ja-JP" altLang="en-US" sz="800" dirty="0" smtClean="0"/>
              <a:t>：財務省「財務省貿易統計」より作成</a:t>
            </a:r>
            <a:endParaRPr lang="ja-JP" altLang="ja-JP" sz="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262" y="415370"/>
            <a:ext cx="4951599" cy="286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4081996" y="-40341"/>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ＭＳ Ｐゴシック 本文"/>
              </a:rPr>
              <a:t>■国内各港の外内貿コンテナ取扱個数の推移</a:t>
            </a:r>
            <a:endParaRPr kumimoji="1" lang="ja-JP" altLang="en-US" sz="1200" b="1" dirty="0">
              <a:solidFill>
                <a:schemeClr val="tx1"/>
              </a:solidFill>
              <a:latin typeface="ＭＳ Ｐゴシック 本文"/>
            </a:endParaRPr>
          </a:p>
        </p:txBody>
      </p:sp>
      <p:sp>
        <p:nvSpPr>
          <p:cNvPr id="33" name="正方形/長方形 32"/>
          <p:cNvSpPr/>
          <p:nvPr/>
        </p:nvSpPr>
        <p:spPr>
          <a:xfrm>
            <a:off x="4248472" y="230829"/>
            <a:ext cx="4572000" cy="215444"/>
          </a:xfrm>
          <a:prstGeom prst="rect">
            <a:avLst/>
          </a:prstGeom>
        </p:spPr>
        <p:txBody>
          <a:bodyPr>
            <a:spAutoFit/>
          </a:bodyPr>
          <a:lstStyle/>
          <a:p>
            <a:r>
              <a:rPr lang="ja-JP" altLang="en-US" sz="800" dirty="0" smtClean="0"/>
              <a:t>出典：国土交通省「近縁の港湾・海運を取り巻く状況」</a:t>
            </a:r>
            <a:r>
              <a:rPr lang="en-US" altLang="ja-JP" sz="800" dirty="0" smtClean="0"/>
              <a:t>H28.5.24</a:t>
            </a:r>
            <a:endParaRPr lang="ja-JP" altLang="ja-JP" sz="800" dirty="0"/>
          </a:p>
        </p:txBody>
      </p:sp>
      <p:sp>
        <p:nvSpPr>
          <p:cNvPr id="28" name="正方形/長方形 27"/>
          <p:cNvSpPr/>
          <p:nvPr/>
        </p:nvSpPr>
        <p:spPr>
          <a:xfrm>
            <a:off x="4716017" y="3398392"/>
            <a:ext cx="2232248"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ＭＳ Ｐゴシック 本文"/>
              </a:rPr>
              <a:t>■阪神港の</a:t>
            </a:r>
            <a:r>
              <a:rPr lang="ja-JP" altLang="en-US" sz="1200" b="1" dirty="0">
                <a:solidFill>
                  <a:schemeClr val="tx1"/>
                </a:solidFill>
                <a:latin typeface="ＭＳ Ｐゴシック 本文"/>
              </a:rPr>
              <a:t>国際貨物扱量</a:t>
            </a:r>
            <a:r>
              <a:rPr lang="ja-JP" altLang="en-US" sz="1200" b="1" dirty="0" smtClean="0">
                <a:solidFill>
                  <a:schemeClr val="tx1"/>
                </a:solidFill>
                <a:latin typeface="ＭＳ Ｐゴシック 本文"/>
              </a:rPr>
              <a:t>と</a:t>
            </a:r>
            <a:endParaRPr lang="en-US" altLang="ja-JP" sz="1200" b="1" dirty="0" smtClean="0">
              <a:solidFill>
                <a:schemeClr val="tx1"/>
              </a:solidFill>
              <a:latin typeface="ＭＳ Ｐゴシック 本文"/>
            </a:endParaRPr>
          </a:p>
          <a:p>
            <a:r>
              <a:rPr lang="ja-JP" altLang="en-US" sz="1200" b="1" dirty="0">
                <a:solidFill>
                  <a:schemeClr val="tx1"/>
                </a:solidFill>
                <a:latin typeface="ＭＳ Ｐゴシック 本文"/>
              </a:rPr>
              <a:t>　</a:t>
            </a:r>
            <a:r>
              <a:rPr lang="ja-JP" altLang="en-US" sz="1200" b="1" dirty="0" smtClean="0">
                <a:solidFill>
                  <a:schemeClr val="tx1"/>
                </a:solidFill>
                <a:latin typeface="ＭＳ Ｐゴシック 本文"/>
              </a:rPr>
              <a:t>阪神港輸出入</a:t>
            </a:r>
            <a:r>
              <a:rPr lang="ja-JP" altLang="en-US" sz="1200" b="1" dirty="0">
                <a:solidFill>
                  <a:schemeClr val="tx1"/>
                </a:solidFill>
                <a:latin typeface="ＭＳ Ｐゴシック 本文"/>
              </a:rPr>
              <a:t>貿易額の推移</a:t>
            </a:r>
            <a:endParaRPr kumimoji="1" lang="ja-JP" altLang="en-US" sz="1200" b="1" dirty="0">
              <a:solidFill>
                <a:schemeClr val="tx1"/>
              </a:solidFill>
              <a:latin typeface="ＭＳ Ｐゴシック 本文"/>
            </a:endParaRPr>
          </a:p>
        </p:txBody>
      </p:sp>
      <p:sp>
        <p:nvSpPr>
          <p:cNvPr id="29" name="正方形/長方形 28"/>
          <p:cNvSpPr/>
          <p:nvPr/>
        </p:nvSpPr>
        <p:spPr>
          <a:xfrm>
            <a:off x="5076056" y="3788460"/>
            <a:ext cx="3594171" cy="200055"/>
          </a:xfrm>
          <a:prstGeom prst="rect">
            <a:avLst/>
          </a:prstGeom>
        </p:spPr>
        <p:txBody>
          <a:bodyPr wrap="square">
            <a:spAutoFit/>
          </a:bodyPr>
          <a:lstStyle/>
          <a:p>
            <a:r>
              <a:rPr lang="ja-JP" altLang="en-US" sz="700" dirty="0" smtClean="0"/>
              <a:t>資料</a:t>
            </a:r>
            <a:r>
              <a:rPr lang="ja-JP" altLang="ja-JP" sz="700" dirty="0" smtClean="0"/>
              <a:t>：</a:t>
            </a:r>
            <a:r>
              <a:rPr lang="ja-JP" altLang="en-US" sz="700" dirty="0" smtClean="0"/>
              <a:t>大阪市「港湾統計」、神戸市「神戸港の港勢」及び大阪税関「貿易統計計表」より作成</a:t>
            </a:r>
            <a:endParaRPr lang="ja-JP" altLang="ja-JP" sz="700" dirty="0"/>
          </a:p>
        </p:txBody>
      </p:sp>
      <p:sp>
        <p:nvSpPr>
          <p:cNvPr id="26" name="正方形/長方形 4"/>
          <p:cNvSpPr>
            <a:spLocks noChangeArrowheads="1"/>
          </p:cNvSpPr>
          <p:nvPr/>
        </p:nvSpPr>
        <p:spPr bwMode="auto">
          <a:xfrm>
            <a:off x="5292080" y="3933056"/>
            <a:ext cx="33194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en-US" altLang="ja-JP" sz="700" dirty="0" smtClean="0">
                <a:latin typeface="+mn-ea"/>
                <a:cs typeface="Meiryo UI" panose="020B0604030504040204" pitchFamily="50" charset="-128"/>
              </a:rPr>
              <a:t>※TEU</a:t>
            </a:r>
            <a:r>
              <a:rPr lang="ja-JP" altLang="en-US" sz="700" dirty="0" smtClean="0">
                <a:latin typeface="+mn-ea"/>
                <a:cs typeface="Meiryo UI" panose="020B0604030504040204" pitchFamily="50" charset="-128"/>
              </a:rPr>
              <a:t>は</a:t>
            </a:r>
            <a:r>
              <a:rPr lang="en-US" altLang="ja-JP" sz="700" dirty="0" smtClean="0">
                <a:latin typeface="+mn-ea"/>
                <a:cs typeface="Meiryo UI" panose="020B0604030504040204" pitchFamily="50" charset="-128"/>
              </a:rPr>
              <a:t>20</a:t>
            </a:r>
            <a:r>
              <a:rPr lang="ja-JP" altLang="en-US" sz="700" dirty="0" smtClean="0">
                <a:latin typeface="+mn-ea"/>
                <a:cs typeface="Meiryo UI" panose="020B0604030504040204" pitchFamily="50" charset="-128"/>
              </a:rPr>
              <a:t>フィートコンテナ換算個数。</a:t>
            </a:r>
            <a:r>
              <a:rPr lang="en-US" altLang="ja-JP" sz="700" dirty="0" smtClean="0">
                <a:latin typeface="+mn-ea"/>
                <a:cs typeface="Meiryo UI" panose="020B0604030504040204" pitchFamily="50" charset="-128"/>
              </a:rPr>
              <a:t>40</a:t>
            </a:r>
            <a:r>
              <a:rPr lang="ja-JP" altLang="en-US" sz="700" dirty="0" smtClean="0">
                <a:latin typeface="+mn-ea"/>
                <a:cs typeface="Meiryo UI" panose="020B0604030504040204" pitchFamily="50" charset="-128"/>
              </a:rPr>
              <a:t>フィートコンテナ</a:t>
            </a:r>
            <a:r>
              <a:rPr lang="en-US" altLang="ja-JP" sz="700" dirty="0" smtClean="0">
                <a:latin typeface="+mn-ea"/>
                <a:cs typeface="Meiryo UI" panose="020B0604030504040204" pitchFamily="50" charset="-128"/>
              </a:rPr>
              <a:t>1</a:t>
            </a:r>
            <a:r>
              <a:rPr lang="ja-JP" altLang="en-US" sz="700" dirty="0" smtClean="0">
                <a:latin typeface="+mn-ea"/>
                <a:cs typeface="Meiryo UI" panose="020B0604030504040204" pitchFamily="50" charset="-128"/>
              </a:rPr>
              <a:t>個は</a:t>
            </a:r>
            <a:r>
              <a:rPr lang="en-US" altLang="ja-JP" sz="700" dirty="0" smtClean="0">
                <a:latin typeface="+mn-ea"/>
                <a:cs typeface="Meiryo UI" panose="020B0604030504040204" pitchFamily="50" charset="-128"/>
              </a:rPr>
              <a:t>2TEU</a:t>
            </a:r>
            <a:r>
              <a:rPr lang="ja-JP" altLang="en-US" sz="700" dirty="0" smtClean="0">
                <a:latin typeface="+mn-ea"/>
                <a:cs typeface="Meiryo UI" panose="020B0604030504040204" pitchFamily="50" charset="-128"/>
              </a:rPr>
              <a:t>となる。</a:t>
            </a:r>
            <a:endParaRPr lang="en-US" altLang="ja-JP" sz="700" dirty="0" smtClean="0">
              <a:latin typeface="+mn-ea"/>
              <a:cs typeface="Meiryo UI" panose="020B0604030504040204" pitchFamily="50" charset="-128"/>
            </a:endParaRPr>
          </a:p>
        </p:txBody>
      </p:sp>
      <p:grpSp>
        <p:nvGrpSpPr>
          <p:cNvPr id="23" name="グループ化 22"/>
          <p:cNvGrpSpPr/>
          <p:nvPr/>
        </p:nvGrpSpPr>
        <p:grpSpPr>
          <a:xfrm>
            <a:off x="4644008" y="4007132"/>
            <a:ext cx="4113583" cy="2446204"/>
            <a:chOff x="0" y="0"/>
            <a:chExt cx="5314950" cy="2590800"/>
          </a:xfrm>
        </p:grpSpPr>
        <p:graphicFrame>
          <p:nvGraphicFramePr>
            <p:cNvPr id="24" name="グラフ 23"/>
            <p:cNvGraphicFramePr>
              <a:graphicFrameLocks/>
            </p:cNvGraphicFramePr>
            <p:nvPr/>
          </p:nvGraphicFramePr>
          <p:xfrm>
            <a:off x="0" y="0"/>
            <a:ext cx="5314950" cy="2590800"/>
          </p:xfrm>
          <a:graphic>
            <a:graphicData uri="http://schemas.openxmlformats.org/drawingml/2006/chart">
              <c:chart xmlns:c="http://schemas.openxmlformats.org/drawingml/2006/chart" xmlns:r="http://schemas.openxmlformats.org/officeDocument/2006/relationships" r:id="rId4"/>
            </a:graphicData>
          </a:graphic>
        </p:graphicFrame>
        <p:sp>
          <p:nvSpPr>
            <p:cNvPr id="25" name="テキスト ボックス 2"/>
            <p:cNvSpPr txBox="1"/>
            <p:nvPr/>
          </p:nvSpPr>
          <p:spPr>
            <a:xfrm>
              <a:off x="9525" y="104776"/>
              <a:ext cx="827816"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smtClean="0">
                  <a:latin typeface="ＭＳ Ｐゴシック 本文"/>
                </a:rPr>
                <a:t>（万</a:t>
              </a:r>
              <a:r>
                <a:rPr kumimoji="1" lang="en-US" altLang="ja-JP" sz="900" dirty="0" smtClean="0">
                  <a:latin typeface="ＭＳ Ｐゴシック 本文"/>
                </a:rPr>
                <a:t>TEU</a:t>
              </a:r>
              <a:r>
                <a:rPr kumimoji="1" lang="ja-JP" altLang="en-US" sz="900" dirty="0">
                  <a:latin typeface="ＭＳ Ｐゴシック 本文"/>
                </a:rPr>
                <a:t>）</a:t>
              </a:r>
            </a:p>
          </p:txBody>
        </p:sp>
        <p:sp>
          <p:nvSpPr>
            <p:cNvPr id="37" name="テキスト ボックス 3"/>
            <p:cNvSpPr txBox="1"/>
            <p:nvPr/>
          </p:nvSpPr>
          <p:spPr>
            <a:xfrm>
              <a:off x="4562475" y="76200"/>
              <a:ext cx="695325"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a:t>（兆円）</a:t>
              </a:r>
            </a:p>
          </p:txBody>
        </p:sp>
      </p:grpSp>
      <p:sp>
        <p:nvSpPr>
          <p:cNvPr id="27" name="テキスト ボックス 2"/>
          <p:cNvSpPr txBox="1"/>
          <p:nvPr/>
        </p:nvSpPr>
        <p:spPr>
          <a:xfrm>
            <a:off x="6170408" y="6129777"/>
            <a:ext cx="350260" cy="233917"/>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non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550" dirty="0" smtClean="0">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550" dirty="0" smtClean="0">
                <a:latin typeface="Meiryo UI" panose="020B0604030504040204" pitchFamily="50" charset="-128"/>
                <a:ea typeface="Meiryo UI" panose="020B0604030504040204" pitchFamily="50" charset="-128"/>
                <a:cs typeface="Meiryo UI" panose="020B0604030504040204" pitchFamily="50" charset="-128"/>
              </a:rPr>
              <a:t>TEU</a:t>
            </a:r>
            <a:r>
              <a:rPr kumimoji="1" lang="ja-JP" altLang="en-US" sz="5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5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07504" y="3392996"/>
            <a:ext cx="3721424" cy="220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ＭＳ Ｐゴシック 本文"/>
              </a:rPr>
              <a:t>■阪神港外貿定期コンテナ航路便数の推移</a:t>
            </a:r>
            <a:endParaRPr kumimoji="1" lang="ja-JP" altLang="en-US" sz="1200" b="1" dirty="0">
              <a:solidFill>
                <a:schemeClr val="tx1"/>
              </a:solidFill>
              <a:latin typeface="ＭＳ Ｐゴシック 本文"/>
            </a:endParaRPr>
          </a:p>
        </p:txBody>
      </p:sp>
      <p:sp>
        <p:nvSpPr>
          <p:cNvPr id="31" name="正方形/長方形 30"/>
          <p:cNvSpPr/>
          <p:nvPr/>
        </p:nvSpPr>
        <p:spPr>
          <a:xfrm>
            <a:off x="287524" y="3623731"/>
            <a:ext cx="2255129" cy="215444"/>
          </a:xfrm>
          <a:prstGeom prst="rect">
            <a:avLst/>
          </a:prstGeom>
        </p:spPr>
        <p:txBody>
          <a:bodyPr wrap="square">
            <a:spAutoFit/>
          </a:bodyPr>
          <a:lstStyle/>
          <a:p>
            <a:r>
              <a:rPr lang="ja-JP" altLang="en-US" sz="800" dirty="0"/>
              <a:t>資料</a:t>
            </a:r>
            <a:r>
              <a:rPr lang="ja-JP" altLang="en-US" sz="800" dirty="0" smtClean="0"/>
              <a:t>：国土交通省「港湾統計」より作成</a:t>
            </a:r>
            <a:endParaRPr lang="ja-JP" altLang="ja-JP" sz="800" dirty="0"/>
          </a:p>
        </p:txBody>
      </p:sp>
      <p:graphicFrame>
        <p:nvGraphicFramePr>
          <p:cNvPr id="32" name="グラフ 31"/>
          <p:cNvGraphicFramePr>
            <a:graphicFrameLocks/>
          </p:cNvGraphicFramePr>
          <p:nvPr>
            <p:extLst>
              <p:ext uri="{D42A27DB-BD31-4B8C-83A1-F6EECF244321}">
                <p14:modId xmlns:p14="http://schemas.microsoft.com/office/powerpoint/2010/main" val="2775838461"/>
              </p:ext>
            </p:extLst>
          </p:nvPr>
        </p:nvGraphicFramePr>
        <p:xfrm>
          <a:off x="204265" y="3919550"/>
          <a:ext cx="4151711" cy="2605794"/>
        </p:xfrm>
        <a:graphic>
          <a:graphicData uri="http://schemas.openxmlformats.org/drawingml/2006/chart">
            <c:chart xmlns:c="http://schemas.openxmlformats.org/drawingml/2006/chart" xmlns:r="http://schemas.openxmlformats.org/officeDocument/2006/relationships" r:id="rId5"/>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67</a:t>
            </a:fld>
            <a:endParaRPr kumimoji="1" lang="ja-JP" altLang="en-US"/>
          </a:p>
        </p:txBody>
      </p:sp>
    </p:spTree>
    <p:extLst>
      <p:ext uri="{BB962C8B-B14F-4D97-AF65-F5344CB8AC3E}">
        <p14:creationId xmlns:p14="http://schemas.microsoft.com/office/powerpoint/2010/main" val="4776821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956472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角丸四角形 1"/>
          <p:cNvSpPr/>
          <p:nvPr/>
        </p:nvSpPr>
        <p:spPr>
          <a:xfrm>
            <a:off x="2609875" y="352402"/>
            <a:ext cx="6408712" cy="6420273"/>
          </a:xfrm>
          <a:prstGeom prst="roundRect">
            <a:avLst>
              <a:gd name="adj" fmla="val 1795"/>
            </a:avLst>
          </a:prstGeom>
          <a:solidFill>
            <a:schemeClr val="bg1"/>
          </a:solidFill>
          <a:ln w="19050">
            <a:solidFill>
              <a:schemeClr val="tx2"/>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697" t="29687" r="9201" b="15427"/>
          <a:stretch/>
        </p:blipFill>
        <p:spPr bwMode="auto">
          <a:xfrm>
            <a:off x="5469158" y="2820488"/>
            <a:ext cx="3451272" cy="18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3450" t="24950" r="21554" b="13275"/>
          <a:stretch/>
        </p:blipFill>
        <p:spPr bwMode="auto">
          <a:xfrm>
            <a:off x="5468042" y="4835540"/>
            <a:ext cx="3451272" cy="18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テキスト ボックス 12"/>
          <p:cNvSpPr txBox="1"/>
          <p:nvPr/>
        </p:nvSpPr>
        <p:spPr>
          <a:xfrm>
            <a:off x="-36512" y="41306"/>
            <a:ext cx="2952328" cy="311096"/>
          </a:xfrm>
          <a:prstGeom prst="rect">
            <a:avLst/>
          </a:prstGeom>
          <a:noFill/>
        </p:spPr>
        <p:txBody>
          <a:bodyPr wrap="square" rtlCol="0">
            <a:spAutoFit/>
          </a:bodyPr>
          <a:lstStyle/>
          <a:p>
            <a:r>
              <a:rPr kumimoji="1" lang="ja-JP" altLang="en-US" sz="1400" dirty="0" smtClean="0"/>
              <a:t>■大阪府の輸移出の推移</a:t>
            </a:r>
            <a:endParaRPr kumimoji="1" lang="ja-JP" altLang="en-US" sz="1400" dirty="0"/>
          </a:p>
        </p:txBody>
      </p:sp>
      <p:graphicFrame>
        <p:nvGraphicFramePr>
          <p:cNvPr id="14" name="グラフ 13"/>
          <p:cNvGraphicFramePr>
            <a:graphicFrameLocks/>
          </p:cNvGraphicFramePr>
          <p:nvPr>
            <p:extLst>
              <p:ext uri="{D42A27DB-BD31-4B8C-83A1-F6EECF244321}">
                <p14:modId xmlns:p14="http://schemas.microsoft.com/office/powerpoint/2010/main" val="1923987771"/>
              </p:ext>
            </p:extLst>
          </p:nvPr>
        </p:nvGraphicFramePr>
        <p:xfrm>
          <a:off x="2398632" y="4656488"/>
          <a:ext cx="2808312" cy="18722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p:cNvGraphicFramePr>
            <a:graphicFrameLocks/>
          </p:cNvGraphicFramePr>
          <p:nvPr>
            <p:extLst>
              <p:ext uri="{D42A27DB-BD31-4B8C-83A1-F6EECF244321}">
                <p14:modId xmlns:p14="http://schemas.microsoft.com/office/powerpoint/2010/main" val="4170779175"/>
              </p:ext>
            </p:extLst>
          </p:nvPr>
        </p:nvGraphicFramePr>
        <p:xfrm>
          <a:off x="236639" y="4519297"/>
          <a:ext cx="2319137" cy="15069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グラフ 16"/>
          <p:cNvGraphicFramePr>
            <a:graphicFrameLocks/>
          </p:cNvGraphicFramePr>
          <p:nvPr>
            <p:extLst>
              <p:ext uri="{D42A27DB-BD31-4B8C-83A1-F6EECF244321}">
                <p14:modId xmlns:p14="http://schemas.microsoft.com/office/powerpoint/2010/main" val="3088651720"/>
              </p:ext>
            </p:extLst>
          </p:nvPr>
        </p:nvGraphicFramePr>
        <p:xfrm>
          <a:off x="2370057" y="2704781"/>
          <a:ext cx="2808312" cy="183085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グラフ 17"/>
          <p:cNvGraphicFramePr>
            <a:graphicFrameLocks/>
          </p:cNvGraphicFramePr>
          <p:nvPr>
            <p:extLst>
              <p:ext uri="{D42A27DB-BD31-4B8C-83A1-F6EECF244321}">
                <p14:modId xmlns:p14="http://schemas.microsoft.com/office/powerpoint/2010/main" val="3000017457"/>
              </p:ext>
            </p:extLst>
          </p:nvPr>
        </p:nvGraphicFramePr>
        <p:xfrm>
          <a:off x="243161" y="2521496"/>
          <a:ext cx="2312615" cy="148326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グラフ 20"/>
          <p:cNvGraphicFramePr>
            <a:graphicFrameLocks/>
          </p:cNvGraphicFramePr>
          <p:nvPr>
            <p:extLst>
              <p:ext uri="{D42A27DB-BD31-4B8C-83A1-F6EECF244321}">
                <p14:modId xmlns:p14="http://schemas.microsoft.com/office/powerpoint/2010/main" val="3297153847"/>
              </p:ext>
            </p:extLst>
          </p:nvPr>
        </p:nvGraphicFramePr>
        <p:xfrm>
          <a:off x="2341087" y="754518"/>
          <a:ext cx="2806976" cy="181377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2" name="グラフ 21"/>
          <p:cNvGraphicFramePr>
            <a:graphicFrameLocks/>
          </p:cNvGraphicFramePr>
          <p:nvPr>
            <p:extLst>
              <p:ext uri="{D42A27DB-BD31-4B8C-83A1-F6EECF244321}">
                <p14:modId xmlns:p14="http://schemas.microsoft.com/office/powerpoint/2010/main" val="955950780"/>
              </p:ext>
            </p:extLst>
          </p:nvPr>
        </p:nvGraphicFramePr>
        <p:xfrm>
          <a:off x="312275" y="378003"/>
          <a:ext cx="2254753" cy="1562677"/>
        </p:xfrm>
        <a:graphic>
          <a:graphicData uri="http://schemas.openxmlformats.org/drawingml/2006/chart">
            <c:chart xmlns:c="http://schemas.openxmlformats.org/drawingml/2006/chart" xmlns:r="http://schemas.openxmlformats.org/officeDocument/2006/relationships" r:id="rId9"/>
          </a:graphicData>
        </a:graphic>
      </p:graphicFrame>
      <p:sp>
        <p:nvSpPr>
          <p:cNvPr id="23" name="テキスト ボックス 22"/>
          <p:cNvSpPr txBox="1"/>
          <p:nvPr/>
        </p:nvSpPr>
        <p:spPr>
          <a:xfrm>
            <a:off x="121685" y="913548"/>
            <a:ext cx="369332" cy="1667164"/>
          </a:xfrm>
          <a:prstGeom prst="rect">
            <a:avLst/>
          </a:prstGeom>
          <a:solidFill>
            <a:schemeClr val="bg2"/>
          </a:solidFill>
          <a:ln>
            <a:solidFill>
              <a:schemeClr val="tx1"/>
            </a:solidFill>
          </a:ln>
        </p:spPr>
        <p:txBody>
          <a:bodyPr vert="eaVert" wrap="square" rtlCol="0" anchor="ctr" anchorCtr="0">
            <a:spAutoFit/>
          </a:bodyPr>
          <a:lstStyle/>
          <a:p>
            <a:pPr algn="ctr"/>
            <a:r>
              <a:rPr lang="ja-JP" altLang="en-US" sz="1200" dirty="0">
                <a:latin typeface="HG創英角ｺﾞｼｯｸUB" panose="020B0909000000000000" pitchFamily="49" charset="-128"/>
                <a:ea typeface="HG創英角ｺﾞｼｯｸUB" panose="020B0909000000000000" pitchFamily="49" charset="-128"/>
              </a:rPr>
              <a:t>２００５</a:t>
            </a:r>
            <a:r>
              <a:rPr kumimoji="1" lang="ja-JP" altLang="en-US" sz="1200" dirty="0" smtClean="0">
                <a:latin typeface="HG創英角ｺﾞｼｯｸUB" panose="020B0909000000000000" pitchFamily="49" charset="-128"/>
                <a:ea typeface="HG創英角ｺﾞｼｯｸUB" panose="020B0909000000000000" pitchFamily="49" charset="-128"/>
              </a:rPr>
              <a:t>年度</a:t>
            </a:r>
            <a:endParaRPr kumimoji="1" lang="ja-JP" altLang="en-US" sz="1200" dirty="0">
              <a:latin typeface="HG創英角ｺﾞｼｯｸUB" panose="020B0909000000000000" pitchFamily="49" charset="-128"/>
              <a:ea typeface="HG創英角ｺﾞｼｯｸUB" panose="020B0909000000000000" pitchFamily="49" charset="-128"/>
            </a:endParaRPr>
          </a:p>
        </p:txBody>
      </p:sp>
      <p:sp>
        <p:nvSpPr>
          <p:cNvPr id="30" name="テキスト ボックス 29"/>
          <p:cNvSpPr txBox="1"/>
          <p:nvPr/>
        </p:nvSpPr>
        <p:spPr>
          <a:xfrm>
            <a:off x="5420469" y="597936"/>
            <a:ext cx="3960440" cy="245837"/>
          </a:xfrm>
          <a:prstGeom prst="rect">
            <a:avLst/>
          </a:prstGeom>
          <a:noFill/>
        </p:spPr>
        <p:txBody>
          <a:bodyPr wrap="square" rtlCol="0">
            <a:spAutoFit/>
          </a:bodyPr>
          <a:lstStyle/>
          <a:p>
            <a:pPr>
              <a:lnSpc>
                <a:spcPts val="1440"/>
              </a:lnSpc>
            </a:pPr>
            <a:r>
              <a:rPr kumimoji="1" lang="ja-JP" altLang="en-US" sz="600" dirty="0" smtClean="0"/>
              <a:t>列和は</a:t>
            </a:r>
            <a:r>
              <a:rPr lang="ja-JP" altLang="ja-JP" sz="600" dirty="0"/>
              <a:t>輸移出</a:t>
            </a:r>
            <a:r>
              <a:rPr lang="en-US" altLang="ja-JP" sz="600" dirty="0"/>
              <a:t>1</a:t>
            </a:r>
            <a:r>
              <a:rPr lang="ja-JP" altLang="ja-JP" sz="600" dirty="0"/>
              <a:t>単位当りの増加が大阪産業全体の生産を何倍増加させるか</a:t>
            </a:r>
            <a:r>
              <a:rPr lang="ja-JP" altLang="ja-JP" sz="600" dirty="0" smtClean="0"/>
              <a:t>を</a:t>
            </a:r>
            <a:r>
              <a:rPr lang="ja-JP" altLang="en-US" sz="600" dirty="0"/>
              <a:t>示す</a:t>
            </a:r>
            <a:r>
              <a:rPr lang="ja-JP" altLang="en-US" sz="600" dirty="0" smtClean="0"/>
              <a:t>もの</a:t>
            </a:r>
            <a:endParaRPr kumimoji="1" lang="ja-JP" altLang="en-US" sz="600" dirty="0"/>
          </a:p>
        </p:txBody>
      </p:sp>
      <p:sp>
        <p:nvSpPr>
          <p:cNvPr id="31" name="テキスト ボックス 1"/>
          <p:cNvSpPr txBox="1"/>
          <p:nvPr/>
        </p:nvSpPr>
        <p:spPr>
          <a:xfrm>
            <a:off x="2610272" y="44624"/>
            <a:ext cx="2193738" cy="29482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800" dirty="0" smtClean="0"/>
              <a:t>資料：大阪府「</a:t>
            </a:r>
            <a:r>
              <a:rPr lang="ja-JP" altLang="en-US" sz="800" dirty="0"/>
              <a:t>産業</a:t>
            </a:r>
            <a:r>
              <a:rPr lang="ja-JP" altLang="en-US" sz="800" dirty="0" smtClean="0"/>
              <a:t>連関表」より作成</a:t>
            </a:r>
            <a:endParaRPr lang="ja-JP" altLang="en-US" sz="800" dirty="0"/>
          </a:p>
        </p:txBody>
      </p:sp>
      <p:sp>
        <p:nvSpPr>
          <p:cNvPr id="35" name="テキスト ボックス 1"/>
          <p:cNvSpPr txBox="1"/>
          <p:nvPr/>
        </p:nvSpPr>
        <p:spPr>
          <a:xfrm>
            <a:off x="2915816" y="416325"/>
            <a:ext cx="2232247" cy="252000"/>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200" b="1" smtClean="0">
                <a:latin typeface="Meiryo UI" panose="020B0604030504040204" pitchFamily="50" charset="-128"/>
                <a:ea typeface="Meiryo UI" panose="020B0604030504040204" pitchFamily="50" charset="-128"/>
                <a:cs typeface="Meiryo UI" panose="020B0604030504040204" pitchFamily="50" charset="-128"/>
              </a:rPr>
              <a:t>輸移出額</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の産業別内訳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1"/>
          <p:cNvSpPr txBox="1"/>
          <p:nvPr/>
        </p:nvSpPr>
        <p:spPr>
          <a:xfrm>
            <a:off x="5469158" y="416325"/>
            <a:ext cx="3450155" cy="252000"/>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産業別のうち、「製造業」の上位</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部門の内訳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a:off x="4258406" y="1637047"/>
            <a:ext cx="720080" cy="57606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4283968" y="3562538"/>
            <a:ext cx="720080" cy="57606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4283968" y="5589240"/>
            <a:ext cx="720080" cy="57606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p:cNvSpPr/>
          <p:nvPr/>
        </p:nvSpPr>
        <p:spPr>
          <a:xfrm>
            <a:off x="5042148" y="1661405"/>
            <a:ext cx="288032" cy="3083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9" name="右矢印 38"/>
          <p:cNvSpPr/>
          <p:nvPr/>
        </p:nvSpPr>
        <p:spPr>
          <a:xfrm>
            <a:off x="5046712" y="3696377"/>
            <a:ext cx="288032" cy="3083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0" name="右矢印 39"/>
          <p:cNvSpPr/>
          <p:nvPr/>
        </p:nvSpPr>
        <p:spPr>
          <a:xfrm>
            <a:off x="5046712" y="5717910"/>
            <a:ext cx="288032" cy="3083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1" name="テキスト ボックス 1"/>
          <p:cNvSpPr txBox="1"/>
          <p:nvPr/>
        </p:nvSpPr>
        <p:spPr>
          <a:xfrm>
            <a:off x="611560" y="404664"/>
            <a:ext cx="1817594" cy="252000"/>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輸移出額の比率</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110017" y="2981106"/>
            <a:ext cx="369332" cy="1667164"/>
          </a:xfrm>
          <a:prstGeom prst="rect">
            <a:avLst/>
          </a:prstGeom>
          <a:solidFill>
            <a:schemeClr val="bg2"/>
          </a:solidFill>
          <a:ln>
            <a:solidFill>
              <a:schemeClr val="tx1"/>
            </a:solidFill>
          </a:ln>
        </p:spPr>
        <p:txBody>
          <a:bodyPr vert="eaVert" wrap="square" rtlCol="0" anchor="ctr" anchorCtr="0">
            <a:spAutoFit/>
          </a:bodyPr>
          <a:lstStyle/>
          <a:p>
            <a:pPr algn="ctr"/>
            <a:r>
              <a:rPr lang="ja-JP" altLang="en-US" sz="1200" dirty="0" smtClean="0">
                <a:latin typeface="HG創英角ｺﾞｼｯｸUB" panose="020B0909000000000000" pitchFamily="49" charset="-128"/>
                <a:ea typeface="HG創英角ｺﾞｼｯｸUB" panose="020B0909000000000000" pitchFamily="49" charset="-128"/>
              </a:rPr>
              <a:t>２００８</a:t>
            </a:r>
            <a:r>
              <a:rPr kumimoji="1" lang="ja-JP" altLang="en-US" sz="1200" dirty="0" smtClean="0">
                <a:latin typeface="HG創英角ｺﾞｼｯｸUB" panose="020B0909000000000000" pitchFamily="49" charset="-128"/>
                <a:ea typeface="HG創英角ｺﾞｼｯｸUB" panose="020B0909000000000000" pitchFamily="49" charset="-128"/>
              </a:rPr>
              <a:t>年度</a:t>
            </a:r>
            <a:endParaRPr kumimoji="1" lang="ja-JP" altLang="en-US" sz="1200" dirty="0">
              <a:latin typeface="HG創英角ｺﾞｼｯｸUB" panose="020B0909000000000000" pitchFamily="49" charset="-128"/>
              <a:ea typeface="HG創英角ｺﾞｼｯｸUB" panose="020B0909000000000000" pitchFamily="49" charset="-128"/>
            </a:endParaRPr>
          </a:p>
        </p:txBody>
      </p:sp>
      <p:sp>
        <p:nvSpPr>
          <p:cNvPr id="43" name="テキスト ボックス 42"/>
          <p:cNvSpPr txBox="1"/>
          <p:nvPr/>
        </p:nvSpPr>
        <p:spPr>
          <a:xfrm>
            <a:off x="110017" y="5067095"/>
            <a:ext cx="369332" cy="1667164"/>
          </a:xfrm>
          <a:prstGeom prst="rect">
            <a:avLst/>
          </a:prstGeom>
          <a:solidFill>
            <a:schemeClr val="bg2"/>
          </a:solidFill>
          <a:ln>
            <a:solidFill>
              <a:schemeClr val="tx1"/>
            </a:solidFill>
          </a:ln>
        </p:spPr>
        <p:txBody>
          <a:bodyPr vert="eaVert" wrap="square" rtlCol="0" anchor="ctr" anchorCtr="0">
            <a:spAutoFit/>
          </a:bodyPr>
          <a:lstStyle/>
          <a:p>
            <a:pPr algn="ctr"/>
            <a:r>
              <a:rPr lang="ja-JP" altLang="en-US" sz="1200" dirty="0" smtClean="0">
                <a:latin typeface="HG創英角ｺﾞｼｯｸUB" panose="020B0909000000000000" pitchFamily="49" charset="-128"/>
                <a:ea typeface="HG創英角ｺﾞｼｯｸUB" panose="020B0909000000000000" pitchFamily="49" charset="-128"/>
              </a:rPr>
              <a:t>２０１１</a:t>
            </a:r>
            <a:r>
              <a:rPr kumimoji="1" lang="ja-JP" altLang="en-US" sz="1200" dirty="0" smtClean="0">
                <a:latin typeface="HG創英角ｺﾞｼｯｸUB" panose="020B0909000000000000" pitchFamily="49" charset="-128"/>
                <a:ea typeface="HG創英角ｺﾞｼｯｸUB" panose="020B0909000000000000" pitchFamily="49" charset="-128"/>
              </a:rPr>
              <a:t>年度</a:t>
            </a:r>
            <a:endParaRPr kumimoji="1" lang="ja-JP" altLang="en-US" sz="1200" dirty="0">
              <a:latin typeface="HG創英角ｺﾞｼｯｸUB" panose="020B0909000000000000" pitchFamily="49" charset="-128"/>
              <a:ea typeface="HG創英角ｺﾞｼｯｸUB" panose="020B0909000000000000" pitchFamily="49" charset="-128"/>
            </a:endParaRPr>
          </a:p>
        </p:txBody>
      </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1742" t="27092" r="19766" b="12064"/>
          <a:stretch/>
        </p:blipFill>
        <p:spPr bwMode="auto">
          <a:xfrm>
            <a:off x="5469158" y="863586"/>
            <a:ext cx="3450155" cy="18453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テキスト ボックス 1"/>
          <p:cNvSpPr txBox="1"/>
          <p:nvPr/>
        </p:nvSpPr>
        <p:spPr>
          <a:xfrm>
            <a:off x="5400092" y="16505"/>
            <a:ext cx="3980818" cy="33589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smtClean="0"/>
              <a:t>※</a:t>
            </a:r>
            <a:r>
              <a:rPr lang="ja-JP" altLang="en-US" sz="800" dirty="0"/>
              <a:t>列和：逆行列係数表の縦の合計を列和といい、その産業に</a:t>
            </a:r>
            <a:r>
              <a:rPr lang="ja-JP" altLang="en-US" sz="800" dirty="0" smtClean="0"/>
              <a:t>対する　</a:t>
            </a:r>
            <a:r>
              <a:rPr lang="en-US" altLang="ja-JP" sz="800" dirty="0" smtClean="0"/>
              <a:t>1</a:t>
            </a:r>
            <a:r>
              <a:rPr lang="ja-JP" altLang="en-US" sz="800" dirty="0"/>
              <a:t>単位</a:t>
            </a:r>
            <a:r>
              <a:rPr lang="ja-JP" altLang="en-US" sz="800" dirty="0" smtClean="0"/>
              <a:t>の</a:t>
            </a:r>
            <a:endParaRPr lang="en-US" altLang="ja-JP" sz="800" dirty="0" smtClean="0"/>
          </a:p>
          <a:p>
            <a:r>
              <a:rPr lang="ja-JP" altLang="en-US" sz="800" dirty="0"/>
              <a:t>　</a:t>
            </a:r>
            <a:r>
              <a:rPr lang="ja-JP" altLang="en-US" sz="800" dirty="0" smtClean="0"/>
              <a:t>　　　　 最終</a:t>
            </a:r>
            <a:r>
              <a:rPr lang="ja-JP" altLang="en-US" sz="800" dirty="0"/>
              <a:t>需要が引き起こす、</a:t>
            </a:r>
            <a:r>
              <a:rPr lang="ja-JP" altLang="en-US" sz="800" dirty="0" smtClean="0"/>
              <a:t>全産業へ</a:t>
            </a:r>
            <a:r>
              <a:rPr lang="ja-JP" altLang="en-US" sz="800" dirty="0"/>
              <a:t>の波及の大きさを</a:t>
            </a:r>
            <a:r>
              <a:rPr lang="ja-JP" altLang="en-US" sz="800" dirty="0" smtClean="0"/>
              <a:t>示す</a:t>
            </a:r>
            <a:r>
              <a:rPr lang="ja-JP" altLang="en-US" sz="800" dirty="0"/>
              <a:t>。</a:t>
            </a:r>
          </a:p>
        </p:txBody>
      </p:sp>
      <p:sp>
        <p:nvSpPr>
          <p:cNvPr id="6" name="正方形/長方形 5"/>
          <p:cNvSpPr/>
          <p:nvPr/>
        </p:nvSpPr>
        <p:spPr>
          <a:xfrm>
            <a:off x="611560" y="1997087"/>
            <a:ext cx="1944216" cy="583625"/>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kumimoji="1" lang="en-US" altLang="ja-JP" sz="1000" dirty="0" smtClean="0"/>
              <a:t>25,588,866</a:t>
            </a:r>
            <a:r>
              <a:rPr kumimoji="1" lang="ja-JP" altLang="en-US" sz="1000" dirty="0" smtClean="0"/>
              <a:t>百万円（輸移出額）</a:t>
            </a:r>
            <a:endParaRPr kumimoji="1" lang="en-US" altLang="ja-JP" sz="1000" dirty="0" smtClean="0"/>
          </a:p>
          <a:p>
            <a:r>
              <a:rPr kumimoji="1" lang="en-US" altLang="ja-JP" sz="1000" dirty="0" smtClean="0"/>
              <a:t>68,890,452</a:t>
            </a:r>
            <a:r>
              <a:rPr kumimoji="1" lang="ja-JP" altLang="en-US" sz="1000" dirty="0" smtClean="0"/>
              <a:t>百万円（府内生産額）</a:t>
            </a:r>
            <a:endParaRPr kumimoji="1" lang="en-US" altLang="ja-JP" sz="1000" dirty="0" smtClean="0"/>
          </a:p>
          <a:p>
            <a:r>
              <a:rPr lang="ja-JP" altLang="en-US" sz="1200" dirty="0"/>
              <a:t>輸</a:t>
            </a:r>
            <a:r>
              <a:rPr lang="ja-JP" altLang="en-US" sz="1200" dirty="0" smtClean="0"/>
              <a:t>移出率＝</a:t>
            </a:r>
            <a:r>
              <a:rPr lang="en-US" altLang="ja-JP" sz="1200" dirty="0" smtClean="0"/>
              <a:t>37.14</a:t>
            </a:r>
            <a:r>
              <a:rPr lang="ja-JP" altLang="en-US" sz="1200" dirty="0" smtClean="0"/>
              <a:t>％</a:t>
            </a:r>
            <a:endParaRPr kumimoji="1" lang="ja-JP" altLang="en-US" sz="1000" dirty="0"/>
          </a:p>
        </p:txBody>
      </p:sp>
      <p:sp>
        <p:nvSpPr>
          <p:cNvPr id="32" name="正方形/長方形 31"/>
          <p:cNvSpPr/>
          <p:nvPr/>
        </p:nvSpPr>
        <p:spPr>
          <a:xfrm>
            <a:off x="548249" y="6157743"/>
            <a:ext cx="1944216" cy="583625"/>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kumimoji="1" lang="en-US" altLang="ja-JP" sz="1000" dirty="0" smtClean="0"/>
              <a:t>24,595,793</a:t>
            </a:r>
            <a:r>
              <a:rPr kumimoji="1" lang="ja-JP" altLang="en-US" sz="1000" dirty="0" smtClean="0"/>
              <a:t>百万円（輸移出額）</a:t>
            </a:r>
            <a:endParaRPr kumimoji="1" lang="en-US" altLang="ja-JP" sz="1000" dirty="0" smtClean="0"/>
          </a:p>
          <a:p>
            <a:r>
              <a:rPr kumimoji="1" lang="en-US" altLang="ja-JP" sz="1000" dirty="0" smtClean="0"/>
              <a:t>64,676,584</a:t>
            </a:r>
            <a:r>
              <a:rPr kumimoji="1" lang="ja-JP" altLang="en-US" sz="1000" dirty="0" smtClean="0"/>
              <a:t>百万円（府内生産額）</a:t>
            </a:r>
            <a:endParaRPr kumimoji="1" lang="en-US" altLang="ja-JP" sz="1000" dirty="0" smtClean="0"/>
          </a:p>
          <a:p>
            <a:r>
              <a:rPr lang="ja-JP" altLang="en-US" sz="1200" dirty="0"/>
              <a:t>輸</a:t>
            </a:r>
            <a:r>
              <a:rPr lang="ja-JP" altLang="en-US" sz="1200" dirty="0" smtClean="0"/>
              <a:t>移出率＝</a:t>
            </a:r>
            <a:r>
              <a:rPr lang="en-US" altLang="ja-JP" sz="1200" dirty="0" smtClean="0"/>
              <a:t>38.02</a:t>
            </a:r>
            <a:r>
              <a:rPr lang="ja-JP" altLang="en-US" sz="1200" dirty="0" smtClean="0"/>
              <a:t>％</a:t>
            </a:r>
            <a:endParaRPr kumimoji="1" lang="ja-JP" altLang="en-US" sz="1000" dirty="0"/>
          </a:p>
        </p:txBody>
      </p:sp>
      <p:sp>
        <p:nvSpPr>
          <p:cNvPr id="33" name="正方形/長方形 32"/>
          <p:cNvSpPr/>
          <p:nvPr/>
        </p:nvSpPr>
        <p:spPr>
          <a:xfrm>
            <a:off x="548249" y="4078763"/>
            <a:ext cx="1944216" cy="583625"/>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kumimoji="1" lang="en-US" altLang="ja-JP" sz="1000" dirty="0" smtClean="0"/>
              <a:t>26,666,503</a:t>
            </a:r>
            <a:r>
              <a:rPr kumimoji="1" lang="ja-JP" altLang="en-US" sz="1000" dirty="0" smtClean="0"/>
              <a:t>百万円（輸移出額）</a:t>
            </a:r>
            <a:endParaRPr kumimoji="1" lang="en-US" altLang="ja-JP" sz="1000" dirty="0" smtClean="0"/>
          </a:p>
          <a:p>
            <a:r>
              <a:rPr kumimoji="1" lang="en-US" altLang="ja-JP" sz="1000" dirty="0" smtClean="0"/>
              <a:t>69,345,746</a:t>
            </a:r>
            <a:r>
              <a:rPr kumimoji="1" lang="ja-JP" altLang="en-US" sz="1000" dirty="0" smtClean="0"/>
              <a:t>百万円（府内生産額）</a:t>
            </a:r>
            <a:endParaRPr kumimoji="1" lang="en-US" altLang="ja-JP" sz="1000" dirty="0" smtClean="0"/>
          </a:p>
          <a:p>
            <a:r>
              <a:rPr lang="ja-JP" altLang="en-US" sz="1200" dirty="0"/>
              <a:t>輸</a:t>
            </a:r>
            <a:r>
              <a:rPr lang="ja-JP" altLang="en-US" sz="1200" dirty="0" smtClean="0"/>
              <a:t>移出率＝</a:t>
            </a:r>
            <a:r>
              <a:rPr lang="en-US" altLang="ja-JP" sz="1200" dirty="0" smtClean="0"/>
              <a:t>38.45</a:t>
            </a:r>
            <a:r>
              <a:rPr lang="ja-JP" altLang="en-US" sz="1200" dirty="0" smtClean="0"/>
              <a:t>％</a:t>
            </a:r>
            <a:endParaRPr kumimoji="1" lang="ja-JP" altLang="en-US" sz="1000" dirty="0"/>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6</a:t>
            </a:fld>
            <a:endParaRPr kumimoji="1" lang="ja-JP" altLang="en-US"/>
          </a:p>
        </p:txBody>
      </p:sp>
    </p:spTree>
    <p:extLst>
      <p:ext uri="{BB962C8B-B14F-4D97-AF65-F5344CB8AC3E}">
        <p14:creationId xmlns:p14="http://schemas.microsoft.com/office/powerpoint/2010/main" val="6225233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各論④　インフラ</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72008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大阪都市圏は、環状道路の整備の遅れなど、非効率な</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構造。</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地下鉄の接続は、東京と比較しても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非効率であり、都市</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の面的広がりを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阻害。</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967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348880"/>
            <a:ext cx="9001000" cy="936104"/>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公共交通戦略に基づく戦略</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路線において、北大阪急行延伸に続き、モノレール延伸の事業化を意思決定。</a:t>
            </a:r>
          </a:p>
          <a:p>
            <a:pPr marL="355600" indent="-3556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ミッシングリンクの解消に向けた淀川左岸線延伸部の都市計画や、関空アクセスの強化などを目的と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する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なにわ</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筋線の事業計画案の概要を公表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22710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432048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その他インフラ（鉄道、道路など）</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645024"/>
            <a:ext cx="9001000" cy="230425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○環状道路整備率は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となっており、海外都市に比べまだ低いが、高速道路機能強化の取組みも見られる。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道路、鉄道については、ミッシングリンク解消に向けた取り組みや関空アクセスなど機能強化に向けた</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み</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が進んで</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2600"/>
              </a:lnSpc>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361950" indent="-36195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アクセス</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も資する「なにわ筋線」の事業化など、鉄道ネットワークのさらなる充実。</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○鉄道網における乗継や移動負担の軽減といった利便性の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○道路では、都心部で慢性的に発生している渋滞の解消や、物流の効率化、広域連携の強化に資する環状道路</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の整備や、府県間道路など道路ネットワークの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構築。</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50100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69</a:t>
            </a:fld>
            <a:endParaRPr kumimoji="1" lang="ja-JP" altLang="en-US"/>
          </a:p>
        </p:txBody>
      </p:sp>
    </p:spTree>
    <p:extLst>
      <p:ext uri="{BB962C8B-B14F-4D97-AF65-F5344CB8AC3E}">
        <p14:creationId xmlns:p14="http://schemas.microsoft.com/office/powerpoint/2010/main" val="37262279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582120402"/>
              </p:ext>
            </p:extLst>
          </p:nvPr>
        </p:nvGraphicFramePr>
        <p:xfrm>
          <a:off x="232470" y="297658"/>
          <a:ext cx="5400599" cy="1763190"/>
        </p:xfrm>
        <a:graphic>
          <a:graphicData uri="http://schemas.openxmlformats.org/drawingml/2006/table">
            <a:tbl>
              <a:tblPr firstRow="1" firstCol="1" bandRow="1">
                <a:tableStyleId>{8A107856-5554-42FB-B03E-39F5DBC370BA}</a:tableStyleId>
              </a:tblPr>
              <a:tblGrid>
                <a:gridCol w="1512213"/>
                <a:gridCol w="805410"/>
                <a:gridCol w="770744"/>
                <a:gridCol w="770744"/>
                <a:gridCol w="770744"/>
                <a:gridCol w="770744"/>
              </a:tblGrid>
              <a:tr h="195910">
                <a:tc row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空港名</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row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都市名</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grid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鉄道</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hMerge="1">
                  <a:txBody>
                    <a:bodyPr/>
                    <a:lstStyle/>
                    <a:p>
                      <a:endParaRPr kumimoji="1" lang="ja-JP" altLang="en-US"/>
                    </a:p>
                  </a:txBody>
                  <a:tcPr/>
                </a:tc>
                <a:tc grid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バス</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hMerge="1">
                  <a:txBody>
                    <a:bodyPr/>
                    <a:lstStyle/>
                    <a:p>
                      <a:endParaRPr kumimoji="1" lang="ja-JP" altLang="en-US"/>
                    </a:p>
                  </a:txBody>
                  <a:tcPr/>
                </a:tc>
              </a:tr>
              <a:tr h="195910">
                <a:tc vMerge="1">
                  <a:txBody>
                    <a:bodyPr/>
                    <a:lstStyle/>
                    <a:p>
                      <a:endParaRPr kumimoji="1" lang="ja-JP" altLang="en-US"/>
                    </a:p>
                  </a:txBody>
                  <a:tcPr/>
                </a:tc>
                <a:tc vMerge="1">
                  <a:txBody>
                    <a:bodyPr/>
                    <a:lstStyle/>
                    <a:p>
                      <a:endParaRPr kumimoji="1" lang="ja-JP" altLang="en-US"/>
                    </a:p>
                  </a:txBody>
                  <a:tcP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2014</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2014</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成田国際空港</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56</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53</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80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60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羽田国際空港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27</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関西国際空港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大阪</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65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56</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仁川空港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ソウル</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43</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70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シャルル・ド・ゴール空港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パリ</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29</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25</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ヒースロー空港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ロンドン</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16</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15</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75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JFK</a:t>
                      </a: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空港</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ニューヨーク</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35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35</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60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bl>
          </a:graphicData>
        </a:graphic>
      </p:graphicFrame>
      <p:sp>
        <p:nvSpPr>
          <p:cNvPr id="5" name="正方形/長方形 4"/>
          <p:cNvSpPr/>
          <p:nvPr/>
        </p:nvSpPr>
        <p:spPr>
          <a:xfrm>
            <a:off x="35496" y="-22580"/>
            <a:ext cx="424847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Calibri 本文"/>
              </a:rPr>
              <a:t>■主要</a:t>
            </a:r>
            <a:r>
              <a:rPr lang="ja-JP" altLang="en-US" sz="1200" b="1" dirty="0">
                <a:solidFill>
                  <a:schemeClr val="tx1"/>
                </a:solidFill>
                <a:latin typeface="Calibri 本文"/>
              </a:rPr>
              <a:t>空港から都心へのアクセスの比較</a:t>
            </a:r>
          </a:p>
        </p:txBody>
      </p:sp>
      <p:pic>
        <p:nvPicPr>
          <p:cNvPr id="10" name="Picture 2" descr="\\Kefoasv1\2016\d地域連携部\国土・広域基盤\２．高速道路\関西高速道路ネットワーク推進協議会\パンフレット\160823使用版について\160801②ＭＣ＆Ｐ桑田氏より\160801道路整備パンフ画像\関西圏.jpg"/>
          <p:cNvPicPr>
            <a:picLocks noChangeAspect="1" noChangeArrowheads="1"/>
          </p:cNvPicPr>
          <p:nvPr/>
        </p:nvPicPr>
        <p:blipFill>
          <a:blip r:embed="rId2" cstate="print"/>
          <a:srcRect/>
          <a:stretch>
            <a:fillRect/>
          </a:stretch>
        </p:blipFill>
        <p:spPr bwMode="auto">
          <a:xfrm>
            <a:off x="4164335" y="4199762"/>
            <a:ext cx="2848349" cy="2615543"/>
          </a:xfrm>
          <a:prstGeom prst="rect">
            <a:avLst/>
          </a:prstGeom>
          <a:noFill/>
        </p:spPr>
      </p:pic>
      <p:sp>
        <p:nvSpPr>
          <p:cNvPr id="11" name="正方形/長方形 10"/>
          <p:cNvSpPr/>
          <p:nvPr/>
        </p:nvSpPr>
        <p:spPr>
          <a:xfrm>
            <a:off x="3995936" y="3882719"/>
            <a:ext cx="424847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Calibri 本文"/>
              </a:rPr>
              <a:t>■高速道路ネットワークの状況</a:t>
            </a:r>
            <a:endParaRPr lang="ja-JP" altLang="en-US" sz="1200" b="1" dirty="0">
              <a:solidFill>
                <a:schemeClr val="tx1"/>
              </a:solidFill>
              <a:latin typeface="Calibri 本文"/>
            </a:endParaRPr>
          </a:p>
        </p:txBody>
      </p:sp>
      <p:sp>
        <p:nvSpPr>
          <p:cNvPr id="12" name="テキスト ボックス 4"/>
          <p:cNvSpPr txBox="1">
            <a:spLocks noChangeArrowheads="1"/>
          </p:cNvSpPr>
          <p:nvPr/>
        </p:nvSpPr>
        <p:spPr bwMode="auto">
          <a:xfrm>
            <a:off x="6215422" y="3984318"/>
            <a:ext cx="27723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ja-JP" altLang="en-US" sz="800" dirty="0" smtClean="0">
                <a:solidFill>
                  <a:prstClr val="black"/>
                </a:solidFill>
                <a:latin typeface="Meiryo UI" pitchFamily="50" charset="-128"/>
                <a:ea typeface="Meiryo UI" pitchFamily="50" charset="-128"/>
                <a:cs typeface="Meiryo UI" pitchFamily="50" charset="-128"/>
              </a:rPr>
              <a:t>出典</a:t>
            </a:r>
            <a:r>
              <a:rPr lang="ja-JP" altLang="en-US" sz="800" dirty="0">
                <a:solidFill>
                  <a:prstClr val="black"/>
                </a:solidFill>
                <a:latin typeface="Meiryo UI" pitchFamily="50" charset="-128"/>
                <a:ea typeface="Meiryo UI" pitchFamily="50" charset="-128"/>
                <a:cs typeface="Meiryo UI" pitchFamily="50" charset="-128"/>
              </a:rPr>
              <a:t>：関西高速道路ネットワーク推進協</a:t>
            </a:r>
            <a:r>
              <a:rPr lang="ja-JP" altLang="en-US" sz="800" dirty="0" smtClean="0">
                <a:solidFill>
                  <a:prstClr val="black"/>
                </a:solidFill>
                <a:latin typeface="Meiryo UI" pitchFamily="50" charset="-128"/>
                <a:ea typeface="Meiryo UI" pitchFamily="50" charset="-128"/>
                <a:cs typeface="Meiryo UI" pitchFamily="50" charset="-128"/>
              </a:rPr>
              <a:t>議会　資料　</a:t>
            </a:r>
            <a:endParaRPr lang="en-US" altLang="ja-JP" sz="800" dirty="0" smtClean="0">
              <a:solidFill>
                <a:prstClr val="black"/>
              </a:solidFill>
              <a:latin typeface="Meiryo UI" pitchFamily="50" charset="-128"/>
              <a:ea typeface="Meiryo UI" pitchFamily="50" charset="-128"/>
              <a:cs typeface="Meiryo UI" pitchFamily="50" charset="-128"/>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87" t="1598" b="34026"/>
          <a:stretch/>
        </p:blipFill>
        <p:spPr bwMode="auto">
          <a:xfrm>
            <a:off x="371016" y="4240373"/>
            <a:ext cx="3062573" cy="2537962"/>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49750" y="3915640"/>
            <a:ext cx="1939487"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Calibri 本文"/>
              </a:rPr>
              <a:t>■公共交通戦略４路線</a:t>
            </a:r>
            <a:endParaRPr lang="ja-JP" altLang="en-US" sz="1200" b="1" dirty="0">
              <a:solidFill>
                <a:schemeClr val="tx1"/>
              </a:solidFill>
              <a:latin typeface="Calibri 本文"/>
            </a:endParaRPr>
          </a:p>
        </p:txBody>
      </p:sp>
      <p:sp>
        <p:nvSpPr>
          <p:cNvPr id="15" name="テキスト ボックス 4"/>
          <p:cNvSpPr txBox="1">
            <a:spLocks noChangeArrowheads="1"/>
          </p:cNvSpPr>
          <p:nvPr/>
        </p:nvSpPr>
        <p:spPr bwMode="auto">
          <a:xfrm>
            <a:off x="1691680" y="4011174"/>
            <a:ext cx="18722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dirty="0" smtClean="0">
                <a:solidFill>
                  <a:prstClr val="black"/>
                </a:solidFill>
                <a:latin typeface="Meiryo UI" pitchFamily="50" charset="-128"/>
                <a:ea typeface="Meiryo UI" pitchFamily="50" charset="-128"/>
                <a:cs typeface="Meiryo UI" pitchFamily="50" charset="-128"/>
              </a:rPr>
              <a:t>　出典：大阪府</a:t>
            </a:r>
            <a:r>
              <a:rPr lang="ja-JP" altLang="en-US" sz="800" b="1" dirty="0" smtClean="0">
                <a:solidFill>
                  <a:srgbClr val="FF0000"/>
                </a:solidFill>
                <a:latin typeface="Meiryo UI" pitchFamily="50" charset="-128"/>
                <a:ea typeface="Meiryo UI" pitchFamily="50" charset="-128"/>
                <a:cs typeface="Meiryo UI" pitchFamily="50" charset="-128"/>
              </a:rPr>
              <a:t>　</a:t>
            </a:r>
            <a:r>
              <a:rPr lang="ja-JP" altLang="en-US" sz="800" dirty="0" smtClean="0">
                <a:solidFill>
                  <a:prstClr val="black"/>
                </a:solidFill>
                <a:latin typeface="Meiryo UI" pitchFamily="50" charset="-128"/>
                <a:ea typeface="Meiryo UI" pitchFamily="50" charset="-128"/>
                <a:cs typeface="Meiryo UI" pitchFamily="50" charset="-128"/>
              </a:rPr>
              <a:t>「公共交通戦略」</a:t>
            </a:r>
            <a:endParaRPr lang="en-US" altLang="ja-JP" sz="800" dirty="0" smtClean="0">
              <a:solidFill>
                <a:prstClr val="black"/>
              </a:solidFill>
              <a:latin typeface="Meiryo UI" pitchFamily="50" charset="-128"/>
              <a:ea typeface="Meiryo UI" pitchFamily="50" charset="-128"/>
              <a:cs typeface="Meiryo UI"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637783221"/>
              </p:ext>
            </p:extLst>
          </p:nvPr>
        </p:nvGraphicFramePr>
        <p:xfrm>
          <a:off x="282935" y="2463154"/>
          <a:ext cx="5292726" cy="404640"/>
        </p:xfrm>
        <a:graphic>
          <a:graphicData uri="http://schemas.openxmlformats.org/drawingml/2006/table">
            <a:tbl>
              <a:tblPr firstRow="1" firstCol="1" bandRow="1">
                <a:tableStyleId>{16D9F66E-5EB9-4882-86FB-DCBF35E3C3E4}</a:tableStyleId>
              </a:tblPr>
              <a:tblGrid>
                <a:gridCol w="963930"/>
                <a:gridCol w="1162368"/>
                <a:gridCol w="1081405"/>
                <a:gridCol w="1025843"/>
                <a:gridCol w="1059180"/>
              </a:tblGrid>
              <a:tr h="202320">
                <a:tc>
                  <a:txBody>
                    <a:bodyPr/>
                    <a:lstStyle/>
                    <a:p>
                      <a:pPr>
                        <a:lnSpc>
                          <a:spcPts val="1100"/>
                        </a:lnSpc>
                      </a:pP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dirty="0">
                          <a:effectLst/>
                        </a:rPr>
                        <a:t>近畿圏</a:t>
                      </a:r>
                      <a:r>
                        <a:rPr lang="en-US" sz="900" kern="0" dirty="0">
                          <a:effectLst/>
                        </a:rPr>
                        <a:t>(H.27.3</a:t>
                      </a:r>
                      <a:r>
                        <a:rPr lang="ja-JP" sz="900" kern="0" dirty="0">
                          <a:effectLst/>
                        </a:rPr>
                        <a:t>末）</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a:effectLst/>
                        </a:rPr>
                        <a:t>関東</a:t>
                      </a:r>
                      <a:r>
                        <a:rPr lang="en-US" sz="900" kern="0">
                          <a:effectLst/>
                        </a:rPr>
                        <a:t>(H.27.3</a:t>
                      </a:r>
                      <a:r>
                        <a:rPr lang="ja-JP" sz="900" kern="0">
                          <a:effectLst/>
                        </a:rPr>
                        <a:t>末）</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a:effectLst/>
                        </a:rPr>
                        <a:t>パリ</a:t>
                      </a:r>
                      <a:r>
                        <a:rPr lang="en-US" sz="900" kern="0">
                          <a:effectLst/>
                        </a:rPr>
                        <a:t>(H.23</a:t>
                      </a:r>
                      <a:r>
                        <a:rPr lang="ja-JP" sz="900" kern="0">
                          <a:effectLst/>
                        </a:rPr>
                        <a:t>時点）</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dirty="0">
                          <a:effectLst/>
                        </a:rPr>
                        <a:t>北京</a:t>
                      </a:r>
                      <a:r>
                        <a:rPr lang="en-US" sz="900" kern="0" dirty="0" smtClean="0">
                          <a:effectLst/>
                        </a:rPr>
                        <a:t>(</a:t>
                      </a:r>
                      <a:r>
                        <a:rPr lang="en-US" altLang="ja-JP" sz="900" kern="0" dirty="0" smtClean="0">
                          <a:effectLst/>
                        </a:rPr>
                        <a:t>2009</a:t>
                      </a:r>
                      <a:r>
                        <a:rPr lang="ja-JP" altLang="en-US" sz="900" kern="0" dirty="0" smtClean="0">
                          <a:effectLst/>
                        </a:rPr>
                        <a:t>年</a:t>
                      </a:r>
                      <a:r>
                        <a:rPr lang="ja-JP" sz="900" kern="0" dirty="0" smtClean="0">
                          <a:effectLst/>
                        </a:rPr>
                        <a:t>時点</a:t>
                      </a:r>
                      <a:r>
                        <a:rPr lang="ja-JP" sz="900" kern="0" dirty="0">
                          <a:effectLst/>
                        </a:rPr>
                        <a:t>）</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202320">
                <a:tc>
                  <a:txBody>
                    <a:bodyPr/>
                    <a:lstStyle/>
                    <a:p>
                      <a:pPr algn="l">
                        <a:lnSpc>
                          <a:spcPts val="1100"/>
                        </a:lnSpc>
                        <a:spcAft>
                          <a:spcPts val="0"/>
                        </a:spcAft>
                      </a:pPr>
                      <a:r>
                        <a:rPr lang="ja-JP" sz="900" kern="0">
                          <a:effectLst/>
                        </a:rPr>
                        <a:t>環状道路整備率</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68%</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70%</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87%</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100%</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1330121648"/>
              </p:ext>
            </p:extLst>
          </p:nvPr>
        </p:nvGraphicFramePr>
        <p:xfrm>
          <a:off x="310838" y="3274762"/>
          <a:ext cx="3122750" cy="474368"/>
        </p:xfrm>
        <a:graphic>
          <a:graphicData uri="http://schemas.openxmlformats.org/drawingml/2006/table">
            <a:tbl>
              <a:tblPr firstRow="1" firstCol="1" bandRow="1">
                <a:tableStyleId>{69CF1AB2-1976-4502-BF36-3FF5EA218861}</a:tableStyleId>
              </a:tblPr>
              <a:tblGrid>
                <a:gridCol w="1127130"/>
                <a:gridCol w="1157766"/>
                <a:gridCol w="837854"/>
              </a:tblGrid>
              <a:tr h="144685">
                <a:tc>
                  <a:txBody>
                    <a:bodyPr/>
                    <a:lstStyle/>
                    <a:p>
                      <a:pPr>
                        <a:lnSpc>
                          <a:spcPts val="1200"/>
                        </a:lnSpc>
                      </a:pP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ja-JP" sz="900" kern="0" dirty="0">
                          <a:effectLst/>
                        </a:rPr>
                        <a:t>近畿圏</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ja-JP" sz="900" kern="0" dirty="0">
                          <a:effectLst/>
                        </a:rPr>
                        <a:t>関東圏</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60984">
                <a:tc>
                  <a:txBody>
                    <a:bodyPr/>
                    <a:lstStyle/>
                    <a:p>
                      <a:pPr algn="l">
                        <a:lnSpc>
                          <a:spcPts val="1200"/>
                        </a:lnSpc>
                        <a:spcAft>
                          <a:spcPts val="0"/>
                        </a:spcAft>
                      </a:pPr>
                      <a:r>
                        <a:rPr lang="ja-JP" sz="900" kern="0" dirty="0">
                          <a:effectLst/>
                        </a:rPr>
                        <a:t>平成</a:t>
                      </a:r>
                      <a:r>
                        <a:rPr lang="en-US" sz="900" kern="0" dirty="0">
                          <a:effectLst/>
                        </a:rPr>
                        <a:t>19</a:t>
                      </a:r>
                      <a:r>
                        <a:rPr lang="ja-JP" sz="900" kern="0" dirty="0">
                          <a:effectLst/>
                        </a:rPr>
                        <a:t>年末</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61%</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43%</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60984">
                <a:tc>
                  <a:txBody>
                    <a:bodyPr/>
                    <a:lstStyle/>
                    <a:p>
                      <a:pPr algn="l">
                        <a:lnSpc>
                          <a:spcPts val="1200"/>
                        </a:lnSpc>
                        <a:spcAft>
                          <a:spcPts val="0"/>
                        </a:spcAft>
                      </a:pPr>
                      <a:r>
                        <a:rPr lang="ja-JP" sz="900" kern="0">
                          <a:effectLst/>
                        </a:rPr>
                        <a:t>平成</a:t>
                      </a:r>
                      <a:r>
                        <a:rPr lang="en-US" sz="900" kern="0">
                          <a:effectLst/>
                        </a:rPr>
                        <a:t>27</a:t>
                      </a:r>
                      <a:r>
                        <a:rPr lang="ja-JP" sz="900" kern="0">
                          <a:effectLst/>
                        </a:rPr>
                        <a:t>年</a:t>
                      </a:r>
                      <a:r>
                        <a:rPr lang="en-US" sz="900" kern="0">
                          <a:effectLst/>
                        </a:rPr>
                        <a:t>3</a:t>
                      </a:r>
                      <a:r>
                        <a:rPr lang="ja-JP" sz="900" kern="0">
                          <a:effectLst/>
                        </a:rPr>
                        <a:t>月末</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68%</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70%</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bl>
          </a:graphicData>
        </a:graphic>
      </p:graphicFrame>
      <p:sp>
        <p:nvSpPr>
          <p:cNvPr id="21" name="正方形/長方形 20"/>
          <p:cNvSpPr/>
          <p:nvPr/>
        </p:nvSpPr>
        <p:spPr>
          <a:xfrm>
            <a:off x="45139" y="2143520"/>
            <a:ext cx="424847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Calibri 本文"/>
              </a:rPr>
              <a:t>■環状</a:t>
            </a:r>
            <a:r>
              <a:rPr lang="ja-JP" altLang="en-US" sz="1200" b="1" dirty="0">
                <a:solidFill>
                  <a:schemeClr val="tx1"/>
                </a:solidFill>
                <a:latin typeface="Calibri 本文"/>
              </a:rPr>
              <a:t>道路の整備状況比較</a:t>
            </a:r>
          </a:p>
        </p:txBody>
      </p:sp>
      <p:sp>
        <p:nvSpPr>
          <p:cNvPr id="22" name="正方形/長方形 21"/>
          <p:cNvSpPr/>
          <p:nvPr/>
        </p:nvSpPr>
        <p:spPr>
          <a:xfrm>
            <a:off x="35496" y="2852936"/>
            <a:ext cx="424847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Calibri 本文"/>
              </a:rPr>
              <a:t>■環状</a:t>
            </a:r>
            <a:r>
              <a:rPr lang="ja-JP" altLang="en-US" sz="1200" b="1" dirty="0">
                <a:solidFill>
                  <a:schemeClr val="tx1"/>
                </a:solidFill>
                <a:latin typeface="Calibri 本文"/>
              </a:rPr>
              <a:t>道路整備率の推移</a:t>
            </a:r>
          </a:p>
        </p:txBody>
      </p:sp>
      <p:sp>
        <p:nvSpPr>
          <p:cNvPr id="16" name="テキスト ボックス 4"/>
          <p:cNvSpPr txBox="1">
            <a:spLocks noChangeArrowheads="1"/>
          </p:cNvSpPr>
          <p:nvPr/>
        </p:nvSpPr>
        <p:spPr bwMode="auto">
          <a:xfrm>
            <a:off x="2843808" y="48525"/>
            <a:ext cx="29523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ja-JP" altLang="en-US" sz="800" dirty="0" smtClean="0">
                <a:solidFill>
                  <a:prstClr val="black"/>
                </a:solidFill>
                <a:latin typeface="Meiryo UI" pitchFamily="50" charset="-128"/>
                <a:ea typeface="Meiryo UI" pitchFamily="50" charset="-128"/>
                <a:cs typeface="Meiryo UI" pitchFamily="50" charset="-128"/>
              </a:rPr>
              <a:t>資料：</a:t>
            </a:r>
            <a:r>
              <a:rPr lang="ja-JP" altLang="en-US" sz="800" dirty="0">
                <a:solidFill>
                  <a:prstClr val="black"/>
                </a:solidFill>
                <a:latin typeface="Meiryo UI" pitchFamily="50" charset="-128"/>
                <a:ea typeface="Meiryo UI" pitchFamily="50" charset="-128"/>
                <a:cs typeface="Meiryo UI" pitchFamily="50" charset="-128"/>
              </a:rPr>
              <a:t>国土</a:t>
            </a:r>
            <a:r>
              <a:rPr lang="ja-JP" altLang="en-US" sz="800" dirty="0" smtClean="0">
                <a:solidFill>
                  <a:prstClr val="black"/>
                </a:solidFill>
                <a:latin typeface="Meiryo UI" pitchFamily="50" charset="-128"/>
                <a:ea typeface="Meiryo UI" pitchFamily="50" charset="-128"/>
                <a:cs typeface="Meiryo UI" pitchFamily="50" charset="-128"/>
              </a:rPr>
              <a:t>交通省 交通</a:t>
            </a:r>
            <a:r>
              <a:rPr lang="ja-JP" altLang="en-US" sz="800" dirty="0">
                <a:solidFill>
                  <a:prstClr val="black"/>
                </a:solidFill>
                <a:latin typeface="Meiryo UI" pitchFamily="50" charset="-128"/>
                <a:ea typeface="Meiryo UI" pitchFamily="50" charset="-128"/>
                <a:cs typeface="Meiryo UI" pitchFamily="50" charset="-128"/>
              </a:rPr>
              <a:t>政策審議会航空</a:t>
            </a:r>
            <a:r>
              <a:rPr lang="ja-JP" altLang="en-US" sz="800" dirty="0" smtClean="0">
                <a:solidFill>
                  <a:prstClr val="black"/>
                </a:solidFill>
                <a:latin typeface="Meiryo UI" pitchFamily="50" charset="-128"/>
                <a:ea typeface="Meiryo UI" pitchFamily="50" charset="-128"/>
                <a:cs typeface="Meiryo UI" pitchFamily="50" charset="-128"/>
              </a:rPr>
              <a:t>分科会資料より作成</a:t>
            </a:r>
            <a:endParaRPr lang="en-US" altLang="ja-JP" sz="800" dirty="0" smtClean="0">
              <a:solidFill>
                <a:prstClr val="black"/>
              </a:solidFill>
              <a:latin typeface="Meiryo UI" pitchFamily="50" charset="-128"/>
              <a:ea typeface="Meiryo UI" pitchFamily="50" charset="-128"/>
              <a:cs typeface="Meiryo UI" pitchFamily="50" charset="-128"/>
            </a:endParaRPr>
          </a:p>
        </p:txBody>
      </p:sp>
      <p:sp>
        <p:nvSpPr>
          <p:cNvPr id="17" name="テキスト ボックス 4"/>
          <p:cNvSpPr txBox="1">
            <a:spLocks noChangeArrowheads="1"/>
          </p:cNvSpPr>
          <p:nvPr/>
        </p:nvSpPr>
        <p:spPr bwMode="auto">
          <a:xfrm>
            <a:off x="2154886" y="2214625"/>
            <a:ext cx="30499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ja-JP" altLang="en-US" sz="800" dirty="0" smtClean="0">
                <a:solidFill>
                  <a:prstClr val="black"/>
                </a:solidFill>
                <a:latin typeface="Meiryo UI" pitchFamily="50" charset="-128"/>
                <a:ea typeface="Meiryo UI" pitchFamily="50" charset="-128"/>
                <a:cs typeface="Meiryo UI" pitchFamily="50" charset="-128"/>
              </a:rPr>
              <a:t>出典：国土交通省「近畿圏広域地方計画　骨子（案）説明資料」</a:t>
            </a:r>
            <a:endParaRPr lang="en-US" altLang="ja-JP" sz="800" dirty="0" smtClean="0">
              <a:solidFill>
                <a:prstClr val="black"/>
              </a:solidFill>
              <a:latin typeface="Meiryo UI" pitchFamily="50" charset="-128"/>
              <a:ea typeface="Meiryo UI" pitchFamily="50" charset="-128"/>
              <a:cs typeface="Meiryo UI" pitchFamily="50" charset="-128"/>
            </a:endParaRPr>
          </a:p>
        </p:txBody>
      </p:sp>
      <p:sp>
        <p:nvSpPr>
          <p:cNvPr id="18" name="テキスト ボックス 4"/>
          <p:cNvSpPr txBox="1">
            <a:spLocks noChangeArrowheads="1"/>
          </p:cNvSpPr>
          <p:nvPr/>
        </p:nvSpPr>
        <p:spPr bwMode="auto">
          <a:xfrm>
            <a:off x="1907704" y="2924944"/>
            <a:ext cx="29290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800" dirty="0">
                <a:solidFill>
                  <a:prstClr val="black"/>
                </a:solidFill>
                <a:latin typeface="Meiryo UI" pitchFamily="50" charset="-128"/>
                <a:ea typeface="Meiryo UI" pitchFamily="50" charset="-128"/>
                <a:cs typeface="Meiryo UI" pitchFamily="50" charset="-128"/>
              </a:rPr>
              <a:t>資料：国土</a:t>
            </a:r>
            <a:r>
              <a:rPr lang="ja-JP" altLang="en-US" sz="800" dirty="0" smtClean="0">
                <a:solidFill>
                  <a:prstClr val="black"/>
                </a:solidFill>
                <a:latin typeface="Meiryo UI" pitchFamily="50" charset="-128"/>
                <a:ea typeface="Meiryo UI" pitchFamily="50" charset="-128"/>
                <a:cs typeface="Meiryo UI" pitchFamily="50" charset="-128"/>
              </a:rPr>
              <a:t>交通省「高規格幹線道路等の幹線道路の状況」及び</a:t>
            </a:r>
            <a:endParaRPr lang="en-US" altLang="ja-JP" sz="800" dirty="0" smtClean="0">
              <a:solidFill>
                <a:prstClr val="black"/>
              </a:solidFill>
              <a:latin typeface="Meiryo UI" pitchFamily="50" charset="-128"/>
              <a:ea typeface="Meiryo UI" pitchFamily="50" charset="-128"/>
              <a:cs typeface="Meiryo UI" pitchFamily="50" charset="-128"/>
            </a:endParaRPr>
          </a:p>
          <a:p>
            <a:pPr eaLnBrk="1" hangingPunct="1">
              <a:spcBef>
                <a:spcPct val="0"/>
              </a:spcBef>
              <a:buNone/>
            </a:pPr>
            <a:r>
              <a:rPr lang="ja-JP" altLang="en-US" sz="800" dirty="0">
                <a:solidFill>
                  <a:prstClr val="black"/>
                </a:solidFill>
                <a:latin typeface="Meiryo UI" pitchFamily="50" charset="-128"/>
                <a:ea typeface="Meiryo UI" pitchFamily="50" charset="-128"/>
                <a:cs typeface="Meiryo UI" pitchFamily="50" charset="-128"/>
              </a:rPr>
              <a:t>　</a:t>
            </a:r>
            <a:r>
              <a:rPr lang="ja-JP" altLang="en-US" sz="800" dirty="0" smtClean="0">
                <a:solidFill>
                  <a:prstClr val="black"/>
                </a:solidFill>
                <a:latin typeface="Meiryo UI" pitchFamily="50" charset="-128"/>
                <a:ea typeface="Meiryo UI" pitchFamily="50" charset="-128"/>
                <a:cs typeface="Meiryo UI" pitchFamily="50" charset="-128"/>
              </a:rPr>
              <a:t>　　　「</a:t>
            </a:r>
            <a:r>
              <a:rPr lang="ja-JP" altLang="en-US" sz="800" dirty="0">
                <a:solidFill>
                  <a:prstClr val="black"/>
                </a:solidFill>
                <a:latin typeface="Meiryo UI" pitchFamily="50" charset="-128"/>
                <a:ea typeface="Meiryo UI" pitchFamily="50" charset="-128"/>
                <a:cs typeface="Meiryo UI" pitchFamily="50" charset="-128"/>
              </a:rPr>
              <a:t>近畿圏広域地方計画　骨子（案）説明資料</a:t>
            </a:r>
            <a:r>
              <a:rPr lang="ja-JP" altLang="en-US" sz="800" dirty="0" smtClean="0">
                <a:solidFill>
                  <a:prstClr val="black"/>
                </a:solidFill>
                <a:latin typeface="Meiryo UI" pitchFamily="50" charset="-128"/>
                <a:ea typeface="Meiryo UI" pitchFamily="50" charset="-128"/>
                <a:cs typeface="Meiryo UI" pitchFamily="50" charset="-128"/>
              </a:rPr>
              <a:t>」より作成　</a:t>
            </a:r>
            <a:endParaRPr lang="en-US" altLang="ja-JP" sz="800" dirty="0" smtClean="0">
              <a:solidFill>
                <a:prstClr val="black"/>
              </a:solidFill>
              <a:latin typeface="Meiryo UI" pitchFamily="50" charset="-128"/>
              <a:ea typeface="Meiryo UI" pitchFamily="50" charset="-128"/>
              <a:cs typeface="Meiryo UI"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70</a:t>
            </a:fld>
            <a:endParaRPr kumimoji="1" lang="ja-JP" altLang="en-US"/>
          </a:p>
        </p:txBody>
      </p:sp>
    </p:spTree>
    <p:extLst>
      <p:ext uri="{BB962C8B-B14F-4D97-AF65-F5344CB8AC3E}">
        <p14:creationId xmlns:p14="http://schemas.microsoft.com/office/powerpoint/2010/main" val="34391733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各論⑤　都市再生</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68760"/>
            <a:ext cx="9001000" cy="50405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文化・交流面や緑環境などの都市魅力においても、国際標準から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立ち遅れ。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469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045453"/>
            <a:ext cx="9001000" cy="113944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○民間の資金とノウハウを活かしたまちづくり（公共空間の開放、コンセッション、</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BID</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PPP/PFI</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ネーミ</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ングライツなど）。</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○大阪アーツカウンシルの設置による優れた文化の国内外発信や担い手の発掘・育成。</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○多様な主体の参画による課題解決型のまちづくりをめざす「スマートエイジング・シティ」の推進。</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191683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597666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その他都市魅力（環境、学術・文化、居住など）</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573240"/>
            <a:ext cx="9001000" cy="288009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都市力</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ついて、</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世界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都市総合力ランキング（森記念財団）における大阪の評価はほぼ横ばい。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位→</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位　</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経済、文化・交流、環境についてのランクが低い</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○エリアマネジメント</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推進による公共的空間の創出や維持発展の推進など、民主体による都市の付加</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価値</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向上</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の取組みが広がりつつある。（例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「グランフロント大阪</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TMO</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」、「天王寺公園のてんしば」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また、都心部での商圏の広がりもみられる。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○東京に比べ、賃貸住宅の平均賃料が低く、また公共交通（鉄道）の駅密度が高いなど、世界の大都市の中で</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居住性に強みがある。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○太陽光</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や水素利用等の新エネルギー利用に向けた取り組みが進んでいる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○大阪都心部における開発が進み、都市魅力は一定向上してきているため、既存インフラを有効活用しつつ、</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都市魅力の向上につながるリノベーションや緑化への取組みなどを引き続き推進する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391251"/>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71</a:t>
            </a:fld>
            <a:endParaRPr kumimoji="1" lang="ja-JP" altLang="en-US"/>
          </a:p>
        </p:txBody>
      </p:sp>
    </p:spTree>
    <p:extLst>
      <p:ext uri="{BB962C8B-B14F-4D97-AF65-F5344CB8AC3E}">
        <p14:creationId xmlns:p14="http://schemas.microsoft.com/office/powerpoint/2010/main" val="17578463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0"/>
            <a:ext cx="3851920"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ＭＳ Ｐゴシック 本文"/>
              </a:rPr>
              <a:t>■</a:t>
            </a:r>
            <a:r>
              <a:rPr lang="ja-JP" altLang="en-US" sz="1200" b="1" dirty="0">
                <a:solidFill>
                  <a:schemeClr val="tx1"/>
                </a:solidFill>
                <a:latin typeface="ＭＳ Ｐゴシック 本文"/>
              </a:rPr>
              <a:t>大阪</a:t>
            </a:r>
            <a:r>
              <a:rPr lang="ja-JP" altLang="ja-JP" sz="1200" b="1" dirty="0" smtClean="0">
                <a:solidFill>
                  <a:schemeClr val="tx1"/>
                </a:solidFill>
                <a:latin typeface="ＭＳ Ｐゴシック 本文"/>
              </a:rPr>
              <a:t>の</a:t>
            </a:r>
            <a:r>
              <a:rPr lang="ja-JP" altLang="ja-JP" sz="1200" b="1" dirty="0">
                <a:solidFill>
                  <a:schemeClr val="tx1"/>
                </a:solidFill>
                <a:latin typeface="ＭＳ Ｐゴシック 本文"/>
              </a:rPr>
              <a:t>都市総合</a:t>
            </a:r>
            <a:r>
              <a:rPr lang="ja-JP" altLang="ja-JP" sz="1200" b="1" dirty="0" smtClean="0">
                <a:solidFill>
                  <a:schemeClr val="tx1"/>
                </a:solidFill>
                <a:latin typeface="ＭＳ Ｐゴシック 本文"/>
              </a:rPr>
              <a:t>ランキング</a:t>
            </a:r>
            <a:endParaRPr lang="en-US" altLang="ja-JP" sz="1200" b="1" dirty="0" smtClean="0">
              <a:solidFill>
                <a:schemeClr val="tx1"/>
              </a:solidFill>
              <a:latin typeface="ＭＳ Ｐゴシック 本文"/>
            </a:endParaRPr>
          </a:p>
          <a:p>
            <a:r>
              <a:rPr lang="ja-JP" altLang="en-US" sz="900" dirty="0" smtClean="0">
                <a:solidFill>
                  <a:schemeClr val="tx1"/>
                </a:solidFill>
                <a:latin typeface="ＭＳ Ｐゴシック 本文"/>
              </a:rPr>
              <a:t>出典：森記念財団都市戦略研究所「世界の都市総合力ランキング</a:t>
            </a:r>
            <a:r>
              <a:rPr lang="en-US" altLang="ja-JP" sz="900" dirty="0" smtClean="0">
                <a:solidFill>
                  <a:schemeClr val="tx1"/>
                </a:solidFill>
                <a:latin typeface="ＭＳ Ｐゴシック 本文"/>
              </a:rPr>
              <a:t>2016</a:t>
            </a:r>
            <a:r>
              <a:rPr lang="ja-JP" altLang="en-US" sz="900" dirty="0" smtClean="0">
                <a:solidFill>
                  <a:schemeClr val="tx1"/>
                </a:solidFill>
                <a:latin typeface="ＭＳ Ｐゴシック 本文"/>
              </a:rPr>
              <a:t>」</a:t>
            </a:r>
            <a:endParaRPr kumimoji="1" lang="ja-JP" altLang="en-US" sz="900" dirty="0">
              <a:solidFill>
                <a:schemeClr val="tx1"/>
              </a:solidFill>
              <a:latin typeface="ＭＳ Ｐゴシック 本文"/>
            </a:endParaRPr>
          </a:p>
        </p:txBody>
      </p: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6047" y="357654"/>
            <a:ext cx="4211960" cy="2019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4676047" y="105197"/>
            <a:ext cx="3813934"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ＭＳ Ｐゴシック 本文"/>
              </a:rPr>
              <a:t>■賃貸住宅平均賃料</a:t>
            </a:r>
            <a:endParaRPr lang="en-US" altLang="ja-JP" sz="1200" b="1" dirty="0" smtClean="0">
              <a:solidFill>
                <a:schemeClr val="tx1"/>
              </a:solidFill>
              <a:latin typeface="ＭＳ Ｐゴシック 本文"/>
            </a:endParaRPr>
          </a:p>
          <a:p>
            <a:r>
              <a:rPr lang="ja-JP" altLang="en-US" sz="900" dirty="0">
                <a:solidFill>
                  <a:schemeClr val="tx1"/>
                </a:solidFill>
                <a:latin typeface="ＭＳ Ｐゴシック 本文"/>
              </a:rPr>
              <a:t>出典：森記念財団都市戦略研究所「世界の都市総合力ランキング</a:t>
            </a:r>
            <a:r>
              <a:rPr lang="en-US" altLang="ja-JP" sz="900" dirty="0">
                <a:solidFill>
                  <a:schemeClr val="tx1"/>
                </a:solidFill>
                <a:latin typeface="ＭＳ Ｐゴシック 本文"/>
              </a:rPr>
              <a:t>2016</a:t>
            </a:r>
            <a:r>
              <a:rPr lang="ja-JP" altLang="en-US" sz="900" dirty="0">
                <a:solidFill>
                  <a:schemeClr val="tx1"/>
                </a:solidFill>
                <a:latin typeface="ＭＳ Ｐゴシック 本文"/>
              </a:rPr>
              <a:t>」</a:t>
            </a:r>
            <a:endParaRPr lang="ja-JP" altLang="en-US" sz="2000" dirty="0">
              <a:solidFill>
                <a:schemeClr val="tx1"/>
              </a:solidFill>
              <a:latin typeface="ＭＳ Ｐゴシック 本文"/>
            </a:endParaRPr>
          </a:p>
          <a:p>
            <a:endParaRPr kumimoji="1" lang="ja-JP" altLang="en-US" sz="1200" b="1" dirty="0">
              <a:solidFill>
                <a:schemeClr val="tx1"/>
              </a:solidFill>
              <a:latin typeface="ＭＳ Ｐゴシック 本文"/>
            </a:endParaRPr>
          </a:p>
        </p:txBody>
      </p:sp>
      <p:pic>
        <p:nvPicPr>
          <p:cNvPr id="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772" y="3001107"/>
            <a:ext cx="3958605" cy="233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正方形/長方形 31"/>
          <p:cNvSpPr/>
          <p:nvPr/>
        </p:nvSpPr>
        <p:spPr>
          <a:xfrm>
            <a:off x="4770025" y="2631274"/>
            <a:ext cx="3906185"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ＭＳ Ｐゴシック 本文"/>
              </a:rPr>
              <a:t>■公共交通（鉄道）の駅密度</a:t>
            </a:r>
            <a:endParaRPr lang="en-US" altLang="ja-JP" sz="1200" b="1" dirty="0" smtClean="0">
              <a:solidFill>
                <a:schemeClr val="tx1"/>
              </a:solidFill>
              <a:latin typeface="ＭＳ Ｐゴシック 本文"/>
            </a:endParaRPr>
          </a:p>
          <a:p>
            <a:r>
              <a:rPr lang="ja-JP" altLang="en-US" sz="900" dirty="0">
                <a:solidFill>
                  <a:schemeClr val="tx1"/>
                </a:solidFill>
                <a:latin typeface="ＭＳ Ｐゴシック 本文"/>
              </a:rPr>
              <a:t>出典：森記念財団都市戦略研究所「世界の都市総合力ランキング</a:t>
            </a:r>
            <a:r>
              <a:rPr lang="en-US" altLang="ja-JP" sz="900" dirty="0">
                <a:solidFill>
                  <a:schemeClr val="tx1"/>
                </a:solidFill>
                <a:latin typeface="ＭＳ Ｐゴシック 本文"/>
              </a:rPr>
              <a:t>2016</a:t>
            </a:r>
            <a:r>
              <a:rPr lang="ja-JP" altLang="en-US" sz="900" dirty="0" smtClean="0">
                <a:solidFill>
                  <a:schemeClr val="tx1"/>
                </a:solidFill>
                <a:latin typeface="ＭＳ Ｐゴシック 本文"/>
              </a:rPr>
              <a:t>」</a:t>
            </a:r>
            <a:endParaRPr lang="ja-JP" altLang="en-US" sz="1200" dirty="0">
              <a:solidFill>
                <a:schemeClr val="tx1"/>
              </a:solidFill>
              <a:latin typeface="ＭＳ Ｐゴシック 本文"/>
            </a:endParaRPr>
          </a:p>
        </p:txBody>
      </p:sp>
      <p:sp>
        <p:nvSpPr>
          <p:cNvPr id="34" name="正方形/長方形 33"/>
          <p:cNvSpPr/>
          <p:nvPr/>
        </p:nvSpPr>
        <p:spPr>
          <a:xfrm>
            <a:off x="4936829" y="5589240"/>
            <a:ext cx="2660456" cy="215444"/>
          </a:xfrm>
          <a:prstGeom prst="rect">
            <a:avLst/>
          </a:prstGeom>
        </p:spPr>
        <p:txBody>
          <a:bodyPr wrap="square">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2454886761"/>
              </p:ext>
            </p:extLst>
          </p:nvPr>
        </p:nvGraphicFramePr>
        <p:xfrm>
          <a:off x="147010" y="4004492"/>
          <a:ext cx="4064952" cy="2621280"/>
        </p:xfrm>
        <a:graphic>
          <a:graphicData uri="http://schemas.openxmlformats.org/drawingml/2006/table">
            <a:tbl>
              <a:tblPr firstRow="1" bandRow="1">
                <a:tableStyleId>{5940675A-B579-460E-94D1-54222C63F5DA}</a:tableStyleId>
              </a:tblPr>
              <a:tblGrid>
                <a:gridCol w="394992"/>
                <a:gridCol w="1086165"/>
                <a:gridCol w="597554"/>
                <a:gridCol w="597554"/>
                <a:gridCol w="597554"/>
                <a:gridCol w="791133"/>
              </a:tblGrid>
              <a:tr h="169330">
                <a:tc gridSpan="2">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東京</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b="1" dirty="0" smtClean="0">
                          <a:latin typeface="Meiryo UI" panose="020B0604030504040204" pitchFamily="50" charset="-128"/>
                          <a:ea typeface="Meiryo UI" panose="020B0604030504040204" pitchFamily="50" charset="-128"/>
                        </a:rPr>
                        <a:t>大阪</a:t>
                      </a:r>
                      <a:endParaRPr kumimoji="1" lang="ja-JP" altLang="en-US" sz="900" b="1"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福岡</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トップ都市</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r>
              <a:tr h="169330">
                <a:tc rowSpan="6">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分野別</a:t>
                      </a:r>
                      <a:endParaRPr kumimoji="1" lang="ja-JP" altLang="en-US" sz="900" dirty="0">
                        <a:latin typeface="Meiryo UI" panose="020B0604030504040204" pitchFamily="50" charset="-128"/>
                        <a:ea typeface="Meiryo UI" panose="020B0604030504040204" pitchFamily="50" charset="-128"/>
                      </a:endParaRPr>
                    </a:p>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経済</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28</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東京</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研究・開発</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12</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ニューヨーク</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文化・交流</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27</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42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ロンドン</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居住</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6</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8</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9</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パリ</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環境</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29</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ﾌﾗﾝｸﾌﾙﾄ</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交通アクセス</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11</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23</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36</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ﾛﾝﾄﾞﾝ</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r>
              <a:tr h="169330">
                <a:tc rowSpan="5">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アクター別</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経営者</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26</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34</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ロンドン</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研究者</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16</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ニューヨーク</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アーティスト</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15</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パリ</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観光客</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17</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38</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ロンドン</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生活者</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6</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16</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24</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パリ</a:t>
                      </a:r>
                      <a:endParaRPr kumimoji="1" lang="ja-JP" altLang="en-US" sz="900" dirty="0">
                        <a:latin typeface="Meiryo UI" panose="020B0604030504040204" pitchFamily="50" charset="-128"/>
                        <a:ea typeface="Meiryo UI" panose="020B0604030504040204" pitchFamily="50" charset="-128"/>
                      </a:endParaRPr>
                    </a:p>
                  </a:txBody>
                  <a:tcPr anchor="ctr"/>
                </a:tc>
              </a:tr>
            </a:tbl>
          </a:graphicData>
        </a:graphic>
      </p:graphicFrame>
      <p:sp>
        <p:nvSpPr>
          <p:cNvPr id="44" name="正方形/長方形 43"/>
          <p:cNvSpPr/>
          <p:nvPr/>
        </p:nvSpPr>
        <p:spPr>
          <a:xfrm>
            <a:off x="5156" y="3613679"/>
            <a:ext cx="4494835" cy="415498"/>
          </a:xfrm>
          <a:prstGeom prst="rect">
            <a:avLst/>
          </a:prstGeom>
        </p:spPr>
        <p:txBody>
          <a:bodyPr wrap="square">
            <a:spAutoFit/>
          </a:bodyPr>
          <a:lstStyle/>
          <a:p>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itchFamily="50" charset="-128"/>
              </a:rPr>
              <a:t>■日本３都市の分野別ランキング（</a:t>
            </a:r>
            <a:r>
              <a:rPr kumimoji="0" lang="en-US" altLang="ja-JP" sz="1200" b="1" kern="0" dirty="0" smtClean="0">
                <a:solidFill>
                  <a:srgbClr val="000000"/>
                </a:solidFill>
                <a:latin typeface="Meiryo UI" panose="020B0604030504040204" pitchFamily="50" charset="-128"/>
                <a:ea typeface="Meiryo UI" panose="020B0604030504040204" pitchFamily="50" charset="-128"/>
                <a:cs typeface="Meiryo UI" pitchFamily="50" charset="-128"/>
              </a:rPr>
              <a:t>201</a:t>
            </a:r>
            <a:r>
              <a:rPr kumimoji="0" lang="ja-JP" altLang="en-US" sz="1200" b="1" kern="0" dirty="0" smtClean="0">
                <a:solidFill>
                  <a:srgbClr val="000000"/>
                </a:solidFill>
                <a:latin typeface="Meiryo UI" panose="020B0604030504040204" pitchFamily="50" charset="-128"/>
                <a:ea typeface="Meiryo UI" panose="020B0604030504040204" pitchFamily="50" charset="-128"/>
                <a:cs typeface="Meiryo UI" pitchFamily="50" charset="-128"/>
              </a:rPr>
              <a:t>６年）</a:t>
            </a:r>
            <a:endParaRPr kumimoji="0" lang="en-US" altLang="ja-JP" sz="1200" b="1" kern="0" dirty="0" smtClean="0">
              <a:solidFill>
                <a:srgbClr val="000000"/>
              </a:solidFill>
              <a:latin typeface="Meiryo UI" panose="020B0604030504040204" pitchFamily="50" charset="-128"/>
              <a:ea typeface="Meiryo UI" panose="020B0604030504040204" pitchFamily="50" charset="-128"/>
              <a:cs typeface="Meiryo UI" pitchFamily="50" charset="-128"/>
            </a:endParaRPr>
          </a:p>
          <a:p>
            <a:r>
              <a:rPr lang="ja-JP" altLang="en-US" sz="900" dirty="0" smtClean="0">
                <a:latin typeface="ＭＳ Ｐゴシック 本文"/>
              </a:rPr>
              <a:t>資料：</a:t>
            </a:r>
            <a:r>
              <a:rPr lang="ja-JP" altLang="en-US" sz="900" dirty="0">
                <a:latin typeface="ＭＳ Ｐゴシック 本文"/>
              </a:rPr>
              <a:t>森記念財団都市戦略研究所「世界の都市総合力ランキング</a:t>
            </a:r>
            <a:r>
              <a:rPr lang="en-US" altLang="ja-JP" sz="900" dirty="0">
                <a:latin typeface="ＭＳ Ｐゴシック 本文"/>
              </a:rPr>
              <a:t>2016</a:t>
            </a:r>
            <a:r>
              <a:rPr lang="ja-JP" altLang="en-US" sz="900" dirty="0" smtClean="0">
                <a:latin typeface="ＭＳ Ｐゴシック 本文"/>
              </a:rPr>
              <a:t>」より作成</a:t>
            </a:r>
            <a:endParaRPr lang="ja-JP" altLang="en-US" sz="900" dirty="0">
              <a:latin typeface="ＭＳ Ｐゴシック 本文"/>
            </a:endParaRPr>
          </a:p>
        </p:txBody>
      </p:sp>
      <p:sp>
        <p:nvSpPr>
          <p:cNvPr id="45" name="テキスト ボックス 44"/>
          <p:cNvSpPr txBox="1"/>
          <p:nvPr/>
        </p:nvSpPr>
        <p:spPr>
          <a:xfrm>
            <a:off x="99648" y="6638025"/>
            <a:ext cx="1410964" cy="215444"/>
          </a:xfrm>
          <a:prstGeom prst="rect">
            <a:avLst/>
          </a:prstGeom>
          <a:noFill/>
        </p:spPr>
        <p:txBody>
          <a:bodyPr wrap="none" rtlCol="0">
            <a:spAutoFit/>
          </a:bodyPr>
          <a:lstStyle/>
          <a:p>
            <a:r>
              <a:rPr kumimoji="1" lang="en-US" altLang="ja-JP" sz="800" dirty="0" smtClean="0"/>
              <a:t>※</a:t>
            </a:r>
            <a:r>
              <a:rPr kumimoji="1" lang="ja-JP" altLang="en-US" sz="800" dirty="0" smtClean="0"/>
              <a:t>大阪の網掛けは</a:t>
            </a:r>
            <a:r>
              <a:rPr kumimoji="1" lang="en-US" altLang="ja-JP" sz="800" dirty="0" smtClean="0"/>
              <a:t>20</a:t>
            </a:r>
            <a:r>
              <a:rPr kumimoji="1" lang="ja-JP" altLang="en-US" sz="800" dirty="0" smtClean="0"/>
              <a:t>位以下</a:t>
            </a:r>
            <a:endParaRPr kumimoji="1" lang="ja-JP" altLang="en-US" sz="800" dirty="0"/>
          </a:p>
        </p:txBody>
      </p:sp>
      <p:sp>
        <p:nvSpPr>
          <p:cNvPr id="46" name="正方形/長方形 45"/>
          <p:cNvSpPr/>
          <p:nvPr/>
        </p:nvSpPr>
        <p:spPr>
          <a:xfrm>
            <a:off x="1438760" y="6618245"/>
            <a:ext cx="2660456" cy="215444"/>
          </a:xfrm>
          <a:prstGeom prst="rect">
            <a:avLst/>
          </a:prstGeom>
        </p:spPr>
        <p:txBody>
          <a:bodyPr wrap="square">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」森記念財団）</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72</a:t>
            </a:fld>
            <a:endParaRPr kumimoji="1" lang="ja-JP" altLang="en-US"/>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4253030" cy="3284984"/>
          </a:xfrm>
          <a:prstGeom prst="rect">
            <a:avLst/>
          </a:prstGeom>
        </p:spPr>
      </p:pic>
    </p:spTree>
    <p:extLst>
      <p:ext uri="{BB962C8B-B14F-4D97-AF65-F5344CB8AC3E}">
        <p14:creationId xmlns:p14="http://schemas.microsoft.com/office/powerpoint/2010/main" val="17175167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788024" y="8620"/>
            <a:ext cx="452838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ＭＳ Ｐゴシック 本文"/>
              </a:rPr>
              <a:t>■大阪市内（北区）への人の出入り</a:t>
            </a:r>
            <a:endParaRPr lang="en-US" altLang="ja-JP" sz="1200" b="1" dirty="0" smtClean="0">
              <a:solidFill>
                <a:schemeClr val="tx1"/>
              </a:solidFill>
              <a:latin typeface="ＭＳ Ｐゴシック 本文"/>
            </a:endParaRPr>
          </a:p>
          <a:p>
            <a:r>
              <a:rPr lang="ja-JP" altLang="en-US" sz="1100" b="1" dirty="0" smtClean="0">
                <a:solidFill>
                  <a:schemeClr val="tx1"/>
                </a:solidFill>
                <a:latin typeface="ＭＳ Ｐゴシック 本文"/>
              </a:rPr>
              <a:t>（休日の北区の滞在者数と、県外及び関西圏外滞在者の割合の推移）</a:t>
            </a:r>
            <a:endParaRPr kumimoji="1" lang="ja-JP" altLang="en-US" sz="1200" b="1" dirty="0">
              <a:solidFill>
                <a:schemeClr val="tx1"/>
              </a:solidFill>
              <a:latin typeface="ＭＳ Ｐゴシック 本文"/>
            </a:endParaRPr>
          </a:p>
        </p:txBody>
      </p:sp>
      <p:sp>
        <p:nvSpPr>
          <p:cNvPr id="12" name="正方形/長方形 11"/>
          <p:cNvSpPr/>
          <p:nvPr/>
        </p:nvSpPr>
        <p:spPr>
          <a:xfrm>
            <a:off x="4849546" y="317735"/>
            <a:ext cx="4014545" cy="400110"/>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グランフロントなど大阪都心部の開発による商圏の広がりもあり、関西圏以外を含め</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広域からの人の集積がみられる。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3037783198"/>
              </p:ext>
            </p:extLst>
          </p:nvPr>
        </p:nvGraphicFramePr>
        <p:xfrm>
          <a:off x="179512" y="557928"/>
          <a:ext cx="4668837" cy="1820939"/>
        </p:xfrm>
        <a:graphic>
          <a:graphicData uri="http://schemas.openxmlformats.org/drawingml/2006/table">
            <a:tbl>
              <a:tblPr>
                <a:tableStyleId>{21E4AEA4-8DFA-4A89-87EB-49C32662AFE0}</a:tableStyleId>
              </a:tblPr>
              <a:tblGrid>
                <a:gridCol w="660400"/>
                <a:gridCol w="904875"/>
                <a:gridCol w="639762"/>
                <a:gridCol w="639762"/>
                <a:gridCol w="1058863"/>
                <a:gridCol w="765175"/>
              </a:tblGrid>
              <a:tr h="264055">
                <a:tc rowSpan="2">
                  <a:txBody>
                    <a:bodyPr/>
                    <a:lstStyle/>
                    <a:p>
                      <a:pPr algn="ctr" fontAlgn="ctr">
                        <a:lnSpc>
                          <a:spcPts val="11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rowSpan="2">
                  <a:txBody>
                    <a:bodyPr/>
                    <a:lstStyle/>
                    <a:p>
                      <a:pPr algn="ctr" fontAlgn="ctr">
                        <a:lnSpc>
                          <a:spcPts val="11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居住専用住宅</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gridSpan="4">
                  <a:txBody>
                    <a:bodyPr/>
                    <a:lstStyle/>
                    <a:p>
                      <a:pPr algn="ctr" fontAlgn="b"/>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産業用建築物（抜粋</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hMerge="1">
                  <a:txBody>
                    <a:bodyPr/>
                    <a:lstStyle/>
                    <a:p>
                      <a:pPr algn="l" fontAlgn="b"/>
                      <a:endParaRPr lang="ja-JP" altLang="en-US" sz="1100" b="0" i="0" u="none" strike="noStrike">
                        <a:effectLst/>
                        <a:latin typeface="ＭＳ 明朝"/>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hMerge="1">
                  <a:txBody>
                    <a:bodyPr/>
                    <a:lstStyle/>
                    <a:p>
                      <a:pPr algn="l" fontAlgn="b"/>
                      <a:endParaRPr lang="ja-JP" altLang="en-US" sz="1100" b="0" i="0" u="none" strike="noStrike" dirty="0">
                        <a:effectLst/>
                        <a:latin typeface="ＭＳ 明朝"/>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hMerge="1">
                  <a:txBody>
                    <a:bodyPr/>
                    <a:lstStyle/>
                    <a:p>
                      <a:pPr algn="l" fontAlgn="b"/>
                      <a:endParaRPr lang="ja-JP" altLang="en-US" sz="1100" b="0" i="0" u="none" strike="noStrike" dirty="0">
                        <a:effectLst/>
                        <a:latin typeface="ＭＳ 明朝"/>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vMerge="1">
                  <a:txBody>
                    <a:bodyPr/>
                    <a:lstStyle/>
                    <a:p>
                      <a:endParaRPr kumimoji="1" lang="ja-JP" altLang="en-US"/>
                    </a:p>
                  </a:txBody>
                  <a:tcPr/>
                </a:tc>
                <a:tc vMerge="1">
                  <a:txBody>
                    <a:bodyPr/>
                    <a:lstStyle/>
                    <a:p>
                      <a:endParaRPr kumimoji="1" lang="ja-JP" altLang="en-US"/>
                    </a:p>
                  </a:txBody>
                  <a:tcPr/>
                </a:tc>
                <a:tc>
                  <a:txBody>
                    <a:bodyPr/>
                    <a:lstStyle/>
                    <a:p>
                      <a:pPr algn="ctr" fontAlgn="b">
                        <a:lnSpc>
                          <a:spcPts val="1100"/>
                        </a:lnSpc>
                      </a:pPr>
                      <a:r>
                        <a:rPr lang="ja-JP" altLang="en-US" sz="1050" u="none" strike="noStrike">
                          <a:effectLst/>
                          <a:latin typeface="Meiryo UI" panose="020B0604030504040204" pitchFamily="50" charset="-128"/>
                          <a:ea typeface="Meiryo UI" panose="020B0604030504040204" pitchFamily="50" charset="-128"/>
                          <a:cs typeface="Meiryo UI" panose="020B0604030504040204" pitchFamily="50" charset="-128"/>
                        </a:rPr>
                        <a:t>製造業</a:t>
                      </a:r>
                      <a:endParaRPr lang="ja-JP" altLang="en-US"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b">
                        <a:lnSpc>
                          <a:spcPts val="1100"/>
                        </a:lnSpc>
                      </a:pPr>
                      <a:r>
                        <a:rPr lang="ja-JP" altLang="en-US" sz="1050" u="none" strike="noStrike">
                          <a:effectLst/>
                          <a:latin typeface="Meiryo UI" panose="020B0604030504040204" pitchFamily="50" charset="-128"/>
                          <a:ea typeface="Meiryo UI" panose="020B0604030504040204" pitchFamily="50" charset="-128"/>
                          <a:cs typeface="Meiryo UI" panose="020B0604030504040204" pitchFamily="50" charset="-128"/>
                        </a:rPr>
                        <a:t>卸小売業</a:t>
                      </a:r>
                      <a:endParaRPr lang="ja-JP" altLang="en-US"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b">
                        <a:lnSpc>
                          <a:spcPts val="11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宿泊飲食サービス</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b">
                        <a:lnSpc>
                          <a:spcPts val="1100"/>
                        </a:lnSpc>
                      </a:pPr>
                      <a:r>
                        <a:rPr lang="ja-JP" altLang="en-US" sz="1050" u="none" strike="noStrike">
                          <a:effectLst/>
                          <a:latin typeface="Meiryo UI" panose="020B0604030504040204" pitchFamily="50" charset="-128"/>
                          <a:ea typeface="Meiryo UI" panose="020B0604030504040204" pitchFamily="50" charset="-128"/>
                          <a:cs typeface="Meiryo UI" panose="020B0604030504040204" pitchFamily="50" charset="-128"/>
                        </a:rPr>
                        <a:t>医療福祉用</a:t>
                      </a:r>
                      <a:endParaRPr lang="ja-JP" altLang="en-US"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4,670,679</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397,587</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576,520</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40,660</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504,512</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4,708,976</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340,970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558,890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54,286</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572,745</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4,926,754</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323,060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355,950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81,730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582,830</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5,376,164</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376,692</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640,604</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90,318</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575,732</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4,494,934</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317,210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805,056</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32,288</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614,721</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4,425,891</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256,895</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615,922</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114,939</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387,379</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bl>
          </a:graphicData>
        </a:graphic>
      </p:graphicFrame>
      <p:sp>
        <p:nvSpPr>
          <p:cNvPr id="14" name="正方形/長方形 13"/>
          <p:cNvSpPr/>
          <p:nvPr/>
        </p:nvSpPr>
        <p:spPr>
          <a:xfrm>
            <a:off x="-36512" y="82639"/>
            <a:ext cx="3159839" cy="276999"/>
          </a:xfrm>
          <a:prstGeom prst="rect">
            <a:avLst/>
          </a:prstGeom>
        </p:spPr>
        <p:txBody>
          <a:bodyPr wrap="none">
            <a:spAutoFit/>
          </a:bodyPr>
          <a:lstStyle/>
          <a:p>
            <a:r>
              <a:rPr kumimoji="0" lang="ja-JP" altLang="en-US" sz="1200" b="1" kern="0" dirty="0" smtClean="0">
                <a:solidFill>
                  <a:srgbClr val="000000"/>
                </a:solidFill>
                <a:latin typeface="+mj-ea"/>
                <a:ea typeface="+mj-ea"/>
                <a:cs typeface="Meiryo UI" pitchFamily="50" charset="-128"/>
              </a:rPr>
              <a:t>■建築物</a:t>
            </a:r>
            <a:r>
              <a:rPr kumimoji="0" lang="ja-JP" altLang="en-US" sz="1200" b="1" kern="0" dirty="0">
                <a:solidFill>
                  <a:srgbClr val="000000"/>
                </a:solidFill>
                <a:latin typeface="+mj-ea"/>
                <a:ea typeface="+mj-ea"/>
                <a:cs typeface="Meiryo UI" pitchFamily="50" charset="-128"/>
              </a:rPr>
              <a:t>着工推移（大阪府</a:t>
            </a:r>
            <a:r>
              <a:rPr kumimoji="0" lang="ja-JP" altLang="en-US" sz="1200" b="1" kern="0" dirty="0" smtClean="0">
                <a:solidFill>
                  <a:srgbClr val="000000"/>
                </a:solidFill>
                <a:latin typeface="+mj-ea"/>
                <a:ea typeface="+mj-ea"/>
                <a:cs typeface="Meiryo UI" pitchFamily="50" charset="-128"/>
              </a:rPr>
              <a:t>）　</a:t>
            </a:r>
            <a:r>
              <a:rPr kumimoji="0" lang="en-US" altLang="ja-JP" sz="1200" b="1" kern="0" dirty="0" smtClean="0">
                <a:solidFill>
                  <a:srgbClr val="000000"/>
                </a:solidFill>
                <a:latin typeface="+mj-ea"/>
                <a:ea typeface="+mj-ea"/>
                <a:cs typeface="Meiryo UI" pitchFamily="50" charset="-128"/>
              </a:rPr>
              <a:t>【</a:t>
            </a:r>
            <a:r>
              <a:rPr kumimoji="0" lang="zh-TW" altLang="en-US" sz="1200" b="1" kern="0" dirty="0" smtClean="0">
                <a:solidFill>
                  <a:srgbClr val="000000"/>
                </a:solidFill>
                <a:latin typeface="ＭＳ Ｐゴシック" panose="020B0600070205080204" pitchFamily="50" charset="-128"/>
                <a:ea typeface="ＭＳ Ｐゴシック" panose="020B0600070205080204" pitchFamily="50" charset="-128"/>
                <a:cs typeface="Meiryo UI" pitchFamily="50" charset="-128"/>
              </a:rPr>
              <a:t>床面積</a:t>
            </a:r>
            <a:r>
              <a:rPr kumimoji="0" lang="zh-TW" altLang="en-US" sz="1200" b="1" kern="0" dirty="0">
                <a:solidFill>
                  <a:srgbClr val="000000"/>
                </a:solidFill>
                <a:latin typeface="ＭＳ Ｐゴシック" panose="020B0600070205080204" pitchFamily="50" charset="-128"/>
                <a:ea typeface="ＭＳ Ｐゴシック" panose="020B0600070205080204" pitchFamily="50" charset="-128"/>
                <a:cs typeface="Meiryo UI" pitchFamily="50" charset="-128"/>
              </a:rPr>
              <a:t>　</a:t>
            </a:r>
            <a:r>
              <a:rPr kumimoji="0" lang="zh-TW" altLang="en-US" sz="1200" b="1" kern="0" dirty="0" smtClean="0">
                <a:solidFill>
                  <a:srgbClr val="000000"/>
                </a:solidFill>
                <a:latin typeface="ＭＳ Ｐゴシック" panose="020B0600070205080204" pitchFamily="50" charset="-128"/>
                <a:ea typeface="ＭＳ Ｐゴシック" panose="020B0600070205080204" pitchFamily="50" charset="-128"/>
                <a:cs typeface="Meiryo UI" pitchFamily="50" charset="-128"/>
              </a:rPr>
              <a:t>平米</a:t>
            </a:r>
            <a:r>
              <a:rPr kumimoji="0" lang="en-US" altLang="ja-JP" sz="1200" b="1" kern="0" dirty="0" smtClean="0">
                <a:solidFill>
                  <a:srgbClr val="000000"/>
                </a:solidFill>
                <a:latin typeface="+mj-ea"/>
                <a:ea typeface="+mj-ea"/>
                <a:cs typeface="Meiryo UI" pitchFamily="50" charset="-128"/>
              </a:rPr>
              <a:t>】</a:t>
            </a:r>
            <a:endParaRPr lang="ja-JP" altLang="en-US" sz="1200" b="1" dirty="0">
              <a:latin typeface="+mj-ea"/>
              <a:ea typeface="+mj-ea"/>
            </a:endParaRPr>
          </a:p>
        </p:txBody>
      </p:sp>
      <p:sp>
        <p:nvSpPr>
          <p:cNvPr id="15" name="正方形/長方形 14"/>
          <p:cNvSpPr/>
          <p:nvPr/>
        </p:nvSpPr>
        <p:spPr>
          <a:xfrm>
            <a:off x="107504" y="2370366"/>
            <a:ext cx="3294112" cy="338554"/>
          </a:xfrm>
          <a:prstGeom prst="rect">
            <a:avLst/>
          </a:prstGeom>
        </p:spPr>
        <p:txBody>
          <a:bodyPr wrap="square">
            <a:spAutoFit/>
          </a:bodyPr>
          <a:lstStyle/>
          <a:p>
            <a:r>
              <a:rPr lang="en-US" altLang="ja-JP" sz="800" dirty="0"/>
              <a:t>※</a:t>
            </a:r>
            <a:r>
              <a:rPr lang="ja-JP" altLang="en-US" sz="800" dirty="0"/>
              <a:t>調査の対象は延面積が</a:t>
            </a:r>
            <a:r>
              <a:rPr lang="en-US" altLang="ja-JP" sz="800" dirty="0"/>
              <a:t>10㎡</a:t>
            </a:r>
            <a:r>
              <a:rPr lang="ja-JP" altLang="en-US" sz="800" dirty="0"/>
              <a:t>以上の建築物（改築を含む。）</a:t>
            </a:r>
          </a:p>
          <a:p>
            <a:r>
              <a:rPr lang="en-US" altLang="ja-JP" sz="800" dirty="0"/>
              <a:t>※</a:t>
            </a:r>
            <a:r>
              <a:rPr lang="ja-JP" altLang="en-US" sz="800" dirty="0"/>
              <a:t>平成</a:t>
            </a:r>
            <a:r>
              <a:rPr lang="en-US" altLang="ja-JP" sz="800" dirty="0"/>
              <a:t>25</a:t>
            </a:r>
            <a:r>
              <a:rPr lang="ja-JP" altLang="en-US" sz="800" dirty="0"/>
              <a:t>年は消費税値上げ前の駆け込み需要での増要素がある。</a:t>
            </a:r>
          </a:p>
        </p:txBody>
      </p:sp>
      <p:sp>
        <p:nvSpPr>
          <p:cNvPr id="16" name="正方形/長方形 15"/>
          <p:cNvSpPr/>
          <p:nvPr/>
        </p:nvSpPr>
        <p:spPr>
          <a:xfrm>
            <a:off x="3438736" y="186888"/>
            <a:ext cx="1482222" cy="400110"/>
          </a:xfrm>
          <a:prstGeom prst="rect">
            <a:avLst/>
          </a:prstGeom>
        </p:spPr>
        <p:txBody>
          <a:bodyPr wrap="square">
            <a:spAutoFit/>
          </a:bodyPr>
          <a:lstStyle/>
          <a:p>
            <a:pPr marL="177800" indent="-177800">
              <a:lnSpc>
                <a:spcPts val="12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直近では宿泊飲食サービス</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（ホテルなど）で増加</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5977" y="3302938"/>
            <a:ext cx="4756954" cy="392415"/>
          </a:xfrm>
          <a:prstGeom prst="rect">
            <a:avLst/>
          </a:prstGeom>
          <a:noFill/>
        </p:spPr>
        <p:txBody>
          <a:bodyPr wrap="square" rtlCol="0">
            <a:spAutoFit/>
          </a:bodyPr>
          <a:lstStyle/>
          <a:p>
            <a:r>
              <a:rPr lang="ja-JP" altLang="en-US" sz="1200" dirty="0" smtClean="0">
                <a:solidFill>
                  <a:prstClr val="black"/>
                </a:solidFill>
                <a:latin typeface="+mn-ea"/>
                <a:cs typeface="Meiryo UI" panose="020B0604030504040204" pitchFamily="50" charset="-128"/>
              </a:rPr>
              <a:t>■</a:t>
            </a:r>
            <a:r>
              <a:rPr lang="ja-JP" altLang="en-US" sz="1200" b="1" dirty="0" smtClean="0">
                <a:solidFill>
                  <a:prstClr val="black"/>
                </a:solidFill>
                <a:latin typeface="+mn-ea"/>
                <a:cs typeface="Meiryo UI" panose="020B0604030504040204" pitchFamily="50" charset="-128"/>
              </a:rPr>
              <a:t>大阪市における地価変動率の推移（用途別・地価公示）</a:t>
            </a:r>
            <a:endParaRPr lang="en-US" altLang="ja-JP" sz="1200" b="1" dirty="0" smtClean="0">
              <a:solidFill>
                <a:prstClr val="black"/>
              </a:solidFill>
              <a:latin typeface="+mn-ea"/>
              <a:cs typeface="Meiryo UI" panose="020B0604030504040204" pitchFamily="50" charset="-128"/>
            </a:endParaRPr>
          </a:p>
          <a:p>
            <a:pPr>
              <a:lnSpc>
                <a:spcPts val="900"/>
              </a:lnSpc>
            </a:pP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出典：大阪市都市計画局「地価情報」</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4449" y="3669030"/>
            <a:ext cx="4753887" cy="400110"/>
          </a:xfrm>
          <a:prstGeom prst="rect">
            <a:avLst/>
          </a:prstGeom>
        </p:spPr>
        <p:txBody>
          <a:bodyPr wrap="square">
            <a:spAutoFit/>
          </a:bodyPr>
          <a:lstStyle/>
          <a:p>
            <a:pPr marL="177800" indent="-177800">
              <a:lnSpc>
                <a:spcPts val="12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年の公示地価において、特に商業地では大阪は</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増で、東京圏の</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上回る伸びとなっており、ホテル需要の増大などがうかがわれる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6512" y="300297"/>
            <a:ext cx="3390672" cy="246221"/>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資料：大阪府　「大阪府統計年鑑（月、用途別建築物</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着工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109" y="4077499"/>
            <a:ext cx="5200972" cy="2617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extLst>
              <p:ext uri="{D42A27DB-BD31-4B8C-83A1-F6EECF244321}">
                <p14:modId xmlns:p14="http://schemas.microsoft.com/office/powerpoint/2010/main" val="2476274395"/>
              </p:ext>
            </p:extLst>
          </p:nvPr>
        </p:nvGraphicFramePr>
        <p:xfrm>
          <a:off x="4961262" y="2779204"/>
          <a:ext cx="4075234" cy="676275"/>
        </p:xfrm>
        <a:graphic>
          <a:graphicData uri="http://schemas.openxmlformats.org/drawingml/2006/table">
            <a:tbl>
              <a:tblPr>
                <a:tableStyleId>{BC89EF96-8CEA-46FF-86C4-4CE0E7609802}</a:tableStyleId>
              </a:tblPr>
              <a:tblGrid>
                <a:gridCol w="1908175"/>
                <a:gridCol w="722353"/>
                <a:gridCol w="722353"/>
                <a:gridCol w="722353"/>
              </a:tblGrid>
              <a:tr h="142337">
                <a:tc>
                  <a:txBody>
                    <a:bodyPr/>
                    <a:lstStyle/>
                    <a:p>
                      <a:pPr algn="l" fontAlgn="ctr"/>
                      <a:r>
                        <a:rPr lang="ja-JP" altLang="en-US" sz="1000" u="none" strike="noStrike" spc="150" baseline="0" dirty="0">
                          <a:effectLst/>
                        </a:rPr>
                        <a:t>　</a:t>
                      </a:r>
                      <a:endParaRPr lang="ja-JP" altLang="en-US" sz="1000" b="0" i="0" u="none" strike="noStrike" spc="150" baseline="0" dirty="0">
                        <a:solidFill>
                          <a:srgbClr val="000000"/>
                        </a:solidFill>
                        <a:effectLst/>
                        <a:latin typeface="ＭＳ Ｐゴシック"/>
                      </a:endParaRPr>
                    </a:p>
                  </a:txBody>
                  <a:tcPr marL="9525" marR="9525" marT="9525" marB="0" anchor="ctr"/>
                </a:tc>
                <a:tc>
                  <a:txBody>
                    <a:bodyPr/>
                    <a:lstStyle/>
                    <a:p>
                      <a:pPr algn="ctr" fontAlgn="ctr"/>
                      <a:r>
                        <a:rPr lang="en-US" altLang="ja-JP" sz="1000" u="none" strike="noStrike" dirty="0">
                          <a:effectLst/>
                        </a:rPr>
                        <a:t>2014</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000" u="none" strike="noStrike" dirty="0">
                          <a:effectLst/>
                        </a:rPr>
                        <a:t>2015</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000" u="none" strike="noStrike" dirty="0">
                          <a:effectLst/>
                        </a:rPr>
                        <a:t>2016</a:t>
                      </a:r>
                      <a:endParaRPr lang="en-US" altLang="ja-JP" sz="1000" b="0" i="0" u="none" strike="noStrike" dirty="0">
                        <a:solidFill>
                          <a:srgbClr val="000000"/>
                        </a:solidFill>
                        <a:effectLst/>
                        <a:latin typeface="ＭＳ Ｐゴシック"/>
                      </a:endParaRPr>
                    </a:p>
                  </a:txBody>
                  <a:tcPr marL="9525" marR="9525" marT="9525" marB="0" anchor="ctr"/>
                </a:tc>
              </a:tr>
              <a:tr h="171450">
                <a:tc>
                  <a:txBody>
                    <a:bodyPr/>
                    <a:lstStyle/>
                    <a:p>
                      <a:pPr algn="ctr" fontAlgn="ctr"/>
                      <a:r>
                        <a:rPr lang="zh-TW" altLang="en-US" sz="1000" u="none" strike="noStrike" kern="0" spc="150" baseline="0" dirty="0">
                          <a:effectLst/>
                          <a:latin typeface="ＭＳ Ｐゴシック" panose="020B0600070205080204" pitchFamily="50" charset="-128"/>
                          <a:ea typeface="ＭＳ Ｐゴシック" panose="020B0600070205080204" pitchFamily="50" charset="-128"/>
                        </a:rPr>
                        <a:t>滞在者</a:t>
                      </a:r>
                      <a:r>
                        <a:rPr lang="zh-TW" altLang="en-US" sz="1000" u="none" strike="noStrike" kern="0" spc="150" baseline="0" dirty="0" smtClean="0">
                          <a:effectLst/>
                          <a:latin typeface="ＭＳ Ｐゴシック" panose="020B0600070205080204" pitchFamily="50" charset="-128"/>
                          <a:ea typeface="ＭＳ Ｐゴシック" panose="020B0600070205080204" pitchFamily="50" charset="-128"/>
                        </a:rPr>
                        <a:t>合計</a:t>
                      </a:r>
                      <a:r>
                        <a:rPr lang="ja-JP" altLang="en-US" sz="1000" u="none" strike="noStrike" kern="0" spc="150" baseline="0" dirty="0" smtClean="0">
                          <a:effectLst/>
                          <a:latin typeface="ＭＳ Ｐゴシック" panose="020B0600070205080204" pitchFamily="50" charset="-128"/>
                          <a:ea typeface="ＭＳ Ｐゴシック" panose="020B0600070205080204" pitchFamily="50" charset="-128"/>
                        </a:rPr>
                        <a:t>（人）</a:t>
                      </a:r>
                      <a:endParaRPr lang="en-US" altLang="zh-TW" sz="1000" u="none" strike="noStrike" kern="0" spc="150" baseline="0" dirty="0" smtClean="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rPr>
                        <a:t>316,310</a:t>
                      </a:r>
                      <a:endParaRPr lang="en-US" altLang="ja-JP" sz="10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a:effectLst/>
                        </a:rPr>
                        <a:t>318,368</a:t>
                      </a:r>
                      <a:endParaRPr lang="en-US" altLang="ja-JP" sz="10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a:effectLst/>
                        </a:rPr>
                        <a:t>316,560</a:t>
                      </a:r>
                      <a:endParaRPr lang="en-US" altLang="ja-JP" sz="1000" b="0" i="0" u="none" strike="noStrike">
                        <a:solidFill>
                          <a:srgbClr val="000000"/>
                        </a:solidFill>
                        <a:effectLst/>
                        <a:latin typeface="ＭＳ Ｐゴシック"/>
                      </a:endParaRPr>
                    </a:p>
                  </a:txBody>
                  <a:tcPr marL="9525" marR="9525" marT="9525" marB="0" anchor="ctr"/>
                </a:tc>
              </a:tr>
              <a:tr h="171450">
                <a:tc>
                  <a:txBody>
                    <a:bodyPr/>
                    <a:lstStyle/>
                    <a:p>
                      <a:pPr algn="ctr" fontAlgn="ctr"/>
                      <a:r>
                        <a:rPr lang="ja-JP" altLang="en-US" sz="1000" u="none" strike="noStrike" kern="0" spc="150" baseline="0" dirty="0">
                          <a:effectLst/>
                          <a:latin typeface="ＭＳ Ｐゴシック" panose="020B0600070205080204" pitchFamily="50" charset="-128"/>
                          <a:ea typeface="ＭＳ Ｐゴシック" panose="020B0600070205080204" pitchFamily="50" charset="-128"/>
                        </a:rPr>
                        <a:t>県外の滞在者の割合</a:t>
                      </a:r>
                      <a:endParaRPr lang="ja-JP" altLang="en-US" sz="1000" b="0" i="0" u="none" strike="noStrike" kern="0" spc="150"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rPr>
                        <a:t>30.54%</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a:effectLst/>
                        </a:rPr>
                        <a:t>31.07%</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a:effectLst/>
                        </a:rPr>
                        <a:t>31.28%</a:t>
                      </a:r>
                      <a:endParaRPr lang="en-US" altLang="ja-JP" sz="1000" b="0" i="0" u="none" strike="noStrike">
                        <a:solidFill>
                          <a:srgbClr val="000000"/>
                        </a:solidFill>
                        <a:effectLst/>
                        <a:latin typeface="ＭＳ Ｐゴシック"/>
                      </a:endParaRPr>
                    </a:p>
                  </a:txBody>
                  <a:tcPr marL="9525" marR="9525" marT="9525" marB="0" anchor="ctr"/>
                </a:tc>
              </a:tr>
              <a:tr h="171450">
                <a:tc>
                  <a:txBody>
                    <a:bodyPr/>
                    <a:lstStyle/>
                    <a:p>
                      <a:pPr algn="ctr" fontAlgn="ctr"/>
                      <a:r>
                        <a:rPr lang="ja-JP" altLang="en-US" sz="1000" u="none" strike="noStrike" kern="0" spc="150" baseline="0" dirty="0">
                          <a:effectLst/>
                          <a:latin typeface="ＭＳ Ｐゴシック" panose="020B0600070205080204" pitchFamily="50" charset="-128"/>
                          <a:ea typeface="ＭＳ Ｐゴシック" panose="020B0600070205080204" pitchFamily="50" charset="-128"/>
                        </a:rPr>
                        <a:t>関西圏以外の滞在者の割合</a:t>
                      </a:r>
                      <a:endParaRPr lang="ja-JP" altLang="en-US" sz="1000" b="0" i="0" u="none" strike="noStrike" kern="0" spc="150"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rPr>
                        <a:t>6.91%</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a:effectLst/>
                        </a:rPr>
                        <a:t>7.60%</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a:effectLst/>
                        </a:rPr>
                        <a:t>7.89%</a:t>
                      </a:r>
                      <a:endParaRPr lang="en-US" altLang="ja-JP" sz="1000" b="0" i="0" u="none" strike="noStrike" dirty="0">
                        <a:solidFill>
                          <a:srgbClr val="000000"/>
                        </a:solidFill>
                        <a:effectLst/>
                        <a:latin typeface="ＭＳ Ｐゴシック"/>
                      </a:endParaRPr>
                    </a:p>
                  </a:txBody>
                  <a:tcPr marL="9525" marR="9525" marT="9525" marB="0" anchor="ctr"/>
                </a:tc>
              </a:tr>
            </a:tbl>
          </a:graphicData>
        </a:graphic>
      </p:graphicFrame>
      <p:sp>
        <p:nvSpPr>
          <p:cNvPr id="22" name="正方形/長方形 21"/>
          <p:cNvSpPr/>
          <p:nvPr/>
        </p:nvSpPr>
        <p:spPr>
          <a:xfrm>
            <a:off x="4949347" y="3501008"/>
            <a:ext cx="4051145" cy="461665"/>
          </a:xfrm>
          <a:prstGeom prst="rect">
            <a:avLst/>
          </a:prstGeom>
        </p:spPr>
        <p:txBody>
          <a:bodyPr wrap="square">
            <a:spAutoFit/>
          </a:bodyPr>
          <a:lstStyle/>
          <a:p>
            <a:pPr marL="177800" indent="-177800"/>
            <a:r>
              <a:rPr lang="ja-JP" altLang="en-US" sz="800" dirty="0" smtClean="0">
                <a:latin typeface="+mn-ea"/>
              </a:rPr>
              <a:t>資料</a:t>
            </a:r>
            <a:r>
              <a:rPr lang="ja-JP" altLang="en-US" sz="800" dirty="0">
                <a:latin typeface="+mn-ea"/>
              </a:rPr>
              <a:t>：地域経済分析</a:t>
            </a:r>
            <a:r>
              <a:rPr lang="ja-JP" altLang="en-US" sz="800" dirty="0" smtClean="0">
                <a:latin typeface="+mn-ea"/>
              </a:rPr>
              <a:t>システム（</a:t>
            </a:r>
            <a:r>
              <a:rPr lang="en-US" altLang="ja-JP" sz="800" dirty="0" smtClean="0">
                <a:latin typeface="+mn-ea"/>
              </a:rPr>
              <a:t>RESAS</a:t>
            </a:r>
            <a:r>
              <a:rPr lang="ja-JP" altLang="en-US" sz="800" dirty="0" smtClean="0">
                <a:latin typeface="+mn-ea"/>
              </a:rPr>
              <a:t>）より作成</a:t>
            </a:r>
            <a:r>
              <a:rPr lang="ja-JP" altLang="en-US" sz="800" dirty="0" smtClean="0">
                <a:latin typeface="+mn-ea"/>
                <a:cs typeface="Meiryo UI" panose="020B0604030504040204" pitchFamily="50" charset="-128"/>
              </a:rPr>
              <a:t>（総務省：住民基本台帳人口移動報告）</a:t>
            </a:r>
            <a:endParaRPr lang="en-US" altLang="ja-JP" sz="800" dirty="0" smtClean="0">
              <a:latin typeface="+mn-ea"/>
              <a:cs typeface="Meiryo UI" panose="020B0604030504040204" pitchFamily="50" charset="-128"/>
            </a:endParaRPr>
          </a:p>
          <a:p>
            <a:pPr marL="266700" indent="-266700"/>
            <a:r>
              <a:rPr lang="ja-JP" altLang="en-US" sz="800" dirty="0" smtClean="0">
                <a:latin typeface="+mn-ea"/>
                <a:cs typeface="Meiryo UI" panose="020B0604030504040204" pitchFamily="50" charset="-128"/>
              </a:rPr>
              <a:t>注：　　滞在時点は、</a:t>
            </a:r>
            <a:r>
              <a:rPr lang="en-US" altLang="ja-JP" sz="800" dirty="0" smtClean="0">
                <a:latin typeface="+mn-ea"/>
                <a:cs typeface="Meiryo UI" panose="020B0604030504040204" pitchFamily="50" charset="-128"/>
              </a:rPr>
              <a:t>2014</a:t>
            </a:r>
            <a:r>
              <a:rPr lang="ja-JP" altLang="en-US" sz="800" dirty="0" smtClean="0">
                <a:latin typeface="+mn-ea"/>
                <a:cs typeface="Meiryo UI" panose="020B0604030504040204" pitchFamily="50" charset="-128"/>
              </a:rPr>
              <a:t>年・</a:t>
            </a:r>
            <a:r>
              <a:rPr lang="en-US" altLang="ja-JP" sz="800" dirty="0" smtClean="0">
                <a:latin typeface="+mn-ea"/>
                <a:cs typeface="Meiryo UI" panose="020B0604030504040204" pitchFamily="50" charset="-128"/>
              </a:rPr>
              <a:t>2015</a:t>
            </a:r>
            <a:r>
              <a:rPr lang="ja-JP" altLang="en-US" sz="800" dirty="0" smtClean="0">
                <a:latin typeface="+mn-ea"/>
                <a:cs typeface="Meiryo UI" panose="020B0604030504040204" pitchFamily="50" charset="-128"/>
              </a:rPr>
              <a:t>年は</a:t>
            </a:r>
            <a:r>
              <a:rPr lang="en-US" altLang="ja-JP" sz="800" dirty="0">
                <a:latin typeface="+mn-ea"/>
                <a:cs typeface="Meiryo UI" panose="020B0604030504040204" pitchFamily="50" charset="-128"/>
              </a:rPr>
              <a:t>9</a:t>
            </a:r>
            <a:r>
              <a:rPr lang="ja-JP" altLang="en-US" sz="800" dirty="0" smtClean="0">
                <a:latin typeface="+mn-ea"/>
                <a:cs typeface="Meiryo UI" panose="020B0604030504040204" pitchFamily="50" charset="-128"/>
              </a:rPr>
              <a:t>月の休日</a:t>
            </a:r>
            <a:r>
              <a:rPr lang="en-US" altLang="ja-JP" sz="800" dirty="0" smtClean="0">
                <a:latin typeface="+mn-ea"/>
                <a:cs typeface="Meiryo UI" panose="020B0604030504040204" pitchFamily="50" charset="-128"/>
              </a:rPr>
              <a:t>14</a:t>
            </a:r>
            <a:r>
              <a:rPr lang="ja-JP" altLang="en-US" sz="800" dirty="0" smtClean="0">
                <a:latin typeface="+mn-ea"/>
                <a:cs typeface="Meiryo UI" panose="020B0604030504040204" pitchFamily="50" charset="-128"/>
              </a:rPr>
              <a:t>時、</a:t>
            </a:r>
            <a:r>
              <a:rPr lang="en-US" altLang="ja-JP" sz="800" dirty="0" smtClean="0">
                <a:latin typeface="+mn-ea"/>
                <a:cs typeface="Meiryo UI" panose="020B0604030504040204" pitchFamily="50" charset="-128"/>
              </a:rPr>
              <a:t>2016</a:t>
            </a:r>
            <a:r>
              <a:rPr lang="ja-JP" altLang="en-US" sz="800" dirty="0" smtClean="0">
                <a:latin typeface="+mn-ea"/>
                <a:cs typeface="Meiryo UI" panose="020B0604030504040204" pitchFamily="50" charset="-128"/>
              </a:rPr>
              <a:t>年は</a:t>
            </a:r>
            <a:r>
              <a:rPr lang="en-US" altLang="ja-JP" sz="800" dirty="0" smtClean="0">
                <a:latin typeface="+mn-ea"/>
                <a:cs typeface="Meiryo UI" panose="020B0604030504040204" pitchFamily="50" charset="-128"/>
              </a:rPr>
              <a:t>8</a:t>
            </a:r>
            <a:r>
              <a:rPr lang="ja-JP" altLang="en-US" sz="800" dirty="0" smtClean="0">
                <a:latin typeface="+mn-ea"/>
                <a:cs typeface="Meiryo UI" panose="020B0604030504040204" pitchFamily="50" charset="-128"/>
              </a:rPr>
              <a:t>月の休日</a:t>
            </a:r>
            <a:r>
              <a:rPr lang="en-US" altLang="ja-JP" sz="800" dirty="0" smtClean="0">
                <a:latin typeface="+mn-ea"/>
                <a:cs typeface="Meiryo UI" panose="020B0604030504040204" pitchFamily="50" charset="-128"/>
              </a:rPr>
              <a:t>14</a:t>
            </a:r>
            <a:r>
              <a:rPr lang="ja-JP" altLang="en-US" sz="800" dirty="0" smtClean="0">
                <a:latin typeface="+mn-ea"/>
                <a:cs typeface="Meiryo UI" panose="020B0604030504040204" pitchFamily="50" charset="-128"/>
              </a:rPr>
              <a:t>時における滞在者数）</a:t>
            </a:r>
            <a:endParaRPr lang="en-US" altLang="ja-JP" sz="800" dirty="0">
              <a:latin typeface="+mn-ea"/>
              <a:cs typeface="Meiryo UI" panose="020B0604030504040204" pitchFamily="50" charset="-128"/>
            </a:endParaRPr>
          </a:p>
        </p:txBody>
      </p:sp>
      <p:graphicFrame>
        <p:nvGraphicFramePr>
          <p:cNvPr id="23" name="グラフ 22"/>
          <p:cNvGraphicFramePr>
            <a:graphicFrameLocks/>
          </p:cNvGraphicFramePr>
          <p:nvPr>
            <p:extLst>
              <p:ext uri="{D42A27DB-BD31-4B8C-83A1-F6EECF244321}">
                <p14:modId xmlns:p14="http://schemas.microsoft.com/office/powerpoint/2010/main" val="1611779019"/>
              </p:ext>
            </p:extLst>
          </p:nvPr>
        </p:nvGraphicFramePr>
        <p:xfrm>
          <a:off x="4901269" y="702265"/>
          <a:ext cx="4135227" cy="2114667"/>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p:cNvSpPr txBox="1"/>
          <p:nvPr/>
        </p:nvSpPr>
        <p:spPr>
          <a:xfrm>
            <a:off x="7452320" y="692696"/>
            <a:ext cx="396044" cy="200055"/>
          </a:xfrm>
          <a:prstGeom prst="rect">
            <a:avLst/>
          </a:prstGeom>
          <a:noFill/>
        </p:spPr>
        <p:txBody>
          <a:bodyPr wrap="square" rtlCol="0">
            <a:spAutoFit/>
          </a:bodyPr>
          <a:lstStyle/>
          <a:p>
            <a:r>
              <a:rPr lang="en-US" altLang="ja-JP" sz="700" dirty="0"/>
              <a:t>(</a:t>
            </a:r>
            <a:r>
              <a:rPr lang="ja-JP" altLang="en-US" sz="700" dirty="0"/>
              <a:t>人</a:t>
            </a:r>
            <a:r>
              <a:rPr lang="en-US" altLang="ja-JP" sz="700" dirty="0"/>
              <a:t>)</a:t>
            </a:r>
            <a:endParaRPr kumimoji="1" lang="ja-JP" altLang="en-US" sz="7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73</a:t>
            </a:fld>
            <a:endParaRPr kumimoji="1" lang="ja-JP" altLang="en-US"/>
          </a:p>
        </p:txBody>
      </p:sp>
    </p:spTree>
    <p:extLst>
      <p:ext uri="{BB962C8B-B14F-4D97-AF65-F5344CB8AC3E}">
        <p14:creationId xmlns:p14="http://schemas.microsoft.com/office/powerpoint/2010/main" val="30342515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94396" y="116632"/>
            <a:ext cx="2374368" cy="276999"/>
          </a:xfrm>
          <a:prstGeom prst="rect">
            <a:avLst/>
          </a:prstGeom>
        </p:spPr>
        <p:txBody>
          <a:bodyPr wrap="none">
            <a:spAutoFit/>
          </a:bodyPr>
          <a:lstStyle/>
          <a:p>
            <a:r>
              <a:rPr kumimoji="0" lang="ja-JP" altLang="en-US" sz="1200" kern="0" dirty="0" smtClean="0">
                <a:solidFill>
                  <a:srgbClr val="000000"/>
                </a:solidFill>
                <a:latin typeface="Meiryo UI" panose="020B0604030504040204" pitchFamily="50" charset="-128"/>
                <a:ea typeface="Meiryo UI" panose="020B0604030504040204" pitchFamily="50" charset="-128"/>
                <a:cs typeface="Meiryo UI" pitchFamily="50" charset="-128"/>
              </a:rPr>
              <a:t>■全国の水素ステーション普及状況</a:t>
            </a:r>
            <a:endParaRPr lang="ja-JP" altLang="en-US" sz="1200" dirty="0">
              <a:latin typeface="Meiryo UI" panose="020B0604030504040204" pitchFamily="50" charset="-128"/>
              <a:ea typeface="Meiryo UI" panose="020B0604030504040204" pitchFamily="50" charset="-128"/>
            </a:endParaRPr>
          </a:p>
        </p:txBody>
      </p:sp>
      <p:sp>
        <p:nvSpPr>
          <p:cNvPr id="20" name="正方形/長方形 19"/>
          <p:cNvSpPr/>
          <p:nvPr/>
        </p:nvSpPr>
        <p:spPr>
          <a:xfrm>
            <a:off x="181284" y="332656"/>
            <a:ext cx="3744192" cy="384529"/>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：一般社団法人次世代自動車振興センター「水素ステーション普及状況」</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926990399"/>
              </p:ext>
            </p:extLst>
          </p:nvPr>
        </p:nvGraphicFramePr>
        <p:xfrm>
          <a:off x="323528" y="739311"/>
          <a:ext cx="2592288" cy="2865120"/>
        </p:xfrm>
        <a:graphic>
          <a:graphicData uri="http://schemas.openxmlformats.org/drawingml/2006/table">
            <a:tbl>
              <a:tblPr firstRow="1" bandRow="1">
                <a:tableStyleId>{5C22544A-7EE6-4342-B048-85BDC9FD1C3A}</a:tableStyleId>
              </a:tblPr>
              <a:tblGrid>
                <a:gridCol w="1119665"/>
                <a:gridCol w="1472623"/>
              </a:tblGrid>
              <a:tr h="224664">
                <a:tc>
                  <a:txBody>
                    <a:bodyPr/>
                    <a:lstStyle/>
                    <a:p>
                      <a:r>
                        <a:rPr kumimoji="1" lang="ja-JP" altLang="en-US" sz="1000" dirty="0" smtClean="0"/>
                        <a:t>地域</a:t>
                      </a:r>
                      <a:endParaRPr kumimoji="1" lang="ja-JP" altLang="en-US" sz="1000" dirty="0"/>
                    </a:p>
                  </a:txBody>
                  <a:tcPr/>
                </a:tc>
                <a:tc>
                  <a:txBody>
                    <a:bodyPr/>
                    <a:lstStyle/>
                    <a:p>
                      <a:r>
                        <a:rPr kumimoji="1" lang="ja-JP" altLang="en-US" sz="1000" dirty="0" smtClean="0"/>
                        <a:t>都道府県別設置数</a:t>
                      </a:r>
                      <a:endParaRPr kumimoji="1" lang="en-US" altLang="ja-JP" sz="1000" dirty="0" smtClean="0"/>
                    </a:p>
                  </a:txBody>
                  <a:tcPr/>
                </a:tc>
              </a:tr>
              <a:tr h="365080">
                <a:tc rowSpan="2">
                  <a:txBody>
                    <a:bodyPr/>
                    <a:lstStyle/>
                    <a:p>
                      <a:r>
                        <a:rPr kumimoji="1" lang="ja-JP" altLang="en-US" sz="1000" dirty="0" smtClean="0"/>
                        <a:t>首都圏</a:t>
                      </a:r>
                      <a:endParaRPr kumimoji="1" lang="en-US" altLang="ja-JP" sz="1000" dirty="0" smtClean="0"/>
                    </a:p>
                    <a:p>
                      <a:r>
                        <a:rPr kumimoji="1" lang="en-US" altLang="ja-JP" sz="1000" dirty="0" smtClean="0"/>
                        <a:t>35</a:t>
                      </a:r>
                      <a:r>
                        <a:rPr kumimoji="1" lang="ja-JP" altLang="en-US" sz="1000" dirty="0" smtClean="0"/>
                        <a:t>か所</a:t>
                      </a:r>
                      <a:endParaRPr kumimoji="1" lang="ja-JP" altLang="en-US" sz="1000" dirty="0"/>
                    </a:p>
                  </a:txBody>
                  <a:tcPr/>
                </a:tc>
                <a:tc>
                  <a:txBody>
                    <a:bodyPr/>
                    <a:lstStyle/>
                    <a:p>
                      <a:r>
                        <a:rPr kumimoji="1" lang="ja-JP" altLang="en-US" sz="1000" dirty="0" smtClean="0"/>
                        <a:t>うち東京都</a:t>
                      </a:r>
                      <a:endParaRPr kumimoji="1" lang="en-US" altLang="ja-JP" sz="1000" dirty="0" smtClean="0"/>
                    </a:p>
                    <a:p>
                      <a:r>
                        <a:rPr kumimoji="1" lang="en-US" altLang="ja-JP" sz="1000" dirty="0" smtClean="0"/>
                        <a:t>11</a:t>
                      </a:r>
                      <a:r>
                        <a:rPr kumimoji="1" lang="ja-JP" altLang="en-US" sz="1000" dirty="0" smtClean="0"/>
                        <a:t>か所</a:t>
                      </a:r>
                      <a:endParaRPr kumimoji="1" lang="ja-JP" altLang="en-US" sz="1000" dirty="0"/>
                    </a:p>
                  </a:txBody>
                  <a:tcPr/>
                </a:tc>
              </a:tr>
              <a:tr h="365080">
                <a:tc vMerge="1">
                  <a:txBody>
                    <a:bodyPr/>
                    <a:lstStyle/>
                    <a:p>
                      <a:endParaRPr kumimoji="1" lang="ja-JP" altLang="en-US" sz="1200" dirty="0"/>
                    </a:p>
                  </a:txBody>
                  <a:tcPr/>
                </a:tc>
                <a:tc>
                  <a:txBody>
                    <a:bodyPr/>
                    <a:lstStyle/>
                    <a:p>
                      <a:r>
                        <a:rPr kumimoji="1" lang="ja-JP" altLang="en-US" sz="1000" dirty="0" smtClean="0"/>
                        <a:t>うち神奈川県</a:t>
                      </a:r>
                      <a:endParaRPr kumimoji="1" lang="en-US" altLang="ja-JP" sz="1000" dirty="0" smtClean="0"/>
                    </a:p>
                    <a:p>
                      <a:r>
                        <a:rPr kumimoji="1" lang="en-US" altLang="ja-JP" sz="1000" dirty="0" smtClean="0"/>
                        <a:t>11</a:t>
                      </a:r>
                      <a:r>
                        <a:rPr kumimoji="1" lang="ja-JP" altLang="en-US" sz="1000" dirty="0" smtClean="0"/>
                        <a:t>か所</a:t>
                      </a:r>
                      <a:endParaRPr kumimoji="1" lang="ja-JP" altLang="en-US" sz="1000" dirty="0"/>
                    </a:p>
                  </a:txBody>
                  <a:tcPr/>
                </a:tc>
              </a:tr>
              <a:tr h="365080">
                <a:tc>
                  <a:txBody>
                    <a:bodyPr/>
                    <a:lstStyle/>
                    <a:p>
                      <a:r>
                        <a:rPr kumimoji="1" lang="ja-JP" altLang="en-US" sz="1000" dirty="0" smtClean="0"/>
                        <a:t>中京圏</a:t>
                      </a:r>
                      <a:endParaRPr kumimoji="1" lang="en-US" altLang="ja-JP" sz="1000" dirty="0" smtClean="0"/>
                    </a:p>
                    <a:p>
                      <a:r>
                        <a:rPr kumimoji="1" lang="en-US" altLang="ja-JP" sz="1000" dirty="0" smtClean="0"/>
                        <a:t>21</a:t>
                      </a:r>
                      <a:r>
                        <a:rPr kumimoji="1" lang="ja-JP" altLang="en-US" sz="1000" dirty="0" smtClean="0"/>
                        <a:t>か所</a:t>
                      </a:r>
                      <a:endParaRPr kumimoji="1" lang="en-US" altLang="ja-JP" sz="1000" dirty="0" smtClean="0"/>
                    </a:p>
                  </a:txBody>
                  <a:tcPr/>
                </a:tc>
                <a:tc>
                  <a:txBody>
                    <a:bodyPr/>
                    <a:lstStyle/>
                    <a:p>
                      <a:r>
                        <a:rPr kumimoji="1" lang="ja-JP" altLang="en-US" sz="1000" dirty="0" smtClean="0"/>
                        <a:t>うち愛知県</a:t>
                      </a:r>
                      <a:endParaRPr kumimoji="1" lang="en-US" altLang="ja-JP" sz="1000" dirty="0" smtClean="0"/>
                    </a:p>
                    <a:p>
                      <a:r>
                        <a:rPr kumimoji="1" lang="en-US" altLang="ja-JP" sz="1000" dirty="0" smtClean="0"/>
                        <a:t>16</a:t>
                      </a:r>
                      <a:r>
                        <a:rPr kumimoji="1" lang="ja-JP" altLang="en-US" sz="1000" dirty="0" smtClean="0"/>
                        <a:t>か所</a:t>
                      </a:r>
                      <a:endParaRPr kumimoji="1" lang="ja-JP" altLang="en-US" sz="1000" dirty="0"/>
                    </a:p>
                  </a:txBody>
                  <a:tcPr/>
                </a:tc>
              </a:tr>
              <a:tr h="365080">
                <a:tc>
                  <a:txBody>
                    <a:bodyPr/>
                    <a:lstStyle/>
                    <a:p>
                      <a:r>
                        <a:rPr kumimoji="1" lang="ja-JP" altLang="en-US" sz="1000" dirty="0" smtClean="0"/>
                        <a:t>関西圏</a:t>
                      </a:r>
                      <a:endParaRPr kumimoji="1" lang="en-US" altLang="ja-JP" sz="1000" dirty="0" smtClean="0"/>
                    </a:p>
                    <a:p>
                      <a:r>
                        <a:rPr kumimoji="1" lang="en-US" altLang="ja-JP" sz="1000" dirty="0" smtClean="0"/>
                        <a:t>11</a:t>
                      </a:r>
                      <a:r>
                        <a:rPr kumimoji="1" lang="ja-JP" altLang="en-US" sz="1000" dirty="0" smtClean="0"/>
                        <a:t>か所</a:t>
                      </a:r>
                      <a:endParaRPr kumimoji="1" lang="ja-JP" altLang="en-US" sz="1000" dirty="0"/>
                    </a:p>
                  </a:txBody>
                  <a:tcPr/>
                </a:tc>
                <a:tc>
                  <a:txBody>
                    <a:bodyPr/>
                    <a:lstStyle/>
                    <a:p>
                      <a:r>
                        <a:rPr kumimoji="1" lang="ja-JP" altLang="en-US" sz="1000" dirty="0" smtClean="0"/>
                        <a:t>うち大阪府</a:t>
                      </a:r>
                      <a:endParaRPr kumimoji="1" lang="en-US" altLang="ja-JP" sz="1000" dirty="0" smtClean="0"/>
                    </a:p>
                    <a:p>
                      <a:r>
                        <a:rPr kumimoji="1" lang="ja-JP" altLang="en-US" sz="1000" dirty="0" smtClean="0"/>
                        <a:t>７か所</a:t>
                      </a:r>
                      <a:endParaRPr kumimoji="1" lang="ja-JP" altLang="en-US" sz="1000" dirty="0"/>
                    </a:p>
                  </a:txBody>
                  <a:tcPr/>
                </a:tc>
              </a:tr>
              <a:tr h="365080">
                <a:tc>
                  <a:txBody>
                    <a:bodyPr/>
                    <a:lstStyle/>
                    <a:p>
                      <a:r>
                        <a:rPr kumimoji="1" lang="ja-JP" altLang="en-US" sz="1000" dirty="0" smtClean="0"/>
                        <a:t>北九州圏</a:t>
                      </a:r>
                      <a:endParaRPr kumimoji="1" lang="en-US" altLang="ja-JP" sz="1000" dirty="0" smtClean="0"/>
                    </a:p>
                    <a:p>
                      <a:r>
                        <a:rPr kumimoji="1" lang="en-US" altLang="ja-JP" sz="1000" dirty="0" smtClean="0"/>
                        <a:t>10</a:t>
                      </a:r>
                      <a:r>
                        <a:rPr kumimoji="1" lang="ja-JP" altLang="en-US" sz="1000" dirty="0" smtClean="0"/>
                        <a:t>か所</a:t>
                      </a:r>
                      <a:endParaRPr kumimoji="1" lang="ja-JP" altLang="en-US" sz="1000" dirty="0"/>
                    </a:p>
                  </a:txBody>
                  <a:tcPr/>
                </a:tc>
                <a:tc>
                  <a:txBody>
                    <a:bodyPr/>
                    <a:lstStyle/>
                    <a:p>
                      <a:r>
                        <a:rPr kumimoji="1" lang="ja-JP" altLang="en-US" sz="1000" dirty="0" smtClean="0"/>
                        <a:t>うち福岡県</a:t>
                      </a:r>
                      <a:endParaRPr kumimoji="1" lang="en-US" altLang="ja-JP" sz="1000" dirty="0" smtClean="0"/>
                    </a:p>
                    <a:p>
                      <a:r>
                        <a:rPr kumimoji="1" lang="ja-JP" altLang="en-US" sz="1000" dirty="0" smtClean="0"/>
                        <a:t>８か所</a:t>
                      </a:r>
                      <a:endParaRPr kumimoji="1" lang="ja-JP" altLang="en-US" sz="1000" dirty="0"/>
                    </a:p>
                  </a:txBody>
                  <a:tcPr/>
                </a:tc>
              </a:tr>
              <a:tr h="365080">
                <a:tc>
                  <a:txBody>
                    <a:bodyPr/>
                    <a:lstStyle/>
                    <a:p>
                      <a:r>
                        <a:rPr kumimoji="1" lang="ja-JP" altLang="en-US" sz="1000" dirty="0" smtClean="0"/>
                        <a:t>その他の地域</a:t>
                      </a:r>
                      <a:endParaRPr kumimoji="1" lang="en-US" altLang="ja-JP" sz="1000" dirty="0" smtClean="0"/>
                    </a:p>
                    <a:p>
                      <a:r>
                        <a:rPr kumimoji="1" lang="ja-JP" altLang="en-US" sz="1000" dirty="0" smtClean="0"/>
                        <a:t>３か所</a:t>
                      </a:r>
                      <a:endParaRPr kumimoji="1" lang="ja-JP" altLang="en-US" sz="1000" dirty="0"/>
                    </a:p>
                  </a:txBody>
                  <a:tcPr/>
                </a:tc>
                <a:tc>
                  <a:txBody>
                    <a:bodyPr/>
                    <a:lstStyle/>
                    <a:p>
                      <a:r>
                        <a:rPr kumimoji="1" lang="ja-JP" altLang="en-US" sz="1000" dirty="0" smtClean="0"/>
                        <a:t>・山口県１か所</a:t>
                      </a:r>
                      <a:endParaRPr kumimoji="1" lang="en-US" altLang="ja-JP" sz="1000" dirty="0" smtClean="0"/>
                    </a:p>
                    <a:p>
                      <a:r>
                        <a:rPr kumimoji="1" lang="ja-JP" altLang="en-US" sz="1000" dirty="0" smtClean="0"/>
                        <a:t>・徳島県２か所</a:t>
                      </a:r>
                      <a:endParaRPr kumimoji="1" lang="ja-JP" altLang="en-US" sz="1000" dirty="0"/>
                    </a:p>
                  </a:txBody>
                  <a:tcPr/>
                </a:tc>
              </a:tr>
              <a:tr h="224664">
                <a:tc>
                  <a:txBody>
                    <a:bodyPr/>
                    <a:lstStyle/>
                    <a:p>
                      <a:r>
                        <a:rPr kumimoji="1" lang="ja-JP" altLang="en-US" sz="1000" dirty="0" smtClean="0"/>
                        <a:t>全国</a:t>
                      </a:r>
                      <a:endParaRPr kumimoji="1" lang="ja-JP" altLang="en-US" sz="1000" dirty="0"/>
                    </a:p>
                  </a:txBody>
                  <a:tcPr/>
                </a:tc>
                <a:tc>
                  <a:txBody>
                    <a:bodyPr/>
                    <a:lstStyle/>
                    <a:p>
                      <a:r>
                        <a:rPr kumimoji="1" lang="ja-JP" altLang="en-US" sz="1000" dirty="0" smtClean="0"/>
                        <a:t>合計</a:t>
                      </a:r>
                      <a:r>
                        <a:rPr kumimoji="1" lang="en-US" altLang="ja-JP" sz="1000" dirty="0" smtClean="0"/>
                        <a:t>80</a:t>
                      </a:r>
                      <a:r>
                        <a:rPr kumimoji="1" lang="ja-JP" altLang="en-US" sz="1000" dirty="0" smtClean="0"/>
                        <a:t>か所</a:t>
                      </a:r>
                      <a:endParaRPr kumimoji="1" lang="ja-JP" altLang="en-US" sz="1000" dirty="0"/>
                    </a:p>
                  </a:txBody>
                  <a:tcPr/>
                </a:tc>
              </a:tr>
            </a:tbl>
          </a:graphicData>
        </a:graphic>
      </p:graphicFrame>
      <p:sp>
        <p:nvSpPr>
          <p:cNvPr id="6" name="正方形/長方形 5"/>
          <p:cNvSpPr/>
          <p:nvPr/>
        </p:nvSpPr>
        <p:spPr>
          <a:xfrm>
            <a:off x="219548" y="3717032"/>
            <a:ext cx="5105216" cy="246221"/>
          </a:xfrm>
          <a:prstGeom prst="rect">
            <a:avLst/>
          </a:prstGeom>
        </p:spPr>
        <p:txBody>
          <a:bodyPr wrap="square">
            <a:spAutoFit/>
          </a:bodyPr>
          <a:lstStyle/>
          <a:p>
            <a:pPr marL="177800" indent="-177800">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大阪府では、平成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年３月に「</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H2Osaka</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ビジョン」を策定し、水素利用の推進を図っている。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74</a:t>
            </a:fld>
            <a:endParaRPr kumimoji="1" lang="ja-JP" altLang="en-US"/>
          </a:p>
        </p:txBody>
      </p:sp>
    </p:spTree>
    <p:extLst>
      <p:ext uri="{BB962C8B-B14F-4D97-AF65-F5344CB8AC3E}">
        <p14:creationId xmlns:p14="http://schemas.microsoft.com/office/powerpoint/2010/main" val="1437227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a:spLocks noChangeArrowheads="1"/>
          </p:cNvSpPr>
          <p:nvPr/>
        </p:nvSpPr>
        <p:spPr bwMode="auto">
          <a:xfrm>
            <a:off x="251520" y="312911"/>
            <a:ext cx="30963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smtClean="0">
                <a:latin typeface="+mn-ea"/>
              </a:rPr>
              <a:t>■</a:t>
            </a:r>
            <a:r>
              <a:rPr lang="ja-JP" altLang="en-US" sz="1400" smtClean="0">
                <a:latin typeface="+mn-ea"/>
              </a:rPr>
              <a:t>地域</a:t>
            </a:r>
            <a:r>
              <a:rPr lang="ja-JP" altLang="en-US" sz="1400">
                <a:latin typeface="+mn-ea"/>
              </a:rPr>
              <a:t>別業種別付加</a:t>
            </a:r>
            <a:r>
              <a:rPr lang="ja-JP" altLang="en-US" sz="1400" dirty="0" smtClean="0">
                <a:latin typeface="+mn-ea"/>
              </a:rPr>
              <a:t>価値額（</a:t>
            </a:r>
            <a:r>
              <a:rPr lang="en-US" altLang="ja-JP" sz="1400" dirty="0" smtClean="0">
                <a:latin typeface="+mn-ea"/>
              </a:rPr>
              <a:t>2012</a:t>
            </a:r>
            <a:r>
              <a:rPr lang="ja-JP" altLang="en-US" sz="1400" dirty="0" smtClean="0">
                <a:latin typeface="+mn-ea"/>
              </a:rPr>
              <a:t>年）　</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3"/>
          <p:cNvSpPr txBox="1">
            <a:spLocks noChangeArrowheads="1"/>
          </p:cNvSpPr>
          <p:nvPr/>
        </p:nvSpPr>
        <p:spPr bwMode="auto">
          <a:xfrm>
            <a:off x="3563888" y="404664"/>
            <a:ext cx="3312368"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RESAS</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（地域経済分析システム）</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産業構造マップ</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を基に作成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大かっこ 7"/>
          <p:cNvSpPr/>
          <p:nvPr/>
        </p:nvSpPr>
        <p:spPr>
          <a:xfrm>
            <a:off x="395536" y="6165304"/>
            <a:ext cx="7920880" cy="360040"/>
          </a:xfrm>
          <a:prstGeom prst="bracketPair">
            <a:avLst>
              <a:gd name="adj" fmla="val 6120"/>
            </a:avLst>
          </a:prstGeom>
          <a:ln w="9525">
            <a:solidFill>
              <a:sysClr val="windowText" lastClr="000000"/>
            </a:solidFill>
          </a:ln>
        </p:spPr>
        <p:style>
          <a:lnRef idx="2">
            <a:schemeClr val="accent6"/>
          </a:lnRef>
          <a:fillRef idx="1">
            <a:schemeClr val="lt1"/>
          </a:fillRef>
          <a:effectRef idx="0">
            <a:schemeClr val="accent6"/>
          </a:effectRef>
          <a:fontRef idx="minor">
            <a:schemeClr val="dk1"/>
          </a:fontRef>
        </p:style>
        <p:txBody>
          <a:bodyPr lIns="72000" tIns="36000" rIns="72000" bIns="3600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eaLnBrk="0" fontAlgn="base" latinLnBrk="0" hangingPunct="0"/>
            <a:r>
              <a:rPr kumimoji="1" lang="en-US" altLang="ja-JP" sz="700" b="0" i="0" baseline="0" dirty="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大阪市地域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大阪市</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北大阪地域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吹田市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、高槻市、茨木市、摂津市、島本町、豊中市、池田市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、箕面市、豊能町</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能勢町</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東部大阪地域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守口市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、枚方市、寝屋川市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、大東市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、門真市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四條畷</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、交野市、八尾市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、柏原市、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東大阪市</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南河内地域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富田林市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、河内長野市、松原市、羽曳野市、藤井寺市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、大阪狭山市、太子町</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、河南町</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、千早赤阪村</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泉州</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堺市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、泉大津市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和泉市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、高石市、忠岡町、岸和田市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、貝塚市、泉佐野市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、泉南市、阪南市、熊取町、田尻町、岬町</a:t>
            </a:r>
            <a:endParaRPr lang="ja-JP" altLang="ja-JP" sz="700" dirty="0">
              <a:effectLst/>
              <a:latin typeface="HGSｺﾞｼｯｸM" panose="020B0600000000000000" pitchFamily="50" charset="-128"/>
              <a:ea typeface="HGSｺﾞｼｯｸM" panose="020B0600000000000000" pitchFamily="50" charset="-128"/>
            </a:endParaRPr>
          </a:p>
        </p:txBody>
      </p:sp>
      <p:sp>
        <p:nvSpPr>
          <p:cNvPr id="12" name="Text Box 3"/>
          <p:cNvSpPr txBox="1">
            <a:spLocks noChangeArrowheads="1"/>
          </p:cNvSpPr>
          <p:nvPr/>
        </p:nvSpPr>
        <p:spPr bwMode="auto">
          <a:xfrm>
            <a:off x="7416316" y="3667855"/>
            <a:ext cx="900100"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1755153271"/>
              </p:ext>
            </p:extLst>
          </p:nvPr>
        </p:nvGraphicFramePr>
        <p:xfrm>
          <a:off x="611561" y="3861048"/>
          <a:ext cx="7632844" cy="2200275"/>
        </p:xfrm>
        <a:graphic>
          <a:graphicData uri="http://schemas.openxmlformats.org/drawingml/2006/table">
            <a:tbl>
              <a:tblPr>
                <a:tableStyleId>{5C22544A-7EE6-4342-B048-85BDC9FD1C3A}</a:tableStyleId>
              </a:tblPr>
              <a:tblGrid>
                <a:gridCol w="2027954"/>
                <a:gridCol w="560489"/>
                <a:gridCol w="560489"/>
                <a:gridCol w="560489"/>
                <a:gridCol w="560489"/>
                <a:gridCol w="560489"/>
                <a:gridCol w="560489"/>
                <a:gridCol w="560489"/>
                <a:gridCol w="560489"/>
                <a:gridCol w="560489"/>
                <a:gridCol w="560489"/>
              </a:tblGrid>
              <a:tr h="139070">
                <a:tc rowSpan="2">
                  <a:txBody>
                    <a:bodyPr/>
                    <a:lstStyle/>
                    <a:p>
                      <a:pPr algn="ctr" fontAlgn="ct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gridSpan="2">
                  <a:txBody>
                    <a:bodyPr/>
                    <a:lstStyle/>
                    <a:p>
                      <a:pPr algn="ctr" fontAlgn="ctr"/>
                      <a:r>
                        <a:rPr lang="ja-JP" altLang="en-US" sz="900" u="none" strike="noStrike" dirty="0">
                          <a:effectLst/>
                          <a:latin typeface="HGｺﾞｼｯｸM" panose="020B0609000000000000" pitchFamily="49" charset="-128"/>
                          <a:ea typeface="HGｺﾞｼｯｸM" panose="020B0609000000000000" pitchFamily="49" charset="-128"/>
                        </a:rPr>
                        <a:t>大阪市地域</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900" u="none" strike="noStrike">
                          <a:effectLst/>
                          <a:latin typeface="HGｺﾞｼｯｸM" panose="020B0609000000000000" pitchFamily="49" charset="-128"/>
                          <a:ea typeface="HGｺﾞｼｯｸM" panose="020B0609000000000000" pitchFamily="49" charset="-128"/>
                        </a:rPr>
                        <a:t>北大阪地域</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zh-TW" altLang="en-US" sz="900" u="none" strike="noStrike">
                          <a:effectLst/>
                          <a:latin typeface="HGｺﾞｼｯｸM" panose="020B0609000000000000" pitchFamily="49" charset="-128"/>
                          <a:ea typeface="HGｺﾞｼｯｸM" panose="020B0609000000000000" pitchFamily="49" charset="-128"/>
                        </a:rPr>
                        <a:t>東部大阪地域</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900" u="none" strike="noStrike">
                          <a:effectLst/>
                          <a:latin typeface="HGｺﾞｼｯｸM" panose="020B0609000000000000" pitchFamily="49" charset="-128"/>
                          <a:ea typeface="HGｺﾞｼｯｸM" panose="020B0609000000000000" pitchFamily="49" charset="-128"/>
                        </a:rPr>
                        <a:t>南河内地域</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900" u="none" strike="noStrike">
                          <a:effectLst/>
                          <a:latin typeface="HGｺﾞｼｯｸM" panose="020B0609000000000000" pitchFamily="49" charset="-128"/>
                          <a:ea typeface="HGｺﾞｼｯｸM" panose="020B0609000000000000" pitchFamily="49" charset="-128"/>
                        </a:rPr>
                        <a:t>泉州地域</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r>
              <a:tr h="139070">
                <a:tc vMerge="1">
                  <a:txBody>
                    <a:bodyPr/>
                    <a:lstStyle/>
                    <a:p>
                      <a:endParaRPr kumimoji="1" lang="ja-JP" altLang="en-US"/>
                    </a:p>
                  </a:txBody>
                  <a:tcPr/>
                </a:tc>
                <a:tc>
                  <a:txBody>
                    <a:bodyPr/>
                    <a:lstStyle/>
                    <a:p>
                      <a:pPr algn="l" fontAlgn="ctr"/>
                      <a:r>
                        <a:rPr lang="ja-JP" altLang="en-US" sz="600" u="none" strike="noStrike" dirty="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endParaRPr lang="ja-JP" altLang="en-US" sz="6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600" u="none" strike="noStrike" dirty="0" smtClean="0">
                          <a:effectLst/>
                          <a:latin typeface="HGｺﾞｼｯｸM" panose="020B0609000000000000" pitchFamily="49" charset="-128"/>
                          <a:ea typeface="HGｺﾞｼｯｸM" panose="020B0609000000000000" pitchFamily="49" charset="-128"/>
                        </a:rPr>
                        <a:t>　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dirty="0">
                          <a:effectLst/>
                          <a:latin typeface="HGｺﾞｼｯｸM" panose="020B0609000000000000" pitchFamily="49" charset="-128"/>
                          <a:ea typeface="HGｺﾞｼｯｸM" panose="020B0609000000000000" pitchFamily="49" charset="-128"/>
                        </a:rPr>
                        <a:t>域内ｼｪｱ</a:t>
                      </a:r>
                      <a:endParaRPr lang="ja-JP" altLang="en-US" sz="8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u="none" strike="noStrike" dirty="0" smtClean="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u="none" strike="noStrike" dirty="0" smtClean="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u="none" strike="noStrike" dirty="0" smtClean="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建設業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10,828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1,477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1,314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320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製造業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40,480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27.1%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5,299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27.0%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13,299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47.2%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1,215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26.8%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5,922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31.3%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dirty="0">
                          <a:effectLst/>
                          <a:latin typeface="HGｺﾞｼｯｸM" panose="020B0609000000000000" pitchFamily="49" charset="-128"/>
                          <a:ea typeface="HGｺﾞｼｯｸM" panose="020B0609000000000000" pitchFamily="49" charset="-128"/>
                        </a:rPr>
                        <a:t>情報通信業</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8,411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197</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212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a:effectLst/>
                          <a:latin typeface="HGｺﾞｼｯｸM" panose="020B0609000000000000" pitchFamily="49" charset="-128"/>
                          <a:ea typeface="HGｺﾞｼｯｸM" panose="020B0609000000000000" pitchFamily="49" charset="-128"/>
                        </a:rPr>
                        <a:t>運輸業、郵便業</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9,374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1,590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1,475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1,579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a:effectLst/>
                          <a:latin typeface="HGｺﾞｼｯｸM" panose="020B0609000000000000" pitchFamily="49" charset="-128"/>
                          <a:ea typeface="HGｺﾞｼｯｸM" panose="020B0609000000000000" pitchFamily="49" charset="-128"/>
                        </a:rPr>
                        <a:t>卸売業、小売業</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34,025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22.8%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3,258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16.6%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3,742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842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2,963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a:effectLst/>
                          <a:latin typeface="HGｺﾞｼｯｸM" panose="020B0609000000000000" pitchFamily="49" charset="-128"/>
                          <a:ea typeface="HGｺﾞｼｯｸM" panose="020B0609000000000000" pitchFamily="49" charset="-128"/>
                        </a:rPr>
                        <a:t>金融業、保険業</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11,903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dirty="0">
                          <a:effectLst/>
                          <a:latin typeface="HGｺﾞｼｯｸM" panose="020B0609000000000000" pitchFamily="49" charset="-128"/>
                          <a:ea typeface="HGｺﾞｼｯｸM" panose="020B0609000000000000" pitchFamily="49" charset="-128"/>
                        </a:rPr>
                        <a:t>不動産業、物品賃貸業</a:t>
                      </a:r>
                      <a:endParaRPr lang="zh-TW"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6,389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766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825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547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学術研究、専門・技術サービス業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5,115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592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261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宿泊業、飲食サービス業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3,809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168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1,166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医療、福祉</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5,508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2,127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2,823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926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20.4%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2,932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サービス業（他に分類されないもの）</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7,108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992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1,110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657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その他</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6,452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2,315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2,350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487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1,270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総計</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149,402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19,637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28,192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100.0%</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4,539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18,897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100.0%</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bl>
          </a:graphicData>
        </a:graphic>
      </p:graphicFrame>
      <p:graphicFrame>
        <p:nvGraphicFramePr>
          <p:cNvPr id="9" name="グラフ 8"/>
          <p:cNvGraphicFramePr>
            <a:graphicFrameLocks/>
          </p:cNvGraphicFramePr>
          <p:nvPr>
            <p:extLst>
              <p:ext uri="{D42A27DB-BD31-4B8C-83A1-F6EECF244321}">
                <p14:modId xmlns:p14="http://schemas.microsoft.com/office/powerpoint/2010/main" val="1926315663"/>
              </p:ext>
            </p:extLst>
          </p:nvPr>
        </p:nvGraphicFramePr>
        <p:xfrm>
          <a:off x="467544" y="621588"/>
          <a:ext cx="7909214" cy="3046267"/>
        </p:xfrm>
        <a:graphic>
          <a:graphicData uri="http://schemas.openxmlformats.org/drawingml/2006/chart">
            <c:chart xmlns:c="http://schemas.openxmlformats.org/drawingml/2006/chart" xmlns:r="http://schemas.openxmlformats.org/officeDocument/2006/relationships" r:id="rId2"/>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7</a:t>
            </a:fld>
            <a:endParaRPr kumimoji="1" lang="ja-JP" altLang="en-US"/>
          </a:p>
        </p:txBody>
      </p:sp>
    </p:spTree>
    <p:extLst>
      <p:ext uri="{BB962C8B-B14F-4D97-AF65-F5344CB8AC3E}">
        <p14:creationId xmlns:p14="http://schemas.microsoft.com/office/powerpoint/2010/main" val="3915130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7" name="角丸四角形 16"/>
          <p:cNvSpPr/>
          <p:nvPr/>
        </p:nvSpPr>
        <p:spPr>
          <a:xfrm>
            <a:off x="4427984" y="4437112"/>
            <a:ext cx="4583110" cy="2088233"/>
          </a:xfrm>
          <a:prstGeom prst="roundRect">
            <a:avLst>
              <a:gd name="adj" fmla="val 513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6" name="角丸四角形 5"/>
          <p:cNvSpPr/>
          <p:nvPr/>
        </p:nvSpPr>
        <p:spPr>
          <a:xfrm>
            <a:off x="179512" y="4437113"/>
            <a:ext cx="4109659" cy="2088232"/>
          </a:xfrm>
          <a:prstGeom prst="roundRect">
            <a:avLst>
              <a:gd name="adj" fmla="val 513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参考）大阪の成長目標実現に必要になる労働生産性と就業者数</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179512" y="620688"/>
            <a:ext cx="8784976" cy="6480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t>ＲＥＳＡＳ（</a:t>
            </a:r>
            <a:r>
              <a:rPr lang="ja-JP" altLang="en-US" sz="1400" dirty="0"/>
              <a:t>地域経済分析システム</a:t>
            </a:r>
            <a:r>
              <a:rPr kumimoji="1" lang="ja-JP" altLang="en-US" sz="1400" dirty="0" smtClean="0"/>
              <a:t>）を用いて、大阪府が</a:t>
            </a:r>
            <a:r>
              <a:rPr lang="en-US" altLang="ja-JP" sz="1400" dirty="0"/>
              <a:t>2020</a:t>
            </a:r>
            <a:r>
              <a:rPr lang="ja-JP" altLang="en-US" sz="1400" dirty="0" smtClean="0"/>
              <a:t>年に向けて年率２％で成長する場合の必要となる労働生産性（就業者一人あたり付加価値額）と就業者数についてシミュレーションを行った。</a:t>
            </a:r>
            <a:endParaRPr kumimoji="1" lang="ja-JP" altLang="en-US" sz="1400" dirty="0"/>
          </a:p>
        </p:txBody>
      </p:sp>
      <p:sp>
        <p:nvSpPr>
          <p:cNvPr id="4" name="テキスト ボックス 3"/>
          <p:cNvSpPr txBox="1"/>
          <p:nvPr/>
        </p:nvSpPr>
        <p:spPr>
          <a:xfrm>
            <a:off x="212992" y="4437112"/>
            <a:ext cx="3915607" cy="877163"/>
          </a:xfrm>
          <a:prstGeom prst="rect">
            <a:avLst/>
          </a:prstGeom>
          <a:noFill/>
        </p:spPr>
        <p:txBody>
          <a:bodyPr wrap="square" rtlCol="0">
            <a:spAutoFit/>
          </a:bodyPr>
          <a:lstStyle/>
          <a:p>
            <a:r>
              <a:rPr lang="ja-JP" altLang="en-US" sz="1000" dirty="0" smtClean="0"/>
              <a:t>・</a:t>
            </a:r>
            <a:r>
              <a:rPr lang="ja-JP" altLang="ja-JP" sz="1000" dirty="0" smtClean="0"/>
              <a:t>趨勢</a:t>
            </a:r>
            <a:r>
              <a:rPr lang="ja-JP" altLang="ja-JP" sz="1000" dirty="0"/>
              <a:t>ケース：労働力率、完全失業率、</a:t>
            </a:r>
            <a:r>
              <a:rPr lang="ja-JP" altLang="ja-JP" sz="1000" dirty="0" smtClean="0"/>
              <a:t>就</a:t>
            </a:r>
            <a:r>
              <a:rPr lang="ja-JP" altLang="en-US" sz="1000" dirty="0" smtClean="0"/>
              <a:t>業</a:t>
            </a:r>
            <a:r>
              <a:rPr lang="ja-JP" altLang="ja-JP" sz="1000" dirty="0" smtClean="0"/>
              <a:t>率</a:t>
            </a:r>
            <a:r>
              <a:rPr lang="ja-JP" altLang="ja-JP" sz="1000" dirty="0"/>
              <a:t>は</a:t>
            </a:r>
            <a:r>
              <a:rPr lang="en-US" altLang="ja-JP" sz="1000" dirty="0"/>
              <a:t>2010</a:t>
            </a:r>
            <a:r>
              <a:rPr lang="ja-JP" altLang="ja-JP" sz="1000" dirty="0"/>
              <a:t>年水準、労働生産性は</a:t>
            </a:r>
            <a:r>
              <a:rPr lang="en-US" altLang="ja-JP" sz="1000" dirty="0"/>
              <a:t>2012</a:t>
            </a:r>
            <a:r>
              <a:rPr lang="ja-JP" altLang="ja-JP" sz="1000" dirty="0"/>
              <a:t>年水準で横ばいの状態で、将来人口（国立社会保障・人口問題研究所推計）が推移した場合。</a:t>
            </a:r>
            <a:br>
              <a:rPr lang="ja-JP" altLang="ja-JP" sz="1000" dirty="0"/>
            </a:br>
            <a:r>
              <a:rPr lang="ja-JP" altLang="en-US" sz="1000" dirty="0" smtClean="0"/>
              <a:t>・</a:t>
            </a:r>
            <a:r>
              <a:rPr lang="ja-JP" altLang="ja-JP" sz="1000" dirty="0" smtClean="0"/>
              <a:t>設定</a:t>
            </a:r>
            <a:r>
              <a:rPr lang="ja-JP" altLang="ja-JP" sz="1000" dirty="0"/>
              <a:t>ケース：成長率</a:t>
            </a:r>
            <a:r>
              <a:rPr lang="en-US" altLang="ja-JP" sz="1000" dirty="0"/>
              <a:t>2.0%</a:t>
            </a:r>
            <a:r>
              <a:rPr lang="ja-JP" altLang="ja-JP" sz="1000" dirty="0"/>
              <a:t>（年率）で推移した場合。</a:t>
            </a:r>
          </a:p>
          <a:p>
            <a:r>
              <a:rPr kumimoji="1" lang="ja-JP" altLang="en-US" sz="1100" b="1" dirty="0" smtClean="0"/>
              <a:t>→趨勢ケースでは減少の恐れ</a:t>
            </a:r>
            <a:endParaRPr kumimoji="1" lang="ja-JP" altLang="en-US" sz="11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95" y="5301208"/>
            <a:ext cx="3627713" cy="1152128"/>
          </a:xfrm>
          <a:prstGeom prst="rect">
            <a:avLst/>
          </a:prstGeom>
          <a:solidFill>
            <a:schemeClr val="bg1"/>
          </a:solidFill>
          <a:ln>
            <a:noFill/>
          </a:ln>
          <a:effectLst/>
          <a:extLst/>
        </p:spPr>
      </p:pic>
      <p:pic>
        <p:nvPicPr>
          <p:cNvPr id="1034"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t="12676"/>
          <a:stretch/>
        </p:blipFill>
        <p:spPr bwMode="auto">
          <a:xfrm>
            <a:off x="179512" y="1772816"/>
            <a:ext cx="4109659" cy="2575663"/>
          </a:xfrm>
          <a:prstGeom prst="rect">
            <a:avLst/>
          </a:prstGeom>
          <a:solidFill>
            <a:schemeClr val="bg1"/>
          </a:solidFill>
          <a:ln>
            <a:noFill/>
          </a:ln>
          <a:effectLst/>
          <a:extLst/>
        </p:spPr>
      </p:pic>
      <p:sp>
        <p:nvSpPr>
          <p:cNvPr id="29" name="テキスト ボックス 28"/>
          <p:cNvSpPr txBox="1"/>
          <p:nvPr/>
        </p:nvSpPr>
        <p:spPr>
          <a:xfrm>
            <a:off x="4483927" y="4529152"/>
            <a:ext cx="4527167" cy="1708160"/>
          </a:xfrm>
          <a:prstGeom prst="rect">
            <a:avLst/>
          </a:prstGeom>
          <a:noFill/>
        </p:spPr>
        <p:txBody>
          <a:bodyPr wrap="square" rtlCol="0">
            <a:spAutoFit/>
          </a:bodyPr>
          <a:lstStyle/>
          <a:p>
            <a:r>
              <a:rPr lang="ja-JP" altLang="en-US" sz="1050" b="1" dirty="0"/>
              <a:t>設定ケースの実現に必要となる労働生産性と就業者数：設定した将来の成長率を実現するために必要となる労働参加率と労働生産性の改善水準が継続した場合の、</a:t>
            </a:r>
            <a:r>
              <a:rPr lang="en-US" altLang="ja-JP" sz="1050" b="1" dirty="0"/>
              <a:t>2030</a:t>
            </a:r>
            <a:r>
              <a:rPr lang="ja-JP" altLang="en-US" sz="1050" b="1" dirty="0"/>
              <a:t>年における就業者数および労働生産性の組み合わせを示している</a:t>
            </a:r>
            <a:r>
              <a:rPr lang="ja-JP" altLang="en-US" sz="1050" b="1" dirty="0" smtClean="0"/>
              <a:t>。</a:t>
            </a:r>
            <a:endParaRPr lang="en-US" altLang="ja-JP" sz="1050" b="1" dirty="0" smtClean="0"/>
          </a:p>
          <a:p>
            <a:endParaRPr kumimoji="1" lang="en-US" altLang="ja-JP" sz="1050" b="1" dirty="0"/>
          </a:p>
          <a:p>
            <a:r>
              <a:rPr lang="ja-JP" altLang="en-US" sz="1050" b="1" dirty="0" smtClean="0"/>
              <a:t>→就業者数が変化しない（維持ケース）場合には</a:t>
            </a:r>
            <a:endParaRPr lang="en-US" altLang="ja-JP" sz="1050" b="1" dirty="0" smtClean="0"/>
          </a:p>
          <a:p>
            <a:r>
              <a:rPr kumimoji="1" lang="ja-JP" altLang="en-US" sz="1050" b="1" dirty="0" smtClean="0"/>
              <a:t>２０１０年から２０年間で、８９８万円</a:t>
            </a:r>
            <a:r>
              <a:rPr kumimoji="1" lang="en-US" altLang="ja-JP" sz="1050" b="1" dirty="0" smtClean="0"/>
              <a:t>/</a:t>
            </a:r>
            <a:r>
              <a:rPr kumimoji="1" lang="ja-JP" altLang="en-US" sz="1050" b="1" dirty="0" smtClean="0"/>
              <a:t>人から約１２４０万円</a:t>
            </a:r>
            <a:r>
              <a:rPr kumimoji="1" lang="en-US" altLang="ja-JP" sz="1050" b="1" dirty="0" smtClean="0"/>
              <a:t>/</a:t>
            </a:r>
            <a:r>
              <a:rPr kumimoji="1" lang="ja-JP" altLang="en-US" sz="1050" b="1" dirty="0" smtClean="0"/>
              <a:t>人への労働生産性の向上が必要である。</a:t>
            </a:r>
            <a:endParaRPr kumimoji="1" lang="en-US" altLang="ja-JP" sz="1050" b="1" dirty="0" smtClean="0"/>
          </a:p>
          <a:p>
            <a:r>
              <a:rPr lang="ja-JP" altLang="en-US" sz="1050" b="1" dirty="0"/>
              <a:t>ちなみ</a:t>
            </a:r>
            <a:r>
              <a:rPr lang="ja-JP" altLang="en-US" sz="1050" b="1" dirty="0" smtClean="0"/>
              <a:t>に２０００年は８２２．８２万円／人、２００５年は８８７．４７万円／人となっており、一人あたりの付加価値の相当なレベルで向上が必要。</a:t>
            </a:r>
            <a:endParaRPr kumimoji="1" lang="ja-JP" altLang="en-US" sz="1050" b="1" dirty="0"/>
          </a:p>
        </p:txBody>
      </p:sp>
      <p:sp>
        <p:nvSpPr>
          <p:cNvPr id="13" name="テキスト ボックス 12"/>
          <p:cNvSpPr txBox="1"/>
          <p:nvPr/>
        </p:nvSpPr>
        <p:spPr>
          <a:xfrm>
            <a:off x="0" y="1268760"/>
            <a:ext cx="4427984" cy="561692"/>
          </a:xfrm>
          <a:prstGeom prst="rect">
            <a:avLst/>
          </a:prstGeom>
          <a:noFill/>
        </p:spPr>
        <p:txBody>
          <a:bodyPr wrap="square" rtlCol="0">
            <a:spAutoFit/>
          </a:bodyPr>
          <a:lstStyle/>
          <a:p>
            <a:r>
              <a:rPr kumimoji="1" lang="ja-JP" altLang="en-US" sz="1050" dirty="0" smtClean="0"/>
              <a:t>■大阪府内総生産（実質）の推移シュミレーション</a:t>
            </a:r>
            <a:endParaRPr kumimoji="1" lang="en-US" altLang="ja-JP" sz="1050" dirty="0" smtClean="0"/>
          </a:p>
          <a:p>
            <a:r>
              <a:rPr lang="ja-JP" altLang="en-US" sz="1000" dirty="0" smtClean="0"/>
              <a:t>資料</a:t>
            </a:r>
            <a:r>
              <a:rPr lang="ja-JP" altLang="en-US" sz="1000" dirty="0"/>
              <a:t>：地域経済分析システム</a:t>
            </a:r>
            <a:r>
              <a:rPr lang="ja-JP" altLang="en-US" sz="1000" dirty="0" smtClean="0"/>
              <a:t>　労働生産性等の動向分析より作成</a:t>
            </a:r>
            <a:endParaRPr lang="en-US" altLang="ja-JP" sz="1000" dirty="0" smtClean="0"/>
          </a:p>
          <a:p>
            <a:r>
              <a:rPr kumimoji="1" lang="ja-JP" altLang="en-US" sz="1000" dirty="0" smtClean="0"/>
              <a:t>（総務省・経済産業省：「平成</a:t>
            </a:r>
            <a:r>
              <a:rPr kumimoji="1" lang="en-US" altLang="ja-JP" sz="1000" dirty="0" smtClean="0"/>
              <a:t>24</a:t>
            </a:r>
            <a:r>
              <a:rPr kumimoji="1" lang="ja-JP" altLang="en-US" sz="1000" dirty="0" smtClean="0"/>
              <a:t>年経済センサス」を再編加工）</a:t>
            </a:r>
            <a:endParaRPr kumimoji="1" lang="ja-JP" altLang="en-US" sz="1000" dirty="0"/>
          </a:p>
        </p:txBody>
      </p:sp>
      <p:sp>
        <p:nvSpPr>
          <p:cNvPr id="14" name="テキスト ボックス 13"/>
          <p:cNvSpPr txBox="1"/>
          <p:nvPr/>
        </p:nvSpPr>
        <p:spPr>
          <a:xfrm>
            <a:off x="4283968" y="1279793"/>
            <a:ext cx="4716016" cy="577081"/>
          </a:xfrm>
          <a:prstGeom prst="rect">
            <a:avLst/>
          </a:prstGeom>
          <a:noFill/>
        </p:spPr>
        <p:txBody>
          <a:bodyPr wrap="square" rtlCol="0">
            <a:spAutoFit/>
          </a:bodyPr>
          <a:lstStyle/>
          <a:p>
            <a:r>
              <a:rPr kumimoji="1" lang="ja-JP" altLang="en-US" sz="1050" dirty="0" smtClean="0"/>
              <a:t>■大阪における</a:t>
            </a:r>
            <a:r>
              <a:rPr kumimoji="1" lang="en-US" altLang="ja-JP" sz="1050" dirty="0" smtClean="0"/>
              <a:t>2%</a:t>
            </a:r>
            <a:r>
              <a:rPr kumimoji="1" lang="ja-JP" altLang="en-US" sz="1050" dirty="0" smtClean="0"/>
              <a:t>成長実現に必要となる労働生産性及び就業者数</a:t>
            </a:r>
            <a:endParaRPr kumimoji="1" lang="en-US" altLang="ja-JP" sz="1050" dirty="0" smtClean="0"/>
          </a:p>
          <a:p>
            <a:r>
              <a:rPr lang="ja-JP" altLang="en-US" sz="1000" dirty="0"/>
              <a:t>資料：地域経済分析システム　労働生産性等の動向分析より</a:t>
            </a:r>
            <a:r>
              <a:rPr lang="ja-JP" altLang="en-US" sz="1000" dirty="0" smtClean="0"/>
              <a:t>作成</a:t>
            </a:r>
            <a:endParaRPr lang="en-US" altLang="ja-JP" sz="1000" dirty="0" smtClean="0"/>
          </a:p>
          <a:p>
            <a:r>
              <a:rPr lang="ja-JP" altLang="en-US" sz="1000" dirty="0" smtClean="0"/>
              <a:t>（</a:t>
            </a:r>
            <a:r>
              <a:rPr lang="ja-JP" altLang="en-US" sz="1000" dirty="0"/>
              <a:t>総務省・経済産業省：「平成</a:t>
            </a:r>
            <a:r>
              <a:rPr lang="en-US" altLang="ja-JP" sz="1000" dirty="0"/>
              <a:t>24</a:t>
            </a:r>
            <a:r>
              <a:rPr lang="ja-JP" altLang="en-US" sz="1000" dirty="0"/>
              <a:t>年経済センサス」を再編加工</a:t>
            </a:r>
            <a:r>
              <a:rPr lang="ja-JP" altLang="en-US" sz="1000" dirty="0" smtClean="0"/>
              <a:t>）</a:t>
            </a:r>
            <a:endParaRPr lang="ja-JP" altLang="en-US" sz="1000" dirty="0"/>
          </a:p>
        </p:txBody>
      </p:sp>
      <p:sp>
        <p:nvSpPr>
          <p:cNvPr id="19" name="テキスト ボックス 18"/>
          <p:cNvSpPr txBox="1"/>
          <p:nvPr/>
        </p:nvSpPr>
        <p:spPr>
          <a:xfrm>
            <a:off x="323528" y="1916832"/>
            <a:ext cx="576064" cy="230832"/>
          </a:xfrm>
          <a:prstGeom prst="rect">
            <a:avLst/>
          </a:prstGeom>
          <a:noFill/>
        </p:spPr>
        <p:txBody>
          <a:bodyPr wrap="square" rtlCol="0">
            <a:spAutoFit/>
          </a:bodyPr>
          <a:lstStyle/>
          <a:p>
            <a:r>
              <a:rPr kumimoji="1" lang="ja-JP" altLang="en-US" sz="900" dirty="0" smtClean="0"/>
              <a:t>億円</a:t>
            </a:r>
            <a:endParaRPr kumimoji="1" lang="ja-JP" altLang="en-US" sz="900" dirty="0"/>
          </a:p>
        </p:txBody>
      </p:sp>
      <p:sp>
        <p:nvSpPr>
          <p:cNvPr id="20" name="テキスト ボックス 19"/>
          <p:cNvSpPr txBox="1"/>
          <p:nvPr/>
        </p:nvSpPr>
        <p:spPr>
          <a:xfrm>
            <a:off x="3635896" y="5142384"/>
            <a:ext cx="576064" cy="230832"/>
          </a:xfrm>
          <a:prstGeom prst="rect">
            <a:avLst/>
          </a:prstGeom>
          <a:noFill/>
        </p:spPr>
        <p:txBody>
          <a:bodyPr wrap="square" rtlCol="0">
            <a:spAutoFit/>
          </a:bodyPr>
          <a:lstStyle/>
          <a:p>
            <a:r>
              <a:rPr kumimoji="1" lang="ja-JP" altLang="en-US" sz="900" dirty="0" smtClean="0"/>
              <a:t>億円</a:t>
            </a:r>
            <a:endParaRPr kumimoji="1" lang="ja-JP" altLang="en-US" sz="900" dirty="0"/>
          </a:p>
        </p:txBody>
      </p:sp>
      <p:grpSp>
        <p:nvGrpSpPr>
          <p:cNvPr id="23" name="グループ化 22"/>
          <p:cNvGrpSpPr/>
          <p:nvPr/>
        </p:nvGrpSpPr>
        <p:grpSpPr>
          <a:xfrm>
            <a:off x="4386573" y="1785205"/>
            <a:ext cx="4510805" cy="2543324"/>
            <a:chOff x="0" y="0"/>
            <a:chExt cx="4506311" cy="2476498"/>
          </a:xfrm>
          <a:solidFill>
            <a:schemeClr val="lt1"/>
          </a:solidFill>
        </p:grpSpPr>
        <p:graphicFrame>
          <p:nvGraphicFramePr>
            <p:cNvPr id="28" name="グラフ 27"/>
            <p:cNvGraphicFramePr/>
            <p:nvPr>
              <p:extLst>
                <p:ext uri="{D42A27DB-BD31-4B8C-83A1-F6EECF244321}">
                  <p14:modId xmlns:p14="http://schemas.microsoft.com/office/powerpoint/2010/main" val="3440718763"/>
                </p:ext>
              </p:extLst>
            </p:nvPr>
          </p:nvGraphicFramePr>
          <p:xfrm>
            <a:off x="0" y="0"/>
            <a:ext cx="4506311" cy="2476498"/>
          </p:xfrm>
          <a:graphic>
            <a:graphicData uri="http://schemas.openxmlformats.org/drawingml/2006/chart">
              <c:chart xmlns:c="http://schemas.openxmlformats.org/drawingml/2006/chart" xmlns:r="http://schemas.openxmlformats.org/officeDocument/2006/relationships" r:id="rId4"/>
            </a:graphicData>
          </a:graphic>
        </p:graphicFrame>
        <p:cxnSp>
          <p:nvCxnSpPr>
            <p:cNvPr id="30" name="直線コネクタ 29"/>
            <p:cNvCxnSpPr/>
            <p:nvPr/>
          </p:nvCxnSpPr>
          <p:spPr>
            <a:xfrm flipV="1">
              <a:off x="2286001" y="126220"/>
              <a:ext cx="1464" cy="1883880"/>
            </a:xfrm>
            <a:prstGeom prst="line">
              <a:avLst/>
            </a:prstGeom>
            <a:grpFill/>
            <a:ln w="25400">
              <a:prstDash val="sysDash"/>
            </a:ln>
          </p:spPr>
          <p:style>
            <a:lnRef idx="1">
              <a:schemeClr val="accent1"/>
            </a:lnRef>
            <a:fillRef idx="0">
              <a:schemeClr val="accent1"/>
            </a:fillRef>
            <a:effectRef idx="0">
              <a:schemeClr val="accent1"/>
            </a:effectRef>
            <a:fontRef idx="minor">
              <a:schemeClr val="tx1"/>
            </a:fontRef>
          </p:style>
        </p:cxnSp>
        <p:sp>
          <p:nvSpPr>
            <p:cNvPr id="31" name="円/楕円 30"/>
            <p:cNvSpPr/>
            <p:nvPr/>
          </p:nvSpPr>
          <p:spPr>
            <a:xfrm>
              <a:off x="2238702" y="1466558"/>
              <a:ext cx="83952" cy="89163"/>
            </a:xfrm>
            <a:prstGeom prst="ellips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2" name="四角形吹き出し 31"/>
            <p:cNvSpPr/>
            <p:nvPr/>
          </p:nvSpPr>
          <p:spPr>
            <a:xfrm>
              <a:off x="845509" y="1665851"/>
              <a:ext cx="1280947" cy="304297"/>
            </a:xfrm>
            <a:prstGeom prst="wedgeRectCallout">
              <a:avLst>
                <a:gd name="adj1" fmla="val 60245"/>
                <a:gd name="adj2" fmla="val -92316"/>
              </a:avLst>
            </a:prstGeom>
            <a:grpFill/>
            <a:ln w="6350">
              <a:solidFill>
                <a:sysClr val="windowText" lastClr="000000"/>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eaLnBrk="1" latinLnBrk="0" hangingPunct="1"/>
              <a:r>
                <a:rPr kumimoji="1" lang="en-US" altLang="ja-JP" sz="600">
                  <a:solidFill>
                    <a:schemeClr val="dk1"/>
                  </a:solidFill>
                  <a:effectLst/>
                  <a:latin typeface="+mn-ea"/>
                  <a:ea typeface="+mn-ea"/>
                  <a:cs typeface="+mn-cs"/>
                </a:rPr>
                <a:t> 2010</a:t>
              </a:r>
              <a:r>
                <a:rPr kumimoji="1" lang="ja-JP" altLang="ja-JP" sz="600">
                  <a:solidFill>
                    <a:schemeClr val="dk1"/>
                  </a:solidFill>
                  <a:effectLst/>
                  <a:latin typeface="+mn-ea"/>
                  <a:ea typeface="+mn-ea"/>
                  <a:cs typeface="+mn-cs"/>
                </a:rPr>
                <a:t>年時点の就業者数</a:t>
              </a:r>
              <a:r>
                <a:rPr kumimoji="1" lang="en-US" altLang="ja-JP" sz="600">
                  <a:solidFill>
                    <a:schemeClr val="dk1"/>
                  </a:solidFill>
                  <a:effectLst/>
                  <a:latin typeface="+mn-ea"/>
                  <a:ea typeface="+mn-ea"/>
                  <a:cs typeface="+mn-cs"/>
                </a:rPr>
                <a:t>426.11</a:t>
              </a:r>
              <a:r>
                <a:rPr kumimoji="1" lang="ja-JP" altLang="ja-JP" sz="600">
                  <a:solidFill>
                    <a:schemeClr val="dk1"/>
                  </a:solidFill>
                  <a:effectLst/>
                  <a:latin typeface="+mn-ea"/>
                  <a:ea typeface="+mn-ea"/>
                  <a:cs typeface="+mn-cs"/>
                </a:rPr>
                <a:t>万</a:t>
              </a:r>
              <a:r>
                <a:rPr kumimoji="1" lang="ja-JP" altLang="en-US" sz="600">
                  <a:solidFill>
                    <a:schemeClr val="dk1"/>
                  </a:solidFill>
                  <a:effectLst/>
                  <a:latin typeface="+mn-ea"/>
                  <a:ea typeface="+mn-ea"/>
                  <a:cs typeface="+mn-cs"/>
                </a:rPr>
                <a:t>人</a:t>
              </a:r>
              <a:endParaRPr kumimoji="1" lang="en-US" altLang="ja-JP" sz="600">
                <a:solidFill>
                  <a:schemeClr val="dk1"/>
                </a:solidFill>
                <a:effectLst/>
                <a:latin typeface="+mn-ea"/>
                <a:ea typeface="+mn-ea"/>
                <a:cs typeface="+mn-cs"/>
              </a:endParaRPr>
            </a:p>
            <a:p>
              <a:pPr rtl="0" eaLnBrk="1" latinLnBrk="0" hangingPunct="1"/>
              <a:r>
                <a:rPr kumimoji="1" lang="ja-JP" altLang="ja-JP" sz="600">
                  <a:solidFill>
                    <a:schemeClr val="dk1"/>
                  </a:solidFill>
                  <a:effectLst/>
                  <a:latin typeface="+mn-ea"/>
                  <a:ea typeface="+mn-ea"/>
                  <a:cs typeface="+mn-cs"/>
                </a:rPr>
                <a:t>労働生産性</a:t>
              </a:r>
              <a:r>
                <a:rPr kumimoji="1" lang="en-US" altLang="ja-JP" sz="600">
                  <a:solidFill>
                    <a:schemeClr val="dk1"/>
                  </a:solidFill>
                  <a:effectLst/>
                  <a:latin typeface="+mn-ea"/>
                  <a:ea typeface="+mn-ea"/>
                  <a:cs typeface="+mn-cs"/>
                </a:rPr>
                <a:t>898.4</a:t>
              </a:r>
              <a:r>
                <a:rPr kumimoji="1" lang="ja-JP" altLang="ja-JP" sz="600">
                  <a:solidFill>
                    <a:schemeClr val="dk1"/>
                  </a:solidFill>
                  <a:effectLst/>
                  <a:latin typeface="+mn-ea"/>
                  <a:ea typeface="+mn-ea"/>
                  <a:cs typeface="+mn-cs"/>
                </a:rPr>
                <a:t>万</a:t>
              </a:r>
              <a:r>
                <a:rPr kumimoji="1" lang="ja-JP" altLang="en-US" sz="600">
                  <a:solidFill>
                    <a:schemeClr val="dk1"/>
                  </a:solidFill>
                  <a:effectLst/>
                  <a:latin typeface="+mn-ea"/>
                  <a:ea typeface="+mn-ea"/>
                  <a:cs typeface="+mn-cs"/>
                </a:rPr>
                <a:t>円</a:t>
              </a:r>
              <a:r>
                <a:rPr kumimoji="1" lang="en-US" altLang="ja-JP" sz="600">
                  <a:solidFill>
                    <a:schemeClr val="dk1"/>
                  </a:solidFill>
                  <a:effectLst/>
                  <a:latin typeface="+mn-ea"/>
                  <a:ea typeface="+mn-ea"/>
                  <a:cs typeface="+mn-cs"/>
                </a:rPr>
                <a:t>/</a:t>
              </a:r>
              <a:r>
                <a:rPr kumimoji="1" lang="ja-JP" altLang="ja-JP" sz="600">
                  <a:solidFill>
                    <a:schemeClr val="dk1"/>
                  </a:solidFill>
                  <a:effectLst/>
                  <a:latin typeface="+mn-ea"/>
                  <a:ea typeface="+mn-ea"/>
                  <a:cs typeface="+mn-cs"/>
                </a:rPr>
                <a:t>人</a:t>
              </a:r>
              <a:endParaRPr kumimoji="1" lang="ja-JP" altLang="en-US" sz="600">
                <a:latin typeface="+mn-ea"/>
                <a:ea typeface="+mn-ea"/>
              </a:endParaRPr>
            </a:p>
          </p:txBody>
        </p: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8</a:t>
            </a:fld>
            <a:endParaRPr kumimoji="1" lang="ja-JP" altLang="en-US"/>
          </a:p>
        </p:txBody>
      </p:sp>
    </p:spTree>
    <p:extLst>
      <p:ext uri="{BB962C8B-B14F-4D97-AF65-F5344CB8AC3E}">
        <p14:creationId xmlns:p14="http://schemas.microsoft.com/office/powerpoint/2010/main" val="3633037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19826</TotalTime>
  <Words>13774</Words>
  <Application>Microsoft Office PowerPoint</Application>
  <PresentationFormat>画面に合わせる (4:3)</PresentationFormat>
  <Paragraphs>3573</Paragraphs>
  <Slides>75</Slides>
  <Notes>0</Notes>
  <HiddenSlides>0</HiddenSlides>
  <MMClips>0</MMClips>
  <ScaleCrop>false</ScaleCrop>
  <HeadingPairs>
    <vt:vector size="4" baseType="variant">
      <vt:variant>
        <vt:lpstr>テーマ</vt:lpstr>
      </vt:variant>
      <vt:variant>
        <vt:i4>1</vt:i4>
      </vt:variant>
      <vt:variant>
        <vt:lpstr>スライド タイトル</vt:lpstr>
      </vt:variant>
      <vt:variant>
        <vt:i4>75</vt:i4>
      </vt:variant>
    </vt:vector>
  </HeadingPairs>
  <TitlesOfParts>
    <vt:vector size="76" baseType="lpstr">
      <vt:lpstr>Office テーマ</vt:lpstr>
      <vt:lpstr>成長戦略策定から現在までの検証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大阪・関西における首都機能バックアップの検討</dc:title>
  <dc:creator>山本　大吾</dc:creator>
  <cp:lastModifiedBy>HOSTNAME</cp:lastModifiedBy>
  <cp:revision>1182</cp:revision>
  <cp:lastPrinted>2017-08-21T01:31:00Z</cp:lastPrinted>
  <dcterms:created xsi:type="dcterms:W3CDTF">2017-02-27T23:37:52Z</dcterms:created>
  <dcterms:modified xsi:type="dcterms:W3CDTF">2018-09-11T08:43:40Z</dcterms:modified>
</cp:coreProperties>
</file>