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302" r:id="rId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ACC8E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49293" autoAdjust="0"/>
  </p:normalViewPr>
  <p:slideViewPr>
    <p:cSldViewPr>
      <p:cViewPr>
        <p:scale>
          <a:sx n="75" d="100"/>
          <a:sy n="75" d="100"/>
        </p:scale>
        <p:origin x="-127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35C30429-65F2-4AEF-BBC9-67A385B17EC8}" type="datetimeFigureOut">
              <a:rPr lang="ja-JP" altLang="en-US"/>
              <a:pPr>
                <a:defRPr/>
              </a:pPr>
              <a:t>2018/1/16</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FE94123-6EBB-4117-BFDC-0156C89A26A4}" type="slidenum">
              <a:rPr lang="ja-JP" altLang="en-US"/>
              <a:pPr>
                <a:defRPr/>
              </a:pPr>
              <a:t>‹#›</a:t>
            </a:fld>
            <a:endParaRPr lang="ja-JP" altLang="en-US"/>
          </a:p>
        </p:txBody>
      </p:sp>
    </p:spTree>
    <p:extLst>
      <p:ext uri="{BB962C8B-B14F-4D97-AF65-F5344CB8AC3E}">
        <p14:creationId xmlns:p14="http://schemas.microsoft.com/office/powerpoint/2010/main" val="30994133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2C610FAD-D211-485C-86D1-59FAE5B0099D}" type="datetimeFigureOut">
              <a:rPr lang="ja-JP" altLang="en-US"/>
              <a:pPr>
                <a:defRPr/>
              </a:pPr>
              <a:t>2018/1/16</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9CD8DB5-BB58-4124-A833-C35C73600187}" type="slidenum">
              <a:rPr lang="ja-JP" altLang="en-US"/>
              <a:pPr>
                <a:defRPr/>
              </a:pPr>
              <a:t>‹#›</a:t>
            </a:fld>
            <a:endParaRPr lang="ja-JP" altLang="en-US"/>
          </a:p>
        </p:txBody>
      </p:sp>
    </p:spTree>
    <p:extLst>
      <p:ext uri="{BB962C8B-B14F-4D97-AF65-F5344CB8AC3E}">
        <p14:creationId xmlns:p14="http://schemas.microsoft.com/office/powerpoint/2010/main" val="147357821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638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638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CE1465-0234-4DEA-85F9-6933627E8022}" type="slidenum">
              <a:rPr lang="ja-JP" altLang="en-US"/>
              <a:pPr fontAlgn="base">
                <a:spcBef>
                  <a:spcPct val="0"/>
                </a:spcBef>
                <a:spcAft>
                  <a:spcPct val="0"/>
                </a:spcAft>
                <a:defRPr/>
              </a:pPr>
              <a:t>0</a:t>
            </a:fld>
            <a:endParaRPr lang="en-US"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57462DA-F6E9-47E8-8140-DB200C15FA24}" type="datetime1">
              <a:rPr lang="ja-JP" altLang="en-US" smtClean="0"/>
              <a:t>2018/1/16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7010400" y="6492875"/>
            <a:ext cx="2133600" cy="365125"/>
          </a:xfrm>
        </p:spPr>
        <p:txBody>
          <a:bodyPr/>
          <a:lstStyle>
            <a:lvl1pPr>
              <a:defRPr sz="1600" b="1">
                <a:solidFill>
                  <a:schemeClr val="tx1"/>
                </a:solidFill>
                <a:latin typeface="+mj-ea"/>
                <a:ea typeface="+mj-ea"/>
              </a:defRPr>
            </a:lvl1pPr>
          </a:lstStyle>
          <a:p>
            <a:pPr>
              <a:defRPr/>
            </a:pPr>
            <a:fld id="{FA3047F3-2FCF-4527-9259-7229A3906898}" type="slidenum">
              <a:rPr lang="ja-JP" altLang="en-US" smtClean="0"/>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24B6B15-3A26-4F0D-9A07-5F1302E2FCD9}" type="datetime1">
              <a:rPr lang="ja-JP" altLang="en-US" smtClean="0"/>
              <a:t>2018/1/16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4E6076D-7859-4156-8382-08FF90AF602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4B1F104-C033-4355-9BD2-11405DB7A2C2}" type="datetime1">
              <a:rPr lang="ja-JP" altLang="en-US" smtClean="0"/>
              <a:t>2018/1/16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6BEE0C9-7421-4C96-A57F-29B90876AC0B}"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5481663-448D-4849-9F93-B23BB270B5E2}" type="datetime1">
              <a:rPr lang="ja-JP" altLang="en-US" smtClean="0"/>
              <a:t>2018/1/16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B67003A-7D2A-48E9-9D5E-2EBAC62ED09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91889B5E-3C42-4F95-BCD8-B83D36FBEC35}" type="datetime1">
              <a:rPr lang="ja-JP" altLang="en-US" smtClean="0"/>
              <a:t>2018/1/16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36C93B1-BD91-4D58-8951-DDFE9A85A58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7ED7A54-54AF-4606-9BDD-4D763C6A8E44}" type="datetime1">
              <a:rPr lang="ja-JP" altLang="en-US" smtClean="0"/>
              <a:t>2018/1/16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1247720-6D66-4D53-AD35-93419A2EF6D3}"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FE5276ED-71FE-4A51-9AE4-F9EA1A353A66}" type="datetime1">
              <a:rPr lang="ja-JP" altLang="en-US" smtClean="0"/>
              <a:t>2018/1/16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772A354-7BDD-4AAD-93FE-11399078DD62}"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4124A8CA-53D1-42FB-9E65-BBCEA504B90D}" type="datetime1">
              <a:rPr lang="ja-JP" altLang="en-US" smtClean="0"/>
              <a:t>2018/1/16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52E93777-ECED-47CC-ABC7-849DF37DCA3C}"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A8EC370-E4D1-45C7-827F-EBE3DB92EA2B}" type="datetime1">
              <a:rPr lang="ja-JP" altLang="en-US" smtClean="0"/>
              <a:t>2018/1/16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28C8BE91-3D4A-47CD-8A44-7BADA62486A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359C0AE-34DB-4516-85FB-97BF72BC5DB0}" type="datetime1">
              <a:rPr lang="ja-JP" altLang="en-US" smtClean="0"/>
              <a:t>2018/1/16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9379336-EC71-46C6-94FA-60FEA73F092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544B196-363E-419D-B508-B38598563A7F}" type="datetime1">
              <a:rPr lang="ja-JP" altLang="en-US" smtClean="0"/>
              <a:t>2018/1/16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AD0E455-6E02-4F7E-94EC-D85F63CFDC4F}"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C58CDA4-44CC-44CB-BA77-93D0DF665560}" type="datetime1">
              <a:rPr lang="ja-JP" altLang="en-US" smtClean="0"/>
              <a:t>2018/1/16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600" b="1">
                <a:solidFill>
                  <a:schemeClr val="tx1"/>
                </a:solidFill>
                <a:latin typeface="+mn-lt"/>
                <a:ea typeface="+mn-ea"/>
              </a:defRPr>
            </a:lvl1pPr>
          </a:lstStyle>
          <a:p>
            <a:pPr>
              <a:defRPr/>
            </a:pPr>
            <a:fld id="{9BE462A8-3792-4982-B0B1-1BFE257BA491}"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53975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anchor="ctr"/>
          <a:lstStyle/>
          <a:p>
            <a:pPr fontAlgn="auto">
              <a:spcBef>
                <a:spcPts val="0"/>
              </a:spcBef>
              <a:spcAft>
                <a:spcPts val="0"/>
              </a:spcAft>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　第</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１回会議（</a:t>
            </a: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8/23</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）の主なご意見</a:t>
            </a:r>
            <a:endPar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7884368" y="21366"/>
            <a:ext cx="1152128" cy="495108"/>
          </a:xfrm>
          <a:prstGeom prst="rect">
            <a:avLst/>
          </a:prstGeom>
          <a:solidFill>
            <a:schemeClr val="bg1"/>
          </a:solidFill>
          <a:ln w="15875">
            <a:solidFill>
              <a:schemeClr val="tx1"/>
            </a:solidFill>
          </a:ln>
        </p:spPr>
        <p:txBody>
          <a:bodyPr wrap="square" lIns="180000" tIns="108000" rIns="180000" bIns="108000" rtlCol="0" anchor="ctr" anchorCtr="0">
            <a:spAutoFit/>
          </a:bodyPr>
          <a:lstStyle/>
          <a:p>
            <a:pPr algn="ctr"/>
            <a:r>
              <a:rPr lang="ja-JP" altLang="en-US"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218111" y="692696"/>
            <a:ext cx="8818385" cy="6074016"/>
          </a:xfrm>
          <a:prstGeom prst="roundRect">
            <a:avLst>
              <a:gd name="adj" fmla="val 0"/>
            </a:avLst>
          </a:prstGeom>
          <a:noFill/>
          <a:ln w="12700">
            <a:solidFill>
              <a:schemeClr val="tx1"/>
            </a:solidFill>
            <a:prstDash val="sysDot"/>
          </a:ln>
        </p:spPr>
        <p:style>
          <a:lnRef idx="2">
            <a:schemeClr val="accent4"/>
          </a:lnRef>
          <a:fillRef idx="1">
            <a:schemeClr val="lt1"/>
          </a:fillRef>
          <a:effectRef idx="0">
            <a:schemeClr val="accent4"/>
          </a:effectRef>
          <a:fontRef idx="minor">
            <a:schemeClr val="dk1"/>
          </a:fontRef>
        </p:style>
        <p:txBody>
          <a:bodyPr lIns="216000" rIns="144000" anchor="ctr" anchorCtr="0"/>
          <a:lstStyle/>
          <a:p>
            <a:pPr>
              <a:lnSpc>
                <a:spcPts val="2200"/>
              </a:lnSpc>
              <a:defRPr/>
            </a:pPr>
            <a:r>
              <a:rPr lang="ja-JP" altLang="en-US" sz="1400" dirty="0" smtClean="0">
                <a:solidFill>
                  <a:schemeClr val="tx1"/>
                </a:solidFill>
                <a:latin typeface="Meiryo UI"/>
                <a:ea typeface="Meiryo UI"/>
                <a:cs typeface="Meiryo UI"/>
              </a:rPr>
              <a:t>○　取組</a:t>
            </a:r>
            <a:r>
              <a:rPr lang="ja-JP" altLang="en-US" sz="1400" dirty="0">
                <a:solidFill>
                  <a:schemeClr val="tx1"/>
                </a:solidFill>
                <a:latin typeface="Meiryo UI"/>
                <a:ea typeface="Meiryo UI"/>
                <a:cs typeface="Meiryo UI"/>
              </a:rPr>
              <a:t>分野の重点化を図ることは良いと思うが、それを支える</a:t>
            </a:r>
            <a:r>
              <a:rPr lang="ja-JP" altLang="en-US" sz="1400" b="1" u="sng" dirty="0">
                <a:solidFill>
                  <a:schemeClr val="tx1"/>
                </a:solidFill>
                <a:latin typeface="Meiryo UI"/>
                <a:ea typeface="Meiryo UI"/>
                <a:cs typeface="Meiryo UI"/>
              </a:rPr>
              <a:t>インフラ部分が事業進捗していかないと、企業立地</a:t>
            </a:r>
            <a:r>
              <a:rPr lang="ja-JP" altLang="en-US" sz="1400" b="1" u="sng" dirty="0" smtClean="0">
                <a:solidFill>
                  <a:schemeClr val="tx1"/>
                </a:solidFill>
                <a:latin typeface="Meiryo UI"/>
                <a:ea typeface="Meiryo UI"/>
                <a:cs typeface="Meiryo UI"/>
              </a:rPr>
              <a:t>や</a:t>
            </a:r>
            <a:endParaRPr lang="en-US" altLang="ja-JP" sz="1400" b="1" u="sng" dirty="0" smtClean="0">
              <a:solidFill>
                <a:schemeClr val="tx1"/>
              </a:solidFill>
              <a:latin typeface="Meiryo UI"/>
              <a:ea typeface="Meiryo UI"/>
              <a:cs typeface="Meiryo UI"/>
            </a:endParaRPr>
          </a:p>
          <a:p>
            <a:pPr>
              <a:lnSpc>
                <a:spcPts val="2200"/>
              </a:lnSpc>
              <a:defRPr/>
            </a:pPr>
            <a:r>
              <a:rPr lang="ja-JP" altLang="en-US" sz="1400" b="1" dirty="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産業</a:t>
            </a:r>
            <a:r>
              <a:rPr lang="ja-JP" altLang="en-US" sz="1400" b="1" u="sng" dirty="0">
                <a:solidFill>
                  <a:schemeClr val="tx1"/>
                </a:solidFill>
                <a:latin typeface="Meiryo UI"/>
                <a:ea typeface="Meiryo UI"/>
                <a:cs typeface="Meiryo UI"/>
              </a:rPr>
              <a:t>の成長に繋がらない</a:t>
            </a:r>
            <a:r>
              <a:rPr lang="ja-JP" altLang="en-US" sz="1400" dirty="0">
                <a:solidFill>
                  <a:schemeClr val="tx1"/>
                </a:solidFill>
                <a:latin typeface="Meiryo UI"/>
                <a:ea typeface="Meiryo UI"/>
                <a:cs typeface="Meiryo UI"/>
              </a:rPr>
              <a:t>。</a:t>
            </a:r>
          </a:p>
          <a:p>
            <a:pPr>
              <a:lnSpc>
                <a:spcPts val="2200"/>
              </a:lnSpc>
              <a:spcBef>
                <a:spcPts val="600"/>
              </a:spcBef>
              <a:defRPr/>
            </a:pPr>
            <a:r>
              <a:rPr lang="ja-JP" altLang="en-US" sz="1400" dirty="0" smtClean="0">
                <a:solidFill>
                  <a:schemeClr val="tx1"/>
                </a:solidFill>
                <a:latin typeface="Meiryo UI"/>
                <a:ea typeface="Meiryo UI"/>
                <a:cs typeface="Meiryo UI"/>
              </a:rPr>
              <a:t>○  新しい</a:t>
            </a:r>
            <a:r>
              <a:rPr lang="ja-JP" altLang="en-US" sz="1400" dirty="0">
                <a:solidFill>
                  <a:schemeClr val="tx1"/>
                </a:solidFill>
                <a:latin typeface="Meiryo UI"/>
                <a:ea typeface="Meiryo UI"/>
                <a:cs typeface="Meiryo UI"/>
              </a:rPr>
              <a:t>インフラが成り立つために、</a:t>
            </a:r>
            <a:r>
              <a:rPr lang="ja-JP" altLang="en-US" sz="1400" b="1" u="sng" dirty="0">
                <a:solidFill>
                  <a:schemeClr val="tx1"/>
                </a:solidFill>
                <a:latin typeface="Meiryo UI"/>
                <a:ea typeface="Meiryo UI"/>
                <a:cs typeface="Meiryo UI"/>
              </a:rPr>
              <a:t>老朽化の進んでいる既存インフラを戦略的に維持していくというスタンスを</a:t>
            </a:r>
            <a:r>
              <a:rPr lang="ja-JP" altLang="en-US" sz="1400" b="1" u="sng" dirty="0" smtClean="0">
                <a:solidFill>
                  <a:schemeClr val="tx1"/>
                </a:solidFill>
                <a:latin typeface="Meiryo UI"/>
                <a:ea typeface="Meiryo UI"/>
                <a:cs typeface="Meiryo UI"/>
              </a:rPr>
              <a:t>盛り</a:t>
            </a:r>
            <a:endParaRPr lang="en-US" altLang="ja-JP" sz="1400" b="1" u="sng" dirty="0" smtClean="0">
              <a:solidFill>
                <a:schemeClr val="tx1"/>
              </a:solidFill>
              <a:latin typeface="Meiryo UI"/>
              <a:ea typeface="Meiryo UI"/>
              <a:cs typeface="Meiryo UI"/>
            </a:endParaRPr>
          </a:p>
          <a:p>
            <a:pPr>
              <a:lnSpc>
                <a:spcPts val="2200"/>
              </a:lnSpc>
              <a:defRPr/>
            </a:pPr>
            <a:r>
              <a:rPr lang="en-US" altLang="ja-JP" sz="1400" b="1" dirty="0">
                <a:solidFill>
                  <a:schemeClr val="tx1"/>
                </a:solidFill>
                <a:latin typeface="Meiryo UI"/>
                <a:ea typeface="Meiryo UI"/>
                <a:cs typeface="Meiryo UI"/>
              </a:rPr>
              <a:t> </a:t>
            </a:r>
            <a:r>
              <a:rPr lang="en-US" altLang="ja-JP" sz="1400" b="1"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込む</a:t>
            </a:r>
            <a:r>
              <a:rPr lang="ja-JP" altLang="en-US" sz="1400" b="1" u="sng" dirty="0">
                <a:solidFill>
                  <a:schemeClr val="tx1"/>
                </a:solidFill>
                <a:latin typeface="Meiryo UI"/>
                <a:ea typeface="Meiryo UI"/>
                <a:cs typeface="Meiryo UI"/>
              </a:rPr>
              <a:t>ことが必要</a:t>
            </a:r>
            <a:r>
              <a:rPr lang="ja-JP" altLang="en-US" sz="1400" dirty="0">
                <a:solidFill>
                  <a:schemeClr val="tx1"/>
                </a:solidFill>
                <a:latin typeface="Meiryo UI"/>
                <a:ea typeface="Meiryo UI"/>
                <a:cs typeface="Meiryo UI"/>
              </a:rPr>
              <a:t>ではないか。国においても持続可能な開発目標の達成にむけて、そのような視点を盛り込む</a:t>
            </a:r>
            <a:r>
              <a:rPr lang="ja-JP" altLang="en-US" sz="1400" dirty="0" smtClean="0">
                <a:solidFill>
                  <a:schemeClr val="tx1"/>
                </a:solidFill>
                <a:latin typeface="Meiryo UI"/>
                <a:ea typeface="Meiryo UI"/>
                <a:cs typeface="Meiryo UI"/>
              </a:rPr>
              <a:t>よう指示</a:t>
            </a:r>
            <a:endParaRPr lang="en-US" altLang="ja-JP" sz="1400" dirty="0" smtClean="0">
              <a:solidFill>
                <a:schemeClr val="tx1"/>
              </a:solidFill>
              <a:latin typeface="Meiryo UI"/>
              <a:ea typeface="Meiryo UI"/>
              <a:cs typeface="Meiryo UI"/>
            </a:endParaRPr>
          </a:p>
          <a:p>
            <a:pPr>
              <a:lnSpc>
                <a:spcPts val="2200"/>
              </a:lnSpc>
              <a:defRPr/>
            </a:pPr>
            <a:r>
              <a:rPr lang="en-US" altLang="ja-JP" sz="1400" dirty="0">
                <a:solidFill>
                  <a:schemeClr val="tx1"/>
                </a:solidFill>
                <a:latin typeface="Meiryo UI"/>
                <a:ea typeface="Meiryo UI"/>
                <a:cs typeface="Meiryo UI"/>
              </a:rPr>
              <a:t> </a:t>
            </a:r>
            <a:r>
              <a:rPr lang="en-US" altLang="ja-JP" sz="1400" dirty="0" smtClean="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されて</a:t>
            </a:r>
            <a:r>
              <a:rPr lang="ja-JP" altLang="en-US" sz="1400" dirty="0">
                <a:solidFill>
                  <a:schemeClr val="tx1"/>
                </a:solidFill>
                <a:latin typeface="Meiryo UI"/>
                <a:ea typeface="Meiryo UI"/>
                <a:cs typeface="Meiryo UI"/>
              </a:rPr>
              <a:t>いる。</a:t>
            </a:r>
          </a:p>
          <a:p>
            <a:pPr>
              <a:lnSpc>
                <a:spcPts val="2200"/>
              </a:lnSpc>
              <a:spcBef>
                <a:spcPts val="600"/>
              </a:spcBef>
              <a:defRPr/>
            </a:pPr>
            <a:r>
              <a:rPr lang="ja-JP" altLang="en-US" sz="1400"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バージョンアップ</a:t>
            </a:r>
            <a:r>
              <a:rPr lang="ja-JP" altLang="en-US" sz="1400" b="1" u="sng" dirty="0">
                <a:solidFill>
                  <a:schemeClr val="tx1"/>
                </a:solidFill>
                <a:latin typeface="Meiryo UI"/>
                <a:ea typeface="Meiryo UI"/>
                <a:cs typeface="Meiryo UI"/>
              </a:rPr>
              <a:t>の目的は、成長戦略策定以降の到達点の確認とその内容を共通認識として持つこと</a:t>
            </a:r>
            <a:r>
              <a:rPr lang="ja-JP" altLang="en-US" sz="1400" dirty="0">
                <a:solidFill>
                  <a:schemeClr val="tx1"/>
                </a:solidFill>
                <a:latin typeface="Meiryo UI"/>
                <a:ea typeface="Meiryo UI"/>
                <a:cs typeface="Meiryo UI"/>
              </a:rPr>
              <a:t>。</a:t>
            </a:r>
          </a:p>
          <a:p>
            <a:pPr>
              <a:lnSpc>
                <a:spcPts val="2200"/>
              </a:lnSpc>
              <a:spcBef>
                <a:spcPts val="600"/>
              </a:spcBef>
              <a:defRPr/>
            </a:pPr>
            <a:r>
              <a:rPr lang="ja-JP" altLang="en-US" sz="1400" dirty="0" smtClean="0">
                <a:solidFill>
                  <a:schemeClr val="tx1"/>
                </a:solidFill>
                <a:latin typeface="Meiryo UI"/>
                <a:ea typeface="Meiryo UI"/>
                <a:cs typeface="Meiryo UI"/>
              </a:rPr>
              <a:t>○  分析</a:t>
            </a:r>
            <a:r>
              <a:rPr lang="ja-JP" altLang="en-US" sz="1400" dirty="0">
                <a:solidFill>
                  <a:schemeClr val="tx1"/>
                </a:solidFill>
                <a:latin typeface="Meiryo UI"/>
                <a:ea typeface="Meiryo UI"/>
                <a:cs typeface="Meiryo UI"/>
              </a:rPr>
              <a:t>結果や有識者の意見からすれば、これまでの取組は間違っていなかったと言える。一方で、検証を通じて</a:t>
            </a:r>
            <a:r>
              <a:rPr lang="ja-JP" altLang="en-US" sz="1400" dirty="0" smtClean="0">
                <a:solidFill>
                  <a:schemeClr val="tx1"/>
                </a:solidFill>
                <a:latin typeface="Meiryo UI"/>
                <a:ea typeface="Meiryo UI"/>
                <a:cs typeface="Meiryo UI"/>
              </a:rPr>
              <a:t>浮き</a:t>
            </a:r>
            <a:endParaRPr lang="en-US" altLang="ja-JP" sz="1400" dirty="0" smtClean="0">
              <a:solidFill>
                <a:schemeClr val="tx1"/>
              </a:solidFill>
              <a:latin typeface="Meiryo UI"/>
              <a:ea typeface="Meiryo UI"/>
              <a:cs typeface="Meiryo UI"/>
            </a:endParaRPr>
          </a:p>
          <a:p>
            <a:pPr>
              <a:lnSpc>
                <a:spcPts val="2200"/>
              </a:lnSpc>
              <a:defRPr/>
            </a:pPr>
            <a:r>
              <a:rPr lang="en-US" altLang="ja-JP" sz="1400" dirty="0">
                <a:solidFill>
                  <a:schemeClr val="tx1"/>
                </a:solidFill>
                <a:latin typeface="Meiryo UI"/>
                <a:ea typeface="Meiryo UI"/>
                <a:cs typeface="Meiryo UI"/>
              </a:rPr>
              <a:t> </a:t>
            </a:r>
            <a:r>
              <a:rPr lang="en-US" altLang="ja-JP" sz="1400" dirty="0" smtClean="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彫り</a:t>
            </a:r>
            <a:r>
              <a:rPr lang="ja-JP" altLang="en-US" sz="1400" dirty="0">
                <a:solidFill>
                  <a:schemeClr val="tx1"/>
                </a:solidFill>
                <a:latin typeface="Meiryo UI"/>
                <a:ea typeface="Meiryo UI"/>
                <a:cs typeface="Meiryo UI"/>
              </a:rPr>
              <a:t>となった課題もある。</a:t>
            </a:r>
            <a:r>
              <a:rPr lang="ja-JP" altLang="en-US" sz="1400" b="1" u="sng" dirty="0">
                <a:solidFill>
                  <a:schemeClr val="tx1"/>
                </a:solidFill>
                <a:latin typeface="Meiryo UI"/>
                <a:ea typeface="Meiryo UI"/>
                <a:cs typeface="Meiryo UI"/>
              </a:rPr>
              <a:t>今までやってきたことを方向転換するのではなく、その延長線上で、今後どう注力して</a:t>
            </a:r>
            <a:r>
              <a:rPr lang="ja-JP" altLang="en-US" sz="1400" b="1" u="sng" dirty="0" smtClean="0">
                <a:solidFill>
                  <a:schemeClr val="tx1"/>
                </a:solidFill>
                <a:latin typeface="Meiryo UI"/>
                <a:ea typeface="Meiryo UI"/>
                <a:cs typeface="Meiryo UI"/>
              </a:rPr>
              <a:t>いく</a:t>
            </a:r>
            <a:endParaRPr lang="en-US" altLang="ja-JP" sz="1400" b="1" u="sng" dirty="0" smtClean="0">
              <a:solidFill>
                <a:schemeClr val="tx1"/>
              </a:solidFill>
              <a:latin typeface="Meiryo UI"/>
              <a:ea typeface="Meiryo UI"/>
              <a:cs typeface="Meiryo UI"/>
            </a:endParaRPr>
          </a:p>
          <a:p>
            <a:pPr>
              <a:lnSpc>
                <a:spcPts val="2200"/>
              </a:lnSpc>
              <a:defRPr/>
            </a:pPr>
            <a:r>
              <a:rPr lang="en-US" altLang="ja-JP" sz="1400" b="1" dirty="0">
                <a:solidFill>
                  <a:schemeClr val="tx1"/>
                </a:solidFill>
                <a:latin typeface="Meiryo UI"/>
                <a:ea typeface="Meiryo UI"/>
                <a:cs typeface="Meiryo UI"/>
              </a:rPr>
              <a:t> </a:t>
            </a:r>
            <a:r>
              <a:rPr lang="en-US" altLang="ja-JP" sz="1400" b="1"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か</a:t>
            </a:r>
            <a:r>
              <a:rPr lang="ja-JP" altLang="en-US" sz="1400" b="1" u="sng" dirty="0">
                <a:solidFill>
                  <a:schemeClr val="tx1"/>
                </a:solidFill>
                <a:latin typeface="Meiryo UI"/>
                <a:ea typeface="Meiryo UI"/>
                <a:cs typeface="Meiryo UI"/>
              </a:rPr>
              <a:t>考える必要</a:t>
            </a:r>
            <a:r>
              <a:rPr lang="ja-JP" altLang="en-US" sz="1400" dirty="0">
                <a:solidFill>
                  <a:schemeClr val="tx1"/>
                </a:solidFill>
                <a:latin typeface="Meiryo UI"/>
                <a:ea typeface="Meiryo UI"/>
                <a:cs typeface="Meiryo UI"/>
              </a:rPr>
              <a:t>がある。</a:t>
            </a:r>
          </a:p>
          <a:p>
            <a:pPr>
              <a:lnSpc>
                <a:spcPts val="2200"/>
              </a:lnSpc>
              <a:spcBef>
                <a:spcPts val="600"/>
              </a:spcBef>
              <a:defRPr/>
            </a:pPr>
            <a:r>
              <a:rPr lang="ja-JP" altLang="en-US" sz="1400" dirty="0" smtClean="0">
                <a:solidFill>
                  <a:schemeClr val="tx1"/>
                </a:solidFill>
                <a:latin typeface="Meiryo UI"/>
                <a:ea typeface="Meiryo UI"/>
                <a:cs typeface="Meiryo UI"/>
              </a:rPr>
              <a:t>○  これから</a:t>
            </a:r>
            <a:r>
              <a:rPr lang="en-US" altLang="ja-JP" sz="1400" dirty="0">
                <a:solidFill>
                  <a:schemeClr val="tx1"/>
                </a:solidFill>
                <a:latin typeface="Meiryo UI"/>
                <a:ea typeface="Meiryo UI"/>
                <a:cs typeface="Meiryo UI"/>
              </a:rPr>
              <a:t>40</a:t>
            </a:r>
            <a:r>
              <a:rPr lang="ja-JP" altLang="en-US" sz="1400" dirty="0">
                <a:solidFill>
                  <a:schemeClr val="tx1"/>
                </a:solidFill>
                <a:latin typeface="Meiryo UI"/>
                <a:ea typeface="Meiryo UI"/>
                <a:cs typeface="Meiryo UI"/>
              </a:rPr>
              <a:t>～</a:t>
            </a:r>
            <a:r>
              <a:rPr lang="en-US" altLang="ja-JP" sz="1400" dirty="0">
                <a:solidFill>
                  <a:schemeClr val="tx1"/>
                </a:solidFill>
                <a:latin typeface="Meiryo UI"/>
                <a:ea typeface="Meiryo UI"/>
                <a:cs typeface="Meiryo UI"/>
              </a:rPr>
              <a:t>50</a:t>
            </a:r>
            <a:r>
              <a:rPr lang="ja-JP" altLang="en-US" sz="1400" dirty="0">
                <a:solidFill>
                  <a:schemeClr val="tx1"/>
                </a:solidFill>
                <a:latin typeface="Meiryo UI"/>
                <a:ea typeface="Meiryo UI"/>
                <a:cs typeface="Meiryo UI"/>
              </a:rPr>
              <a:t>年先、人口が減少し、働く人が減ってくれば、一人当たりＧＤＰが大事な指標になるのではないか</a:t>
            </a:r>
            <a:r>
              <a:rPr lang="ja-JP" altLang="en-US" sz="1400" dirty="0" smtClean="0">
                <a:solidFill>
                  <a:schemeClr val="tx1"/>
                </a:solidFill>
                <a:latin typeface="Meiryo UI"/>
                <a:ea typeface="Meiryo UI"/>
                <a:cs typeface="Meiryo UI"/>
              </a:rPr>
              <a:t>。</a:t>
            </a:r>
            <a:endParaRPr lang="en-US" altLang="ja-JP" sz="1400" dirty="0" smtClean="0">
              <a:solidFill>
                <a:schemeClr val="tx1"/>
              </a:solidFill>
              <a:latin typeface="Meiryo UI"/>
              <a:ea typeface="Meiryo UI"/>
              <a:cs typeface="Meiryo UI"/>
            </a:endParaRPr>
          </a:p>
          <a:p>
            <a:pPr>
              <a:lnSpc>
                <a:spcPts val="2200"/>
              </a:lnSpc>
              <a:defRPr/>
            </a:pPr>
            <a:r>
              <a:rPr lang="en-US" altLang="ja-JP" sz="1400" dirty="0">
                <a:solidFill>
                  <a:schemeClr val="tx1"/>
                </a:solidFill>
                <a:latin typeface="Meiryo UI"/>
                <a:ea typeface="Meiryo UI"/>
                <a:cs typeface="Meiryo UI"/>
              </a:rPr>
              <a:t> </a:t>
            </a:r>
            <a:r>
              <a:rPr lang="en-US" altLang="ja-JP" sz="1400" dirty="0" smtClean="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その</a:t>
            </a:r>
            <a:r>
              <a:rPr lang="ja-JP" altLang="en-US" sz="1400" dirty="0">
                <a:solidFill>
                  <a:schemeClr val="tx1"/>
                </a:solidFill>
                <a:latin typeface="Meiryo UI"/>
                <a:ea typeface="Meiryo UI"/>
                <a:cs typeface="Meiryo UI"/>
              </a:rPr>
              <a:t>意味で、</a:t>
            </a:r>
            <a:r>
              <a:rPr lang="ja-JP" altLang="en-US" sz="1400" b="1" u="sng" dirty="0">
                <a:solidFill>
                  <a:schemeClr val="tx1"/>
                </a:solidFill>
                <a:latin typeface="Meiryo UI"/>
                <a:ea typeface="Meiryo UI"/>
                <a:cs typeface="Meiryo UI"/>
              </a:rPr>
              <a:t>人口減少する中で、人材力を強化して付加価値を高めるというストーリーはわかり易い</a:t>
            </a:r>
            <a:r>
              <a:rPr lang="ja-JP" altLang="en-US" sz="1400" dirty="0">
                <a:solidFill>
                  <a:schemeClr val="tx1"/>
                </a:solidFill>
                <a:latin typeface="Meiryo UI"/>
                <a:ea typeface="Meiryo UI"/>
                <a:cs typeface="Meiryo UI"/>
              </a:rPr>
              <a:t>。</a:t>
            </a:r>
          </a:p>
          <a:p>
            <a:pPr>
              <a:lnSpc>
                <a:spcPts val="2200"/>
              </a:lnSpc>
              <a:spcBef>
                <a:spcPts val="600"/>
              </a:spcBef>
              <a:defRPr/>
            </a:pPr>
            <a:r>
              <a:rPr lang="ja-JP" altLang="en-US" sz="1400"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社会</a:t>
            </a:r>
            <a:r>
              <a:rPr lang="ja-JP" altLang="en-US" sz="1400" b="1" u="sng" dirty="0">
                <a:solidFill>
                  <a:schemeClr val="tx1"/>
                </a:solidFill>
                <a:latin typeface="Meiryo UI"/>
                <a:ea typeface="Meiryo UI"/>
                <a:cs typeface="Meiryo UI"/>
              </a:rPr>
              <a:t>全体に</a:t>
            </a:r>
            <a:r>
              <a:rPr lang="en-US" altLang="ja-JP" sz="1400" b="1" u="sng" dirty="0">
                <a:solidFill>
                  <a:schemeClr val="tx1"/>
                </a:solidFill>
                <a:latin typeface="Meiryo UI"/>
                <a:ea typeface="Meiryo UI"/>
                <a:cs typeface="Meiryo UI"/>
              </a:rPr>
              <a:t>AI</a:t>
            </a:r>
            <a:r>
              <a:rPr lang="ja-JP" altLang="en-US" sz="1400" b="1" u="sng" dirty="0" err="1">
                <a:solidFill>
                  <a:schemeClr val="tx1"/>
                </a:solidFill>
                <a:latin typeface="Meiryo UI"/>
                <a:ea typeface="Meiryo UI"/>
                <a:cs typeface="Meiryo UI"/>
              </a:rPr>
              <a:t>、</a:t>
            </a:r>
            <a:r>
              <a:rPr lang="en-US" altLang="ja-JP" sz="1400" b="1" u="sng" dirty="0" err="1">
                <a:solidFill>
                  <a:schemeClr val="tx1"/>
                </a:solidFill>
                <a:latin typeface="Meiryo UI"/>
                <a:ea typeface="Meiryo UI"/>
                <a:cs typeface="Meiryo UI"/>
              </a:rPr>
              <a:t>IoT</a:t>
            </a:r>
            <a:r>
              <a:rPr lang="ja-JP" altLang="en-US" sz="1400" b="1" u="sng" dirty="0">
                <a:solidFill>
                  <a:schemeClr val="tx1"/>
                </a:solidFill>
                <a:latin typeface="Meiryo UI"/>
                <a:ea typeface="Meiryo UI"/>
                <a:cs typeface="Meiryo UI"/>
              </a:rPr>
              <a:t>がものすごい早さで浸透してくるので、これからの</a:t>
            </a:r>
            <a:r>
              <a:rPr lang="en-US" altLang="ja-JP" sz="1400" b="1" u="sng" dirty="0">
                <a:solidFill>
                  <a:schemeClr val="tx1"/>
                </a:solidFill>
                <a:latin typeface="Meiryo UI"/>
                <a:ea typeface="Meiryo UI"/>
                <a:cs typeface="Meiryo UI"/>
              </a:rPr>
              <a:t>2</a:t>
            </a:r>
            <a:r>
              <a:rPr lang="ja-JP" altLang="en-US" sz="1400" b="1" u="sng" dirty="0">
                <a:solidFill>
                  <a:schemeClr val="tx1"/>
                </a:solidFill>
                <a:latin typeface="Meiryo UI"/>
                <a:ea typeface="Meiryo UI"/>
                <a:cs typeface="Meiryo UI"/>
              </a:rPr>
              <a:t>～</a:t>
            </a:r>
            <a:r>
              <a:rPr lang="en-US" altLang="ja-JP" sz="1400" b="1" u="sng" dirty="0">
                <a:solidFill>
                  <a:schemeClr val="tx1"/>
                </a:solidFill>
                <a:latin typeface="Meiryo UI"/>
                <a:ea typeface="Meiryo UI"/>
                <a:cs typeface="Meiryo UI"/>
              </a:rPr>
              <a:t>3</a:t>
            </a:r>
            <a:r>
              <a:rPr lang="ja-JP" altLang="en-US" sz="1400" b="1" u="sng" dirty="0">
                <a:solidFill>
                  <a:schemeClr val="tx1"/>
                </a:solidFill>
                <a:latin typeface="Meiryo UI"/>
                <a:ea typeface="Meiryo UI"/>
                <a:cs typeface="Meiryo UI"/>
              </a:rPr>
              <a:t>年先の変化を捉える必要</a:t>
            </a:r>
            <a:r>
              <a:rPr lang="ja-JP" altLang="en-US" sz="1400" dirty="0">
                <a:solidFill>
                  <a:schemeClr val="tx1"/>
                </a:solidFill>
                <a:latin typeface="Meiryo UI"/>
                <a:ea typeface="Meiryo UI"/>
                <a:cs typeface="Meiryo UI"/>
              </a:rPr>
              <a:t>がある。 </a:t>
            </a:r>
          </a:p>
          <a:p>
            <a:pPr>
              <a:lnSpc>
                <a:spcPts val="2200"/>
              </a:lnSpc>
              <a:spcBef>
                <a:spcPts val="600"/>
              </a:spcBef>
              <a:defRPr/>
            </a:pPr>
            <a:r>
              <a:rPr lang="ja-JP" altLang="en-US" sz="1400" b="1" dirty="0" smtClean="0">
                <a:solidFill>
                  <a:schemeClr val="tx1"/>
                </a:solidFill>
                <a:latin typeface="Meiryo UI"/>
                <a:ea typeface="Meiryo UI"/>
                <a:cs typeface="Meiryo UI"/>
              </a:rPr>
              <a:t>○  重点化</a:t>
            </a:r>
            <a:r>
              <a:rPr lang="ja-JP" altLang="en-US" sz="1400" b="1" dirty="0">
                <a:solidFill>
                  <a:schemeClr val="tx1"/>
                </a:solidFill>
                <a:latin typeface="Meiryo UI"/>
                <a:ea typeface="Meiryo UI"/>
                <a:cs typeface="Meiryo UI"/>
              </a:rPr>
              <a:t>分野のうち、</a:t>
            </a:r>
            <a:r>
              <a:rPr lang="ja-JP" altLang="en-US" sz="1400" b="1" u="sng" dirty="0">
                <a:solidFill>
                  <a:schemeClr val="tx1"/>
                </a:solidFill>
                <a:latin typeface="Meiryo UI"/>
                <a:ea typeface="Meiryo UI"/>
                <a:cs typeface="Meiryo UI"/>
              </a:rPr>
              <a:t>第４次産業革命のリードや人材力強化については、大阪らしさ、関西らしさを少し</a:t>
            </a:r>
            <a:r>
              <a:rPr lang="ja-JP" altLang="en-US" sz="1400" b="1" u="sng" dirty="0" smtClean="0">
                <a:solidFill>
                  <a:schemeClr val="tx1"/>
                </a:solidFill>
                <a:latin typeface="Meiryo UI"/>
                <a:ea typeface="Meiryo UI"/>
                <a:cs typeface="Meiryo UI"/>
              </a:rPr>
              <a:t>クローズ</a:t>
            </a:r>
            <a:endParaRPr lang="en-US" altLang="ja-JP" sz="1400" b="1" u="sng" dirty="0" smtClean="0">
              <a:solidFill>
                <a:schemeClr val="tx1"/>
              </a:solidFill>
              <a:latin typeface="Meiryo UI"/>
              <a:ea typeface="Meiryo UI"/>
              <a:cs typeface="Meiryo UI"/>
            </a:endParaRPr>
          </a:p>
          <a:p>
            <a:pPr>
              <a:lnSpc>
                <a:spcPts val="2200"/>
              </a:lnSpc>
              <a:defRPr/>
            </a:pPr>
            <a:r>
              <a:rPr lang="en-US" altLang="ja-JP" sz="1400" b="1" dirty="0">
                <a:solidFill>
                  <a:schemeClr val="tx1"/>
                </a:solidFill>
                <a:latin typeface="Meiryo UI"/>
                <a:ea typeface="Meiryo UI"/>
                <a:cs typeface="Meiryo UI"/>
              </a:rPr>
              <a:t> </a:t>
            </a:r>
            <a:r>
              <a:rPr lang="en-US" altLang="ja-JP" sz="1400" b="1"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アップ</a:t>
            </a:r>
            <a:r>
              <a:rPr lang="ja-JP" altLang="en-US" sz="1400" b="1" u="sng" dirty="0">
                <a:solidFill>
                  <a:schemeClr val="tx1"/>
                </a:solidFill>
                <a:latin typeface="Meiryo UI"/>
                <a:ea typeface="Meiryo UI"/>
                <a:cs typeface="Meiryo UI"/>
              </a:rPr>
              <a:t>することができれば</a:t>
            </a:r>
            <a:r>
              <a:rPr lang="ja-JP" altLang="en-US" sz="1400" dirty="0">
                <a:solidFill>
                  <a:schemeClr val="tx1"/>
                </a:solidFill>
                <a:latin typeface="Meiryo UI"/>
                <a:ea typeface="Meiryo UI"/>
                <a:cs typeface="Meiryo UI"/>
              </a:rPr>
              <a:t>、大阪府市でつくる成長戦略ということが</a:t>
            </a:r>
            <a:r>
              <a:rPr lang="ja-JP" altLang="en-US" sz="1400" b="1" u="sng" dirty="0">
                <a:solidFill>
                  <a:schemeClr val="tx1"/>
                </a:solidFill>
                <a:latin typeface="Meiryo UI"/>
                <a:ea typeface="Meiryo UI"/>
                <a:cs typeface="Meiryo UI"/>
              </a:rPr>
              <a:t>よりわかりやすくなる</a:t>
            </a:r>
            <a:r>
              <a:rPr lang="ja-JP" altLang="en-US" sz="1400" dirty="0">
                <a:solidFill>
                  <a:schemeClr val="tx1"/>
                </a:solidFill>
                <a:latin typeface="Meiryo UI"/>
                <a:ea typeface="Meiryo UI"/>
                <a:cs typeface="Meiryo UI"/>
              </a:rPr>
              <a:t>。</a:t>
            </a:r>
          </a:p>
          <a:p>
            <a:pPr>
              <a:lnSpc>
                <a:spcPts val="2200"/>
              </a:lnSpc>
              <a:spcBef>
                <a:spcPts val="600"/>
              </a:spcBef>
              <a:defRPr/>
            </a:pPr>
            <a:r>
              <a:rPr lang="ja-JP" altLang="en-US" sz="1400"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４つ</a:t>
            </a:r>
            <a:r>
              <a:rPr lang="ja-JP" altLang="en-US" sz="1400" b="1" u="sng" dirty="0">
                <a:solidFill>
                  <a:schemeClr val="tx1"/>
                </a:solidFill>
                <a:latin typeface="Meiryo UI"/>
                <a:ea typeface="Meiryo UI"/>
                <a:cs typeface="Meiryo UI"/>
              </a:rPr>
              <a:t>の重点分野</a:t>
            </a:r>
            <a:r>
              <a:rPr lang="ja-JP" altLang="en-US" sz="1400" dirty="0">
                <a:solidFill>
                  <a:schemeClr val="tx1"/>
                </a:solidFill>
                <a:latin typeface="Meiryo UI"/>
                <a:ea typeface="Meiryo UI"/>
                <a:cs typeface="Meiryo UI"/>
              </a:rPr>
              <a:t>は、国の支援や民間の力を活用するといった点において、ある意味都市間競争のテーマでもあり</a:t>
            </a:r>
            <a:r>
              <a:rPr lang="ja-JP" altLang="en-US" sz="1400" dirty="0" smtClean="0">
                <a:solidFill>
                  <a:schemeClr val="tx1"/>
                </a:solidFill>
                <a:latin typeface="Meiryo UI"/>
                <a:ea typeface="Meiryo UI"/>
                <a:cs typeface="Meiryo UI"/>
              </a:rPr>
              <a:t>、</a:t>
            </a:r>
            <a:endParaRPr lang="en-US" altLang="ja-JP" sz="1400" dirty="0" smtClean="0">
              <a:solidFill>
                <a:schemeClr val="tx1"/>
              </a:solidFill>
              <a:latin typeface="Meiryo UI"/>
              <a:ea typeface="Meiryo UI"/>
              <a:cs typeface="Meiryo UI"/>
            </a:endParaRPr>
          </a:p>
          <a:p>
            <a:pPr>
              <a:lnSpc>
                <a:spcPts val="2200"/>
              </a:lnSpc>
              <a:defRPr/>
            </a:pPr>
            <a:r>
              <a:rPr lang="en-US" altLang="ja-JP" sz="1400" dirty="0">
                <a:solidFill>
                  <a:schemeClr val="tx1"/>
                </a:solidFill>
                <a:latin typeface="Meiryo UI"/>
                <a:ea typeface="Meiryo UI"/>
                <a:cs typeface="Meiryo UI"/>
              </a:rPr>
              <a:t> </a:t>
            </a:r>
            <a:r>
              <a:rPr lang="en-US" altLang="ja-JP" sz="1400" dirty="0" smtClean="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非常</a:t>
            </a:r>
            <a:r>
              <a:rPr lang="ja-JP" altLang="en-US" sz="1400" dirty="0">
                <a:solidFill>
                  <a:schemeClr val="tx1"/>
                </a:solidFill>
                <a:latin typeface="Meiryo UI"/>
                <a:ea typeface="Meiryo UI"/>
                <a:cs typeface="Meiryo UI"/>
              </a:rPr>
              <a:t>に大事なテーマ。ぜひとも</a:t>
            </a:r>
            <a:r>
              <a:rPr lang="ja-JP" altLang="en-US" sz="1400" b="1" u="sng" dirty="0">
                <a:solidFill>
                  <a:schemeClr val="tx1"/>
                </a:solidFill>
                <a:latin typeface="Meiryo UI"/>
                <a:ea typeface="Meiryo UI"/>
                <a:cs typeface="Meiryo UI"/>
              </a:rPr>
              <a:t>予算面でも府市一体となって、スピード感を持って取り組んでいきたい</a:t>
            </a:r>
            <a:r>
              <a:rPr lang="ja-JP" altLang="en-US" sz="1400" dirty="0">
                <a:solidFill>
                  <a:schemeClr val="tx1"/>
                </a:solidFill>
                <a:latin typeface="Meiryo UI"/>
                <a:ea typeface="Meiryo UI"/>
                <a:cs typeface="Meiryo UI"/>
              </a:rPr>
              <a:t>。</a:t>
            </a:r>
          </a:p>
          <a:p>
            <a:pPr>
              <a:lnSpc>
                <a:spcPts val="2200"/>
              </a:lnSpc>
              <a:spcBef>
                <a:spcPts val="600"/>
              </a:spcBef>
              <a:defRPr/>
            </a:pPr>
            <a:r>
              <a:rPr lang="ja-JP" altLang="en-US" sz="1400" dirty="0" smtClean="0">
                <a:solidFill>
                  <a:schemeClr val="tx1"/>
                </a:solidFill>
                <a:latin typeface="Meiryo UI"/>
                <a:ea typeface="Meiryo UI"/>
                <a:cs typeface="Meiryo UI"/>
              </a:rPr>
              <a:t>○  成長</a:t>
            </a:r>
            <a:r>
              <a:rPr lang="ja-JP" altLang="en-US" sz="1400" dirty="0">
                <a:solidFill>
                  <a:schemeClr val="tx1"/>
                </a:solidFill>
                <a:latin typeface="Meiryo UI"/>
                <a:ea typeface="Meiryo UI"/>
                <a:cs typeface="Meiryo UI"/>
              </a:rPr>
              <a:t>戦略でめざす都市像のうち、</a:t>
            </a:r>
            <a:r>
              <a:rPr lang="ja-JP" altLang="en-US" sz="1400" b="1" u="sng" dirty="0">
                <a:solidFill>
                  <a:schemeClr val="tx1"/>
                </a:solidFill>
                <a:latin typeface="Meiryo UI"/>
                <a:ea typeface="Meiryo UI"/>
                <a:cs typeface="Meiryo UI"/>
              </a:rPr>
              <a:t>中継都市部分は一定機能が高まっている一方で、ハイエンド都市部分は、</a:t>
            </a:r>
            <a:r>
              <a:rPr lang="ja-JP" altLang="en-US" sz="1400" b="1" u="sng" dirty="0" smtClean="0">
                <a:solidFill>
                  <a:schemeClr val="tx1"/>
                </a:solidFill>
                <a:latin typeface="Meiryo UI"/>
                <a:ea typeface="Meiryo UI"/>
                <a:cs typeface="Meiryo UI"/>
              </a:rPr>
              <a:t>まだ</a:t>
            </a:r>
            <a:endParaRPr lang="en-US" altLang="ja-JP" sz="1400" b="1" u="sng" dirty="0" smtClean="0">
              <a:solidFill>
                <a:schemeClr val="tx1"/>
              </a:solidFill>
              <a:latin typeface="Meiryo UI"/>
              <a:ea typeface="Meiryo UI"/>
              <a:cs typeface="Meiryo UI"/>
            </a:endParaRPr>
          </a:p>
          <a:p>
            <a:pPr>
              <a:lnSpc>
                <a:spcPts val="2200"/>
              </a:lnSpc>
              <a:defRPr/>
            </a:pPr>
            <a:r>
              <a:rPr lang="en-US" altLang="ja-JP" sz="1400" b="1" dirty="0">
                <a:solidFill>
                  <a:schemeClr val="tx1"/>
                </a:solidFill>
                <a:latin typeface="Meiryo UI"/>
                <a:ea typeface="Meiryo UI"/>
                <a:cs typeface="Meiryo UI"/>
              </a:rPr>
              <a:t> </a:t>
            </a:r>
            <a:r>
              <a:rPr lang="en-US" altLang="ja-JP" sz="1400" b="1"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まだ</a:t>
            </a:r>
            <a:r>
              <a:rPr lang="ja-JP" altLang="en-US" sz="1400" b="1" u="sng" dirty="0">
                <a:solidFill>
                  <a:schemeClr val="tx1"/>
                </a:solidFill>
                <a:latin typeface="Meiryo UI"/>
                <a:ea typeface="Meiryo UI"/>
                <a:cs typeface="Meiryo UI"/>
              </a:rPr>
              <a:t>これからの土壌づくり、あるいは手立てが必要</a:t>
            </a:r>
            <a:r>
              <a:rPr lang="ja-JP" altLang="en-US" sz="1400" dirty="0">
                <a:solidFill>
                  <a:schemeClr val="tx1"/>
                </a:solidFill>
                <a:latin typeface="Meiryo UI"/>
                <a:ea typeface="Meiryo UI"/>
                <a:cs typeface="Meiryo UI"/>
              </a:rPr>
              <a:t>。</a:t>
            </a:r>
          </a:p>
          <a:p>
            <a:pPr>
              <a:lnSpc>
                <a:spcPts val="2200"/>
              </a:lnSpc>
              <a:spcBef>
                <a:spcPts val="600"/>
              </a:spcBef>
              <a:defRPr/>
            </a:pPr>
            <a:r>
              <a:rPr lang="ja-JP" altLang="en-US" sz="1400" b="1"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府内</a:t>
            </a:r>
            <a:r>
              <a:rPr lang="ja-JP" altLang="en-US" sz="1400" b="1" u="sng" dirty="0">
                <a:solidFill>
                  <a:schemeClr val="tx1"/>
                </a:solidFill>
                <a:latin typeface="Meiryo UI"/>
                <a:ea typeface="Meiryo UI"/>
                <a:cs typeface="Meiryo UI"/>
              </a:rPr>
              <a:t>市町村、近隣府県、国ともしっかり連携していく必要</a:t>
            </a:r>
            <a:r>
              <a:rPr lang="ja-JP" altLang="en-US" sz="1400" dirty="0">
                <a:solidFill>
                  <a:schemeClr val="tx1"/>
                </a:solidFill>
                <a:latin typeface="Meiryo UI"/>
                <a:ea typeface="Meiryo UI"/>
                <a:cs typeface="Meiryo UI"/>
              </a:rPr>
              <a:t>がある</a:t>
            </a:r>
            <a:r>
              <a:rPr lang="ja-JP" altLang="en-US" sz="1400" dirty="0" smtClean="0">
                <a:solidFill>
                  <a:schemeClr val="tx1"/>
                </a:solidFill>
                <a:latin typeface="Meiryo UI"/>
                <a:ea typeface="Meiryo UI"/>
                <a:cs typeface="Meiryo UI"/>
              </a:rPr>
              <a:t>。</a:t>
            </a:r>
            <a:endParaRPr lang="ja-JP" altLang="en-US" sz="1400" dirty="0">
              <a:solidFill>
                <a:schemeClr val="tx1"/>
              </a:solidFill>
              <a:latin typeface="Meiryo UI"/>
              <a:ea typeface="Meiryo UI"/>
              <a:cs typeface="Meiryo U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12214</TotalTime>
  <Words>4</Words>
  <Application>Microsoft Office PowerPoint</Application>
  <PresentationFormat>画面に合わせる (4:3)</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大阪・関西における首都機能バックアップの検討</dc:title>
  <dc:creator>山本　大吾</dc:creator>
  <cp:lastModifiedBy>HOSTNAME</cp:lastModifiedBy>
  <cp:revision>1058</cp:revision>
  <cp:lastPrinted>2017-08-24T02:40:29Z</cp:lastPrinted>
  <dcterms:created xsi:type="dcterms:W3CDTF">2017-02-27T23:37:52Z</dcterms:created>
  <dcterms:modified xsi:type="dcterms:W3CDTF">2018-01-16T06:47:04Z</dcterms:modified>
</cp:coreProperties>
</file>