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1" r:id="rId3"/>
    <p:sldId id="289" r:id="rId4"/>
    <p:sldId id="299" r:id="rId5"/>
    <p:sldId id="296" r:id="rId6"/>
    <p:sldId id="258" r:id="rId7"/>
    <p:sldId id="280" r:id="rId8"/>
    <p:sldId id="283" r:id="rId9"/>
    <p:sldId id="297" r:id="rId10"/>
    <p:sldId id="265" r:id="rId11"/>
    <p:sldId id="294" r:id="rId12"/>
    <p:sldId id="261" r:id="rId13"/>
    <p:sldId id="271" r:id="rId14"/>
    <p:sldId id="290" r:id="rId15"/>
    <p:sldId id="298" r:id="rId16"/>
    <p:sldId id="267" r:id="rId17"/>
    <p:sldId id="268" r:id="rId18"/>
    <p:sldId id="269"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0CD"/>
    <a:srgbClr val="090991"/>
    <a:srgbClr val="1818F0"/>
    <a:srgbClr val="383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64" autoAdjust="0"/>
    <p:restoredTop sz="94291" autoAdjust="0"/>
  </p:normalViewPr>
  <p:slideViewPr>
    <p:cSldViewPr>
      <p:cViewPr>
        <p:scale>
          <a:sx n="75" d="100"/>
          <a:sy n="75" d="100"/>
        </p:scale>
        <p:origin x="-1434" y="-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35" d="100"/>
          <a:sy n="35" d="100"/>
        </p:scale>
        <p:origin x="-2405" y="-8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11229-0CC0-4E0A-A1F8-D58E69517061}" type="doc">
      <dgm:prSet loTypeId="urn:microsoft.com/office/officeart/2005/8/layout/cycle6" loCatId="cycle" qsTypeId="urn:microsoft.com/office/officeart/2005/8/quickstyle/simple3" qsCatId="simple" csTypeId="urn:microsoft.com/office/officeart/2005/8/colors/accent0_3" csCatId="mainScheme" phldr="1"/>
      <dgm:spPr/>
      <dgm:t>
        <a:bodyPr/>
        <a:lstStyle/>
        <a:p>
          <a:endParaRPr kumimoji="1" lang="ja-JP" altLang="en-US"/>
        </a:p>
      </dgm:t>
    </dgm:pt>
    <dgm:pt modelId="{690B6960-7505-4493-8138-C948133A223F}">
      <dgm:prSet phldrT="[テキスト]"/>
      <dgm:spPr/>
      <dgm:t>
        <a:bodyPr/>
        <a:lstStyle/>
        <a:p>
          <a:r>
            <a:rPr kumimoji="1" lang="ja-JP" altLang="en-US" dirty="0" smtClean="0"/>
            <a:t>住民</a:t>
          </a:r>
          <a:endParaRPr kumimoji="1" lang="ja-JP" altLang="en-US" dirty="0"/>
        </a:p>
      </dgm:t>
    </dgm:pt>
    <dgm:pt modelId="{7279A7F8-3316-4A97-967F-97F631197996}" type="parTrans" cxnId="{6BAEBC20-215E-417D-B5F5-D5239D684B0E}">
      <dgm:prSet/>
      <dgm:spPr/>
      <dgm:t>
        <a:bodyPr/>
        <a:lstStyle/>
        <a:p>
          <a:endParaRPr kumimoji="1" lang="ja-JP" altLang="en-US"/>
        </a:p>
      </dgm:t>
    </dgm:pt>
    <dgm:pt modelId="{8E40C9F7-FC02-4B6A-8C2F-796FE53E402C}" type="sibTrans" cxnId="{6BAEBC20-215E-417D-B5F5-D5239D684B0E}">
      <dgm:prSet/>
      <dgm:spPr/>
      <dgm:t>
        <a:bodyPr/>
        <a:lstStyle/>
        <a:p>
          <a:endParaRPr kumimoji="1" lang="ja-JP" altLang="en-US"/>
        </a:p>
      </dgm:t>
    </dgm:pt>
    <dgm:pt modelId="{441D35FB-D7C0-4A6B-B1CC-51CEB42FFEC6}">
      <dgm:prSet phldrT="[テキスト]"/>
      <dgm:spPr/>
      <dgm:t>
        <a:bodyPr/>
        <a:lstStyle/>
        <a:p>
          <a:r>
            <a:rPr kumimoji="1" lang="ja-JP" altLang="en-US" dirty="0" smtClean="0"/>
            <a:t>ＮＰＯ</a:t>
          </a:r>
          <a:endParaRPr kumimoji="1" lang="ja-JP" altLang="en-US" dirty="0"/>
        </a:p>
      </dgm:t>
    </dgm:pt>
    <dgm:pt modelId="{7CFAE077-789C-4C27-A543-4FC7697920F4}" type="parTrans" cxnId="{58D70DCB-E6C1-456D-841D-3CEE7524BABB}">
      <dgm:prSet/>
      <dgm:spPr/>
      <dgm:t>
        <a:bodyPr/>
        <a:lstStyle/>
        <a:p>
          <a:endParaRPr kumimoji="1" lang="ja-JP" altLang="en-US"/>
        </a:p>
      </dgm:t>
    </dgm:pt>
    <dgm:pt modelId="{2A8EB6D3-8598-44B7-BE48-7E51A85DE528}" type="sibTrans" cxnId="{58D70DCB-E6C1-456D-841D-3CEE7524BABB}">
      <dgm:prSet/>
      <dgm:spPr/>
      <dgm:t>
        <a:bodyPr/>
        <a:lstStyle/>
        <a:p>
          <a:endParaRPr kumimoji="1" lang="ja-JP" altLang="en-US"/>
        </a:p>
      </dgm:t>
    </dgm:pt>
    <dgm:pt modelId="{0C1B196C-8AA7-4401-AB76-B4ED1C2356BC}">
      <dgm:prSet phldrT="[テキスト]"/>
      <dgm:spPr/>
      <dgm:t>
        <a:bodyPr/>
        <a:lstStyle/>
        <a:p>
          <a:r>
            <a:rPr kumimoji="1" lang="ja-JP" altLang="en-US" dirty="0" smtClean="0"/>
            <a:t>国</a:t>
          </a:r>
          <a:endParaRPr kumimoji="1" lang="ja-JP" altLang="en-US" dirty="0"/>
        </a:p>
      </dgm:t>
    </dgm:pt>
    <dgm:pt modelId="{A8B57B03-F98F-4094-9E04-4B6A74676771}" type="parTrans" cxnId="{1100B559-5DAB-4F20-855A-4CC87A18B0B7}">
      <dgm:prSet/>
      <dgm:spPr/>
      <dgm:t>
        <a:bodyPr/>
        <a:lstStyle/>
        <a:p>
          <a:endParaRPr kumimoji="1" lang="ja-JP" altLang="en-US"/>
        </a:p>
      </dgm:t>
    </dgm:pt>
    <dgm:pt modelId="{AD510230-D220-491D-BCA5-6E3F128ABF88}" type="sibTrans" cxnId="{1100B559-5DAB-4F20-855A-4CC87A18B0B7}">
      <dgm:prSet/>
      <dgm:spPr/>
      <dgm:t>
        <a:bodyPr/>
        <a:lstStyle/>
        <a:p>
          <a:endParaRPr kumimoji="1" lang="ja-JP" altLang="en-US"/>
        </a:p>
      </dgm:t>
    </dgm:pt>
    <dgm:pt modelId="{6707F8DF-BFE0-4105-B5B0-EAFA818B220A}">
      <dgm:prSet phldrT="[テキスト]"/>
      <dgm:spPr/>
      <dgm:t>
        <a:bodyPr/>
        <a:lstStyle/>
        <a:p>
          <a:r>
            <a:rPr kumimoji="1" lang="ja-JP" altLang="en-US" dirty="0" smtClean="0"/>
            <a:t>自治体</a:t>
          </a:r>
          <a:endParaRPr kumimoji="1" lang="ja-JP" altLang="en-US" dirty="0"/>
        </a:p>
      </dgm:t>
    </dgm:pt>
    <dgm:pt modelId="{ED55407C-0238-4D69-A350-37602105826C}" type="parTrans" cxnId="{0159EBE6-BC37-4F7C-9700-9EF7430429F2}">
      <dgm:prSet/>
      <dgm:spPr/>
      <dgm:t>
        <a:bodyPr/>
        <a:lstStyle/>
        <a:p>
          <a:endParaRPr kumimoji="1" lang="ja-JP" altLang="en-US"/>
        </a:p>
      </dgm:t>
    </dgm:pt>
    <dgm:pt modelId="{F6BCC974-223F-4A28-B71C-55EAB4531D1D}" type="sibTrans" cxnId="{0159EBE6-BC37-4F7C-9700-9EF7430429F2}">
      <dgm:prSet/>
      <dgm:spPr/>
      <dgm:t>
        <a:bodyPr/>
        <a:lstStyle/>
        <a:p>
          <a:endParaRPr kumimoji="1" lang="ja-JP" altLang="en-US"/>
        </a:p>
      </dgm:t>
    </dgm:pt>
    <dgm:pt modelId="{9DA18630-B877-4C48-B647-BD077B3B81F3}">
      <dgm:prSet phldrT="[テキスト]"/>
      <dgm:spPr/>
      <dgm:t>
        <a:bodyPr/>
        <a:lstStyle/>
        <a:p>
          <a:r>
            <a:rPr kumimoji="1" lang="ja-JP" altLang="en-US" dirty="0" smtClean="0"/>
            <a:t>企業</a:t>
          </a:r>
          <a:endParaRPr kumimoji="1" lang="ja-JP" altLang="en-US" dirty="0"/>
        </a:p>
      </dgm:t>
    </dgm:pt>
    <dgm:pt modelId="{67B3D4EB-6949-4D8A-A013-BBA32E202E9A}" type="parTrans" cxnId="{B521F7C5-BEC3-414E-90F2-15E3672CC00B}">
      <dgm:prSet/>
      <dgm:spPr/>
      <dgm:t>
        <a:bodyPr/>
        <a:lstStyle/>
        <a:p>
          <a:endParaRPr kumimoji="1" lang="ja-JP" altLang="en-US"/>
        </a:p>
      </dgm:t>
    </dgm:pt>
    <dgm:pt modelId="{66A404A4-942C-4EEF-BECA-E9CD1EE93E22}" type="sibTrans" cxnId="{B521F7C5-BEC3-414E-90F2-15E3672CC00B}">
      <dgm:prSet/>
      <dgm:spPr/>
      <dgm:t>
        <a:bodyPr/>
        <a:lstStyle/>
        <a:p>
          <a:endParaRPr kumimoji="1" lang="ja-JP" altLang="en-US"/>
        </a:p>
      </dgm:t>
    </dgm:pt>
    <dgm:pt modelId="{8752E05A-23E0-477F-A060-11A7D77D998E}" type="pres">
      <dgm:prSet presAssocID="{58C11229-0CC0-4E0A-A1F8-D58E69517061}" presName="cycle" presStyleCnt="0">
        <dgm:presLayoutVars>
          <dgm:dir/>
          <dgm:resizeHandles val="exact"/>
        </dgm:presLayoutVars>
      </dgm:prSet>
      <dgm:spPr/>
      <dgm:t>
        <a:bodyPr/>
        <a:lstStyle/>
        <a:p>
          <a:endParaRPr kumimoji="1" lang="ja-JP" altLang="en-US"/>
        </a:p>
      </dgm:t>
    </dgm:pt>
    <dgm:pt modelId="{79430108-67A2-41D6-81ED-8BE73FCF988E}" type="pres">
      <dgm:prSet presAssocID="{690B6960-7505-4493-8138-C948133A223F}" presName="node" presStyleLbl="node1" presStyleIdx="0" presStyleCnt="5">
        <dgm:presLayoutVars>
          <dgm:bulletEnabled val="1"/>
        </dgm:presLayoutVars>
      </dgm:prSet>
      <dgm:spPr/>
      <dgm:t>
        <a:bodyPr/>
        <a:lstStyle/>
        <a:p>
          <a:endParaRPr kumimoji="1" lang="ja-JP" altLang="en-US"/>
        </a:p>
      </dgm:t>
    </dgm:pt>
    <dgm:pt modelId="{92525392-7B59-4259-9BB7-E72F3DD8E7FF}" type="pres">
      <dgm:prSet presAssocID="{690B6960-7505-4493-8138-C948133A223F}" presName="spNode" presStyleCnt="0"/>
      <dgm:spPr/>
    </dgm:pt>
    <dgm:pt modelId="{8AD9B723-2B94-41B8-A6AE-5F71ECE5CE43}" type="pres">
      <dgm:prSet presAssocID="{8E40C9F7-FC02-4B6A-8C2F-796FE53E402C}" presName="sibTrans" presStyleLbl="sibTrans1D1" presStyleIdx="0" presStyleCnt="5"/>
      <dgm:spPr/>
      <dgm:t>
        <a:bodyPr/>
        <a:lstStyle/>
        <a:p>
          <a:endParaRPr kumimoji="1" lang="ja-JP" altLang="en-US"/>
        </a:p>
      </dgm:t>
    </dgm:pt>
    <dgm:pt modelId="{5729A561-D2A1-4AB8-AD9E-3B7AD4411126}" type="pres">
      <dgm:prSet presAssocID="{441D35FB-D7C0-4A6B-B1CC-51CEB42FFEC6}" presName="node" presStyleLbl="node1" presStyleIdx="1" presStyleCnt="5">
        <dgm:presLayoutVars>
          <dgm:bulletEnabled val="1"/>
        </dgm:presLayoutVars>
      </dgm:prSet>
      <dgm:spPr/>
      <dgm:t>
        <a:bodyPr/>
        <a:lstStyle/>
        <a:p>
          <a:endParaRPr kumimoji="1" lang="ja-JP" altLang="en-US"/>
        </a:p>
      </dgm:t>
    </dgm:pt>
    <dgm:pt modelId="{85A1243E-DF08-43B5-B3D0-0056292E408D}" type="pres">
      <dgm:prSet presAssocID="{441D35FB-D7C0-4A6B-B1CC-51CEB42FFEC6}" presName="spNode" presStyleCnt="0"/>
      <dgm:spPr/>
    </dgm:pt>
    <dgm:pt modelId="{7A486A82-2303-4966-AF69-D5EB98D44D72}" type="pres">
      <dgm:prSet presAssocID="{2A8EB6D3-8598-44B7-BE48-7E51A85DE528}" presName="sibTrans" presStyleLbl="sibTrans1D1" presStyleIdx="1" presStyleCnt="5"/>
      <dgm:spPr/>
      <dgm:t>
        <a:bodyPr/>
        <a:lstStyle/>
        <a:p>
          <a:endParaRPr kumimoji="1" lang="ja-JP" altLang="en-US"/>
        </a:p>
      </dgm:t>
    </dgm:pt>
    <dgm:pt modelId="{232C3FBA-8B84-4D2C-9875-CEDEC1126C1F}" type="pres">
      <dgm:prSet presAssocID="{0C1B196C-8AA7-4401-AB76-B4ED1C2356BC}" presName="node" presStyleLbl="node1" presStyleIdx="2" presStyleCnt="5">
        <dgm:presLayoutVars>
          <dgm:bulletEnabled val="1"/>
        </dgm:presLayoutVars>
      </dgm:prSet>
      <dgm:spPr/>
      <dgm:t>
        <a:bodyPr/>
        <a:lstStyle/>
        <a:p>
          <a:endParaRPr kumimoji="1" lang="ja-JP" altLang="en-US"/>
        </a:p>
      </dgm:t>
    </dgm:pt>
    <dgm:pt modelId="{4BA6D0AB-4374-41B6-B271-CA0630B0EA61}" type="pres">
      <dgm:prSet presAssocID="{0C1B196C-8AA7-4401-AB76-B4ED1C2356BC}" presName="spNode" presStyleCnt="0"/>
      <dgm:spPr/>
    </dgm:pt>
    <dgm:pt modelId="{488111B5-9632-499E-881B-5FD2CCF264C9}" type="pres">
      <dgm:prSet presAssocID="{AD510230-D220-491D-BCA5-6E3F128ABF88}" presName="sibTrans" presStyleLbl="sibTrans1D1" presStyleIdx="2" presStyleCnt="5"/>
      <dgm:spPr/>
      <dgm:t>
        <a:bodyPr/>
        <a:lstStyle/>
        <a:p>
          <a:endParaRPr kumimoji="1" lang="ja-JP" altLang="en-US"/>
        </a:p>
      </dgm:t>
    </dgm:pt>
    <dgm:pt modelId="{0D59BE9D-81D1-4901-99CB-BA81C2DDC4B9}" type="pres">
      <dgm:prSet presAssocID="{6707F8DF-BFE0-4105-B5B0-EAFA818B220A}" presName="node" presStyleLbl="node1" presStyleIdx="3" presStyleCnt="5">
        <dgm:presLayoutVars>
          <dgm:bulletEnabled val="1"/>
        </dgm:presLayoutVars>
      </dgm:prSet>
      <dgm:spPr/>
      <dgm:t>
        <a:bodyPr/>
        <a:lstStyle/>
        <a:p>
          <a:endParaRPr kumimoji="1" lang="ja-JP" altLang="en-US"/>
        </a:p>
      </dgm:t>
    </dgm:pt>
    <dgm:pt modelId="{9A0C3993-4183-4D36-874B-1FDD6384DAD7}" type="pres">
      <dgm:prSet presAssocID="{6707F8DF-BFE0-4105-B5B0-EAFA818B220A}" presName="spNode" presStyleCnt="0"/>
      <dgm:spPr/>
    </dgm:pt>
    <dgm:pt modelId="{CA343FBE-3F04-4FF9-8779-923BB9ED7DAD}" type="pres">
      <dgm:prSet presAssocID="{F6BCC974-223F-4A28-B71C-55EAB4531D1D}" presName="sibTrans" presStyleLbl="sibTrans1D1" presStyleIdx="3" presStyleCnt="5"/>
      <dgm:spPr/>
      <dgm:t>
        <a:bodyPr/>
        <a:lstStyle/>
        <a:p>
          <a:endParaRPr kumimoji="1" lang="ja-JP" altLang="en-US"/>
        </a:p>
      </dgm:t>
    </dgm:pt>
    <dgm:pt modelId="{D24ACCE5-EAA7-460C-884A-A181E9EB8E5E}" type="pres">
      <dgm:prSet presAssocID="{9DA18630-B877-4C48-B647-BD077B3B81F3}" presName="node" presStyleLbl="node1" presStyleIdx="4" presStyleCnt="5">
        <dgm:presLayoutVars>
          <dgm:bulletEnabled val="1"/>
        </dgm:presLayoutVars>
      </dgm:prSet>
      <dgm:spPr/>
      <dgm:t>
        <a:bodyPr/>
        <a:lstStyle/>
        <a:p>
          <a:endParaRPr kumimoji="1" lang="ja-JP" altLang="en-US"/>
        </a:p>
      </dgm:t>
    </dgm:pt>
    <dgm:pt modelId="{8FEE50AE-B1FE-4207-AC46-66E7DFFF482C}" type="pres">
      <dgm:prSet presAssocID="{9DA18630-B877-4C48-B647-BD077B3B81F3}" presName="spNode" presStyleCnt="0"/>
      <dgm:spPr/>
    </dgm:pt>
    <dgm:pt modelId="{5368DC3D-B765-45DA-A52C-2065D8EEB241}" type="pres">
      <dgm:prSet presAssocID="{66A404A4-942C-4EEF-BECA-E9CD1EE93E22}" presName="sibTrans" presStyleLbl="sibTrans1D1" presStyleIdx="4" presStyleCnt="5"/>
      <dgm:spPr/>
      <dgm:t>
        <a:bodyPr/>
        <a:lstStyle/>
        <a:p>
          <a:endParaRPr kumimoji="1" lang="ja-JP" altLang="en-US"/>
        </a:p>
      </dgm:t>
    </dgm:pt>
  </dgm:ptLst>
  <dgm:cxnLst>
    <dgm:cxn modelId="{A13FBED4-1C02-4D9E-B2CD-26566960488E}" type="presOf" srcId="{441D35FB-D7C0-4A6B-B1CC-51CEB42FFEC6}" destId="{5729A561-D2A1-4AB8-AD9E-3B7AD4411126}" srcOrd="0" destOrd="0" presId="urn:microsoft.com/office/officeart/2005/8/layout/cycle6"/>
    <dgm:cxn modelId="{539BF162-254B-4F92-8653-845AD6137442}" type="presOf" srcId="{58C11229-0CC0-4E0A-A1F8-D58E69517061}" destId="{8752E05A-23E0-477F-A060-11A7D77D998E}" srcOrd="0" destOrd="0" presId="urn:microsoft.com/office/officeart/2005/8/layout/cycle6"/>
    <dgm:cxn modelId="{4D0A1594-B3CC-4648-B3F7-71D4E3A4E321}" type="presOf" srcId="{0C1B196C-8AA7-4401-AB76-B4ED1C2356BC}" destId="{232C3FBA-8B84-4D2C-9875-CEDEC1126C1F}" srcOrd="0" destOrd="0" presId="urn:microsoft.com/office/officeart/2005/8/layout/cycle6"/>
    <dgm:cxn modelId="{2E380BAA-5DF2-475B-8B7F-FA91E3E92C9C}" type="presOf" srcId="{6707F8DF-BFE0-4105-B5B0-EAFA818B220A}" destId="{0D59BE9D-81D1-4901-99CB-BA81C2DDC4B9}" srcOrd="0" destOrd="0" presId="urn:microsoft.com/office/officeart/2005/8/layout/cycle6"/>
    <dgm:cxn modelId="{78BFCA04-E30F-4291-B7B9-ED5A406ACBE6}" type="presOf" srcId="{AD510230-D220-491D-BCA5-6E3F128ABF88}" destId="{488111B5-9632-499E-881B-5FD2CCF264C9}" srcOrd="0" destOrd="0" presId="urn:microsoft.com/office/officeart/2005/8/layout/cycle6"/>
    <dgm:cxn modelId="{5A616E55-C026-4289-B4CF-05BAA04F9073}" type="presOf" srcId="{F6BCC974-223F-4A28-B71C-55EAB4531D1D}" destId="{CA343FBE-3F04-4FF9-8779-923BB9ED7DAD}" srcOrd="0" destOrd="0" presId="urn:microsoft.com/office/officeart/2005/8/layout/cycle6"/>
    <dgm:cxn modelId="{6BAEBC20-215E-417D-B5F5-D5239D684B0E}" srcId="{58C11229-0CC0-4E0A-A1F8-D58E69517061}" destId="{690B6960-7505-4493-8138-C948133A223F}" srcOrd="0" destOrd="0" parTransId="{7279A7F8-3316-4A97-967F-97F631197996}" sibTransId="{8E40C9F7-FC02-4B6A-8C2F-796FE53E402C}"/>
    <dgm:cxn modelId="{0581387C-523F-4C1B-AE45-4D2D2F269622}" type="presOf" srcId="{9DA18630-B877-4C48-B647-BD077B3B81F3}" destId="{D24ACCE5-EAA7-460C-884A-A181E9EB8E5E}" srcOrd="0" destOrd="0" presId="urn:microsoft.com/office/officeart/2005/8/layout/cycle6"/>
    <dgm:cxn modelId="{B521F7C5-BEC3-414E-90F2-15E3672CC00B}" srcId="{58C11229-0CC0-4E0A-A1F8-D58E69517061}" destId="{9DA18630-B877-4C48-B647-BD077B3B81F3}" srcOrd="4" destOrd="0" parTransId="{67B3D4EB-6949-4D8A-A013-BBA32E202E9A}" sibTransId="{66A404A4-942C-4EEF-BECA-E9CD1EE93E22}"/>
    <dgm:cxn modelId="{1100B559-5DAB-4F20-855A-4CC87A18B0B7}" srcId="{58C11229-0CC0-4E0A-A1F8-D58E69517061}" destId="{0C1B196C-8AA7-4401-AB76-B4ED1C2356BC}" srcOrd="2" destOrd="0" parTransId="{A8B57B03-F98F-4094-9E04-4B6A74676771}" sibTransId="{AD510230-D220-491D-BCA5-6E3F128ABF88}"/>
    <dgm:cxn modelId="{0159EBE6-BC37-4F7C-9700-9EF7430429F2}" srcId="{58C11229-0CC0-4E0A-A1F8-D58E69517061}" destId="{6707F8DF-BFE0-4105-B5B0-EAFA818B220A}" srcOrd="3" destOrd="0" parTransId="{ED55407C-0238-4D69-A350-37602105826C}" sibTransId="{F6BCC974-223F-4A28-B71C-55EAB4531D1D}"/>
    <dgm:cxn modelId="{29634ECA-82F9-445D-865C-209496851F57}" type="presOf" srcId="{690B6960-7505-4493-8138-C948133A223F}" destId="{79430108-67A2-41D6-81ED-8BE73FCF988E}" srcOrd="0" destOrd="0" presId="urn:microsoft.com/office/officeart/2005/8/layout/cycle6"/>
    <dgm:cxn modelId="{58D70DCB-E6C1-456D-841D-3CEE7524BABB}" srcId="{58C11229-0CC0-4E0A-A1F8-D58E69517061}" destId="{441D35FB-D7C0-4A6B-B1CC-51CEB42FFEC6}" srcOrd="1" destOrd="0" parTransId="{7CFAE077-789C-4C27-A543-4FC7697920F4}" sibTransId="{2A8EB6D3-8598-44B7-BE48-7E51A85DE528}"/>
    <dgm:cxn modelId="{E7E93545-8E20-4EB4-A358-3636F25537B0}" type="presOf" srcId="{2A8EB6D3-8598-44B7-BE48-7E51A85DE528}" destId="{7A486A82-2303-4966-AF69-D5EB98D44D72}" srcOrd="0" destOrd="0" presId="urn:microsoft.com/office/officeart/2005/8/layout/cycle6"/>
    <dgm:cxn modelId="{B8931669-282B-46A1-BAAA-11F1DAD76227}" type="presOf" srcId="{8E40C9F7-FC02-4B6A-8C2F-796FE53E402C}" destId="{8AD9B723-2B94-41B8-A6AE-5F71ECE5CE43}" srcOrd="0" destOrd="0" presId="urn:microsoft.com/office/officeart/2005/8/layout/cycle6"/>
    <dgm:cxn modelId="{169425A9-8D7D-49D3-80C5-ADDA82C2B4AE}" type="presOf" srcId="{66A404A4-942C-4EEF-BECA-E9CD1EE93E22}" destId="{5368DC3D-B765-45DA-A52C-2065D8EEB241}" srcOrd="0" destOrd="0" presId="urn:microsoft.com/office/officeart/2005/8/layout/cycle6"/>
    <dgm:cxn modelId="{DCBE6B72-54B1-472A-8B85-35138EA341A7}" type="presParOf" srcId="{8752E05A-23E0-477F-A060-11A7D77D998E}" destId="{79430108-67A2-41D6-81ED-8BE73FCF988E}" srcOrd="0" destOrd="0" presId="urn:microsoft.com/office/officeart/2005/8/layout/cycle6"/>
    <dgm:cxn modelId="{74754400-44DF-4B6A-B17C-73DC4E3ED240}" type="presParOf" srcId="{8752E05A-23E0-477F-A060-11A7D77D998E}" destId="{92525392-7B59-4259-9BB7-E72F3DD8E7FF}" srcOrd="1" destOrd="0" presId="urn:microsoft.com/office/officeart/2005/8/layout/cycle6"/>
    <dgm:cxn modelId="{73FB2D2A-E9E6-48FF-866F-4DC62F919701}" type="presParOf" srcId="{8752E05A-23E0-477F-A060-11A7D77D998E}" destId="{8AD9B723-2B94-41B8-A6AE-5F71ECE5CE43}" srcOrd="2" destOrd="0" presId="urn:microsoft.com/office/officeart/2005/8/layout/cycle6"/>
    <dgm:cxn modelId="{03F7E11C-1956-4ED3-9019-85F588379E13}" type="presParOf" srcId="{8752E05A-23E0-477F-A060-11A7D77D998E}" destId="{5729A561-D2A1-4AB8-AD9E-3B7AD4411126}" srcOrd="3" destOrd="0" presId="urn:microsoft.com/office/officeart/2005/8/layout/cycle6"/>
    <dgm:cxn modelId="{C4C49376-8F54-4AE7-BDFA-33109159B153}" type="presParOf" srcId="{8752E05A-23E0-477F-A060-11A7D77D998E}" destId="{85A1243E-DF08-43B5-B3D0-0056292E408D}" srcOrd="4" destOrd="0" presId="urn:microsoft.com/office/officeart/2005/8/layout/cycle6"/>
    <dgm:cxn modelId="{39BAA603-1D3C-4332-B69B-2D48D41AE7D9}" type="presParOf" srcId="{8752E05A-23E0-477F-A060-11A7D77D998E}" destId="{7A486A82-2303-4966-AF69-D5EB98D44D72}" srcOrd="5" destOrd="0" presId="urn:microsoft.com/office/officeart/2005/8/layout/cycle6"/>
    <dgm:cxn modelId="{D329F0AC-6BE6-4214-B96C-A8E417DABA72}" type="presParOf" srcId="{8752E05A-23E0-477F-A060-11A7D77D998E}" destId="{232C3FBA-8B84-4D2C-9875-CEDEC1126C1F}" srcOrd="6" destOrd="0" presId="urn:microsoft.com/office/officeart/2005/8/layout/cycle6"/>
    <dgm:cxn modelId="{EE09D936-2EC2-409C-A25C-F0C86038BAE7}" type="presParOf" srcId="{8752E05A-23E0-477F-A060-11A7D77D998E}" destId="{4BA6D0AB-4374-41B6-B271-CA0630B0EA61}" srcOrd="7" destOrd="0" presId="urn:microsoft.com/office/officeart/2005/8/layout/cycle6"/>
    <dgm:cxn modelId="{E384FCA5-3020-47F6-B908-1D3561EB5F4F}" type="presParOf" srcId="{8752E05A-23E0-477F-A060-11A7D77D998E}" destId="{488111B5-9632-499E-881B-5FD2CCF264C9}" srcOrd="8" destOrd="0" presId="urn:microsoft.com/office/officeart/2005/8/layout/cycle6"/>
    <dgm:cxn modelId="{A6E30D78-E771-4F9C-BC5D-87DE154E4DF1}" type="presParOf" srcId="{8752E05A-23E0-477F-A060-11A7D77D998E}" destId="{0D59BE9D-81D1-4901-99CB-BA81C2DDC4B9}" srcOrd="9" destOrd="0" presId="urn:microsoft.com/office/officeart/2005/8/layout/cycle6"/>
    <dgm:cxn modelId="{9D1049EA-60FF-4BC5-9F6B-C7B4F46DA43F}" type="presParOf" srcId="{8752E05A-23E0-477F-A060-11A7D77D998E}" destId="{9A0C3993-4183-4D36-874B-1FDD6384DAD7}" srcOrd="10" destOrd="0" presId="urn:microsoft.com/office/officeart/2005/8/layout/cycle6"/>
    <dgm:cxn modelId="{8BE14BE3-2442-46B6-84B0-7BD3E9DB8C08}" type="presParOf" srcId="{8752E05A-23E0-477F-A060-11A7D77D998E}" destId="{CA343FBE-3F04-4FF9-8779-923BB9ED7DAD}" srcOrd="11" destOrd="0" presId="urn:microsoft.com/office/officeart/2005/8/layout/cycle6"/>
    <dgm:cxn modelId="{9841A7F9-1C60-4F02-82D7-DAC93489C655}" type="presParOf" srcId="{8752E05A-23E0-477F-A060-11A7D77D998E}" destId="{D24ACCE5-EAA7-460C-884A-A181E9EB8E5E}" srcOrd="12" destOrd="0" presId="urn:microsoft.com/office/officeart/2005/8/layout/cycle6"/>
    <dgm:cxn modelId="{1EE740F4-A0C1-4B9F-A306-A115F60F0989}" type="presParOf" srcId="{8752E05A-23E0-477F-A060-11A7D77D998E}" destId="{8FEE50AE-B1FE-4207-AC46-66E7DFFF482C}" srcOrd="13" destOrd="0" presId="urn:microsoft.com/office/officeart/2005/8/layout/cycle6"/>
    <dgm:cxn modelId="{99876A27-4DE2-41B5-8CDF-6618F8EA82A8}" type="presParOf" srcId="{8752E05A-23E0-477F-A060-11A7D77D998E}" destId="{5368DC3D-B765-45DA-A52C-2065D8EEB241}"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C32CD56-09F9-4A2E-B50E-36D327CF179A}" type="datetimeFigureOut">
              <a:rPr kumimoji="1" lang="ja-JP" altLang="en-US" smtClean="0"/>
              <a:pPr/>
              <a:t>2014/8/21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FD4C2C9-C38B-4273-A540-4B504380A463}" type="slidenum">
              <a:rPr kumimoji="1" lang="ja-JP" altLang="en-US" smtClean="0"/>
              <a:pPr/>
              <a:t>‹#›</a:t>
            </a:fld>
            <a:endParaRPr kumimoji="1" lang="ja-JP" altLang="en-US"/>
          </a:p>
        </p:txBody>
      </p:sp>
    </p:spTree>
    <p:extLst>
      <p:ext uri="{BB962C8B-B14F-4D97-AF65-F5344CB8AC3E}">
        <p14:creationId xmlns:p14="http://schemas.microsoft.com/office/powerpoint/2010/main" val="25406423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FD4C2C9-C38B-4273-A540-4B504380A463}"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FD4C2C9-C38B-4273-A540-4B504380A463}" type="slidenum">
              <a:rPr kumimoji="1" lang="ja-JP" altLang="en-US" smtClean="0"/>
              <a:pPr/>
              <a:t>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　「特例港湾運営会社」指定</a:t>
            </a:r>
            <a:endParaRPr kumimoji="1" lang="ja-JP" altLang="en-US" dirty="0"/>
          </a:p>
        </p:txBody>
      </p:sp>
      <p:sp>
        <p:nvSpPr>
          <p:cNvPr id="4" name="スライド番号プレースホルダ 3"/>
          <p:cNvSpPr>
            <a:spLocks noGrp="1"/>
          </p:cNvSpPr>
          <p:nvPr>
            <p:ph type="sldNum" sz="quarter" idx="10"/>
          </p:nvPr>
        </p:nvSpPr>
        <p:spPr/>
        <p:txBody>
          <a:bodyPr/>
          <a:lstStyle/>
          <a:p>
            <a:fld id="{2FD4C2C9-C38B-4273-A540-4B504380A463}" type="slidenum">
              <a:rPr kumimoji="1" lang="ja-JP" altLang="en-US" smtClean="0"/>
              <a:pPr/>
              <a:t>11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u="sng" dirty="0" smtClean="0">
                <a:latin typeface="Meiryo UI" panose="020B0604030504040204" pitchFamily="50" charset="-128"/>
                <a:ea typeface="Meiryo UI" panose="020B0604030504040204" pitchFamily="50" charset="-128"/>
                <a:cs typeface="Meiryo UI" panose="020B0604030504040204" pitchFamily="50" charset="-128"/>
              </a:rPr>
              <a:t>　「特例港湾運営会社」指定</a:t>
            </a:r>
            <a:endParaRPr kumimoji="1" lang="ja-JP" altLang="en-US" dirty="0"/>
          </a:p>
        </p:txBody>
      </p:sp>
      <p:sp>
        <p:nvSpPr>
          <p:cNvPr id="4" name="スライド番号プレースホルダ 3"/>
          <p:cNvSpPr>
            <a:spLocks noGrp="1"/>
          </p:cNvSpPr>
          <p:nvPr>
            <p:ph type="sldNum" sz="quarter" idx="10"/>
          </p:nvPr>
        </p:nvSpPr>
        <p:spPr/>
        <p:txBody>
          <a:bodyPr/>
          <a:lstStyle/>
          <a:p>
            <a:fld id="{2FD4C2C9-C38B-4273-A540-4B504380A463}" type="slidenum">
              <a:rPr kumimoji="1" lang="ja-JP" altLang="en-US" smtClean="0"/>
              <a:pPr/>
              <a:t>12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22338" y="746125"/>
            <a:ext cx="4968875" cy="3725863"/>
          </a:xfrm>
          <a:ln/>
        </p:spPr>
      </p:sp>
      <p:sp>
        <p:nvSpPr>
          <p:cNvPr id="65539" name="Rectangle 3"/>
          <p:cNvSpPr>
            <a:spLocks noGrp="1" noChangeArrowheads="1"/>
          </p:cNvSpPr>
          <p:nvPr>
            <p:ph type="body" idx="1"/>
          </p:nvPr>
        </p:nvSpPr>
        <p:spPr>
          <a:noFill/>
          <a:ln/>
        </p:spPr>
        <p:txBody>
          <a:bodyPr/>
          <a:lstStyle/>
          <a:p>
            <a:endParaRPr lang="ja-JP"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23925" y="746125"/>
            <a:ext cx="4965700" cy="3725863"/>
          </a:xfrm>
          <a:ln/>
        </p:spPr>
      </p:sp>
      <p:sp>
        <p:nvSpPr>
          <p:cNvPr id="65539" name="Rectangle 3"/>
          <p:cNvSpPr>
            <a:spLocks noGrp="1" noChangeArrowheads="1"/>
          </p:cNvSpPr>
          <p:nvPr>
            <p:ph type="body" idx="1"/>
          </p:nvPr>
        </p:nvSpPr>
        <p:spPr>
          <a:noFill/>
          <a:ln/>
        </p:spPr>
        <p:txBody>
          <a:bodyPr/>
          <a:lstStyle/>
          <a:p>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FD4C2C9-C38B-4273-A540-4B504380A463}" type="slidenum">
              <a:rPr kumimoji="1" lang="ja-JP" altLang="en-US" smtClean="0"/>
              <a:pPr/>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121291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57702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353623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35604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18930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4279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283359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16952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363755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367955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3D447F-BC13-4DAE-AC5F-1BE84E1095EC}" type="datetimeFigureOut">
              <a:rPr kumimoji="1" lang="ja-JP" altLang="en-US" smtClean="0"/>
              <a:pPr/>
              <a:t>2014/8/21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241351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D447F-BC13-4DAE-AC5F-1BE84E1095EC}" type="datetimeFigureOut">
              <a:rPr kumimoji="1" lang="ja-JP" altLang="en-US" smtClean="0"/>
              <a:pPr/>
              <a:t>2014/8/21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6AA8C-0631-4A39-9F72-90CD8665FBA3}" type="slidenum">
              <a:rPr kumimoji="1" lang="ja-JP" altLang="en-US" smtClean="0"/>
              <a:pPr/>
              <a:t>‹#›</a:t>
            </a:fld>
            <a:endParaRPr kumimoji="1" lang="ja-JP" altLang="en-US"/>
          </a:p>
        </p:txBody>
      </p:sp>
    </p:spTree>
    <p:extLst>
      <p:ext uri="{BB962C8B-B14F-4D97-AF65-F5344CB8AC3E}">
        <p14:creationId xmlns:p14="http://schemas.microsoft.com/office/powerpoint/2010/main" val="1085057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emf"/><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png"/><Relationship Id="rId7" Type="http://schemas.openxmlformats.org/officeDocument/2006/relationships/hyperlink" Target="http://www.ac-illust.com/visitor/normal_ill_solo.php?id=94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4.jpeg"/><Relationship Id="rId7" Type="http://schemas.openxmlformats.org/officeDocument/2006/relationships/diagramData" Target="../diagrams/data1.xml"/><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11" Type="http://schemas.microsoft.com/office/2007/relationships/diagramDrawing" Target="../diagrams/drawing1.xml"/><Relationship Id="rId5" Type="http://schemas.openxmlformats.org/officeDocument/2006/relationships/image" Target="../media/image56.jpeg"/><Relationship Id="rId10" Type="http://schemas.openxmlformats.org/officeDocument/2006/relationships/diagramColors" Target="../diagrams/colors1.xml"/><Relationship Id="rId4" Type="http://schemas.openxmlformats.org/officeDocument/2006/relationships/image" Target="../media/image55.jpeg"/><Relationship Id="rId9"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7.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6944" y="4005064"/>
            <a:ext cx="8060432" cy="1470025"/>
          </a:xfrm>
        </p:spPr>
        <p:txBody>
          <a:bodyPr>
            <a:normAutofit/>
          </a:bodyPr>
          <a:lstStyle/>
          <a:p>
            <a:r>
              <a:rPr lang="ja-JP" altLang="en-US" sz="4000" dirty="0">
                <a:latin typeface="HGS創英角ﾎﾟｯﾌﾟ体" panose="040B0A00000000000000" pitchFamily="50" charset="-128"/>
                <a:ea typeface="HGS創英角ﾎﾟｯﾌﾟ体" panose="040B0A00000000000000" pitchFamily="50" charset="-128"/>
                <a:cs typeface="Meiryo UI" panose="020B0604030504040204" pitchFamily="50" charset="-128"/>
              </a:rPr>
              <a:t>「</a:t>
            </a:r>
            <a:r>
              <a:rPr kumimoji="1" lang="ja-JP" altLang="en-US" sz="4000" dirty="0" smtClean="0">
                <a:latin typeface="HGS創英角ﾎﾟｯﾌﾟ体" panose="040B0A00000000000000" pitchFamily="50" charset="-128"/>
                <a:ea typeface="HGS創英角ﾎﾟｯﾌﾟ体" panose="040B0A00000000000000" pitchFamily="50" charset="-128"/>
                <a:cs typeface="Meiryo UI" panose="020B0604030504040204" pitchFamily="50" charset="-128"/>
              </a:rPr>
              <a:t>大阪の成長戦略」</a:t>
            </a:r>
            <a:r>
              <a:rPr kumimoji="1" lang="en-US" altLang="ja-JP" sz="4000" dirty="0" smtClean="0">
                <a:latin typeface="HGS創英角ﾎﾟｯﾌﾟ体" panose="040B0A00000000000000" pitchFamily="50" charset="-128"/>
                <a:ea typeface="HGS創英角ﾎﾟｯﾌﾟ体" panose="040B0A00000000000000" pitchFamily="50" charset="-128"/>
                <a:cs typeface="Meiryo UI" panose="020B0604030504040204" pitchFamily="50" charset="-128"/>
              </a:rPr>
              <a:t/>
            </a:r>
            <a:br>
              <a:rPr kumimoji="1" lang="en-US" altLang="ja-JP" sz="4000" dirty="0" smtClean="0">
                <a:latin typeface="HGS創英角ﾎﾟｯﾌﾟ体" panose="040B0A00000000000000" pitchFamily="50" charset="-128"/>
                <a:ea typeface="HGS創英角ﾎﾟｯﾌﾟ体" panose="040B0A00000000000000" pitchFamily="50" charset="-128"/>
                <a:cs typeface="Meiryo UI" panose="020B0604030504040204" pitchFamily="50" charset="-128"/>
              </a:rPr>
            </a:br>
            <a:r>
              <a:rPr kumimoji="1" lang="ja-JP" altLang="en-US" sz="4000" dirty="0" smtClean="0">
                <a:latin typeface="HGS創英角ﾎﾟｯﾌﾟ体" panose="040B0A00000000000000" pitchFamily="50" charset="-128"/>
                <a:ea typeface="HGS創英角ﾎﾟｯﾌﾟ体" panose="040B0A00000000000000" pitchFamily="50" charset="-128"/>
                <a:cs typeface="Meiryo UI" panose="020B0604030504040204" pitchFamily="50" charset="-128"/>
              </a:rPr>
              <a:t>成長へつながる主な成果について</a:t>
            </a:r>
            <a:endParaRPr kumimoji="1" lang="ja-JP" altLang="en-US" sz="4000" dirty="0">
              <a:latin typeface="HGS創英角ﾎﾟｯﾌﾟ体" panose="040B0A00000000000000" pitchFamily="50" charset="-128"/>
              <a:ea typeface="HGS創英角ﾎﾟｯﾌﾟ体" panose="040B0A00000000000000" pitchFamily="50" charset="-128"/>
              <a:cs typeface="Meiryo UI" panose="020B0604030504040204" pitchFamily="50" charset="-128"/>
            </a:endParaRPr>
          </a:p>
        </p:txBody>
      </p:sp>
      <p:sp>
        <p:nvSpPr>
          <p:cNvPr id="3" name="テキスト ボックス 2"/>
          <p:cNvSpPr txBox="1"/>
          <p:nvPr/>
        </p:nvSpPr>
        <p:spPr>
          <a:xfrm>
            <a:off x="7380312" y="332656"/>
            <a:ext cx="1152128" cy="307777"/>
          </a:xfrm>
          <a:prstGeom prst="rect">
            <a:avLst/>
          </a:prstGeom>
          <a:noFill/>
          <a:ln>
            <a:solidFill>
              <a:schemeClr val="accent1"/>
            </a:solid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参考</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7334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拠点化が進む関西国際空港。外国人旅客数は過去最高</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79512" y="908720"/>
            <a:ext cx="8473801"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（格安航空会社）「</a:t>
            </a:r>
            <a:r>
              <a:rPr lang="en-US" altLang="ja-JP" dirty="0">
                <a:latin typeface="Meiryo UI" panose="020B0604030504040204" pitchFamily="50" charset="-128"/>
                <a:ea typeface="Meiryo UI" panose="020B0604030504040204" pitchFamily="50" charset="-128"/>
                <a:cs typeface="Meiryo UI" panose="020B0604030504040204" pitchFamily="50" charset="-128"/>
              </a:rPr>
              <a:t>Peach</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Aviation</a:t>
            </a:r>
            <a:r>
              <a:rPr lang="ja-JP" altLang="en-US" dirty="0">
                <a:latin typeface="Meiryo UI" panose="020B0604030504040204" pitchFamily="50" charset="-128"/>
                <a:ea typeface="Meiryo UI" panose="020B0604030504040204" pitchFamily="50" charset="-128"/>
                <a:cs typeface="Meiryo UI" panose="020B0604030504040204" pitchFamily="50" charset="-128"/>
              </a:rPr>
              <a:t>」が、関空を拠点に就航を開始（</a:t>
            </a:r>
            <a:r>
              <a:rPr lang="en-US" altLang="ja-JP" dirty="0">
                <a:latin typeface="Meiryo UI" panose="020B0604030504040204" pitchFamily="50" charset="-128"/>
                <a:ea typeface="Meiryo UI" panose="020B0604030504040204" pitchFamily="50" charset="-128"/>
                <a:cs typeface="Meiryo UI" panose="020B0604030504040204" pitchFamily="50" charset="-128"/>
              </a:rPr>
              <a:t>H24.3</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a:spLocks noChangeAspect="1"/>
          </p:cNvSpPr>
          <p:nvPr/>
        </p:nvSpPr>
        <p:spPr>
          <a:xfrm>
            <a:off x="589072" y="2820286"/>
            <a:ext cx="2614776" cy="391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関空国際線</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便数</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79511" y="1564184"/>
            <a:ext cx="8203183"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専用ターミナル開業（</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a:spLocks noChangeAspect="1"/>
          </p:cNvSpPr>
          <p:nvPr/>
        </p:nvSpPr>
        <p:spPr>
          <a:xfrm>
            <a:off x="826885" y="4493282"/>
            <a:ext cx="576061" cy="1207317"/>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角丸四角形 28"/>
          <p:cNvSpPr>
            <a:spLocks noChangeAspect="1"/>
          </p:cNvSpPr>
          <p:nvPr/>
        </p:nvSpPr>
        <p:spPr>
          <a:xfrm>
            <a:off x="1691687" y="4161546"/>
            <a:ext cx="576061" cy="1539053"/>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a:spLocks noChangeAspect="1"/>
          </p:cNvSpPr>
          <p:nvPr/>
        </p:nvSpPr>
        <p:spPr>
          <a:xfrm>
            <a:off x="2555784" y="3396346"/>
            <a:ext cx="576061" cy="228835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a:spLocks noChangeAspect="1"/>
          </p:cNvSpPr>
          <p:nvPr/>
        </p:nvSpPr>
        <p:spPr>
          <a:xfrm>
            <a:off x="540261" y="5065268"/>
            <a:ext cx="863530" cy="273556"/>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a:spLocks noChangeAspect="1"/>
          </p:cNvSpPr>
          <p:nvPr/>
        </p:nvSpPr>
        <p:spPr>
          <a:xfrm>
            <a:off x="1620238" y="4539726"/>
            <a:ext cx="863530" cy="273556"/>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a:spLocks noChangeAspect="1"/>
          </p:cNvSpPr>
          <p:nvPr/>
        </p:nvSpPr>
        <p:spPr>
          <a:xfrm>
            <a:off x="2483768" y="3985148"/>
            <a:ext cx="863530" cy="273556"/>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矢印コネクタ 33"/>
          <p:cNvCxnSpPr>
            <a:cxnSpLocks noChangeAspect="1"/>
          </p:cNvCxnSpPr>
          <p:nvPr/>
        </p:nvCxnSpPr>
        <p:spPr>
          <a:xfrm flipV="1">
            <a:off x="1057442" y="3468351"/>
            <a:ext cx="1498334" cy="897012"/>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a:spLocks noChangeAspect="1"/>
          </p:cNvSpPr>
          <p:nvPr/>
        </p:nvSpPr>
        <p:spPr>
          <a:xfrm>
            <a:off x="827587" y="5811958"/>
            <a:ext cx="576061" cy="248681"/>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a:spLocks noChangeAspect="1"/>
          </p:cNvSpPr>
          <p:nvPr/>
        </p:nvSpPr>
        <p:spPr>
          <a:xfrm>
            <a:off x="1691687" y="5811958"/>
            <a:ext cx="576061" cy="248681"/>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a:spLocks noChangeAspect="1"/>
          </p:cNvSpPr>
          <p:nvPr/>
        </p:nvSpPr>
        <p:spPr>
          <a:xfrm>
            <a:off x="2524480" y="5844615"/>
            <a:ext cx="576061" cy="248681"/>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H26</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a:spLocks noChangeAspect="1"/>
          </p:cNvSpPr>
          <p:nvPr/>
        </p:nvSpPr>
        <p:spPr>
          <a:xfrm>
            <a:off x="1403648" y="4869423"/>
            <a:ext cx="1008819" cy="341943"/>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a:spLocks noChangeAspect="1"/>
          </p:cNvSpPr>
          <p:nvPr/>
        </p:nvSpPr>
        <p:spPr>
          <a:xfrm>
            <a:off x="2267744" y="4323702"/>
            <a:ext cx="1069979"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a:spLocks noChangeAspect="1"/>
          </p:cNvSpPr>
          <p:nvPr/>
        </p:nvSpPr>
        <p:spPr>
          <a:xfrm>
            <a:off x="3718716" y="2830311"/>
            <a:ext cx="2149428" cy="391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関空外国人旅客数</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a:spLocks noChangeAspect="1"/>
          </p:cNvSpPr>
          <p:nvPr/>
        </p:nvSpPr>
        <p:spPr>
          <a:xfrm>
            <a:off x="3727651" y="4493282"/>
            <a:ext cx="576061" cy="1207317"/>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a:spLocks noChangeAspect="1"/>
          </p:cNvSpPr>
          <p:nvPr/>
        </p:nvSpPr>
        <p:spPr>
          <a:xfrm>
            <a:off x="4592453" y="4161546"/>
            <a:ext cx="576061" cy="1539053"/>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a:spLocks noChangeAspect="1"/>
          </p:cNvSpPr>
          <p:nvPr/>
        </p:nvSpPr>
        <p:spPr>
          <a:xfrm>
            <a:off x="5456550" y="3406371"/>
            <a:ext cx="576061" cy="228835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a:spLocks noChangeAspect="1"/>
          </p:cNvSpPr>
          <p:nvPr/>
        </p:nvSpPr>
        <p:spPr>
          <a:xfrm>
            <a:off x="3471291" y="5075293"/>
            <a:ext cx="1028701"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a:spLocks noChangeAspect="1"/>
          </p:cNvSpPr>
          <p:nvPr/>
        </p:nvSpPr>
        <p:spPr>
          <a:xfrm>
            <a:off x="4283968" y="4549750"/>
            <a:ext cx="113097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220780" y="3954542"/>
            <a:ext cx="1079412"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矢印コネクタ 42"/>
          <p:cNvCxnSpPr>
            <a:cxnSpLocks noChangeAspect="1"/>
          </p:cNvCxnSpPr>
          <p:nvPr/>
        </p:nvCxnSpPr>
        <p:spPr>
          <a:xfrm flipV="1">
            <a:off x="3937762" y="3468351"/>
            <a:ext cx="1498334" cy="897012"/>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a:spLocks noChangeAspect="1"/>
          </p:cNvSpPr>
          <p:nvPr/>
        </p:nvSpPr>
        <p:spPr>
          <a:xfrm>
            <a:off x="3727650" y="5844615"/>
            <a:ext cx="576061" cy="248681"/>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a:spLocks noChangeAspect="1"/>
          </p:cNvSpPr>
          <p:nvPr/>
        </p:nvSpPr>
        <p:spPr>
          <a:xfrm>
            <a:off x="4592453" y="5844615"/>
            <a:ext cx="576061" cy="248681"/>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a:spLocks noChangeAspect="1"/>
          </p:cNvSpPr>
          <p:nvPr/>
        </p:nvSpPr>
        <p:spPr>
          <a:xfrm>
            <a:off x="5425246" y="5844615"/>
            <a:ext cx="576061" cy="248681"/>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a:spLocks noChangeAspect="1"/>
          </p:cNvSpPr>
          <p:nvPr/>
        </p:nvSpPr>
        <p:spPr>
          <a:xfrm>
            <a:off x="4283968" y="4879448"/>
            <a:ext cx="1276405"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148064" y="4293096"/>
            <a:ext cx="1008821"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755576" y="6309320"/>
            <a:ext cx="2736304" cy="400110"/>
          </a:xfrm>
          <a:prstGeom prst="rect">
            <a:avLst/>
          </a:prstGeom>
          <a:noFill/>
        </p:spPr>
        <p:txBody>
          <a:bodyPr wrap="square" rtlCol="0">
            <a:spAutoFit/>
          </a:bodyPr>
          <a:lstStyle/>
          <a:p>
            <a:r>
              <a:rPr kumimoji="1" lang="en-US" altLang="ja-JP" sz="1000" dirty="0" smtClean="0"/>
              <a:t>(</a:t>
            </a:r>
            <a:r>
              <a:rPr lang="ja-JP" altLang="en-US" sz="1000" dirty="0" smtClean="0"/>
              <a:t>出典：新関西国際空港株式会社「関西国際空港の国際定期便運航計画について」）</a:t>
            </a:r>
            <a:endParaRPr kumimoji="1" lang="ja-JP" altLang="en-US" sz="1000" dirty="0"/>
          </a:p>
        </p:txBody>
      </p:sp>
      <p:sp>
        <p:nvSpPr>
          <p:cNvPr id="51" name="テキスト ボックス 50"/>
          <p:cNvSpPr txBox="1"/>
          <p:nvPr/>
        </p:nvSpPr>
        <p:spPr>
          <a:xfrm>
            <a:off x="3491880" y="6309320"/>
            <a:ext cx="3024336" cy="246221"/>
          </a:xfrm>
          <a:prstGeom prst="rect">
            <a:avLst/>
          </a:prstGeom>
          <a:noFill/>
        </p:spPr>
        <p:txBody>
          <a:bodyPr wrap="square" rtlCol="0">
            <a:spAutoFit/>
          </a:bodyPr>
          <a:lstStyle/>
          <a:p>
            <a:r>
              <a:rPr kumimoji="1" lang="en-US" altLang="ja-JP" sz="1000" dirty="0" smtClean="0"/>
              <a:t>(</a:t>
            </a:r>
            <a:r>
              <a:rPr lang="ja-JP" altLang="en-US" sz="1000" dirty="0" smtClean="0"/>
              <a:t>出典：新関西国際空港株式会社「運営概況」等）</a:t>
            </a:r>
            <a:endParaRPr kumimoji="1" lang="ja-JP" altLang="en-US" sz="1000" dirty="0"/>
          </a:p>
        </p:txBody>
      </p:sp>
      <p:pic>
        <p:nvPicPr>
          <p:cNvPr id="1026" name="Picture 2" descr="Z:\10計画グループ（23.7.12～）\04成長戦略\H26\140627_成長戦略推進会議\300_作成途中資料\写真\関空全景.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872561"/>
            <a:ext cx="2623513" cy="204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10計画グループ（23.7.12～）\04成長戦略\H26\140627_成長戦略推進会議\300_作成途中資料\写真\LC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938" y="4313993"/>
            <a:ext cx="2626542" cy="1748292"/>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79512" y="2204864"/>
            <a:ext cx="8203183"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国際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線</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路線と国内空港で最多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2601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鉄道ネットワークの充実に向けた動き</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94568"/>
            <a:ext cx="4713309" cy="63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Group 39"/>
          <p:cNvGraphicFramePr>
            <a:graphicFrameLocks noGrp="1"/>
          </p:cNvGraphicFramePr>
          <p:nvPr>
            <p:extLst>
              <p:ext uri="{D42A27DB-BD31-4B8C-83A1-F6EECF244321}">
                <p14:modId xmlns:p14="http://schemas.microsoft.com/office/powerpoint/2010/main" val="998522867"/>
              </p:ext>
            </p:extLst>
          </p:nvPr>
        </p:nvGraphicFramePr>
        <p:xfrm>
          <a:off x="4892821" y="836712"/>
          <a:ext cx="4215683" cy="4830820"/>
        </p:xfrm>
        <a:graphic>
          <a:graphicData uri="http://schemas.openxmlformats.org/drawingml/2006/table">
            <a:tbl>
              <a:tblPr/>
              <a:tblGrid>
                <a:gridCol w="1119339"/>
                <a:gridCol w="3096344"/>
              </a:tblGrid>
              <a:tr h="216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概要（数値は概数）</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822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a:t>
                      </a:r>
                      <a:endParaRPr kumimoji="1" lang="en-US" altLang="ja-JP"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効果</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7924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効果</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◆環状型鉄道ネットワークの形成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a:t>
                      </a:r>
                      <a:r>
                        <a:rPr kumimoji="1"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11</a:t>
                      </a: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◆交通結節点の形成、都市構造を変革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82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効果</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◆関空アクセスの強化</a:t>
                      </a: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1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◆大阪都心・国土軸にアクセスし、大阪・</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a:t>
                      </a:r>
                      <a:endParaRPr kumimoji="1" lang="en-US" altLang="ja-JP"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効果</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◆神戸・宝塚方面などから新大阪・なんばへ</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20" name="テキスト ボックス 19"/>
          <p:cNvSpPr txBox="1"/>
          <p:nvPr/>
        </p:nvSpPr>
        <p:spPr>
          <a:xfrm>
            <a:off x="4499992" y="476672"/>
            <a:ext cx="4680520"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に位置づけた「戦略４路線」</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フローチャート : 組合せ 5"/>
          <p:cNvSpPr/>
          <p:nvPr/>
        </p:nvSpPr>
        <p:spPr>
          <a:xfrm>
            <a:off x="5940152" y="5661248"/>
            <a:ext cx="1728192" cy="21602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16016" y="5949280"/>
            <a:ext cx="4355976" cy="828032"/>
          </a:xfrm>
          <a:prstGeom prst="roundRect">
            <a:avLst/>
          </a:prstGeom>
          <a:ln>
            <a:solidFill>
              <a:schemeClr val="tx2"/>
            </a:solidFill>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smtClean="0">
                <a:latin typeface="Meiryo UI" pitchFamily="50" charset="-128"/>
                <a:ea typeface="Meiryo UI" pitchFamily="50" charset="-128"/>
                <a:cs typeface="Meiryo UI" pitchFamily="50" charset="-128"/>
              </a:rPr>
              <a:t>北大阪急行延伸については、</a:t>
            </a:r>
            <a:endParaRPr lang="en-US" altLang="ja-JP" sz="1600" dirty="0" smtClean="0">
              <a:latin typeface="Meiryo UI" pitchFamily="50" charset="-128"/>
              <a:ea typeface="Meiryo UI" pitchFamily="50" charset="-128"/>
              <a:cs typeface="Meiryo UI" pitchFamily="50" charset="-128"/>
            </a:endParaRPr>
          </a:p>
          <a:p>
            <a:pPr algn="ctr">
              <a:defRPr/>
            </a:pPr>
            <a:r>
              <a:rPr lang="en-US" altLang="ja-JP" sz="1600" dirty="0" smtClean="0">
                <a:latin typeface="Meiryo UI" pitchFamily="50" charset="-128"/>
                <a:ea typeface="Meiryo UI" pitchFamily="50" charset="-128"/>
                <a:cs typeface="Meiryo UI" pitchFamily="50" charset="-128"/>
              </a:rPr>
              <a:t>2020(H32)</a:t>
            </a:r>
            <a:r>
              <a:rPr lang="ja-JP" altLang="en-US" sz="1600" dirty="0" smtClean="0">
                <a:latin typeface="Meiryo UI" pitchFamily="50" charset="-128"/>
                <a:ea typeface="Meiryo UI" pitchFamily="50" charset="-128"/>
                <a:cs typeface="Meiryo UI" pitchFamily="50" charset="-128"/>
              </a:rPr>
              <a:t>年度の開業を目標に</a:t>
            </a:r>
            <a:endParaRPr lang="en-US" altLang="ja-JP" sz="1600" dirty="0" smtClean="0">
              <a:latin typeface="Meiryo UI" pitchFamily="50" charset="-128"/>
              <a:ea typeface="Meiryo UI" pitchFamily="50" charset="-128"/>
              <a:cs typeface="Meiryo UI" pitchFamily="50" charset="-128"/>
            </a:endParaRPr>
          </a:p>
          <a:p>
            <a:pPr algn="ctr">
              <a:defRPr/>
            </a:pPr>
            <a:r>
              <a:rPr lang="ja-JP" altLang="en-US" sz="1600" dirty="0" smtClean="0">
                <a:latin typeface="Meiryo UI" pitchFamily="50" charset="-128"/>
                <a:ea typeface="Meiryo UI" pitchFamily="50" charset="-128"/>
                <a:cs typeface="Meiryo UI" pitchFamily="50" charset="-128"/>
              </a:rPr>
              <a:t>関係４者</a:t>
            </a: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府・箕面市・北急・阪急</a:t>
            </a: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が基本合意</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9974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アジア</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活力の集積・交流・分配の中心</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拠点へ！</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620688"/>
            <a:ext cx="8352928"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関空、伊丹の経営統合（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H24.7)</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5373216"/>
            <a:ext cx="8352928" cy="1200329"/>
          </a:xfrm>
          <a:prstGeom prst="rect">
            <a:avLst/>
          </a:prstGeom>
          <a:noFill/>
        </p:spPr>
        <p:txBody>
          <a:bodyPr wrap="square" rtlCol="0">
            <a:spAutoFit/>
          </a:bodyPr>
          <a:lstStyle/>
          <a:p>
            <a:pPr marL="363538" indent="-3635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◇関空で医薬品専用共同定温庫の運用開始（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H22.9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医薬</a:t>
            </a:r>
            <a:r>
              <a:rPr lang="ja-JP" altLang="en-US" dirty="0">
                <a:latin typeface="Meiryo UI" panose="020B0604030504040204" pitchFamily="50" charset="-128"/>
                <a:ea typeface="Meiryo UI" panose="020B0604030504040204" pitchFamily="50" charset="-128"/>
                <a:cs typeface="Meiryo UI" panose="020B0604030504040204" pitchFamily="50" charset="-128"/>
              </a:rPr>
              <a:t>品等輸出入手続（薬監証明手続）電子化の実証</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実験開始（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H25.3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711200" indent="-711200"/>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itchFamily="50" charset="-128"/>
                <a:ea typeface="Meiryo UI" pitchFamily="50" charset="-128"/>
                <a:cs typeface="Meiryo UI" pitchFamily="50" charset="-128"/>
              </a:rPr>
              <a:t>⇒輸出入手続きの迅速化と円滑化、関空におけるライフサイエンス貨物の取扱機能の向上を図る</a:t>
            </a:r>
            <a:endParaRPr lang="en-US" altLang="ja-JP" sz="1400" dirty="0" smtClean="0">
              <a:latin typeface="Meiryo UI" pitchFamily="50" charset="-128"/>
              <a:ea typeface="Meiryo UI" pitchFamily="50" charset="-128"/>
              <a:cs typeface="Meiryo UI" pitchFamily="50" charset="-128"/>
            </a:endParaRPr>
          </a:p>
          <a:p>
            <a:pPr marL="711200" indent="-711200"/>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23528" y="3573016"/>
            <a:ext cx="5184576"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◇関空に世界最大手航空貨物会社の米フェデックス社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の北太平洋ハブ拠点開設（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H26.4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1" y="4437112"/>
            <a:ext cx="5616623" cy="830997"/>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◇近郊型の大型物流施設の増加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itchFamily="50" charset="-128"/>
                <a:ea typeface="Meiryo UI" pitchFamily="50" charset="-128"/>
                <a:cs typeface="Meiryo UI" pitchFamily="50" charset="-128"/>
              </a:rPr>
              <a:t>⇒特に大阪港周辺地域、箕面森町企業用地ゾーン</a:t>
            </a:r>
            <a:endParaRPr lang="en-US" altLang="ja-JP" sz="1400" dirty="0" smtClean="0">
              <a:latin typeface="Meiryo UI" pitchFamily="50" charset="-128"/>
              <a:ea typeface="Meiryo UI" pitchFamily="50" charset="-128"/>
              <a:cs typeface="Meiryo UI" pitchFamily="50" charset="-128"/>
            </a:endParaRPr>
          </a:p>
          <a:p>
            <a:r>
              <a:rPr lang="ja-JP" altLang="en-US" sz="1200" dirty="0" smtClean="0">
                <a:latin typeface="HGS創英角ﾎﾟｯﾌﾟ体" pitchFamily="50" charset="-128"/>
                <a:ea typeface="HGS創英角ﾎﾟｯﾌﾟ体" pitchFamily="50" charset="-128"/>
                <a:cs typeface="Meiryo UI" panose="020B0604030504040204" pitchFamily="50" charset="-128"/>
              </a:rPr>
              <a:t>　　</a:t>
            </a:r>
            <a:r>
              <a:rPr lang="en-US" altLang="ja-JP" sz="1050" dirty="0" smtClean="0">
                <a:latin typeface="HGS創英角ﾎﾟｯﾌﾟ体" pitchFamily="50" charset="-128"/>
                <a:ea typeface="HGS創英角ﾎﾟｯﾌﾟ体" pitchFamily="50" charset="-128"/>
                <a:cs typeface="Meiryo UI" panose="020B0604030504040204" pitchFamily="50" charset="-128"/>
              </a:rPr>
              <a:t>ex)</a:t>
            </a:r>
            <a:r>
              <a:rPr lang="ja-JP" altLang="en-US" sz="1050" dirty="0" smtClean="0">
                <a:latin typeface="HGS創英角ﾎﾟｯﾌﾟ体" pitchFamily="50" charset="-128"/>
                <a:ea typeface="HGS創英角ﾎﾟｯﾌﾟ体" pitchFamily="50" charset="-128"/>
                <a:cs typeface="Meiryo UI" panose="020B0604030504040204" pitchFamily="50" charset="-128"/>
              </a:rPr>
              <a:t>今年</a:t>
            </a:r>
            <a:r>
              <a:rPr lang="en-US" altLang="ja-JP" sz="1050" dirty="0" smtClean="0">
                <a:latin typeface="HGS創英角ﾎﾟｯﾌﾟ体" pitchFamily="50" charset="-128"/>
                <a:ea typeface="HGS創英角ﾎﾟｯﾌﾟ体" pitchFamily="50" charset="-128"/>
                <a:cs typeface="Meiryo UI" panose="020B0604030504040204" pitchFamily="50" charset="-128"/>
              </a:rPr>
              <a:t>5</a:t>
            </a:r>
            <a:r>
              <a:rPr lang="ja-JP" altLang="en-US" sz="1050" dirty="0" smtClean="0">
                <a:latin typeface="HGS創英角ﾎﾟｯﾌﾟ体" pitchFamily="50" charset="-128"/>
                <a:ea typeface="HGS創英角ﾎﾟｯﾌﾟ体" pitchFamily="50" charset="-128"/>
                <a:cs typeface="Meiryo UI" panose="020B0604030504040204" pitchFamily="50" charset="-128"/>
              </a:rPr>
              <a:t>月のＳＧリアルティ㈱（佐川急便グループ）に続き、今後続々進出予定！</a:t>
            </a:r>
            <a:endParaRPr lang="en-US" altLang="ja-JP" sz="1050" dirty="0" smtClean="0">
              <a:latin typeface="HGS創英角ﾎﾟｯﾌﾟ体" pitchFamily="50" charset="-128"/>
              <a:ea typeface="HGS創英角ﾎﾟｯﾌﾟ体" pitchFamily="50" charset="-128"/>
              <a:cs typeface="Meiryo UI" panose="020B0604030504040204" pitchFamily="50" charset="-128"/>
            </a:endParaRPr>
          </a:p>
        </p:txBody>
      </p:sp>
      <p:sp>
        <p:nvSpPr>
          <p:cNvPr id="16" name="正方形/長方形 15"/>
          <p:cNvSpPr/>
          <p:nvPr/>
        </p:nvSpPr>
        <p:spPr>
          <a:xfrm>
            <a:off x="539552" y="980728"/>
            <a:ext cx="4968552" cy="9233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⇒今後、関空の国際空港拠点化と財務構造の改善を図るため、民間事業者に長期間両空港の運営を行わせるコンセッションの導入を予定。</a:t>
            </a:r>
          </a:p>
        </p:txBody>
      </p:sp>
      <p:sp>
        <p:nvSpPr>
          <p:cNvPr id="17" name="テキスト ボックス 16"/>
          <p:cNvSpPr txBox="1"/>
          <p:nvPr/>
        </p:nvSpPr>
        <p:spPr>
          <a:xfrm>
            <a:off x="323528" y="1988840"/>
            <a:ext cx="4824536"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◇大阪港埠頭会社・神戸港埠頭会社の「特例港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湾運営会社」指定（</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H24</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3528" y="2852936"/>
            <a:ext cx="5184576"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大阪港、神戸港の両埠頭株式会社の経営統合予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定（Ｈ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26.10</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552ff88e-5aca-4811-aca7-aa15bb8f2d94"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581" y="3284984"/>
            <a:ext cx="3341706" cy="217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グループ化 128"/>
          <p:cNvGrpSpPr>
            <a:grpSpLocks/>
          </p:cNvGrpSpPr>
          <p:nvPr/>
        </p:nvGrpSpPr>
        <p:grpSpPr bwMode="auto">
          <a:xfrm>
            <a:off x="5652119" y="671698"/>
            <a:ext cx="3341707" cy="2396377"/>
            <a:chOff x="1402959" y="5512332"/>
            <a:chExt cx="1825625" cy="1266825"/>
          </a:xfrm>
        </p:grpSpPr>
        <p:pic>
          <p:nvPicPr>
            <p:cNvPr id="19" name="Picture 4"/>
            <p:cNvPicPr>
              <a:picLocks noChangeAspect="1" noChangeArrowheads="1"/>
            </p:cNvPicPr>
            <p:nvPr/>
          </p:nvPicPr>
          <p:blipFill>
            <a:blip r:embed="rId4" cstate="screen"/>
            <a:srcRect/>
            <a:stretch>
              <a:fillRect/>
            </a:stretch>
          </p:blipFill>
          <p:spPr bwMode="auto">
            <a:xfrm>
              <a:off x="1402959" y="5512332"/>
              <a:ext cx="1825625" cy="1266825"/>
            </a:xfrm>
            <a:prstGeom prst="rect">
              <a:avLst/>
            </a:prstGeom>
            <a:noFill/>
            <a:ln w="19050">
              <a:noFill/>
              <a:miter lim="800000"/>
              <a:headEnd/>
              <a:tailEnd/>
            </a:ln>
            <a:effectLst>
              <a:glow rad="101600">
                <a:schemeClr val="accent1">
                  <a:satMod val="175000"/>
                  <a:alpha val="40000"/>
                </a:schemeClr>
              </a:glow>
            </a:effectLst>
          </p:spPr>
        </p:pic>
        <p:sp>
          <p:nvSpPr>
            <p:cNvPr id="20" name="テキスト ボックス 119"/>
            <p:cNvSpPr txBox="1">
              <a:spLocks noChangeArrowheads="1"/>
            </p:cNvSpPr>
            <p:nvPr/>
          </p:nvSpPr>
          <p:spPr bwMode="auto">
            <a:xfrm>
              <a:off x="1402959" y="6580719"/>
              <a:ext cx="1728191" cy="156415"/>
            </a:xfrm>
            <a:prstGeom prst="rect">
              <a:avLst/>
            </a:prstGeom>
            <a:noFill/>
            <a:ln w="9525">
              <a:noFill/>
              <a:miter lim="800000"/>
              <a:headEnd/>
              <a:tailEnd/>
            </a:ln>
          </p:spPr>
          <p:txBody>
            <a:bodyPr lIns="0" tIns="0" rIns="0" bIns="0"/>
            <a:lstStyle/>
            <a:p>
              <a:pPr>
                <a:defRPr/>
              </a:pPr>
              <a:r>
                <a:rPr lang="ja-JP" altLang="en-US" sz="1000" b="1" dirty="0">
                  <a:solidFill>
                    <a:schemeClr val="bg1"/>
                  </a:solidFill>
                  <a:latin typeface="+mj-ea"/>
                  <a:ea typeface="+mj-ea"/>
                </a:rPr>
                <a:t> </a:t>
              </a:r>
              <a:r>
                <a:rPr lang="en-US" altLang="ja-JP" sz="1000" b="1" dirty="0">
                  <a:solidFill>
                    <a:schemeClr val="bg1"/>
                  </a:solidFill>
                  <a:latin typeface="+mj-ea"/>
                  <a:ea typeface="+mj-ea"/>
                </a:rPr>
                <a:t>KIX </a:t>
              </a:r>
              <a:r>
                <a:rPr lang="en-US" altLang="ja-JP" sz="1000" b="1" dirty="0" err="1">
                  <a:solidFill>
                    <a:schemeClr val="bg1"/>
                  </a:solidFill>
                  <a:latin typeface="+mj-ea"/>
                  <a:ea typeface="+mj-ea"/>
                </a:rPr>
                <a:t>Medica</a:t>
              </a:r>
              <a:endParaRPr lang="ja-JP" altLang="en-US" sz="1000" b="1" dirty="0">
                <a:solidFill>
                  <a:schemeClr val="bg1"/>
                </a:solidFill>
                <a:latin typeface="+mj-ea"/>
                <a:ea typeface="+mj-ea"/>
              </a:endParaRPr>
            </a:p>
          </p:txBody>
        </p:sp>
        <p:sp>
          <p:nvSpPr>
            <p:cNvPr id="21" name="テキスト ボックス 119"/>
            <p:cNvSpPr txBox="1">
              <a:spLocks noChangeArrowheads="1"/>
            </p:cNvSpPr>
            <p:nvPr/>
          </p:nvSpPr>
          <p:spPr bwMode="auto">
            <a:xfrm>
              <a:off x="1422009" y="5545669"/>
              <a:ext cx="1806575" cy="214313"/>
            </a:xfrm>
            <a:prstGeom prst="rect">
              <a:avLst/>
            </a:prstGeom>
            <a:noFill/>
            <a:ln w="9525">
              <a:noFill/>
              <a:miter lim="800000"/>
              <a:headEnd/>
              <a:tailEnd/>
            </a:ln>
          </p:spPr>
          <p:txBody>
            <a:bodyPr lIns="0" tIns="0" rIns="0" bIns="0"/>
            <a:lstStyle/>
            <a:p>
              <a:pPr>
                <a:defRPr/>
              </a:pPr>
              <a:r>
                <a:rPr lang="ja-JP" altLang="en-US" sz="1000" b="1" dirty="0">
                  <a:solidFill>
                    <a:srgbClr val="000000"/>
                  </a:solidFill>
                  <a:latin typeface="+mj-ea"/>
                  <a:ea typeface="+mj-ea"/>
                </a:rPr>
                <a:t> </a:t>
              </a:r>
              <a:r>
                <a:rPr lang="ja-JP" altLang="en-US" sz="1000" b="1" dirty="0">
                  <a:solidFill>
                    <a:schemeClr val="bg1"/>
                  </a:solidFill>
                  <a:latin typeface="+mj-ea"/>
                  <a:ea typeface="+mj-ea"/>
                </a:rPr>
                <a:t>医薬品</a:t>
              </a:r>
              <a:r>
                <a:rPr lang="ja-JP" altLang="en-US" sz="1000" b="1" dirty="0" smtClean="0">
                  <a:solidFill>
                    <a:schemeClr val="bg1"/>
                  </a:solidFill>
                  <a:latin typeface="+mj-ea"/>
                  <a:ea typeface="+mj-ea"/>
                </a:rPr>
                <a:t>専用共同定温庫（イメージ）</a:t>
              </a:r>
              <a:endParaRPr lang="ja-JP" altLang="en-US" sz="1000" b="1" dirty="0">
                <a:solidFill>
                  <a:schemeClr val="bg1"/>
                </a:solidFill>
                <a:latin typeface="+mj-ea"/>
                <a:ea typeface="+mj-ea"/>
              </a:endParaRPr>
            </a:p>
          </p:txBody>
        </p:sp>
      </p:grpSp>
    </p:spTree>
    <p:extLst>
      <p:ext uri="{BB962C8B-B14F-4D97-AF65-F5344CB8AC3E}">
        <p14:creationId xmlns:p14="http://schemas.microsoft.com/office/powerpoint/2010/main" val="348491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87563" y="773113"/>
            <a:ext cx="4926012" cy="6059487"/>
            <a:chOff x="-1883" y="226"/>
            <a:chExt cx="3217" cy="4118"/>
          </a:xfrm>
        </p:grpSpPr>
        <p:pic>
          <p:nvPicPr>
            <p:cNvPr id="62506" name="Picture 3"/>
            <p:cNvPicPr>
              <a:picLocks noChangeAspect="1" noChangeArrowheads="1"/>
            </p:cNvPicPr>
            <p:nvPr/>
          </p:nvPicPr>
          <p:blipFill>
            <a:blip r:embed="rId3" cstate="print"/>
            <a:srcRect/>
            <a:stretch>
              <a:fillRect/>
            </a:stretch>
          </p:blipFill>
          <p:spPr bwMode="auto">
            <a:xfrm>
              <a:off x="-1837" y="255"/>
              <a:ext cx="3151" cy="4065"/>
            </a:xfrm>
            <a:prstGeom prst="rect">
              <a:avLst/>
            </a:prstGeom>
            <a:noFill/>
            <a:ln w="6350" algn="ctr">
              <a:noFill/>
              <a:miter lim="800000"/>
              <a:headEnd/>
              <a:tailEnd/>
            </a:ln>
          </p:spPr>
        </p:pic>
        <p:sp>
          <p:nvSpPr>
            <p:cNvPr id="62507" name="Rectangle 4"/>
            <p:cNvSpPr>
              <a:spLocks noChangeArrowheads="1"/>
            </p:cNvSpPr>
            <p:nvPr/>
          </p:nvSpPr>
          <p:spPr bwMode="auto">
            <a:xfrm>
              <a:off x="-1883" y="226"/>
              <a:ext cx="3217" cy="4118"/>
            </a:xfrm>
            <a:prstGeom prst="rect">
              <a:avLst/>
            </a:prstGeom>
            <a:solidFill>
              <a:schemeClr val="bg1">
                <a:alpha val="34901"/>
              </a:schemeClr>
            </a:solidFill>
            <a:ln w="9525">
              <a:solidFill>
                <a:schemeClr val="tx1"/>
              </a:solidFill>
              <a:miter lim="800000"/>
              <a:headEnd/>
              <a:tailEnd/>
            </a:ln>
          </p:spPr>
          <p:txBody>
            <a:bodyPr wrap="none" anchor="ctr"/>
            <a:lstStyle/>
            <a:p>
              <a:endParaRPr lang="ja-JP" altLang="en-US"/>
            </a:p>
          </p:txBody>
        </p:sp>
        <p:sp>
          <p:nvSpPr>
            <p:cNvPr id="62508" name="Rectangle 5"/>
            <p:cNvSpPr>
              <a:spLocks noChangeArrowheads="1"/>
            </p:cNvSpPr>
            <p:nvPr/>
          </p:nvSpPr>
          <p:spPr bwMode="auto">
            <a:xfrm rot="785764">
              <a:off x="-1495" y="2689"/>
              <a:ext cx="156" cy="201"/>
            </a:xfrm>
            <a:prstGeom prst="rect">
              <a:avLst/>
            </a:prstGeom>
            <a:solidFill>
              <a:schemeClr val="bg1"/>
            </a:solidFill>
            <a:ln w="9525">
              <a:noFill/>
              <a:miter lim="800000"/>
              <a:headEnd/>
              <a:tailEnd/>
            </a:ln>
          </p:spPr>
          <p:txBody>
            <a:bodyPr wrap="none" anchor="ctr"/>
            <a:lstStyle/>
            <a:p>
              <a:endParaRPr lang="ja-JP" altLang="en-US"/>
            </a:p>
          </p:txBody>
        </p:sp>
        <p:sp>
          <p:nvSpPr>
            <p:cNvPr id="62509" name="Rectangle 6"/>
            <p:cNvSpPr>
              <a:spLocks noChangeArrowheads="1"/>
            </p:cNvSpPr>
            <p:nvPr/>
          </p:nvSpPr>
          <p:spPr bwMode="auto">
            <a:xfrm rot="-1737044">
              <a:off x="-1559" y="2735"/>
              <a:ext cx="120" cy="139"/>
            </a:xfrm>
            <a:prstGeom prst="rect">
              <a:avLst/>
            </a:prstGeom>
            <a:solidFill>
              <a:schemeClr val="bg1"/>
            </a:solidFill>
            <a:ln w="9525">
              <a:noFill/>
              <a:miter lim="800000"/>
              <a:headEnd/>
              <a:tailEnd/>
            </a:ln>
          </p:spPr>
          <p:txBody>
            <a:bodyPr wrap="none" anchor="ctr"/>
            <a:lstStyle/>
            <a:p>
              <a:endParaRPr lang="ja-JP" altLang="en-US"/>
            </a:p>
          </p:txBody>
        </p:sp>
        <p:sp>
          <p:nvSpPr>
            <p:cNvPr id="62510" name="Rectangle 7"/>
            <p:cNvSpPr>
              <a:spLocks noChangeArrowheads="1"/>
            </p:cNvSpPr>
            <p:nvPr/>
          </p:nvSpPr>
          <p:spPr bwMode="auto">
            <a:xfrm rot="2449329">
              <a:off x="-1341" y="2706"/>
              <a:ext cx="59" cy="211"/>
            </a:xfrm>
            <a:prstGeom prst="rect">
              <a:avLst/>
            </a:prstGeom>
            <a:solidFill>
              <a:schemeClr val="bg1"/>
            </a:solidFill>
            <a:ln w="9525">
              <a:noFill/>
              <a:miter lim="800000"/>
              <a:headEnd/>
              <a:tailEnd/>
            </a:ln>
          </p:spPr>
          <p:txBody>
            <a:bodyPr wrap="none" anchor="ctr"/>
            <a:lstStyle/>
            <a:p>
              <a:endParaRPr lang="ja-JP" altLang="en-US"/>
            </a:p>
          </p:txBody>
        </p:sp>
        <p:sp>
          <p:nvSpPr>
            <p:cNvPr id="62511" name="Rectangle 8"/>
            <p:cNvSpPr>
              <a:spLocks noChangeArrowheads="1"/>
            </p:cNvSpPr>
            <p:nvPr/>
          </p:nvSpPr>
          <p:spPr bwMode="auto">
            <a:xfrm>
              <a:off x="-1512" y="2753"/>
              <a:ext cx="156" cy="163"/>
            </a:xfrm>
            <a:prstGeom prst="rect">
              <a:avLst/>
            </a:prstGeom>
            <a:solidFill>
              <a:schemeClr val="bg1"/>
            </a:solidFill>
            <a:ln w="9525">
              <a:noFill/>
              <a:miter lim="800000"/>
              <a:headEnd/>
              <a:tailEnd/>
            </a:ln>
          </p:spPr>
          <p:txBody>
            <a:bodyPr wrap="none" anchor="ctr"/>
            <a:lstStyle/>
            <a:p>
              <a:endParaRPr lang="ja-JP" altLang="en-US"/>
            </a:p>
          </p:txBody>
        </p:sp>
        <p:sp>
          <p:nvSpPr>
            <p:cNvPr id="62512" name="Rectangle 9"/>
            <p:cNvSpPr>
              <a:spLocks noChangeArrowheads="1"/>
            </p:cNvSpPr>
            <p:nvPr/>
          </p:nvSpPr>
          <p:spPr bwMode="auto">
            <a:xfrm rot="708834">
              <a:off x="-1473" y="2682"/>
              <a:ext cx="156" cy="155"/>
            </a:xfrm>
            <a:prstGeom prst="rect">
              <a:avLst/>
            </a:prstGeom>
            <a:solidFill>
              <a:schemeClr val="bg1"/>
            </a:solidFill>
            <a:ln w="9525">
              <a:noFill/>
              <a:miter lim="800000"/>
              <a:headEnd/>
              <a:tailEnd/>
            </a:ln>
          </p:spPr>
          <p:txBody>
            <a:bodyPr wrap="none" anchor="ctr"/>
            <a:lstStyle/>
            <a:p>
              <a:endParaRPr lang="ja-JP" altLang="en-US"/>
            </a:p>
          </p:txBody>
        </p:sp>
        <p:sp>
          <p:nvSpPr>
            <p:cNvPr id="62513" name="Rectangle 10"/>
            <p:cNvSpPr>
              <a:spLocks noChangeArrowheads="1"/>
            </p:cNvSpPr>
            <p:nvPr/>
          </p:nvSpPr>
          <p:spPr bwMode="auto">
            <a:xfrm rot="1872921">
              <a:off x="-1566" y="2707"/>
              <a:ext cx="156" cy="124"/>
            </a:xfrm>
            <a:prstGeom prst="rect">
              <a:avLst/>
            </a:prstGeom>
            <a:solidFill>
              <a:schemeClr val="bg1"/>
            </a:solidFill>
            <a:ln w="9525">
              <a:noFill/>
              <a:miter lim="800000"/>
              <a:headEnd/>
              <a:tailEnd/>
            </a:ln>
          </p:spPr>
          <p:txBody>
            <a:bodyPr wrap="none" anchor="ctr"/>
            <a:lstStyle/>
            <a:p>
              <a:endParaRPr lang="ja-JP" altLang="en-US"/>
            </a:p>
          </p:txBody>
        </p:sp>
      </p:grpSp>
      <p:sp>
        <p:nvSpPr>
          <p:cNvPr id="62467" name="Line 15"/>
          <p:cNvSpPr>
            <a:spLocks noChangeShapeType="1"/>
          </p:cNvSpPr>
          <p:nvPr/>
        </p:nvSpPr>
        <p:spPr bwMode="auto">
          <a:xfrm>
            <a:off x="5040313" y="4724400"/>
            <a:ext cx="755650" cy="792163"/>
          </a:xfrm>
          <a:prstGeom prst="line">
            <a:avLst/>
          </a:prstGeom>
          <a:noFill/>
          <a:ln w="22225">
            <a:solidFill>
              <a:srgbClr val="008000"/>
            </a:solidFill>
            <a:round/>
            <a:headEnd/>
            <a:tailEnd/>
          </a:ln>
        </p:spPr>
        <p:txBody>
          <a:bodyPr/>
          <a:lstStyle/>
          <a:p>
            <a:endParaRPr lang="ja-JP" altLang="en-US"/>
          </a:p>
        </p:txBody>
      </p:sp>
      <p:sp>
        <p:nvSpPr>
          <p:cNvPr id="62468" name="Oval 17"/>
          <p:cNvSpPr>
            <a:spLocks noChangeArrowheads="1"/>
          </p:cNvSpPr>
          <p:nvPr/>
        </p:nvSpPr>
        <p:spPr bwMode="auto">
          <a:xfrm rot="7260000">
            <a:off x="2677319" y="4269581"/>
            <a:ext cx="758825" cy="938213"/>
          </a:xfrm>
          <a:prstGeom prst="ellipse">
            <a:avLst/>
          </a:prstGeom>
          <a:noFill/>
          <a:ln w="38100">
            <a:solidFill>
              <a:srgbClr val="000080"/>
            </a:solidFill>
            <a:prstDash val="sysDot"/>
            <a:round/>
            <a:headEnd/>
            <a:tailEnd/>
          </a:ln>
        </p:spPr>
        <p:txBody>
          <a:bodyPr wrap="none" anchor="ctr"/>
          <a:lstStyle/>
          <a:p>
            <a:endParaRPr lang="ja-JP" altLang="en-US"/>
          </a:p>
        </p:txBody>
      </p:sp>
      <p:sp>
        <p:nvSpPr>
          <p:cNvPr id="62469" name="Oval 18"/>
          <p:cNvSpPr>
            <a:spLocks noChangeArrowheads="1"/>
          </p:cNvSpPr>
          <p:nvPr/>
        </p:nvSpPr>
        <p:spPr bwMode="auto">
          <a:xfrm>
            <a:off x="5062538" y="3432175"/>
            <a:ext cx="539750" cy="539750"/>
          </a:xfrm>
          <a:prstGeom prst="ellipse">
            <a:avLst/>
          </a:prstGeom>
          <a:solidFill>
            <a:srgbClr val="969696">
              <a:alpha val="74901"/>
            </a:srgbClr>
          </a:solidFill>
          <a:ln w="9525">
            <a:noFill/>
            <a:round/>
            <a:headEnd/>
            <a:tailEnd/>
          </a:ln>
        </p:spPr>
        <p:txBody>
          <a:bodyPr wrap="none" anchor="ctr"/>
          <a:lstStyle/>
          <a:p>
            <a:pPr algn="ctr"/>
            <a:r>
              <a:rPr lang="ja-JP" altLang="en-US" sz="900" b="1"/>
              <a:t>大阪城</a:t>
            </a:r>
          </a:p>
        </p:txBody>
      </p:sp>
      <p:sp>
        <p:nvSpPr>
          <p:cNvPr id="62470" name="Oval 19"/>
          <p:cNvSpPr>
            <a:spLocks noChangeArrowheads="1"/>
          </p:cNvSpPr>
          <p:nvPr/>
        </p:nvSpPr>
        <p:spPr bwMode="auto">
          <a:xfrm rot="-1072931">
            <a:off x="4435475" y="3529013"/>
            <a:ext cx="809625" cy="207962"/>
          </a:xfrm>
          <a:prstGeom prst="ellipse">
            <a:avLst/>
          </a:prstGeom>
          <a:solidFill>
            <a:srgbClr val="969696">
              <a:alpha val="74901"/>
            </a:srgbClr>
          </a:solidFill>
          <a:ln w="9525">
            <a:noFill/>
            <a:round/>
            <a:headEnd/>
            <a:tailEnd/>
          </a:ln>
        </p:spPr>
        <p:txBody>
          <a:bodyPr wrap="none" anchor="ctr"/>
          <a:lstStyle/>
          <a:p>
            <a:pPr algn="ctr"/>
            <a:r>
              <a:rPr lang="ja-JP" altLang="en-US" sz="900" b="1"/>
              <a:t>中之島</a:t>
            </a:r>
          </a:p>
        </p:txBody>
      </p:sp>
      <p:sp>
        <p:nvSpPr>
          <p:cNvPr id="62471" name="Oval 20"/>
          <p:cNvSpPr>
            <a:spLocks noChangeArrowheads="1"/>
          </p:cNvSpPr>
          <p:nvPr/>
        </p:nvSpPr>
        <p:spPr bwMode="auto">
          <a:xfrm>
            <a:off x="4643438" y="2492375"/>
            <a:ext cx="287337" cy="1031875"/>
          </a:xfrm>
          <a:prstGeom prst="ellipse">
            <a:avLst/>
          </a:prstGeom>
          <a:solidFill>
            <a:srgbClr val="969696">
              <a:alpha val="74901"/>
            </a:srgbClr>
          </a:solidFill>
          <a:ln w="9525">
            <a:noFill/>
            <a:round/>
            <a:headEnd/>
            <a:tailEnd/>
          </a:ln>
        </p:spPr>
        <p:txBody>
          <a:bodyPr wrap="none" anchor="ctr"/>
          <a:lstStyle/>
          <a:p>
            <a:pPr algn="ctr"/>
            <a:endParaRPr lang="ja-JP" altLang="en-US" sz="900" b="1"/>
          </a:p>
          <a:p>
            <a:pPr algn="ctr"/>
            <a:endParaRPr lang="ja-JP" altLang="en-US" sz="900" b="1"/>
          </a:p>
          <a:p>
            <a:pPr algn="ctr"/>
            <a:endParaRPr lang="ja-JP" altLang="en-US" sz="900" b="1"/>
          </a:p>
          <a:p>
            <a:pPr algn="ctr"/>
            <a:endParaRPr lang="ja-JP" altLang="en-US" sz="900" b="1"/>
          </a:p>
          <a:p>
            <a:pPr algn="ctr"/>
            <a:endParaRPr lang="ja-JP" altLang="en-US" sz="900" b="1"/>
          </a:p>
          <a:p>
            <a:pPr algn="ctr"/>
            <a:endParaRPr lang="ja-JP" altLang="en-US" sz="900" b="1"/>
          </a:p>
          <a:p>
            <a:pPr algn="ctr"/>
            <a:r>
              <a:rPr lang="ja-JP" altLang="en-US" sz="900" b="1"/>
              <a:t>梅田</a:t>
            </a:r>
          </a:p>
        </p:txBody>
      </p:sp>
      <p:sp>
        <p:nvSpPr>
          <p:cNvPr id="62472" name="Oval 21"/>
          <p:cNvSpPr>
            <a:spLocks noChangeArrowheads="1"/>
          </p:cNvSpPr>
          <p:nvPr/>
        </p:nvSpPr>
        <p:spPr bwMode="auto">
          <a:xfrm>
            <a:off x="4787900" y="3716338"/>
            <a:ext cx="287338" cy="538162"/>
          </a:xfrm>
          <a:prstGeom prst="ellipse">
            <a:avLst/>
          </a:prstGeom>
          <a:solidFill>
            <a:srgbClr val="969696">
              <a:alpha val="74901"/>
            </a:srgbClr>
          </a:solidFill>
          <a:ln w="9525">
            <a:noFill/>
            <a:round/>
            <a:headEnd/>
            <a:tailEnd/>
          </a:ln>
        </p:spPr>
        <p:txBody>
          <a:bodyPr wrap="none" anchor="ctr"/>
          <a:lstStyle/>
          <a:p>
            <a:pPr algn="ctr"/>
            <a:r>
              <a:rPr lang="ja-JP" altLang="en-US" sz="900" b="1"/>
              <a:t>御堂筋</a:t>
            </a:r>
          </a:p>
        </p:txBody>
      </p:sp>
      <p:sp>
        <p:nvSpPr>
          <p:cNvPr id="62473" name="Oval 22"/>
          <p:cNvSpPr>
            <a:spLocks noChangeArrowheads="1"/>
          </p:cNvSpPr>
          <p:nvPr/>
        </p:nvSpPr>
        <p:spPr bwMode="auto">
          <a:xfrm>
            <a:off x="4787900" y="4148138"/>
            <a:ext cx="287338" cy="287337"/>
          </a:xfrm>
          <a:prstGeom prst="ellipse">
            <a:avLst/>
          </a:prstGeom>
          <a:solidFill>
            <a:srgbClr val="969696">
              <a:alpha val="74901"/>
            </a:srgbClr>
          </a:solidFill>
          <a:ln w="9525">
            <a:noFill/>
            <a:round/>
            <a:headEnd/>
            <a:tailEnd/>
          </a:ln>
        </p:spPr>
        <p:txBody>
          <a:bodyPr wrap="none" anchor="ctr"/>
          <a:lstStyle/>
          <a:p>
            <a:pPr algn="ctr"/>
            <a:r>
              <a:rPr lang="ja-JP" altLang="en-US" sz="900" b="1"/>
              <a:t>なんば</a:t>
            </a:r>
          </a:p>
        </p:txBody>
      </p:sp>
      <p:sp>
        <p:nvSpPr>
          <p:cNvPr id="62474" name="Oval 23"/>
          <p:cNvSpPr>
            <a:spLocks noChangeArrowheads="1"/>
          </p:cNvSpPr>
          <p:nvPr/>
        </p:nvSpPr>
        <p:spPr bwMode="auto">
          <a:xfrm>
            <a:off x="4895850" y="4508500"/>
            <a:ext cx="287338" cy="287338"/>
          </a:xfrm>
          <a:prstGeom prst="ellipse">
            <a:avLst/>
          </a:prstGeom>
          <a:solidFill>
            <a:srgbClr val="969696">
              <a:alpha val="74901"/>
            </a:srgbClr>
          </a:solidFill>
          <a:ln w="9525">
            <a:noFill/>
            <a:round/>
            <a:headEnd/>
            <a:tailEnd/>
          </a:ln>
        </p:spPr>
        <p:txBody>
          <a:bodyPr wrap="none" anchor="ctr"/>
          <a:lstStyle/>
          <a:p>
            <a:pPr algn="ctr"/>
            <a:r>
              <a:rPr lang="ja-JP" altLang="en-US" sz="900" b="1"/>
              <a:t>天王寺</a:t>
            </a:r>
          </a:p>
        </p:txBody>
      </p:sp>
      <p:sp>
        <p:nvSpPr>
          <p:cNvPr id="62475" name="AutoShape 25"/>
          <p:cNvSpPr>
            <a:spLocks noChangeArrowheads="1"/>
          </p:cNvSpPr>
          <p:nvPr/>
        </p:nvSpPr>
        <p:spPr bwMode="auto">
          <a:xfrm>
            <a:off x="250825" y="3355975"/>
            <a:ext cx="1728788" cy="574675"/>
          </a:xfrm>
          <a:prstGeom prst="octagon">
            <a:avLst>
              <a:gd name="adj" fmla="val 20440"/>
            </a:avLst>
          </a:prstGeom>
          <a:solidFill>
            <a:srgbClr val="FF6600"/>
          </a:solidFill>
          <a:ln w="38100" cmpd="dbl" algn="ctr">
            <a:solidFill>
              <a:srgbClr val="FF0000"/>
            </a:solidFill>
            <a:miter lim="800000"/>
            <a:headEnd/>
            <a:tailEnd/>
          </a:ln>
        </p:spPr>
        <p:txBody>
          <a:bodyPr anchor="ctr"/>
          <a:lstStyle/>
          <a:p>
            <a:pPr algn="ctr">
              <a:spcAft>
                <a:spcPct val="30000"/>
              </a:spcAft>
            </a:pPr>
            <a:r>
              <a:rPr lang="ja-JP" altLang="en-US" sz="1000" b="1" u="sng"/>
              <a:t>関西イノベーション</a:t>
            </a:r>
          </a:p>
          <a:p>
            <a:pPr algn="ctr">
              <a:spcAft>
                <a:spcPct val="30000"/>
              </a:spcAft>
            </a:pPr>
            <a:r>
              <a:rPr lang="ja-JP" altLang="en-US" sz="1000" b="1" u="sng"/>
              <a:t>国際戦略総合特区</a:t>
            </a:r>
          </a:p>
        </p:txBody>
      </p:sp>
      <p:sp>
        <p:nvSpPr>
          <p:cNvPr id="62476" name="Oval 26"/>
          <p:cNvSpPr>
            <a:spLocks noChangeArrowheads="1"/>
          </p:cNvSpPr>
          <p:nvPr/>
        </p:nvSpPr>
        <p:spPr bwMode="auto">
          <a:xfrm>
            <a:off x="4645025" y="2565400"/>
            <a:ext cx="287338" cy="287338"/>
          </a:xfrm>
          <a:prstGeom prst="ellipse">
            <a:avLst/>
          </a:prstGeom>
          <a:solidFill>
            <a:srgbClr val="969696">
              <a:alpha val="74901"/>
            </a:srgbClr>
          </a:solidFill>
          <a:ln w="9525">
            <a:noFill/>
            <a:round/>
            <a:headEnd/>
            <a:tailEnd/>
          </a:ln>
        </p:spPr>
        <p:txBody>
          <a:bodyPr wrap="none" anchor="ctr"/>
          <a:lstStyle/>
          <a:p>
            <a:pPr algn="ctr"/>
            <a:r>
              <a:rPr lang="ja-JP" altLang="en-US" sz="900" b="1"/>
              <a:t>新大阪</a:t>
            </a:r>
          </a:p>
        </p:txBody>
      </p:sp>
      <p:pic>
        <p:nvPicPr>
          <p:cNvPr id="62477" name="Picture 27"/>
          <p:cNvPicPr>
            <a:picLocks noChangeAspect="1" noChangeArrowheads="1"/>
          </p:cNvPicPr>
          <p:nvPr/>
        </p:nvPicPr>
        <p:blipFill>
          <a:blip r:embed="rId4" cstate="print"/>
          <a:srcRect l="11642" t="17043" b="-195"/>
          <a:stretch>
            <a:fillRect/>
          </a:stretch>
        </p:blipFill>
        <p:spPr bwMode="auto">
          <a:xfrm>
            <a:off x="179388" y="1341438"/>
            <a:ext cx="1800225" cy="1420812"/>
          </a:xfrm>
          <a:prstGeom prst="rect">
            <a:avLst/>
          </a:prstGeom>
          <a:noFill/>
          <a:ln w="12700" algn="ctr">
            <a:solidFill>
              <a:schemeClr val="tx1"/>
            </a:solidFill>
            <a:miter lim="800000"/>
            <a:headEnd/>
            <a:tailEnd/>
          </a:ln>
        </p:spPr>
      </p:pic>
      <p:sp>
        <p:nvSpPr>
          <p:cNvPr id="62478" name="AutoShape 28"/>
          <p:cNvSpPr>
            <a:spLocks noChangeArrowheads="1"/>
          </p:cNvSpPr>
          <p:nvPr/>
        </p:nvSpPr>
        <p:spPr bwMode="auto">
          <a:xfrm>
            <a:off x="179388" y="2781300"/>
            <a:ext cx="2066925" cy="469900"/>
          </a:xfrm>
          <a:prstGeom prst="wedgeRectCallout">
            <a:avLst>
              <a:gd name="adj1" fmla="val 162597"/>
              <a:gd name="adj2" fmla="val 70944"/>
            </a:avLst>
          </a:prstGeom>
          <a:solidFill>
            <a:srgbClr val="FF6600"/>
          </a:solidFill>
          <a:ln w="6350" algn="ctr">
            <a:solidFill>
              <a:srgbClr val="FF0000"/>
            </a:solidFill>
            <a:miter lim="800000"/>
            <a:headEnd/>
            <a:tailEnd/>
          </a:ln>
        </p:spPr>
        <p:txBody>
          <a:bodyPr lIns="18000" rIns="18000"/>
          <a:lstStyle/>
          <a:p>
            <a:r>
              <a:rPr lang="ja-JP" altLang="en-US" sz="1000" b="1"/>
              <a:t>大阪駅周辺地区</a:t>
            </a:r>
          </a:p>
          <a:p>
            <a:r>
              <a:rPr lang="ja-JP" altLang="en-US" sz="800"/>
              <a:t>・大都市間をつなぐ大阪都心の玄関口</a:t>
            </a:r>
          </a:p>
          <a:p>
            <a:r>
              <a:rPr lang="ja-JP" altLang="en-US" sz="800"/>
              <a:t>・グローバルイノベーション創出拠点</a:t>
            </a:r>
            <a:r>
              <a:rPr lang="en-US" altLang="ja-JP" sz="800"/>
              <a:t>(</a:t>
            </a:r>
            <a:r>
              <a:rPr lang="ja-JP" altLang="en-US" sz="800"/>
              <a:t>うめきた）</a:t>
            </a:r>
          </a:p>
        </p:txBody>
      </p:sp>
      <p:pic>
        <p:nvPicPr>
          <p:cNvPr id="62479" name="Picture 29" descr="20090908大阪港全景004"/>
          <p:cNvPicPr>
            <a:picLocks noChangeAspect="1" noChangeArrowheads="1"/>
          </p:cNvPicPr>
          <p:nvPr/>
        </p:nvPicPr>
        <p:blipFill>
          <a:blip r:embed="rId5" cstate="print"/>
          <a:srcRect b="14989"/>
          <a:stretch>
            <a:fillRect/>
          </a:stretch>
        </p:blipFill>
        <p:spPr bwMode="auto">
          <a:xfrm>
            <a:off x="179388" y="4508500"/>
            <a:ext cx="1908175" cy="1085850"/>
          </a:xfrm>
          <a:prstGeom prst="rect">
            <a:avLst/>
          </a:prstGeom>
          <a:noFill/>
          <a:ln w="12700">
            <a:solidFill>
              <a:schemeClr val="tx1"/>
            </a:solidFill>
            <a:miter lim="800000"/>
            <a:headEnd/>
            <a:tailEnd/>
          </a:ln>
        </p:spPr>
      </p:pic>
      <p:sp>
        <p:nvSpPr>
          <p:cNvPr id="62480" name="AutoShape 30"/>
          <p:cNvSpPr>
            <a:spLocks noChangeArrowheads="1"/>
          </p:cNvSpPr>
          <p:nvPr/>
        </p:nvSpPr>
        <p:spPr bwMode="auto">
          <a:xfrm>
            <a:off x="168275" y="4040188"/>
            <a:ext cx="2171700" cy="612775"/>
          </a:xfrm>
          <a:prstGeom prst="wedgeRectCallout">
            <a:avLst>
              <a:gd name="adj1" fmla="val 63449"/>
              <a:gd name="adj2" fmla="val 43264"/>
            </a:avLst>
          </a:prstGeom>
          <a:solidFill>
            <a:srgbClr val="FF6600"/>
          </a:solidFill>
          <a:ln w="6350" algn="ctr">
            <a:solidFill>
              <a:srgbClr val="FF0000"/>
            </a:solidFill>
            <a:miter lim="800000"/>
            <a:headEnd/>
            <a:tailEnd/>
          </a:ln>
        </p:spPr>
        <p:txBody>
          <a:bodyPr lIns="18000" rIns="18000"/>
          <a:lstStyle/>
          <a:p>
            <a:r>
              <a:rPr lang="ja-JP" altLang="en-US" sz="1000" b="1"/>
              <a:t>夢洲・咲洲地区</a:t>
            </a:r>
          </a:p>
          <a:p>
            <a:r>
              <a:rPr lang="ja-JP" altLang="en-US" sz="800"/>
              <a:t>・国際コンテナ戦略港湾</a:t>
            </a:r>
          </a:p>
          <a:p>
            <a:r>
              <a:rPr lang="ja-JP" altLang="en-US" sz="800"/>
              <a:t>・環境や新エネルギー関連企業をはじめ、多様な　　</a:t>
            </a:r>
          </a:p>
          <a:p>
            <a:r>
              <a:rPr lang="ja-JP" altLang="en-US" sz="800"/>
              <a:t>　企業等の誘致 </a:t>
            </a:r>
          </a:p>
        </p:txBody>
      </p:sp>
      <p:pic>
        <p:nvPicPr>
          <p:cNvPr id="62481" name="Picture 31" descr="大阪中之島"/>
          <p:cNvPicPr>
            <a:picLocks noChangeAspect="1" noChangeArrowheads="1"/>
          </p:cNvPicPr>
          <p:nvPr/>
        </p:nvPicPr>
        <p:blipFill>
          <a:blip r:embed="rId6" cstate="print"/>
          <a:srcRect l="9406" t="17255" r="693" b="3561"/>
          <a:stretch>
            <a:fillRect/>
          </a:stretch>
        </p:blipFill>
        <p:spPr bwMode="auto">
          <a:xfrm>
            <a:off x="7488238" y="1019175"/>
            <a:ext cx="1547812" cy="1077913"/>
          </a:xfrm>
          <a:prstGeom prst="rect">
            <a:avLst/>
          </a:prstGeom>
          <a:noFill/>
          <a:ln w="9525">
            <a:noFill/>
            <a:miter lim="800000"/>
            <a:headEnd/>
            <a:tailEnd/>
          </a:ln>
        </p:spPr>
      </p:pic>
      <p:pic>
        <p:nvPicPr>
          <p:cNvPr id="62482" name="Picture 33"/>
          <p:cNvPicPr>
            <a:picLocks noChangeAspect="1" noChangeArrowheads="1"/>
          </p:cNvPicPr>
          <p:nvPr/>
        </p:nvPicPr>
        <p:blipFill>
          <a:blip r:embed="rId7" cstate="print"/>
          <a:srcRect/>
          <a:stretch>
            <a:fillRect/>
          </a:stretch>
        </p:blipFill>
        <p:spPr bwMode="auto">
          <a:xfrm>
            <a:off x="6300788" y="5880100"/>
            <a:ext cx="1468437" cy="977900"/>
          </a:xfrm>
          <a:prstGeom prst="rect">
            <a:avLst/>
          </a:prstGeom>
          <a:noFill/>
          <a:ln w="19050" algn="ctr">
            <a:noFill/>
            <a:miter lim="800000"/>
            <a:headEnd/>
            <a:tailEnd/>
          </a:ln>
        </p:spPr>
      </p:pic>
      <p:sp>
        <p:nvSpPr>
          <p:cNvPr id="62483" name="AutoShape 34"/>
          <p:cNvSpPr>
            <a:spLocks noChangeArrowheads="1"/>
          </p:cNvSpPr>
          <p:nvPr/>
        </p:nvSpPr>
        <p:spPr bwMode="auto">
          <a:xfrm>
            <a:off x="5795963" y="5516563"/>
            <a:ext cx="2808287" cy="504825"/>
          </a:xfrm>
          <a:prstGeom prst="roundRect">
            <a:avLst>
              <a:gd name="adj" fmla="val 16667"/>
            </a:avLst>
          </a:prstGeom>
          <a:solidFill>
            <a:schemeClr val="bg1"/>
          </a:solidFill>
          <a:ln w="25400" algn="ctr">
            <a:solidFill>
              <a:srgbClr val="008000"/>
            </a:solidFill>
            <a:round/>
            <a:headEnd/>
            <a:tailEnd/>
          </a:ln>
        </p:spPr>
        <p:txBody>
          <a:bodyPr lIns="18000" rIns="18000" anchor="ctr"/>
          <a:lstStyle/>
          <a:p>
            <a:r>
              <a:rPr lang="ja-JP" altLang="en-US" sz="1000" b="1"/>
              <a:t>なんば・天王寺・あべのエリア</a:t>
            </a:r>
          </a:p>
          <a:p>
            <a:r>
              <a:rPr lang="ja-JP" altLang="en-US" sz="800"/>
              <a:t>・世界（関空）と直結、大阪らしい食と文化とにぎわいを活かす</a:t>
            </a:r>
          </a:p>
          <a:p>
            <a:r>
              <a:rPr lang="ja-JP" altLang="en-US" sz="800"/>
              <a:t>・動物園を核としたエリア形成</a:t>
            </a:r>
          </a:p>
        </p:txBody>
      </p:sp>
      <p:sp>
        <p:nvSpPr>
          <p:cNvPr id="62484" name="AutoShape 35"/>
          <p:cNvSpPr>
            <a:spLocks noChangeArrowheads="1"/>
          </p:cNvSpPr>
          <p:nvPr/>
        </p:nvSpPr>
        <p:spPr bwMode="auto">
          <a:xfrm>
            <a:off x="5795963" y="1916113"/>
            <a:ext cx="3168650" cy="649287"/>
          </a:xfrm>
          <a:prstGeom prst="roundRect">
            <a:avLst>
              <a:gd name="adj" fmla="val 16667"/>
            </a:avLst>
          </a:prstGeom>
          <a:solidFill>
            <a:schemeClr val="bg1"/>
          </a:solidFill>
          <a:ln w="25400" algn="ctr">
            <a:solidFill>
              <a:srgbClr val="008000"/>
            </a:solidFill>
            <a:round/>
            <a:headEnd/>
            <a:tailEnd/>
          </a:ln>
        </p:spPr>
        <p:txBody>
          <a:bodyPr lIns="18000" rIns="18000" anchor="ctr"/>
          <a:lstStyle/>
          <a:p>
            <a:r>
              <a:rPr lang="ja-JP" altLang="en-US" sz="1000" b="1"/>
              <a:t>中之島・周辺エリア</a:t>
            </a:r>
          </a:p>
          <a:p>
            <a:r>
              <a:rPr lang="ja-JP" altLang="en-US" sz="800">
                <a:latin typeface="ＭＳ Ｐゴシック" pitchFamily="50" charset="-128"/>
              </a:rPr>
              <a:t>・水都大阪のシンボル・歴史の豊かさ・コンベンション機 　 </a:t>
            </a:r>
          </a:p>
          <a:p>
            <a:r>
              <a:rPr lang="ja-JP" altLang="en-US" sz="800">
                <a:latin typeface="ＭＳ Ｐゴシック" pitchFamily="50" charset="-128"/>
              </a:rPr>
              <a:t> 能を活かす</a:t>
            </a:r>
          </a:p>
          <a:p>
            <a:r>
              <a:rPr lang="ja-JP" altLang="en-US" sz="800">
                <a:latin typeface="ＭＳ Ｐゴシック" pitchFamily="50" charset="-128"/>
              </a:rPr>
              <a:t>・中之島ミュージアムアイランド構想</a:t>
            </a:r>
          </a:p>
        </p:txBody>
      </p:sp>
      <p:pic>
        <p:nvPicPr>
          <p:cNvPr id="62485" name="Picture 39" descr="1DS_9219  圧縮"/>
          <p:cNvPicPr>
            <a:picLocks noChangeAspect="1" noChangeArrowheads="1"/>
          </p:cNvPicPr>
          <p:nvPr/>
        </p:nvPicPr>
        <p:blipFill>
          <a:blip r:embed="rId8" cstate="print"/>
          <a:srcRect/>
          <a:stretch>
            <a:fillRect/>
          </a:stretch>
        </p:blipFill>
        <p:spPr bwMode="auto">
          <a:xfrm>
            <a:off x="7524750" y="3213100"/>
            <a:ext cx="1460500" cy="973138"/>
          </a:xfrm>
          <a:prstGeom prst="rect">
            <a:avLst/>
          </a:prstGeom>
          <a:noFill/>
          <a:ln w="9525">
            <a:noFill/>
            <a:miter lim="800000"/>
            <a:headEnd/>
            <a:tailEnd/>
          </a:ln>
        </p:spPr>
      </p:pic>
      <p:sp>
        <p:nvSpPr>
          <p:cNvPr id="62486" name="Text Box 40"/>
          <p:cNvSpPr txBox="1">
            <a:spLocks noChangeArrowheads="1"/>
          </p:cNvSpPr>
          <p:nvPr/>
        </p:nvSpPr>
        <p:spPr bwMode="auto">
          <a:xfrm>
            <a:off x="8459788" y="6562725"/>
            <a:ext cx="533400" cy="295275"/>
          </a:xfrm>
          <a:prstGeom prst="rect">
            <a:avLst/>
          </a:prstGeom>
          <a:noFill/>
          <a:ln w="6350" algn="ctr">
            <a:noFill/>
            <a:miter lim="800000"/>
            <a:headEnd/>
            <a:tailEnd/>
          </a:ln>
        </p:spPr>
        <p:txBody>
          <a:bodyPr lIns="74295" tIns="0" rIns="74295" bIns="8890"/>
          <a:lstStyle/>
          <a:p>
            <a:pPr marL="90488" indent="-90488" algn="r">
              <a:spcBef>
                <a:spcPct val="50000"/>
              </a:spcBef>
            </a:pPr>
            <a:r>
              <a:rPr lang="en-US" altLang="ja-JP" sz="1200" b="1">
                <a:latin typeface="ＭＳ Ｐゴシック" pitchFamily="50" charset="-128"/>
              </a:rPr>
              <a:t>12</a:t>
            </a:r>
          </a:p>
        </p:txBody>
      </p:sp>
      <p:sp>
        <p:nvSpPr>
          <p:cNvPr id="62487" name="Line 46"/>
          <p:cNvSpPr>
            <a:spLocks noChangeShapeType="1"/>
          </p:cNvSpPr>
          <p:nvPr/>
        </p:nvSpPr>
        <p:spPr bwMode="auto">
          <a:xfrm flipV="1">
            <a:off x="5003800" y="2565400"/>
            <a:ext cx="1655763" cy="971550"/>
          </a:xfrm>
          <a:prstGeom prst="line">
            <a:avLst/>
          </a:prstGeom>
          <a:noFill/>
          <a:ln w="22225">
            <a:solidFill>
              <a:srgbClr val="008000"/>
            </a:solidFill>
            <a:round/>
            <a:headEnd/>
            <a:tailEnd/>
          </a:ln>
        </p:spPr>
        <p:txBody>
          <a:bodyPr/>
          <a:lstStyle/>
          <a:p>
            <a:endParaRPr lang="ja-JP" altLang="en-US"/>
          </a:p>
        </p:txBody>
      </p:sp>
      <p:sp>
        <p:nvSpPr>
          <p:cNvPr id="62488" name="Line 47"/>
          <p:cNvSpPr>
            <a:spLocks noChangeShapeType="1"/>
          </p:cNvSpPr>
          <p:nvPr/>
        </p:nvSpPr>
        <p:spPr bwMode="auto">
          <a:xfrm flipV="1">
            <a:off x="5543550" y="3213100"/>
            <a:ext cx="1044575" cy="539750"/>
          </a:xfrm>
          <a:prstGeom prst="line">
            <a:avLst/>
          </a:prstGeom>
          <a:noFill/>
          <a:ln w="22225">
            <a:solidFill>
              <a:srgbClr val="008000"/>
            </a:solidFill>
            <a:round/>
            <a:headEnd/>
            <a:tailEnd/>
          </a:ln>
        </p:spPr>
        <p:txBody>
          <a:bodyPr/>
          <a:lstStyle/>
          <a:p>
            <a:endParaRPr lang="ja-JP" altLang="en-US"/>
          </a:p>
        </p:txBody>
      </p:sp>
      <p:sp>
        <p:nvSpPr>
          <p:cNvPr id="62489" name="Line 48"/>
          <p:cNvSpPr>
            <a:spLocks noChangeShapeType="1"/>
          </p:cNvSpPr>
          <p:nvPr/>
        </p:nvSpPr>
        <p:spPr bwMode="auto">
          <a:xfrm>
            <a:off x="5003800" y="4148138"/>
            <a:ext cx="504825" cy="325437"/>
          </a:xfrm>
          <a:prstGeom prst="line">
            <a:avLst/>
          </a:prstGeom>
          <a:noFill/>
          <a:ln w="22225">
            <a:solidFill>
              <a:srgbClr val="008000"/>
            </a:solidFill>
            <a:round/>
            <a:headEnd/>
            <a:tailEnd/>
          </a:ln>
        </p:spPr>
        <p:txBody>
          <a:bodyPr/>
          <a:lstStyle/>
          <a:p>
            <a:endParaRPr lang="ja-JP" altLang="en-US"/>
          </a:p>
        </p:txBody>
      </p:sp>
      <p:sp>
        <p:nvSpPr>
          <p:cNvPr id="62490" name="AutoShape 49"/>
          <p:cNvSpPr>
            <a:spLocks noChangeArrowheads="1"/>
          </p:cNvSpPr>
          <p:nvPr/>
        </p:nvSpPr>
        <p:spPr bwMode="auto">
          <a:xfrm>
            <a:off x="6516688" y="2852738"/>
            <a:ext cx="2447925" cy="576262"/>
          </a:xfrm>
          <a:prstGeom prst="roundRect">
            <a:avLst>
              <a:gd name="adj" fmla="val 16667"/>
            </a:avLst>
          </a:prstGeom>
          <a:solidFill>
            <a:schemeClr val="bg1"/>
          </a:solidFill>
          <a:ln w="25400" algn="ctr">
            <a:solidFill>
              <a:srgbClr val="008000"/>
            </a:solidFill>
            <a:round/>
            <a:headEnd/>
            <a:tailEnd/>
          </a:ln>
        </p:spPr>
        <p:txBody>
          <a:bodyPr lIns="18000" rIns="18000" anchor="ctr"/>
          <a:lstStyle/>
          <a:p>
            <a:r>
              <a:rPr lang="ja-JP" altLang="en-US" sz="1000" b="1"/>
              <a:t>大阪城・周辺エリア</a:t>
            </a:r>
          </a:p>
          <a:p>
            <a:r>
              <a:rPr lang="ja-JP" altLang="en-US" sz="800"/>
              <a:t>・大阪都心部最大のみどり・上町台地の地形を活かす</a:t>
            </a:r>
          </a:p>
          <a:p>
            <a:r>
              <a:rPr lang="ja-JP" altLang="en-US" sz="800"/>
              <a:t>・世界的な観光拠点へ</a:t>
            </a:r>
          </a:p>
        </p:txBody>
      </p:sp>
      <p:sp>
        <p:nvSpPr>
          <p:cNvPr id="62491" name="AutoShape 52"/>
          <p:cNvSpPr>
            <a:spLocks noChangeArrowheads="1"/>
          </p:cNvSpPr>
          <p:nvPr/>
        </p:nvSpPr>
        <p:spPr bwMode="auto">
          <a:xfrm>
            <a:off x="827088" y="5589588"/>
            <a:ext cx="2376487" cy="503237"/>
          </a:xfrm>
          <a:prstGeom prst="roundRect">
            <a:avLst>
              <a:gd name="adj" fmla="val 16667"/>
            </a:avLst>
          </a:prstGeom>
          <a:solidFill>
            <a:schemeClr val="bg1"/>
          </a:solidFill>
          <a:ln w="25400" algn="ctr">
            <a:solidFill>
              <a:srgbClr val="008000"/>
            </a:solidFill>
            <a:round/>
            <a:headEnd/>
            <a:tailEnd/>
          </a:ln>
        </p:spPr>
        <p:txBody>
          <a:bodyPr lIns="18000" rIns="18000" anchor="ctr"/>
          <a:lstStyle/>
          <a:p>
            <a:r>
              <a:rPr lang="ja-JP" altLang="en-US" sz="1000" b="1"/>
              <a:t>夢洲・咲洲エリア</a:t>
            </a:r>
          </a:p>
          <a:p>
            <a:r>
              <a:rPr lang="ja-JP" altLang="en-US" sz="800"/>
              <a:t>・海の玄関口として、新エネ産業、国際エンターテイン</a:t>
            </a:r>
          </a:p>
          <a:p>
            <a:r>
              <a:rPr lang="ja-JP" altLang="en-US" sz="800"/>
              <a:t>　メントの誘致に活かす</a:t>
            </a:r>
          </a:p>
        </p:txBody>
      </p:sp>
      <p:sp>
        <p:nvSpPr>
          <p:cNvPr id="62496" name="Oval 68"/>
          <p:cNvSpPr>
            <a:spLocks noChangeArrowheads="1"/>
          </p:cNvSpPr>
          <p:nvPr/>
        </p:nvSpPr>
        <p:spPr bwMode="auto">
          <a:xfrm rot="7260000">
            <a:off x="4576763" y="3208337"/>
            <a:ext cx="355600" cy="365125"/>
          </a:xfrm>
          <a:prstGeom prst="ellipse">
            <a:avLst/>
          </a:prstGeom>
          <a:noFill/>
          <a:ln w="38100">
            <a:solidFill>
              <a:srgbClr val="000080"/>
            </a:solidFill>
            <a:prstDash val="sysDot"/>
            <a:round/>
            <a:headEnd/>
            <a:tailEnd/>
          </a:ln>
        </p:spPr>
        <p:txBody>
          <a:bodyPr wrap="none" anchor="ctr"/>
          <a:lstStyle/>
          <a:p>
            <a:endParaRPr lang="ja-JP" altLang="en-US"/>
          </a:p>
        </p:txBody>
      </p:sp>
      <p:sp>
        <p:nvSpPr>
          <p:cNvPr id="62497" name="Oval 69"/>
          <p:cNvSpPr>
            <a:spLocks noChangeArrowheads="1"/>
          </p:cNvSpPr>
          <p:nvPr/>
        </p:nvSpPr>
        <p:spPr bwMode="auto">
          <a:xfrm>
            <a:off x="2843213" y="4005263"/>
            <a:ext cx="287337" cy="287337"/>
          </a:xfrm>
          <a:prstGeom prst="ellipse">
            <a:avLst/>
          </a:prstGeom>
          <a:solidFill>
            <a:srgbClr val="969696">
              <a:alpha val="74901"/>
            </a:srgbClr>
          </a:solidFill>
          <a:ln w="9525">
            <a:noFill/>
            <a:round/>
            <a:headEnd/>
            <a:tailEnd/>
          </a:ln>
        </p:spPr>
        <p:txBody>
          <a:bodyPr wrap="none" anchor="ctr"/>
          <a:lstStyle/>
          <a:p>
            <a:pPr algn="ctr"/>
            <a:r>
              <a:rPr lang="ja-JP" altLang="en-US" sz="900" b="1"/>
              <a:t>舞洲</a:t>
            </a:r>
          </a:p>
        </p:txBody>
      </p:sp>
      <p:sp>
        <p:nvSpPr>
          <p:cNvPr id="62498" name="Oval 70"/>
          <p:cNvSpPr>
            <a:spLocks noChangeArrowheads="1"/>
          </p:cNvSpPr>
          <p:nvPr/>
        </p:nvSpPr>
        <p:spPr bwMode="auto">
          <a:xfrm>
            <a:off x="3132138" y="4724400"/>
            <a:ext cx="287337" cy="287338"/>
          </a:xfrm>
          <a:prstGeom prst="ellipse">
            <a:avLst/>
          </a:prstGeom>
          <a:solidFill>
            <a:srgbClr val="969696">
              <a:alpha val="74901"/>
            </a:srgbClr>
          </a:solidFill>
          <a:ln w="9525">
            <a:noFill/>
            <a:round/>
            <a:headEnd/>
            <a:tailEnd/>
          </a:ln>
        </p:spPr>
        <p:txBody>
          <a:bodyPr wrap="none" anchor="ctr"/>
          <a:lstStyle/>
          <a:p>
            <a:pPr algn="ctr"/>
            <a:r>
              <a:rPr lang="ja-JP" altLang="en-US" sz="900" b="1"/>
              <a:t>咲洲</a:t>
            </a:r>
          </a:p>
        </p:txBody>
      </p:sp>
      <p:sp>
        <p:nvSpPr>
          <p:cNvPr id="62499" name="Oval 71"/>
          <p:cNvSpPr>
            <a:spLocks noChangeArrowheads="1"/>
          </p:cNvSpPr>
          <p:nvPr/>
        </p:nvSpPr>
        <p:spPr bwMode="auto">
          <a:xfrm>
            <a:off x="3419475" y="4292600"/>
            <a:ext cx="287338" cy="287338"/>
          </a:xfrm>
          <a:prstGeom prst="ellipse">
            <a:avLst/>
          </a:prstGeom>
          <a:solidFill>
            <a:srgbClr val="969696">
              <a:alpha val="74901"/>
            </a:srgbClr>
          </a:solidFill>
          <a:ln w="9525">
            <a:noFill/>
            <a:round/>
            <a:headEnd/>
            <a:tailEnd/>
          </a:ln>
        </p:spPr>
        <p:txBody>
          <a:bodyPr wrap="none" anchor="ctr"/>
          <a:lstStyle/>
          <a:p>
            <a:pPr algn="ctr"/>
            <a:r>
              <a:rPr lang="ja-JP" altLang="en-US" sz="900" b="1"/>
              <a:t>築港</a:t>
            </a:r>
          </a:p>
        </p:txBody>
      </p:sp>
      <p:sp>
        <p:nvSpPr>
          <p:cNvPr id="62500" name="Oval 72"/>
          <p:cNvSpPr>
            <a:spLocks noChangeArrowheads="1"/>
          </p:cNvSpPr>
          <p:nvPr/>
        </p:nvSpPr>
        <p:spPr bwMode="auto">
          <a:xfrm>
            <a:off x="2700338" y="4437063"/>
            <a:ext cx="287337" cy="287337"/>
          </a:xfrm>
          <a:prstGeom prst="ellipse">
            <a:avLst/>
          </a:prstGeom>
          <a:solidFill>
            <a:srgbClr val="969696">
              <a:alpha val="74901"/>
            </a:srgbClr>
          </a:solidFill>
          <a:ln w="9525">
            <a:noFill/>
            <a:round/>
            <a:headEnd/>
            <a:tailEnd/>
          </a:ln>
        </p:spPr>
        <p:txBody>
          <a:bodyPr wrap="none" anchor="ctr"/>
          <a:lstStyle/>
          <a:p>
            <a:pPr algn="ctr"/>
            <a:r>
              <a:rPr lang="ja-JP" altLang="en-US" sz="900" b="1"/>
              <a:t>夢洲</a:t>
            </a:r>
          </a:p>
        </p:txBody>
      </p:sp>
      <p:sp>
        <p:nvSpPr>
          <p:cNvPr id="62501" name="Line 74"/>
          <p:cNvSpPr>
            <a:spLocks noChangeShapeType="1"/>
          </p:cNvSpPr>
          <p:nvPr/>
        </p:nvSpPr>
        <p:spPr bwMode="auto">
          <a:xfrm>
            <a:off x="3275013" y="1557338"/>
            <a:ext cx="1441450" cy="1439862"/>
          </a:xfrm>
          <a:prstGeom prst="line">
            <a:avLst/>
          </a:prstGeom>
          <a:noFill/>
          <a:ln w="22225">
            <a:solidFill>
              <a:srgbClr val="008000"/>
            </a:solidFill>
            <a:round/>
            <a:headEnd/>
            <a:tailEnd/>
          </a:ln>
        </p:spPr>
        <p:txBody>
          <a:bodyPr/>
          <a:lstStyle/>
          <a:p>
            <a:endParaRPr lang="ja-JP" altLang="en-US"/>
          </a:p>
        </p:txBody>
      </p:sp>
      <p:sp>
        <p:nvSpPr>
          <p:cNvPr id="62502" name="AutoShape 75"/>
          <p:cNvSpPr>
            <a:spLocks noChangeArrowheads="1"/>
          </p:cNvSpPr>
          <p:nvPr/>
        </p:nvSpPr>
        <p:spPr bwMode="auto">
          <a:xfrm>
            <a:off x="1619250" y="1196975"/>
            <a:ext cx="1943100" cy="360363"/>
          </a:xfrm>
          <a:prstGeom prst="roundRect">
            <a:avLst>
              <a:gd name="adj" fmla="val 16667"/>
            </a:avLst>
          </a:prstGeom>
          <a:solidFill>
            <a:schemeClr val="bg1"/>
          </a:solidFill>
          <a:ln w="25400" algn="ctr">
            <a:solidFill>
              <a:srgbClr val="008000"/>
            </a:solidFill>
            <a:round/>
            <a:headEnd/>
            <a:tailEnd/>
          </a:ln>
        </p:spPr>
        <p:txBody>
          <a:bodyPr lIns="18000" rIns="18000" anchor="ctr"/>
          <a:lstStyle/>
          <a:p>
            <a:r>
              <a:rPr lang="ja-JP" altLang="en-US" sz="1000" b="1"/>
              <a:t>新大阪・大阪エリア</a:t>
            </a:r>
          </a:p>
          <a:p>
            <a:r>
              <a:rPr lang="ja-JP" altLang="en-US" sz="800"/>
              <a:t>うめきたと周辺のみどり化</a:t>
            </a:r>
          </a:p>
        </p:txBody>
      </p:sp>
      <p:sp>
        <p:nvSpPr>
          <p:cNvPr id="62503" name="Line 76"/>
          <p:cNvSpPr>
            <a:spLocks noChangeShapeType="1"/>
          </p:cNvSpPr>
          <p:nvPr/>
        </p:nvSpPr>
        <p:spPr bwMode="auto">
          <a:xfrm flipH="1">
            <a:off x="2268538" y="4941888"/>
            <a:ext cx="863600" cy="647700"/>
          </a:xfrm>
          <a:prstGeom prst="line">
            <a:avLst/>
          </a:prstGeom>
          <a:noFill/>
          <a:ln w="22225">
            <a:solidFill>
              <a:srgbClr val="008000"/>
            </a:solidFill>
            <a:round/>
            <a:headEnd/>
            <a:tailEnd/>
          </a:ln>
        </p:spPr>
        <p:txBody>
          <a:bodyPr/>
          <a:lstStyle/>
          <a:p>
            <a:endParaRPr lang="ja-JP" altLang="en-US"/>
          </a:p>
        </p:txBody>
      </p:sp>
      <p:pic>
        <p:nvPicPr>
          <p:cNvPr id="62504" name="Picture 51" descr="01"/>
          <p:cNvPicPr>
            <a:picLocks noChangeAspect="1" noChangeArrowheads="1"/>
          </p:cNvPicPr>
          <p:nvPr/>
        </p:nvPicPr>
        <p:blipFill>
          <a:blip r:embed="rId9" cstate="print"/>
          <a:srcRect/>
          <a:stretch>
            <a:fillRect/>
          </a:stretch>
        </p:blipFill>
        <p:spPr bwMode="auto">
          <a:xfrm>
            <a:off x="6300788" y="4581525"/>
            <a:ext cx="1246187" cy="935038"/>
          </a:xfrm>
          <a:prstGeom prst="rect">
            <a:avLst/>
          </a:prstGeom>
          <a:noFill/>
          <a:ln w="9525">
            <a:noFill/>
            <a:miter lim="800000"/>
            <a:headEnd/>
            <a:tailEnd/>
          </a:ln>
        </p:spPr>
      </p:pic>
      <p:sp>
        <p:nvSpPr>
          <p:cNvPr id="62505" name="AutoShape 50"/>
          <p:cNvSpPr>
            <a:spLocks noChangeArrowheads="1"/>
          </p:cNvSpPr>
          <p:nvPr/>
        </p:nvSpPr>
        <p:spPr bwMode="auto">
          <a:xfrm>
            <a:off x="5472113" y="4281488"/>
            <a:ext cx="3203575" cy="515937"/>
          </a:xfrm>
          <a:prstGeom prst="roundRect">
            <a:avLst>
              <a:gd name="adj" fmla="val 16667"/>
            </a:avLst>
          </a:prstGeom>
          <a:solidFill>
            <a:schemeClr val="bg1"/>
          </a:solidFill>
          <a:ln w="25400" algn="ctr">
            <a:solidFill>
              <a:srgbClr val="008000"/>
            </a:solidFill>
            <a:round/>
            <a:headEnd/>
            <a:tailEnd/>
          </a:ln>
        </p:spPr>
        <p:txBody>
          <a:bodyPr lIns="18000" rIns="18000" anchor="ctr"/>
          <a:lstStyle/>
          <a:p>
            <a:r>
              <a:rPr lang="ja-JP" altLang="en-US" sz="1000" b="1"/>
              <a:t>御堂筋・周辺エリア</a:t>
            </a:r>
          </a:p>
          <a:p>
            <a:r>
              <a:rPr lang="ja-JP" altLang="en-US" sz="800"/>
              <a:t>・大阪都心の顔としての魅力・集客力を活かす</a:t>
            </a:r>
          </a:p>
          <a:p>
            <a:r>
              <a:rPr lang="ja-JP" altLang="en-US" sz="800"/>
              <a:t>・御堂筋フェスティバルモール化</a:t>
            </a:r>
          </a:p>
        </p:txBody>
      </p:sp>
      <p:sp>
        <p:nvSpPr>
          <p:cNvPr id="47" name="テキスト ボックス 46"/>
          <p:cNvSpPr txBox="1"/>
          <p:nvPr/>
        </p:nvSpPr>
        <p:spPr>
          <a:xfrm>
            <a:off x="-2721" y="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都市の再生に向けた動き（大阪市内）</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571" y="1932498"/>
            <a:ext cx="3470259" cy="346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a:xfrm>
            <a:off x="5508104" y="3429000"/>
            <a:ext cx="3528392" cy="1368152"/>
          </a:xfrm>
          <a:prstGeom prst="roundRect">
            <a:avLst>
              <a:gd name="adj" fmla="val 815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都市・インフラの活性化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・箕面森町第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区域の整備着手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・公共交通戦略の策定（戦略</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・「グランドデザイン・大阪都市圏」策定検討</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5292080" y="764704"/>
            <a:ext cx="3672408" cy="1441435"/>
          </a:xfrm>
          <a:prstGeom prst="roundRect">
            <a:avLst>
              <a:gd name="adj" fmla="val 815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・メガソーラーの導入（流域下水道処理施設、岬町多奈川地区、泉大津フェニックス）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・関空水素グリッドプロジェクトの事業開始</a:t>
            </a: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251520" y="620688"/>
            <a:ext cx="3384376" cy="1682968"/>
          </a:xfrm>
          <a:prstGeom prst="roundRect">
            <a:avLst>
              <a:gd name="adj" fmla="val 815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みどりを活かした都市づくり</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・「みどりの風促進区域」の取組推進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・生駒山系「花屏風」構想の取組推進</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区共生の森づくりの推進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・校庭の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芝生化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446" y="1886305"/>
            <a:ext cx="1592482" cy="11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角丸四角形 50"/>
          <p:cNvSpPr/>
          <p:nvPr/>
        </p:nvSpPr>
        <p:spPr>
          <a:xfrm>
            <a:off x="2051720" y="5200996"/>
            <a:ext cx="3816424" cy="1293324"/>
          </a:xfrm>
          <a:prstGeom prst="roundRect">
            <a:avLst>
              <a:gd name="adj" fmla="val 815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都市農業</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・準農家制度の創設、農地中間</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よる農業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参入の促進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・「大阪産（もん）」の普及</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D:\KawamotoTa\Desktop\新しいフォルダー\bijon-2-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0554" y="5445224"/>
            <a:ext cx="1597670" cy="13600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KawamotoTa\Desktop\新しいフォルダー\mizumira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1916832"/>
            <a:ext cx="1738678" cy="115622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721" y="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都市の再生に向けた動き（府内全域）</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2492896"/>
            <a:ext cx="1575172" cy="116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角丸四角形 47"/>
          <p:cNvSpPr/>
          <p:nvPr/>
        </p:nvSpPr>
        <p:spPr>
          <a:xfrm>
            <a:off x="323528" y="3573015"/>
            <a:ext cx="3384376" cy="1368153"/>
          </a:xfrm>
          <a:prstGeom prst="roundRect">
            <a:avLst>
              <a:gd name="adj" fmla="val 815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南海トラフ巨大地震対策の推進</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・河川・海岸堤防の耐震・液状化対策の</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推進</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・緊急交通路の安全性確保</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・密集市街地対策、建築物の耐震化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descr="D:\KawamotoTa\Desktop\P92700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3206" y="4653136"/>
            <a:ext cx="1738678" cy="130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74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右矢印 25"/>
          <p:cNvSpPr/>
          <p:nvPr/>
        </p:nvSpPr>
        <p:spPr>
          <a:xfrm>
            <a:off x="4716016" y="6309320"/>
            <a:ext cx="3744416" cy="360040"/>
          </a:xfrm>
          <a:prstGeom prst="rightArrow">
            <a:avLst>
              <a:gd name="adj1" fmla="val 50000"/>
              <a:gd name="adj2" fmla="val 3412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右矢印 81"/>
          <p:cNvSpPr/>
          <p:nvPr/>
        </p:nvSpPr>
        <p:spPr>
          <a:xfrm>
            <a:off x="2699792" y="6317704"/>
            <a:ext cx="2232248" cy="351656"/>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a:off x="3779912" y="4539317"/>
            <a:ext cx="2376264" cy="432048"/>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2699792" y="4539317"/>
            <a:ext cx="1152128" cy="432048"/>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都心部を中心とした民間都市開発事業は継続して進展中！</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95536" y="918092"/>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95536" y="1350100"/>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あべ</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ハルカス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全面</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95536" y="1782148"/>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うめきた２期区域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95536" y="2214196"/>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95536" y="2646244"/>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95536" y="3078292"/>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ベイエリア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059832" y="990020"/>
            <a:ext cx="5544616" cy="369332"/>
          </a:xfrm>
          <a:prstGeom prst="rect">
            <a:avLst/>
          </a:prstGeom>
          <a:noFill/>
        </p:spPr>
        <p:txBody>
          <a:bodyPr wrap="square" rtlCol="0">
            <a:spAutoFit/>
          </a:bodyPr>
          <a:lstStyle/>
          <a:p>
            <a:endParaRPr kumimoji="1" lang="ja-JP" altLang="en-US" dirty="0"/>
          </a:p>
        </p:txBody>
      </p:sp>
      <p:sp>
        <p:nvSpPr>
          <p:cNvPr id="13" name="テキスト ボックス 12"/>
          <p:cNvSpPr txBox="1"/>
          <p:nvPr/>
        </p:nvSpPr>
        <p:spPr>
          <a:xfrm>
            <a:off x="3600" y="3604954"/>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新たなエネルギー社会を構築！</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23528" y="6309360"/>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電力選べる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環境づくり協議会</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a:spLocks/>
          </p:cNvSpPr>
          <p:nvPr/>
        </p:nvSpPr>
        <p:spPr>
          <a:xfrm>
            <a:off x="323528" y="5013216"/>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おおさかスマートエネルギーセンター設置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3528" y="5877312"/>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p>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夢洲メガソーラー</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923928" y="980728"/>
            <a:ext cx="4608512" cy="36004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右矢印 20"/>
          <p:cNvSpPr/>
          <p:nvPr/>
        </p:nvSpPr>
        <p:spPr>
          <a:xfrm>
            <a:off x="5076056" y="1340768"/>
            <a:ext cx="3456384" cy="36004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771800" y="2204864"/>
            <a:ext cx="5760640" cy="432048"/>
          </a:xfrm>
          <a:prstGeom prst="rightArrow">
            <a:avLst>
              <a:gd name="adj1" fmla="val 50000"/>
              <a:gd name="adj2" fmla="val 2795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4572000" y="3068960"/>
            <a:ext cx="4032448" cy="36004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4492223" y="5445224"/>
            <a:ext cx="3960440" cy="360040"/>
          </a:xfrm>
          <a:prstGeom prst="rightArrow">
            <a:avLst>
              <a:gd name="adj1" fmla="val 60582"/>
              <a:gd name="adj2" fmla="val 3148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3851920" y="4941128"/>
            <a:ext cx="4608512" cy="432048"/>
          </a:xfrm>
          <a:prstGeom prst="rightArrow">
            <a:avLst>
              <a:gd name="adj1" fmla="val 50000"/>
              <a:gd name="adj2" fmla="val 2354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4644008" y="5862464"/>
            <a:ext cx="3816424" cy="360040"/>
          </a:xfrm>
          <a:prstGeom prst="rightArrow">
            <a:avLst>
              <a:gd name="adj1" fmla="val 50000"/>
              <a:gd name="adj2" fmla="val 3677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771920" y="548680"/>
            <a:ext cx="1152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24</a:t>
            </a:r>
            <a:r>
              <a:rPr kumimoji="1" lang="ja-JP" altLang="en-US" dirty="0" smtClean="0"/>
              <a:t>年度</a:t>
            </a:r>
            <a:endParaRPr kumimoji="1" lang="ja-JP" altLang="en-US" dirty="0"/>
          </a:p>
        </p:txBody>
      </p:sp>
      <p:sp>
        <p:nvSpPr>
          <p:cNvPr id="34" name="テキスト ボックス 33"/>
          <p:cNvSpPr txBox="1"/>
          <p:nvPr/>
        </p:nvSpPr>
        <p:spPr>
          <a:xfrm>
            <a:off x="3924048" y="548680"/>
            <a:ext cx="1152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25</a:t>
            </a:r>
            <a:r>
              <a:rPr kumimoji="1" lang="ja-JP" altLang="en-US" dirty="0" smtClean="0"/>
              <a:t>年度</a:t>
            </a:r>
            <a:endParaRPr kumimoji="1" lang="ja-JP" altLang="en-US" dirty="0"/>
          </a:p>
        </p:txBody>
      </p:sp>
      <p:sp>
        <p:nvSpPr>
          <p:cNvPr id="35" name="テキスト ボックス 34"/>
          <p:cNvSpPr txBox="1"/>
          <p:nvPr/>
        </p:nvSpPr>
        <p:spPr>
          <a:xfrm>
            <a:off x="5076176" y="548680"/>
            <a:ext cx="1152000" cy="369332"/>
          </a:xfrm>
          <a:prstGeom prst="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26</a:t>
            </a:r>
            <a:r>
              <a:rPr kumimoji="1" lang="ja-JP" altLang="en-US" dirty="0" smtClean="0"/>
              <a:t>年度</a:t>
            </a:r>
            <a:endParaRPr kumimoji="1" lang="ja-JP" altLang="en-US" dirty="0"/>
          </a:p>
        </p:txBody>
      </p:sp>
      <p:sp>
        <p:nvSpPr>
          <p:cNvPr id="36" name="テキスト ボックス 35"/>
          <p:cNvSpPr txBox="1"/>
          <p:nvPr/>
        </p:nvSpPr>
        <p:spPr>
          <a:xfrm>
            <a:off x="6228304" y="548680"/>
            <a:ext cx="1152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27</a:t>
            </a:r>
            <a:r>
              <a:rPr kumimoji="1" lang="ja-JP" altLang="en-US" dirty="0" smtClean="0"/>
              <a:t>年度</a:t>
            </a:r>
            <a:endParaRPr kumimoji="1" lang="ja-JP" altLang="en-US" dirty="0"/>
          </a:p>
        </p:txBody>
      </p:sp>
      <p:sp>
        <p:nvSpPr>
          <p:cNvPr id="37" name="テキスト ボックス 36"/>
          <p:cNvSpPr txBox="1"/>
          <p:nvPr/>
        </p:nvSpPr>
        <p:spPr>
          <a:xfrm>
            <a:off x="7380432" y="548680"/>
            <a:ext cx="108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28</a:t>
            </a:r>
            <a:r>
              <a:rPr kumimoji="1" lang="ja-JP" altLang="en-US" dirty="0" smtClean="0"/>
              <a:t>年度</a:t>
            </a:r>
            <a:endParaRPr kumimoji="1" lang="ja-JP" altLang="en-US" dirty="0"/>
          </a:p>
        </p:txBody>
      </p:sp>
      <p:sp>
        <p:nvSpPr>
          <p:cNvPr id="38" name="テキスト ボックス 37"/>
          <p:cNvSpPr txBox="1"/>
          <p:nvPr/>
        </p:nvSpPr>
        <p:spPr>
          <a:xfrm>
            <a:off x="2771800" y="4149080"/>
            <a:ext cx="1152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24</a:t>
            </a:r>
            <a:r>
              <a:rPr kumimoji="1" lang="ja-JP" altLang="en-US" dirty="0" smtClean="0"/>
              <a:t>年度</a:t>
            </a:r>
            <a:endParaRPr kumimoji="1" lang="ja-JP" altLang="en-US" dirty="0"/>
          </a:p>
        </p:txBody>
      </p:sp>
      <p:sp>
        <p:nvSpPr>
          <p:cNvPr id="39" name="テキスト ボックス 38"/>
          <p:cNvSpPr txBox="1"/>
          <p:nvPr/>
        </p:nvSpPr>
        <p:spPr>
          <a:xfrm>
            <a:off x="3923928" y="4149080"/>
            <a:ext cx="1152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25</a:t>
            </a:r>
            <a:r>
              <a:rPr kumimoji="1" lang="ja-JP" altLang="en-US" dirty="0" smtClean="0"/>
              <a:t>年度</a:t>
            </a:r>
            <a:endParaRPr kumimoji="1" lang="ja-JP" altLang="en-US" dirty="0"/>
          </a:p>
        </p:txBody>
      </p:sp>
      <p:sp>
        <p:nvSpPr>
          <p:cNvPr id="40" name="テキスト ボックス 39"/>
          <p:cNvSpPr txBox="1"/>
          <p:nvPr/>
        </p:nvSpPr>
        <p:spPr>
          <a:xfrm>
            <a:off x="5076056" y="4149080"/>
            <a:ext cx="1152000" cy="369332"/>
          </a:xfrm>
          <a:prstGeom prst="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26</a:t>
            </a:r>
            <a:r>
              <a:rPr kumimoji="1" lang="ja-JP" altLang="en-US" dirty="0" smtClean="0"/>
              <a:t>年度</a:t>
            </a:r>
            <a:endParaRPr kumimoji="1" lang="ja-JP" altLang="en-US" dirty="0"/>
          </a:p>
        </p:txBody>
      </p:sp>
      <p:sp>
        <p:nvSpPr>
          <p:cNvPr id="41" name="テキスト ボックス 40"/>
          <p:cNvSpPr txBox="1"/>
          <p:nvPr/>
        </p:nvSpPr>
        <p:spPr>
          <a:xfrm>
            <a:off x="6228184" y="4149080"/>
            <a:ext cx="1152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27</a:t>
            </a:r>
            <a:r>
              <a:rPr kumimoji="1" lang="ja-JP" altLang="en-US" dirty="0" smtClean="0"/>
              <a:t>年度</a:t>
            </a:r>
            <a:endParaRPr kumimoji="1" lang="ja-JP" altLang="en-US" dirty="0"/>
          </a:p>
        </p:txBody>
      </p:sp>
      <p:sp>
        <p:nvSpPr>
          <p:cNvPr id="42" name="テキスト ボックス 41"/>
          <p:cNvSpPr txBox="1"/>
          <p:nvPr/>
        </p:nvSpPr>
        <p:spPr>
          <a:xfrm>
            <a:off x="7380312" y="4149080"/>
            <a:ext cx="10800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en-US" altLang="ja-JP" dirty="0" smtClean="0"/>
              <a:t>28</a:t>
            </a:r>
            <a:r>
              <a:rPr kumimoji="1" lang="ja-JP" altLang="en-US" dirty="0" smtClean="0"/>
              <a:t>年度</a:t>
            </a:r>
            <a:endParaRPr kumimoji="1" lang="ja-JP" altLang="en-US" dirty="0"/>
          </a:p>
        </p:txBody>
      </p:sp>
      <p:sp>
        <p:nvSpPr>
          <p:cNvPr id="43" name="星 5 42"/>
          <p:cNvSpPr/>
          <p:nvPr/>
        </p:nvSpPr>
        <p:spPr>
          <a:xfrm>
            <a:off x="3779912" y="980728"/>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3707904" y="1268760"/>
            <a:ext cx="720080" cy="230832"/>
          </a:xfrm>
          <a:prstGeom prst="rect">
            <a:avLst/>
          </a:prstGeom>
          <a:noFill/>
        </p:spPr>
        <p:txBody>
          <a:bodyPr wrap="square" rtlCol="0">
            <a:spAutoFit/>
          </a:bodyPr>
          <a:lstStyle/>
          <a:p>
            <a:r>
              <a:rPr lang="ja-JP" altLang="en-US" sz="900" b="1" dirty="0" smtClean="0"/>
              <a:t>開業</a:t>
            </a:r>
            <a:endParaRPr kumimoji="1" lang="ja-JP" altLang="en-US" sz="900" b="1" dirty="0"/>
          </a:p>
        </p:txBody>
      </p:sp>
      <p:sp>
        <p:nvSpPr>
          <p:cNvPr id="45" name="星 5 44"/>
          <p:cNvSpPr/>
          <p:nvPr/>
        </p:nvSpPr>
        <p:spPr>
          <a:xfrm>
            <a:off x="4860032" y="1340768"/>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4788024" y="1628800"/>
            <a:ext cx="720080" cy="230832"/>
          </a:xfrm>
          <a:prstGeom prst="rect">
            <a:avLst/>
          </a:prstGeom>
          <a:noFill/>
        </p:spPr>
        <p:txBody>
          <a:bodyPr wrap="square" rtlCol="0">
            <a:spAutoFit/>
          </a:bodyPr>
          <a:lstStyle/>
          <a:p>
            <a:r>
              <a:rPr lang="ja-JP" altLang="en-US" sz="900" b="1" dirty="0" smtClean="0"/>
              <a:t>開業</a:t>
            </a:r>
            <a:endParaRPr kumimoji="1" lang="ja-JP" altLang="en-US" sz="900" b="1" dirty="0"/>
          </a:p>
        </p:txBody>
      </p:sp>
      <p:sp>
        <p:nvSpPr>
          <p:cNvPr id="47" name="右矢印 46"/>
          <p:cNvSpPr/>
          <p:nvPr/>
        </p:nvSpPr>
        <p:spPr>
          <a:xfrm>
            <a:off x="2771800" y="1340768"/>
            <a:ext cx="2088232" cy="360040"/>
          </a:xfrm>
          <a:prstGeom prst="rightArrow">
            <a:avLst/>
          </a:prstGeom>
          <a:solidFill>
            <a:srgbClr val="FFFF00"/>
          </a:solidFill>
          <a:ln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2771800" y="980728"/>
            <a:ext cx="999728" cy="351656"/>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2771800" y="1772816"/>
            <a:ext cx="5760640" cy="432048"/>
          </a:xfrm>
          <a:prstGeom prst="rightArrow">
            <a:avLst>
              <a:gd name="adj1" fmla="val 61338"/>
              <a:gd name="adj2" fmla="val 31104"/>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星 5 55"/>
          <p:cNvSpPr/>
          <p:nvPr/>
        </p:nvSpPr>
        <p:spPr>
          <a:xfrm>
            <a:off x="4427984" y="5877272"/>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3995936" y="3284984"/>
            <a:ext cx="1296144" cy="369332"/>
          </a:xfrm>
          <a:prstGeom prst="rect">
            <a:avLst/>
          </a:prstGeom>
          <a:noFill/>
        </p:spPr>
        <p:txBody>
          <a:bodyPr wrap="square" rtlCol="0">
            <a:spAutoFit/>
          </a:bodyPr>
          <a:lstStyle/>
          <a:p>
            <a:r>
              <a:rPr kumimoji="1" lang="ja-JP" altLang="en-US" sz="900" b="1" dirty="0" smtClean="0"/>
              <a:t>先行開発地区の進出事業者募集開始</a:t>
            </a:r>
            <a:endParaRPr kumimoji="1" lang="ja-JP" altLang="en-US" sz="900" b="1" dirty="0"/>
          </a:p>
        </p:txBody>
      </p:sp>
      <p:sp>
        <p:nvSpPr>
          <p:cNvPr id="59" name="右矢印 58"/>
          <p:cNvSpPr/>
          <p:nvPr/>
        </p:nvSpPr>
        <p:spPr>
          <a:xfrm>
            <a:off x="2771800" y="3068960"/>
            <a:ext cx="1656184" cy="351656"/>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星 5 59"/>
          <p:cNvSpPr/>
          <p:nvPr/>
        </p:nvSpPr>
        <p:spPr>
          <a:xfrm>
            <a:off x="4355976" y="3068960"/>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5004048" y="3140968"/>
            <a:ext cx="3600400" cy="246221"/>
          </a:xfrm>
          <a:prstGeom prst="rect">
            <a:avLst/>
          </a:prstGeom>
          <a:noFill/>
        </p:spPr>
        <p:txBody>
          <a:bodyPr wrap="square" rtlCol="0">
            <a:spAutoFit/>
          </a:bodyPr>
          <a:lstStyle/>
          <a:p>
            <a:r>
              <a:rPr lang="ja-JP" altLang="en-US" sz="1000" b="1" dirty="0" smtClean="0"/>
              <a:t>企業誘致</a:t>
            </a:r>
            <a:endParaRPr kumimoji="1" lang="ja-JP" altLang="en-US" sz="900" b="1" dirty="0"/>
          </a:p>
        </p:txBody>
      </p:sp>
      <p:sp>
        <p:nvSpPr>
          <p:cNvPr id="62" name="右矢印 61"/>
          <p:cNvSpPr/>
          <p:nvPr/>
        </p:nvSpPr>
        <p:spPr>
          <a:xfrm>
            <a:off x="2771800" y="2636912"/>
            <a:ext cx="5760640" cy="432048"/>
          </a:xfrm>
          <a:prstGeom prst="rightArrow">
            <a:avLst>
              <a:gd name="adj1" fmla="val 50000"/>
              <a:gd name="adj2" fmla="val 34883"/>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076056" y="2708920"/>
            <a:ext cx="3348880" cy="246221"/>
          </a:xfrm>
          <a:prstGeom prst="rect">
            <a:avLst/>
          </a:prstGeom>
          <a:noFill/>
        </p:spPr>
        <p:txBody>
          <a:bodyPr wrap="square" rtlCol="0">
            <a:spAutoFit/>
          </a:bodyPr>
          <a:lstStyle/>
          <a:p>
            <a:r>
              <a:rPr lang="ja-JP" altLang="en-US" sz="1000" b="1" dirty="0" smtClean="0"/>
              <a:t>職住近接の国際ビジネス拠点としての整備推進</a:t>
            </a:r>
            <a:endParaRPr kumimoji="1" lang="ja-JP" altLang="en-US" sz="1000" b="1" dirty="0"/>
          </a:p>
        </p:txBody>
      </p:sp>
      <p:sp>
        <p:nvSpPr>
          <p:cNvPr id="64" name="テキスト ボックス 63"/>
          <p:cNvSpPr txBox="1"/>
          <p:nvPr/>
        </p:nvSpPr>
        <p:spPr>
          <a:xfrm>
            <a:off x="2699792" y="4611325"/>
            <a:ext cx="1080120" cy="246221"/>
          </a:xfrm>
          <a:prstGeom prst="rect">
            <a:avLst/>
          </a:prstGeom>
          <a:noFill/>
        </p:spPr>
        <p:txBody>
          <a:bodyPr wrap="square" rtlCol="0">
            <a:spAutoFit/>
          </a:bodyPr>
          <a:lstStyle/>
          <a:p>
            <a:r>
              <a:rPr lang="ja-JP" altLang="en-US" sz="1000" b="1" dirty="0" smtClean="0"/>
              <a:t>詳細調査・設計</a:t>
            </a:r>
            <a:endParaRPr kumimoji="1" lang="ja-JP" altLang="en-US" sz="1000" b="1" dirty="0"/>
          </a:p>
        </p:txBody>
      </p:sp>
      <p:sp>
        <p:nvSpPr>
          <p:cNvPr id="66" name="右矢印 65"/>
          <p:cNvSpPr/>
          <p:nvPr/>
        </p:nvSpPr>
        <p:spPr>
          <a:xfrm>
            <a:off x="6372200" y="4539317"/>
            <a:ext cx="2088232" cy="432048"/>
          </a:xfrm>
          <a:prstGeom prst="rightArrow">
            <a:avLst>
              <a:gd name="adj1" fmla="val 50000"/>
              <a:gd name="adj2" fmla="val 3677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71" name="星 5 70"/>
          <p:cNvSpPr/>
          <p:nvPr/>
        </p:nvSpPr>
        <p:spPr>
          <a:xfrm>
            <a:off x="4348207" y="5373216"/>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4283968" y="6078488"/>
            <a:ext cx="720080" cy="230832"/>
          </a:xfrm>
          <a:prstGeom prst="rect">
            <a:avLst/>
          </a:prstGeom>
          <a:noFill/>
        </p:spPr>
        <p:txBody>
          <a:bodyPr wrap="square" rtlCol="0">
            <a:spAutoFit/>
          </a:bodyPr>
          <a:lstStyle/>
          <a:p>
            <a:r>
              <a:rPr lang="ja-JP" altLang="en-US" sz="900" b="1" dirty="0" smtClean="0"/>
              <a:t>本格稼働</a:t>
            </a:r>
            <a:endParaRPr kumimoji="1" lang="ja-JP" altLang="en-US" sz="900" b="1" dirty="0"/>
          </a:p>
        </p:txBody>
      </p:sp>
      <p:sp>
        <p:nvSpPr>
          <p:cNvPr id="74" name="テキスト ボックス 73"/>
          <p:cNvSpPr txBox="1"/>
          <p:nvPr/>
        </p:nvSpPr>
        <p:spPr>
          <a:xfrm>
            <a:off x="3491880" y="5229200"/>
            <a:ext cx="720080" cy="230832"/>
          </a:xfrm>
          <a:prstGeom prst="rect">
            <a:avLst/>
          </a:prstGeom>
          <a:noFill/>
        </p:spPr>
        <p:txBody>
          <a:bodyPr wrap="square" rtlCol="0">
            <a:spAutoFit/>
          </a:bodyPr>
          <a:lstStyle/>
          <a:p>
            <a:r>
              <a:rPr lang="ja-JP" altLang="en-US" sz="900" b="1" dirty="0" smtClean="0"/>
              <a:t>　設置</a:t>
            </a:r>
            <a:endParaRPr kumimoji="1" lang="ja-JP" altLang="en-US" sz="900" b="1" dirty="0"/>
          </a:p>
        </p:txBody>
      </p:sp>
      <p:sp>
        <p:nvSpPr>
          <p:cNvPr id="75" name="星 5 74"/>
          <p:cNvSpPr/>
          <p:nvPr/>
        </p:nvSpPr>
        <p:spPr>
          <a:xfrm>
            <a:off x="4716016" y="6309320"/>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5436096" y="1700808"/>
            <a:ext cx="648072" cy="504056"/>
          </a:xfrm>
          <a:prstGeom prst="ellipse">
            <a:avLst/>
          </a:prstGeom>
          <a:solidFill>
            <a:srgbClr val="F79646">
              <a:lumMod val="75000"/>
              <a:alpha val="86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algn="ctr"/>
            <a:r>
              <a:rPr kumimoji="1" lang="ja-JP" altLang="en-US" sz="800" dirty="0" smtClean="0">
                <a:latin typeface="+mn-lt"/>
                <a:ea typeface="+mn-ea"/>
              </a:rPr>
              <a:t>まちづくり</a:t>
            </a:r>
            <a:endParaRPr kumimoji="1" lang="en-US" altLang="ja-JP" sz="800" dirty="0" smtClean="0">
              <a:latin typeface="+mn-lt"/>
              <a:ea typeface="+mn-ea"/>
            </a:endParaRPr>
          </a:p>
          <a:p>
            <a:pPr algn="ctr"/>
            <a:r>
              <a:rPr kumimoji="1" lang="ja-JP" altLang="en-US" sz="800" dirty="0" smtClean="0">
                <a:latin typeface="+mn-lt"/>
                <a:ea typeface="+mn-ea"/>
              </a:rPr>
              <a:t>方針決定</a:t>
            </a:r>
            <a:endParaRPr kumimoji="1" lang="ja-JP" altLang="en-US" sz="800" dirty="0">
              <a:latin typeface="+mn-lt"/>
              <a:ea typeface="+mn-ea"/>
            </a:endParaRPr>
          </a:p>
        </p:txBody>
      </p:sp>
      <p:sp>
        <p:nvSpPr>
          <p:cNvPr id="78" name="円/楕円 77"/>
          <p:cNvSpPr/>
          <p:nvPr/>
        </p:nvSpPr>
        <p:spPr>
          <a:xfrm>
            <a:off x="4427984" y="2564904"/>
            <a:ext cx="648072" cy="504056"/>
          </a:xfrm>
          <a:prstGeom prst="ellipse">
            <a:avLst/>
          </a:prstGeom>
          <a:solidFill>
            <a:srgbClr val="F79646">
              <a:lumMod val="75000"/>
              <a:alpha val="86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algn="ctr"/>
            <a:r>
              <a:rPr kumimoji="1" lang="ja-JP" altLang="en-US" sz="800" dirty="0" smtClean="0">
                <a:latin typeface="+mn-lt"/>
                <a:ea typeface="+mn-ea"/>
              </a:rPr>
              <a:t>高さ規制の</a:t>
            </a:r>
            <a:r>
              <a:rPr lang="ja-JP" altLang="en-US" sz="800" dirty="0" smtClean="0"/>
              <a:t>緩和</a:t>
            </a:r>
            <a:endParaRPr kumimoji="1" lang="ja-JP" altLang="en-US" sz="800" dirty="0">
              <a:latin typeface="+mn-lt"/>
              <a:ea typeface="+mn-ea"/>
            </a:endParaRPr>
          </a:p>
        </p:txBody>
      </p:sp>
      <p:sp>
        <p:nvSpPr>
          <p:cNvPr id="79" name="右矢印 78"/>
          <p:cNvSpPr/>
          <p:nvPr/>
        </p:nvSpPr>
        <p:spPr>
          <a:xfrm>
            <a:off x="2699792" y="5862464"/>
            <a:ext cx="1728192" cy="360040"/>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右矢印 79"/>
          <p:cNvSpPr/>
          <p:nvPr/>
        </p:nvSpPr>
        <p:spPr>
          <a:xfrm>
            <a:off x="2692023" y="5453608"/>
            <a:ext cx="1728192" cy="351656"/>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右矢印 80"/>
          <p:cNvSpPr/>
          <p:nvPr/>
        </p:nvSpPr>
        <p:spPr>
          <a:xfrm>
            <a:off x="2699792" y="5021520"/>
            <a:ext cx="1080120" cy="351656"/>
          </a:xfrm>
          <a:prstGeom prst="right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7452320" y="6309320"/>
            <a:ext cx="792088" cy="432048"/>
          </a:xfrm>
          <a:prstGeom prst="ellipse">
            <a:avLst/>
          </a:prstGeom>
          <a:solidFill>
            <a:srgbClr val="F79646">
              <a:lumMod val="75000"/>
              <a:alpha val="86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algn="ctr"/>
            <a:endParaRPr lang="en-US" altLang="ja-JP" sz="800" b="1" dirty="0" smtClean="0"/>
          </a:p>
          <a:p>
            <a:pPr algn="ctr"/>
            <a:r>
              <a:rPr lang="ja-JP" altLang="en-US" sz="800" b="1" dirty="0" smtClean="0"/>
              <a:t>電力自由化</a:t>
            </a:r>
            <a:endParaRPr lang="en-US" altLang="ja-JP" sz="800" b="1" dirty="0" smtClean="0"/>
          </a:p>
          <a:p>
            <a:pPr algn="ctr"/>
            <a:r>
              <a:rPr lang="ja-JP" altLang="en-US" sz="800" b="1" dirty="0" smtClean="0"/>
              <a:t>開始予定</a:t>
            </a:r>
          </a:p>
          <a:p>
            <a:pPr algn="ctr"/>
            <a:endParaRPr kumimoji="1" lang="ja-JP" altLang="en-US" sz="800" dirty="0">
              <a:latin typeface="+mn-lt"/>
              <a:ea typeface="+mn-ea"/>
            </a:endParaRPr>
          </a:p>
        </p:txBody>
      </p:sp>
      <p:sp>
        <p:nvSpPr>
          <p:cNvPr id="77" name="テキスト ボックス 76"/>
          <p:cNvSpPr txBox="1"/>
          <p:nvPr/>
        </p:nvSpPr>
        <p:spPr>
          <a:xfrm>
            <a:off x="2735288" y="1902024"/>
            <a:ext cx="2916832" cy="230832"/>
          </a:xfrm>
          <a:prstGeom prst="rect">
            <a:avLst/>
          </a:prstGeom>
          <a:noFill/>
        </p:spPr>
        <p:txBody>
          <a:bodyPr wrap="square" rtlCol="0">
            <a:spAutoFit/>
          </a:bodyPr>
          <a:lstStyle/>
          <a:p>
            <a:r>
              <a:rPr lang="ja-JP" altLang="en-US" sz="900" b="1" dirty="0" smtClean="0"/>
              <a:t>「みどり」を軸とした質の高いまちづくりの実現</a:t>
            </a:r>
          </a:p>
        </p:txBody>
      </p:sp>
      <p:sp>
        <p:nvSpPr>
          <p:cNvPr id="85" name="星 5 84"/>
          <p:cNvSpPr/>
          <p:nvPr/>
        </p:nvSpPr>
        <p:spPr>
          <a:xfrm>
            <a:off x="6084168" y="4539317"/>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6372200" y="4622939"/>
            <a:ext cx="1224136" cy="246221"/>
          </a:xfrm>
          <a:prstGeom prst="rect">
            <a:avLst/>
          </a:prstGeom>
          <a:noFill/>
        </p:spPr>
        <p:txBody>
          <a:bodyPr wrap="square" rtlCol="0">
            <a:spAutoFit/>
          </a:bodyPr>
          <a:lstStyle/>
          <a:p>
            <a:r>
              <a:rPr lang="ja-JP" altLang="en-US" sz="1000" b="1" dirty="0" smtClean="0"/>
              <a:t>民間事業化</a:t>
            </a:r>
            <a:endParaRPr kumimoji="1" lang="ja-JP" altLang="en-US" sz="1000" b="1" dirty="0"/>
          </a:p>
        </p:txBody>
      </p:sp>
      <p:sp>
        <p:nvSpPr>
          <p:cNvPr id="87" name="テキスト ボックス 86"/>
          <p:cNvSpPr txBox="1"/>
          <p:nvPr/>
        </p:nvSpPr>
        <p:spPr>
          <a:xfrm>
            <a:off x="3851920" y="4611325"/>
            <a:ext cx="2016224" cy="246221"/>
          </a:xfrm>
          <a:prstGeom prst="rect">
            <a:avLst/>
          </a:prstGeom>
          <a:noFill/>
        </p:spPr>
        <p:txBody>
          <a:bodyPr wrap="square" rtlCol="0">
            <a:spAutoFit/>
          </a:bodyPr>
          <a:lstStyle/>
          <a:p>
            <a:r>
              <a:rPr lang="ja-JP" altLang="en-US" sz="1000" b="1" dirty="0" smtClean="0"/>
              <a:t>インフラ整備・効果検証等</a:t>
            </a:r>
            <a:endParaRPr lang="en-US" altLang="ja-JP" sz="1000" b="1" dirty="0" smtClean="0"/>
          </a:p>
        </p:txBody>
      </p:sp>
      <p:sp>
        <p:nvSpPr>
          <p:cNvPr id="84" name="正方形/長方形 83"/>
          <p:cNvSpPr/>
          <p:nvPr/>
        </p:nvSpPr>
        <p:spPr>
          <a:xfrm>
            <a:off x="331296" y="4539397"/>
            <a:ext cx="2160001"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p>
            <a:pP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咲洲ｽﾏｰﾄｺﾐｭﾆﾃｨ実証</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323528" y="5445304"/>
            <a:ext cx="2160000" cy="360000"/>
          </a:xfrm>
          <a:prstGeom prst="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センター等に</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順次メガソーラー</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2735288" y="2334072"/>
            <a:ext cx="5653136" cy="230832"/>
          </a:xfrm>
          <a:prstGeom prst="rect">
            <a:avLst/>
          </a:prstGeom>
          <a:noFill/>
        </p:spPr>
        <p:txBody>
          <a:bodyPr wrap="square" rtlCol="0">
            <a:spAutoFit/>
          </a:bodyPr>
          <a:lstStyle/>
          <a:p>
            <a:r>
              <a:rPr kumimoji="1" lang="ja-JP" altLang="en-US" sz="900" b="1" dirty="0" smtClean="0"/>
              <a:t>ニュータウン再生に向けた中核センターの活性化や、　　　　　　　　　　　　公的賃貸住宅再生等の推進</a:t>
            </a:r>
            <a:endParaRPr kumimoji="1" lang="ja-JP" altLang="en-US" sz="900" b="1" dirty="0"/>
          </a:p>
        </p:txBody>
      </p:sp>
      <p:sp>
        <p:nvSpPr>
          <p:cNvPr id="92" name="円/楕円 91"/>
          <p:cNvSpPr/>
          <p:nvPr/>
        </p:nvSpPr>
        <p:spPr>
          <a:xfrm>
            <a:off x="5400148" y="2214196"/>
            <a:ext cx="828036" cy="494724"/>
          </a:xfrm>
          <a:prstGeom prst="ellipse">
            <a:avLst/>
          </a:prstGeom>
          <a:solidFill>
            <a:srgbClr val="F79646">
              <a:lumMod val="75000"/>
              <a:alpha val="86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algn="ctr"/>
            <a:r>
              <a:rPr lang="ja-JP" altLang="en-US" sz="800" dirty="0" smtClean="0"/>
              <a:t>駅前活性化</a:t>
            </a:r>
            <a:endParaRPr lang="en-US" altLang="ja-JP" sz="800" dirty="0" smtClean="0"/>
          </a:p>
          <a:p>
            <a:pPr algn="ctr"/>
            <a:r>
              <a:rPr kumimoji="1" lang="ja-JP" altLang="en-US" sz="800" dirty="0" smtClean="0">
                <a:latin typeface="+mn-lt"/>
                <a:ea typeface="+mn-ea"/>
              </a:rPr>
              <a:t>ビジョン</a:t>
            </a:r>
            <a:r>
              <a:rPr kumimoji="1" lang="ja-JP" altLang="en-US" sz="800" dirty="0">
                <a:latin typeface="+mn-lt"/>
                <a:ea typeface="+mn-ea"/>
              </a:rPr>
              <a:t>改訂</a:t>
            </a:r>
          </a:p>
        </p:txBody>
      </p:sp>
      <p:sp>
        <p:nvSpPr>
          <p:cNvPr id="58" name="テキスト ボックス 57"/>
          <p:cNvSpPr txBox="1"/>
          <p:nvPr/>
        </p:nvSpPr>
        <p:spPr>
          <a:xfrm rot="10800000" flipV="1">
            <a:off x="4139952" y="5661248"/>
            <a:ext cx="648072" cy="230832"/>
          </a:xfrm>
          <a:prstGeom prst="rect">
            <a:avLst/>
          </a:prstGeom>
          <a:noFill/>
        </p:spPr>
        <p:txBody>
          <a:bodyPr wrap="square" rtlCol="0">
            <a:spAutoFit/>
          </a:bodyPr>
          <a:lstStyle/>
          <a:p>
            <a:r>
              <a:rPr lang="ja-JP" altLang="en-US" sz="900" b="1" dirty="0" smtClean="0"/>
              <a:t>本格稼働</a:t>
            </a:r>
            <a:endParaRPr kumimoji="1" lang="ja-JP" altLang="en-US" sz="900" b="1" dirty="0"/>
          </a:p>
        </p:txBody>
      </p:sp>
      <p:sp>
        <p:nvSpPr>
          <p:cNvPr id="76" name="テキスト ボックス 75"/>
          <p:cNvSpPr txBox="1"/>
          <p:nvPr/>
        </p:nvSpPr>
        <p:spPr>
          <a:xfrm>
            <a:off x="4572000" y="6510536"/>
            <a:ext cx="720080" cy="230832"/>
          </a:xfrm>
          <a:prstGeom prst="rect">
            <a:avLst/>
          </a:prstGeom>
          <a:noFill/>
        </p:spPr>
        <p:txBody>
          <a:bodyPr wrap="square" rtlCol="0">
            <a:spAutoFit/>
          </a:bodyPr>
          <a:lstStyle/>
          <a:p>
            <a:r>
              <a:rPr lang="ja-JP" altLang="en-US" sz="900" b="1" dirty="0" smtClean="0"/>
              <a:t>　設置</a:t>
            </a:r>
            <a:endParaRPr kumimoji="1" lang="ja-JP" altLang="en-US" sz="900" b="1" dirty="0"/>
          </a:p>
        </p:txBody>
      </p:sp>
      <p:sp>
        <p:nvSpPr>
          <p:cNvPr id="73" name="星 5 72"/>
          <p:cNvSpPr/>
          <p:nvPr/>
        </p:nvSpPr>
        <p:spPr>
          <a:xfrm>
            <a:off x="3635896" y="4941168"/>
            <a:ext cx="288032"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436096" y="3342184"/>
            <a:ext cx="3018775" cy="230832"/>
          </a:xfrm>
          <a:prstGeom prst="rect">
            <a:avLst/>
          </a:prstGeom>
          <a:noFill/>
        </p:spPr>
        <p:txBody>
          <a:bodyPr wrap="none" rtlCol="0">
            <a:spAutoFit/>
          </a:bodyPr>
          <a:lstStyle/>
          <a:p>
            <a:r>
              <a:rPr kumimoji="1" lang="en-US" altLang="ja-JP" sz="900" dirty="0" smtClean="0"/>
              <a:t>※</a:t>
            </a:r>
            <a:r>
              <a:rPr kumimoji="1" lang="ja-JP" altLang="en-US" sz="900" dirty="0" smtClean="0"/>
              <a:t>関連法案が整備されれば、</a:t>
            </a:r>
            <a:r>
              <a:rPr kumimoji="1" lang="en-US" altLang="ja-JP" sz="900" dirty="0" smtClean="0"/>
              <a:t>IR(</a:t>
            </a:r>
            <a:r>
              <a:rPr kumimoji="1" lang="ja-JP" altLang="en-US" sz="900" dirty="0" smtClean="0"/>
              <a:t>統合型ﾘｿﾞｰﾄ</a:t>
            </a:r>
            <a:r>
              <a:rPr kumimoji="1" lang="en-US" altLang="ja-JP" sz="900" dirty="0" smtClean="0"/>
              <a:t>)</a:t>
            </a:r>
            <a:r>
              <a:rPr kumimoji="1" lang="ja-JP" altLang="en-US" sz="900" dirty="0" smtClean="0"/>
              <a:t>の立地取組</a:t>
            </a:r>
            <a:endParaRPr kumimoji="1" lang="ja-JP" altLang="en-US" sz="900" dirty="0"/>
          </a:p>
        </p:txBody>
      </p:sp>
    </p:spTree>
    <p:extLst>
      <p:ext uri="{BB962C8B-B14F-4D97-AF65-F5344CB8AC3E}">
        <p14:creationId xmlns:p14="http://schemas.microsoft.com/office/powerpoint/2010/main" val="428435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3725" y="49682"/>
            <a:ext cx="8546747" cy="461665"/>
          </a:xfrm>
          <a:prstGeom prst="rect">
            <a:avLst/>
          </a:prstGeom>
          <a:noFill/>
        </p:spPr>
        <p:txBody>
          <a:bodyPr wrap="square" rtlCol="0">
            <a:spAutoFit/>
          </a:bodyPr>
          <a:lstStyle/>
          <a:p>
            <a:pPr algn="ctr"/>
            <a:r>
              <a:rPr lang="ja-JP" altLang="en-US" sz="2400" dirty="0" smtClean="0">
                <a:solidFill>
                  <a:srgbClr val="090991"/>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今後の取組み</a:t>
            </a:r>
            <a:endParaRPr lang="ja-JP" altLang="en-US" sz="2400" dirty="0">
              <a:solidFill>
                <a:srgbClr val="090991"/>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 name="正方形/長方形 8"/>
          <p:cNvSpPr/>
          <p:nvPr/>
        </p:nvSpPr>
        <p:spPr>
          <a:xfrm>
            <a:off x="179512" y="836712"/>
            <a:ext cx="8365054" cy="5770130"/>
          </a:xfrm>
          <a:prstGeom prst="rect">
            <a:avLst/>
          </a:prstGeom>
          <a:gradFill>
            <a:gsLst>
              <a:gs pos="0">
                <a:schemeClr val="tx2">
                  <a:lumMod val="40000"/>
                  <a:lumOff val="60000"/>
                </a:schemeClr>
              </a:gs>
              <a:gs pos="28000">
                <a:schemeClr val="accent5">
                  <a:lumMod val="60000"/>
                  <a:lumOff val="40000"/>
                </a:schemeClr>
              </a:gs>
              <a:gs pos="99583">
                <a:schemeClr val="bg1"/>
              </a:gs>
              <a:gs pos="71659">
                <a:schemeClr val="bg1"/>
              </a:gs>
              <a:gs pos="52000">
                <a:schemeClr val="accent1">
                  <a:lumMod val="20000"/>
                  <a:lumOff val="8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ja-JP" altLang="en-US" sz="2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イノベーション国際</a:t>
            </a:r>
            <a:r>
              <a:rPr lang="ja-JP" altLang="en-US" sz="2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戦略総合特区・国家戦略特区の</a:t>
            </a:r>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kumimoji="0"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関空のＬＣＣ拠点化、貨物ハブ化の進展</a:t>
            </a:r>
            <a:endParaRPr kumimoji="0"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市内を中心とした活発な民間開発など、</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kumimoji="0"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においても成長に向けて明るい兆しが見えつつある</a:t>
            </a:r>
            <a:endParaRPr kumimoji="0"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kumimoji="0"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a:t>
            </a:r>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大阪が確かな成長軌道に乗るには、</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まだまだ道半ば</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今回</a:t>
            </a:r>
            <a:r>
              <a:rPr lang="ja-JP" altLang="en-US" sz="2400" b="1" kern="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2400" b="1"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400" b="1" kern="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獲得</a:t>
            </a:r>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した「国家戦略特区」をバネとして</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さらなるイノベーションの創出</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国際的なビジネス都市の形成</a:t>
            </a:r>
            <a:endParaRPr lang="en-US" altLang="ja-JP"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に向けて取り組んでいくことが</a:t>
            </a:r>
            <a:r>
              <a:rPr lang="ja-JP" altLang="en-US" sz="2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不可欠</a:t>
            </a:r>
            <a:endParaRPr lang="en-US" altLang="ja-JP" sz="2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期、健康・医療戦略の推進、</a:t>
            </a:r>
            <a:r>
              <a:rPr lang="en-US" altLang="ja-JP"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の立地に</a:t>
            </a:r>
            <a:endParaRPr lang="en-US" altLang="ja-JP"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向けた取組み、リニアの大阪同時開通の実現</a:t>
            </a:r>
            <a:r>
              <a:rPr lang="en-US" altLang="ja-JP" sz="22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etc…</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896" y="4931679"/>
            <a:ext cx="2129792" cy="1665673"/>
          </a:xfrm>
          <a:prstGeom prst="rect">
            <a:avLst/>
          </a:prstGeom>
        </p:spPr>
      </p:pic>
    </p:spTree>
    <p:extLst>
      <p:ext uri="{BB962C8B-B14F-4D97-AF65-F5344CB8AC3E}">
        <p14:creationId xmlns:p14="http://schemas.microsoft.com/office/powerpoint/2010/main" val="294439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251520" y="188640"/>
            <a:ext cx="8712968"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ja-JP" altLang="en-US" sz="2800" b="1" dirty="0" smtClean="0">
                <a:ln w="19050">
                  <a:noFill/>
                  <a:prstDash val="solid"/>
                </a:ln>
                <a:solidFill>
                  <a:srgbClr val="002060"/>
                </a:solidFill>
                <a:effectLst>
                  <a:outerShdw blurRad="50000" dist="50800" dir="7500000" algn="tl">
                    <a:srgbClr val="000000">
                      <a:shade val="5000"/>
                      <a:alpha val="35000"/>
                    </a:srgbClr>
                  </a:outerShdw>
                </a:effectLst>
                <a:latin typeface="HGPｺﾞｼｯｸE" pitchFamily="50" charset="-128"/>
                <a:ea typeface="HGPｺﾞｼｯｸE" pitchFamily="50" charset="-128"/>
              </a:rPr>
              <a:t>「大阪の成長戦略」のめざす</a:t>
            </a:r>
            <a:r>
              <a:rPr lang="ja-JP" altLang="en-US" sz="2800" b="1" dirty="0">
                <a:ln w="19050">
                  <a:noFill/>
                  <a:prstDash val="solid"/>
                </a:ln>
                <a:solidFill>
                  <a:srgbClr val="002060"/>
                </a:solidFill>
                <a:effectLst>
                  <a:outerShdw blurRad="50000" dist="50800" dir="7500000" algn="tl">
                    <a:srgbClr val="000000">
                      <a:shade val="5000"/>
                      <a:alpha val="35000"/>
                    </a:srgbClr>
                  </a:outerShdw>
                </a:effectLst>
                <a:latin typeface="HGPｺﾞｼｯｸE" pitchFamily="50" charset="-128"/>
                <a:ea typeface="HGPｺﾞｼｯｸE" pitchFamily="50" charset="-128"/>
              </a:rPr>
              <a:t>将来像</a:t>
            </a:r>
          </a:p>
        </p:txBody>
      </p:sp>
      <p:sp>
        <p:nvSpPr>
          <p:cNvPr id="61" name="角丸四角形 60"/>
          <p:cNvSpPr/>
          <p:nvPr/>
        </p:nvSpPr>
        <p:spPr bwMode="auto">
          <a:xfrm>
            <a:off x="251520" y="764704"/>
            <a:ext cx="5767387" cy="2960166"/>
          </a:xfrm>
          <a:prstGeom prst="roundRect">
            <a:avLst>
              <a:gd name="adj" fmla="val 8255"/>
            </a:avLst>
          </a:prstGeom>
          <a:solidFill>
            <a:srgbClr val="FFFFB3"/>
          </a:solidFill>
          <a:ln>
            <a:noFill/>
          </a:ln>
          <a:effectLst>
            <a:glow>
              <a:srgbClr val="FFCCFF">
                <a:alpha val="55000"/>
              </a:srgbClr>
            </a:glow>
            <a:outerShdw blurRad="50800" dist="38100" dir="2700000" algn="tl" rotWithShape="0">
              <a:prstClr val="black">
                <a:alpha val="40000"/>
              </a:prstClr>
            </a:outerShdw>
          </a:effectLst>
          <a:scene3d>
            <a:camera prst="orthographicFront"/>
            <a:lightRig rig="soft" dir="t"/>
          </a:scene3d>
          <a:sp3d prstMaterial="plastic">
            <a:bevelT w="139700"/>
            <a:bevelB w="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2" name="テキスト ボックス 9"/>
          <p:cNvSpPr txBox="1">
            <a:spLocks noChangeArrowheads="1"/>
          </p:cNvSpPr>
          <p:nvPr/>
        </p:nvSpPr>
        <p:spPr bwMode="auto">
          <a:xfrm>
            <a:off x="503932" y="1518765"/>
            <a:ext cx="284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600" dirty="0">
                <a:solidFill>
                  <a:srgbClr val="000000"/>
                </a:solidFill>
                <a:latin typeface="HGPｺﾞｼｯｸE" pitchFamily="50" charset="-128"/>
                <a:ea typeface="HGPｺﾞｼｯｸE" pitchFamily="50" charset="-128"/>
              </a:rPr>
              <a:t>大阪・関西の強みをさらに磨き、</a:t>
            </a:r>
            <a:endParaRPr lang="en-US" altLang="ja-JP" sz="1600" dirty="0">
              <a:solidFill>
                <a:srgbClr val="000000"/>
              </a:solidFill>
              <a:latin typeface="HGPｺﾞｼｯｸE" pitchFamily="50" charset="-128"/>
              <a:ea typeface="HGPｺﾞｼｯｸE" pitchFamily="50" charset="-128"/>
            </a:endParaRPr>
          </a:p>
          <a:p>
            <a:pPr eaLnBrk="1" hangingPunct="1"/>
            <a:r>
              <a:rPr lang="ja-JP" altLang="en-US" sz="1600" dirty="0">
                <a:solidFill>
                  <a:srgbClr val="000000"/>
                </a:solidFill>
                <a:latin typeface="HGPｺﾞｼｯｸE" pitchFamily="50" charset="-128"/>
                <a:ea typeface="HGPｺﾞｼｯｸE" pitchFamily="50" charset="-128"/>
              </a:rPr>
              <a:t>高い付加価値を創り出す都市</a:t>
            </a:r>
          </a:p>
        </p:txBody>
      </p:sp>
      <p:sp>
        <p:nvSpPr>
          <p:cNvPr id="63" name="テキスト ボックス 21"/>
          <p:cNvSpPr txBox="1">
            <a:spLocks noChangeArrowheads="1"/>
          </p:cNvSpPr>
          <p:nvPr/>
        </p:nvSpPr>
        <p:spPr bwMode="auto">
          <a:xfrm>
            <a:off x="337245" y="2069628"/>
            <a:ext cx="2762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dirty="0">
                <a:latin typeface="HG丸ｺﾞｼｯｸM-PRO" pitchFamily="50" charset="-128"/>
                <a:ea typeface="HG丸ｺﾞｼｯｸM-PRO" pitchFamily="50" charset="-128"/>
              </a:rPr>
              <a:t>◆先端技術産業の集積</a:t>
            </a:r>
            <a:endParaRPr lang="en-US" altLang="ja-JP" sz="1200" dirty="0">
              <a:latin typeface="HG丸ｺﾞｼｯｸM-PRO" pitchFamily="50" charset="-128"/>
              <a:ea typeface="HG丸ｺﾞｼｯｸM-PRO" pitchFamily="50" charset="-128"/>
            </a:endParaRPr>
          </a:p>
          <a:p>
            <a:pPr eaLnBrk="1" hangingPunct="1"/>
            <a:r>
              <a:rPr lang="ja-JP" altLang="en-US" sz="1200" dirty="0">
                <a:latin typeface="HG丸ｺﾞｼｯｸM-PRO" pitchFamily="50" charset="-128"/>
                <a:ea typeface="HG丸ｺﾞｼｯｸM-PRO" pitchFamily="50" charset="-128"/>
              </a:rPr>
              <a:t>◆高度専門人材の育成・集積・交流</a:t>
            </a:r>
            <a:endParaRPr lang="en-US" altLang="ja-JP" sz="1200" dirty="0">
              <a:latin typeface="HG丸ｺﾞｼｯｸM-PRO" pitchFamily="50" charset="-128"/>
              <a:ea typeface="HG丸ｺﾞｼｯｸM-PRO" pitchFamily="50" charset="-128"/>
            </a:endParaRPr>
          </a:p>
          <a:p>
            <a:pPr eaLnBrk="1" hangingPunct="1"/>
            <a:r>
              <a:rPr lang="ja-JP" altLang="en-US" sz="1200" dirty="0">
                <a:latin typeface="HG丸ｺﾞｼｯｸM-PRO" pitchFamily="50" charset="-128"/>
                <a:ea typeface="HG丸ｺﾞｼｯｸM-PRO" pitchFamily="50" charset="-128"/>
              </a:rPr>
              <a:t>◆国際標準の競争環境の整備</a:t>
            </a:r>
            <a:r>
              <a:rPr lang="ja-JP" altLang="en-US" sz="1200" dirty="0">
                <a:solidFill>
                  <a:srgbClr val="000000"/>
                </a:solidFill>
                <a:latin typeface="HG丸ｺﾞｼｯｸM-PRO" pitchFamily="50" charset="-128"/>
                <a:ea typeface="HG丸ｺﾞｼｯｸM-PRO" pitchFamily="50" charset="-128"/>
              </a:rPr>
              <a:t>　　　　　　　　</a:t>
            </a:r>
            <a:endParaRPr lang="en-US" altLang="ja-JP" sz="1200" dirty="0">
              <a:solidFill>
                <a:srgbClr val="000000"/>
              </a:solidFill>
              <a:latin typeface="HG丸ｺﾞｼｯｸM-PRO" pitchFamily="50" charset="-128"/>
              <a:ea typeface="HG丸ｺﾞｼｯｸM-PRO" pitchFamily="50" charset="-128"/>
            </a:endParaRPr>
          </a:p>
        </p:txBody>
      </p:sp>
      <p:sp>
        <p:nvSpPr>
          <p:cNvPr id="65" name="正方形/長方形 64"/>
          <p:cNvSpPr/>
          <p:nvPr/>
        </p:nvSpPr>
        <p:spPr bwMode="auto">
          <a:xfrm>
            <a:off x="573782" y="829790"/>
            <a:ext cx="2835275" cy="523875"/>
          </a:xfrm>
          <a:prstGeom prst="rect">
            <a:avLst/>
          </a:prstGeom>
          <a:noFill/>
          <a:effectLst/>
        </p:spPr>
        <p:txBody>
          <a:bodyPr>
            <a:spAutoFit/>
          </a:bodyPr>
          <a:lstStyle/>
          <a:p>
            <a:pPr>
              <a:defRPr/>
            </a:pPr>
            <a:r>
              <a:rPr lang="ja-JP" altLang="en-US" sz="2800" b="1" dirty="0" smtClean="0">
                <a:ln w="12700">
                  <a:noFill/>
                  <a:prstDash val="solid"/>
                </a:ln>
                <a:solidFill>
                  <a:srgbClr val="002060"/>
                </a:solidFill>
                <a:effectLst>
                  <a:outerShdw blurRad="50000" dist="50800" dir="7500000" algn="tl">
                    <a:srgbClr val="000000">
                      <a:shade val="5000"/>
                      <a:alpha val="35000"/>
                    </a:srgbClr>
                  </a:outerShdw>
                </a:effectLst>
                <a:latin typeface="HG丸ｺﾞｼｯｸM-PRO" pitchFamily="50" charset="-128"/>
                <a:ea typeface="HG丸ｺﾞｼｯｸM-PRO" pitchFamily="50" charset="-128"/>
              </a:rPr>
              <a:t>ハイエンド都市</a:t>
            </a:r>
            <a:endParaRPr lang="ja-JP" altLang="en-US" sz="1400" b="1" dirty="0">
              <a:ln w="12700">
                <a:noFill/>
                <a:prstDash val="solid"/>
              </a:ln>
              <a:solidFill>
                <a:srgbClr val="002060"/>
              </a:solidFill>
              <a:effectLst>
                <a:outerShdw blurRad="50000" dist="50800" dir="7500000" algn="tl">
                  <a:srgbClr val="000000">
                    <a:shade val="5000"/>
                    <a:alpha val="35000"/>
                  </a:srgbClr>
                </a:outerShdw>
              </a:effectLst>
              <a:latin typeface="HG丸ｺﾞｼｯｸM-PRO" pitchFamily="50" charset="-128"/>
              <a:ea typeface="HG丸ｺﾞｼｯｸM-PRO" pitchFamily="50" charset="-128"/>
            </a:endParaRPr>
          </a:p>
        </p:txBody>
      </p:sp>
      <p:grpSp>
        <p:nvGrpSpPr>
          <p:cNvPr id="66" name="グループ化 2"/>
          <p:cNvGrpSpPr>
            <a:grpSpLocks/>
          </p:cNvGrpSpPr>
          <p:nvPr/>
        </p:nvGrpSpPr>
        <p:grpSpPr bwMode="auto">
          <a:xfrm>
            <a:off x="3429695" y="1074265"/>
            <a:ext cx="2513012" cy="2374900"/>
            <a:chOff x="3676651" y="1715191"/>
            <a:chExt cx="2511886" cy="2374925"/>
          </a:xfrm>
        </p:grpSpPr>
        <p:pic>
          <p:nvPicPr>
            <p:cNvPr id="67" name="Picture 14" descr="無題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18" y="1715191"/>
              <a:ext cx="1928119" cy="2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18"/>
            <p:cNvSpPr>
              <a:spLocks noChangeArrowheads="1"/>
            </p:cNvSpPr>
            <p:nvPr/>
          </p:nvSpPr>
          <p:spPr bwMode="auto">
            <a:xfrm>
              <a:off x="5063266" y="3325178"/>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69" name="Oval 19"/>
            <p:cNvSpPr>
              <a:spLocks noChangeArrowheads="1"/>
            </p:cNvSpPr>
            <p:nvPr/>
          </p:nvSpPr>
          <p:spPr bwMode="auto">
            <a:xfrm>
              <a:off x="4973347" y="3388493"/>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70" name="Oval 20"/>
            <p:cNvSpPr>
              <a:spLocks noChangeArrowheads="1"/>
            </p:cNvSpPr>
            <p:nvPr/>
          </p:nvSpPr>
          <p:spPr bwMode="auto">
            <a:xfrm>
              <a:off x="5095379" y="346860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71" name="Oval 16"/>
            <p:cNvSpPr>
              <a:spLocks noChangeArrowheads="1"/>
            </p:cNvSpPr>
            <p:nvPr/>
          </p:nvSpPr>
          <p:spPr bwMode="auto">
            <a:xfrm>
              <a:off x="5188575" y="270366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72" name="Oval 17"/>
            <p:cNvSpPr>
              <a:spLocks noChangeArrowheads="1"/>
            </p:cNvSpPr>
            <p:nvPr/>
          </p:nvSpPr>
          <p:spPr bwMode="auto">
            <a:xfrm>
              <a:off x="5188575" y="279799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grpSp>
          <p:nvGrpSpPr>
            <p:cNvPr id="73" name="Group 22"/>
            <p:cNvGrpSpPr>
              <a:grpSpLocks/>
            </p:cNvGrpSpPr>
            <p:nvPr/>
          </p:nvGrpSpPr>
          <p:grpSpPr bwMode="auto">
            <a:xfrm>
              <a:off x="3676651" y="1902546"/>
              <a:ext cx="1353922" cy="1355438"/>
              <a:chOff x="5597" y="3371"/>
              <a:chExt cx="2380" cy="2773"/>
            </a:xfrm>
          </p:grpSpPr>
          <p:pic>
            <p:nvPicPr>
              <p:cNvPr id="84" name="Picture 23" descr="新しいイメージのコピ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86"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87"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88"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89"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0"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1"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2"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3"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4"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5"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6"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7"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8"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99"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00"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01"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02"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sp>
            <p:nvSpPr>
              <p:cNvPr id="103"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algn="ctr"/>
                <a:endParaRPr lang="ja-JP" altLang="en-US">
                  <a:solidFill>
                    <a:srgbClr val="000000"/>
                  </a:solidFill>
                  <a:ea typeface="ＭＳ 明朝" pitchFamily="17" charset="-128"/>
                </a:endParaRPr>
              </a:p>
            </p:txBody>
          </p:sp>
        </p:grpSp>
        <p:sp>
          <p:nvSpPr>
            <p:cNvPr id="74" name="AutoShape 21"/>
            <p:cNvSpPr>
              <a:spLocks noChangeArrowheads="1"/>
            </p:cNvSpPr>
            <p:nvPr/>
          </p:nvSpPr>
          <p:spPr bwMode="auto">
            <a:xfrm>
              <a:off x="3715886" y="1890272"/>
              <a:ext cx="1324376" cy="1305046"/>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algn="ctr"/>
              <a:endParaRPr lang="ja-JP" altLang="ja-JP">
                <a:solidFill>
                  <a:srgbClr val="000000"/>
                </a:solidFill>
                <a:ea typeface="ＭＳ 明朝" pitchFamily="17" charset="-128"/>
              </a:endParaRPr>
            </a:p>
          </p:txBody>
        </p:sp>
        <p:sp>
          <p:nvSpPr>
            <p:cNvPr id="75" name="Oval 43"/>
            <p:cNvSpPr>
              <a:spLocks noChangeArrowheads="1"/>
            </p:cNvSpPr>
            <p:nvPr/>
          </p:nvSpPr>
          <p:spPr bwMode="auto">
            <a:xfrm>
              <a:off x="5022864" y="2858719"/>
              <a:ext cx="300586" cy="374715"/>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algn="ctr"/>
              <a:endParaRPr lang="ja-JP" altLang="en-US">
                <a:solidFill>
                  <a:srgbClr val="000000"/>
                </a:solidFill>
                <a:ea typeface="ＭＳ 明朝" pitchFamily="17" charset="-128"/>
              </a:endParaRPr>
            </a:p>
          </p:txBody>
        </p:sp>
        <p:sp>
          <p:nvSpPr>
            <p:cNvPr id="76" name="Oval 44"/>
            <p:cNvSpPr>
              <a:spLocks noChangeArrowheads="1"/>
            </p:cNvSpPr>
            <p:nvPr/>
          </p:nvSpPr>
          <p:spPr bwMode="auto">
            <a:xfrm flipH="1" flipV="1">
              <a:off x="5142330" y="3015066"/>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77" name="Oval 44"/>
            <p:cNvSpPr>
              <a:spLocks noChangeArrowheads="1"/>
            </p:cNvSpPr>
            <p:nvPr/>
          </p:nvSpPr>
          <p:spPr bwMode="auto">
            <a:xfrm flipH="1" flipV="1">
              <a:off x="5219402" y="309259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78" name="Oval 44"/>
            <p:cNvSpPr>
              <a:spLocks noChangeArrowheads="1"/>
            </p:cNvSpPr>
            <p:nvPr/>
          </p:nvSpPr>
          <p:spPr bwMode="auto">
            <a:xfrm flipH="1" flipV="1">
              <a:off x="5227111" y="2976302"/>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79" name="Oval 44"/>
            <p:cNvSpPr>
              <a:spLocks noChangeArrowheads="1"/>
            </p:cNvSpPr>
            <p:nvPr/>
          </p:nvSpPr>
          <p:spPr bwMode="auto">
            <a:xfrm flipH="1" flipV="1">
              <a:off x="5211696" y="292203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algn="ctr"/>
              <a:endParaRPr lang="ja-JP" altLang="en-US">
                <a:solidFill>
                  <a:srgbClr val="000000"/>
                </a:solidFill>
                <a:ea typeface="ＭＳ 明朝" pitchFamily="17" charset="-128"/>
              </a:endParaRPr>
            </a:p>
          </p:txBody>
        </p:sp>
        <p:sp>
          <p:nvSpPr>
            <p:cNvPr id="80" name="Oval 17"/>
            <p:cNvSpPr>
              <a:spLocks noChangeArrowheads="1"/>
            </p:cNvSpPr>
            <p:nvPr/>
          </p:nvSpPr>
          <p:spPr bwMode="auto">
            <a:xfrm>
              <a:off x="5299045" y="243361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81" name="Oval 17"/>
            <p:cNvSpPr>
              <a:spLocks noChangeArrowheads="1"/>
            </p:cNvSpPr>
            <p:nvPr/>
          </p:nvSpPr>
          <p:spPr bwMode="auto">
            <a:xfrm>
              <a:off x="5940035" y="2495631"/>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82" name="Oval 17"/>
            <p:cNvSpPr>
              <a:spLocks noChangeArrowheads="1"/>
            </p:cNvSpPr>
            <p:nvPr/>
          </p:nvSpPr>
          <p:spPr bwMode="auto">
            <a:xfrm>
              <a:off x="5543117" y="2827707"/>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sp>
          <p:nvSpPr>
            <p:cNvPr id="83" name="Oval 17"/>
            <p:cNvSpPr>
              <a:spLocks noChangeArrowheads="1"/>
            </p:cNvSpPr>
            <p:nvPr/>
          </p:nvSpPr>
          <p:spPr bwMode="auto">
            <a:xfrm>
              <a:off x="5666450" y="3149436"/>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algn="ctr"/>
              <a:endParaRPr lang="ja-JP" altLang="en-US">
                <a:solidFill>
                  <a:srgbClr val="000000"/>
                </a:solidFill>
                <a:ea typeface="ＭＳ 明朝" pitchFamily="17" charset="-128"/>
              </a:endParaRPr>
            </a:p>
          </p:txBody>
        </p:sp>
      </p:grpSp>
      <p:sp>
        <p:nvSpPr>
          <p:cNvPr id="104" name="テキスト ボックス 92"/>
          <p:cNvSpPr txBox="1">
            <a:spLocks noChangeArrowheads="1"/>
          </p:cNvSpPr>
          <p:nvPr/>
        </p:nvSpPr>
        <p:spPr bwMode="auto">
          <a:xfrm>
            <a:off x="4044057" y="3419003"/>
            <a:ext cx="1974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700">
                <a:solidFill>
                  <a:srgbClr val="000000"/>
                </a:solidFill>
              </a:rPr>
              <a:t>　　大阪に最近立地した主な工場・研究所等</a:t>
            </a:r>
          </a:p>
        </p:txBody>
      </p:sp>
      <p:sp>
        <p:nvSpPr>
          <p:cNvPr id="105" name="円/楕円 93"/>
          <p:cNvSpPr>
            <a:spLocks noChangeArrowheads="1"/>
          </p:cNvSpPr>
          <p:nvPr/>
        </p:nvSpPr>
        <p:spPr bwMode="auto">
          <a:xfrm flipH="1">
            <a:off x="4088507" y="3472978"/>
            <a:ext cx="131763" cy="100012"/>
          </a:xfrm>
          <a:prstGeom prst="ellipse">
            <a:avLst/>
          </a:prstGeom>
          <a:solidFill>
            <a:srgbClr val="FF0000"/>
          </a:solidFill>
          <a:ln w="22225" algn="ctr">
            <a:solidFill>
              <a:schemeClr val="tx1"/>
            </a:solidFill>
            <a:round/>
            <a:headEnd/>
            <a:tailEnd/>
          </a:ln>
          <a:effectLst>
            <a:outerShdw dist="35921" dir="2700000" algn="ctr" rotWithShape="0">
              <a:schemeClr val="bg2"/>
            </a:outerShdw>
          </a:effectLst>
        </p:spPr>
        <p:txBody>
          <a:bodyPr wrap="none" anchor="ctr"/>
          <a:lstStyle/>
          <a:p>
            <a:pPr algn="ctr"/>
            <a:endParaRPr lang="ja-JP" altLang="en-US">
              <a:solidFill>
                <a:srgbClr val="000000"/>
              </a:solidFill>
              <a:ea typeface="ＭＳ 明朝" pitchFamily="17" charset="-128"/>
            </a:endParaRPr>
          </a:p>
        </p:txBody>
      </p:sp>
      <p:sp>
        <p:nvSpPr>
          <p:cNvPr id="106" name="角丸四角形 105"/>
          <p:cNvSpPr/>
          <p:nvPr/>
        </p:nvSpPr>
        <p:spPr bwMode="auto">
          <a:xfrm>
            <a:off x="251520" y="3717032"/>
            <a:ext cx="5767387" cy="2769939"/>
          </a:xfrm>
          <a:prstGeom prst="roundRect">
            <a:avLst>
              <a:gd name="adj" fmla="val 8255"/>
            </a:avLst>
          </a:prstGeom>
          <a:solidFill>
            <a:srgbClr val="C5FFC5"/>
          </a:solidFill>
          <a:ln>
            <a:noFill/>
          </a:ln>
          <a:effectLst>
            <a:glow>
              <a:srgbClr val="FFCCFF">
                <a:alpha val="55000"/>
              </a:srgbClr>
            </a:glow>
            <a:outerShdw blurRad="50800" dist="38100" dir="2700000" algn="tl" rotWithShape="0">
              <a:prstClr val="black">
                <a:alpha val="40000"/>
              </a:prstClr>
            </a:outerShdw>
          </a:effectLst>
          <a:scene3d>
            <a:camera prst="orthographicFront"/>
            <a:lightRig rig="soft" dir="t"/>
          </a:scene3d>
          <a:sp3d prstMaterial="plastic">
            <a:bevelT w="139700"/>
            <a:bevelB w="1206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7" name="テキスト ボックス 10"/>
          <p:cNvSpPr txBox="1">
            <a:spLocks noChangeArrowheads="1"/>
          </p:cNvSpPr>
          <p:nvPr/>
        </p:nvSpPr>
        <p:spPr bwMode="auto">
          <a:xfrm>
            <a:off x="448370" y="4750915"/>
            <a:ext cx="3395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600">
                <a:solidFill>
                  <a:srgbClr val="000000"/>
                </a:solidFill>
                <a:latin typeface="HGPｺﾞｼｯｸE" pitchFamily="50" charset="-128"/>
                <a:ea typeface="HGPｺﾞｼｯｸE" pitchFamily="50" charset="-128"/>
              </a:rPr>
              <a:t>アジアと日本各地を結び、</a:t>
            </a:r>
            <a:endParaRPr lang="en-US" altLang="ja-JP"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集積・交流・分配機能を発揮する都市</a:t>
            </a:r>
          </a:p>
        </p:txBody>
      </p:sp>
      <p:sp>
        <p:nvSpPr>
          <p:cNvPr id="108" name="正方形/長方形 107"/>
          <p:cNvSpPr/>
          <p:nvPr/>
        </p:nvSpPr>
        <p:spPr bwMode="auto">
          <a:xfrm>
            <a:off x="573782" y="4250853"/>
            <a:ext cx="2206625" cy="554037"/>
          </a:xfrm>
          <a:prstGeom prst="rect">
            <a:avLst/>
          </a:prstGeom>
          <a:noFill/>
        </p:spPr>
        <p:txBody>
          <a:bodyPr>
            <a:spAutoFit/>
          </a:bodyPr>
          <a:lstStyle/>
          <a:p>
            <a:pPr>
              <a:defRPr/>
            </a:pPr>
            <a:r>
              <a:rPr lang="ja-JP" altLang="en-US" sz="3000" b="1" dirty="0">
                <a:ln w="12700">
                  <a:noFill/>
                  <a:prstDash val="solid"/>
                </a:ln>
                <a:solidFill>
                  <a:srgbClr val="002060"/>
                </a:solidFill>
                <a:effectLst>
                  <a:outerShdw blurRad="50000" dist="50800" dir="7500000" algn="tl">
                    <a:srgbClr val="000000">
                      <a:shade val="5000"/>
                      <a:alpha val="35000"/>
                    </a:srgbClr>
                  </a:outerShdw>
                </a:effectLst>
                <a:latin typeface="HG丸ｺﾞｼｯｸM-PRO" pitchFamily="50" charset="-128"/>
                <a:ea typeface="HG丸ｺﾞｼｯｸM-PRO" pitchFamily="50" charset="-128"/>
              </a:rPr>
              <a:t>中継都市</a:t>
            </a:r>
          </a:p>
        </p:txBody>
      </p:sp>
      <p:sp>
        <p:nvSpPr>
          <p:cNvPr id="109" name="テキスト ボックス 30"/>
          <p:cNvSpPr txBox="1">
            <a:spLocks noChangeArrowheads="1"/>
          </p:cNvSpPr>
          <p:nvPr/>
        </p:nvSpPr>
        <p:spPr bwMode="auto">
          <a:xfrm>
            <a:off x="337245" y="5336703"/>
            <a:ext cx="3603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a:latin typeface="HG丸ｺﾞｼｯｸM-PRO" pitchFamily="50" charset="-128"/>
                <a:ea typeface="HG丸ｺﾞｼｯｸM-PRO" pitchFamily="50" charset="-128"/>
              </a:rPr>
              <a:t>◆アジアと日本各地をつなぐ玄関口　</a:t>
            </a:r>
            <a:endParaRPr lang="en-US" altLang="ja-JP" sz="1200">
              <a:latin typeface="HG丸ｺﾞｼｯｸM-PRO" pitchFamily="50" charset="-128"/>
              <a:ea typeface="HG丸ｺﾞｼｯｸM-PRO" pitchFamily="50" charset="-128"/>
            </a:endParaRPr>
          </a:p>
          <a:p>
            <a:pPr eaLnBrk="1" hangingPunct="1"/>
            <a:r>
              <a:rPr lang="ja-JP" altLang="en-US" sz="1200">
                <a:latin typeface="HG丸ｺﾞｼｯｸM-PRO" pitchFamily="50" charset="-128"/>
                <a:ea typeface="HG丸ｺﾞｼｯｸM-PRO" pitchFamily="50" charset="-128"/>
              </a:rPr>
              <a:t>　「関西国際空港」「阪神港」</a:t>
            </a:r>
            <a:r>
              <a:rPr lang="en-US" altLang="ja-JP" sz="1200">
                <a:latin typeface="HG丸ｺﾞｼｯｸM-PRO" pitchFamily="50" charset="-128"/>
                <a:ea typeface="HG丸ｺﾞｼｯｸM-PRO" pitchFamily="50" charset="-128"/>
              </a:rPr>
              <a:t/>
            </a:r>
            <a:br>
              <a:rPr lang="en-US" altLang="ja-JP" sz="1200">
                <a:latin typeface="HG丸ｺﾞｼｯｸM-PRO" pitchFamily="50" charset="-128"/>
                <a:ea typeface="HG丸ｺﾞｼｯｸM-PRO" pitchFamily="50" charset="-128"/>
              </a:rPr>
            </a:br>
            <a:r>
              <a:rPr lang="ja-JP" altLang="en-US" sz="1200">
                <a:latin typeface="HG丸ｺﾞｼｯｸM-PRO" pitchFamily="50" charset="-128"/>
                <a:ea typeface="HG丸ｺﾞｼｯｸM-PRO" pitchFamily="50" charset="-128"/>
              </a:rPr>
              <a:t>◆ヒト・モノ・カネの集積・交流、各地への分配</a:t>
            </a:r>
            <a:endParaRPr lang="en-US" altLang="ja-JP" sz="1200">
              <a:latin typeface="HG丸ｺﾞｼｯｸM-PRO" pitchFamily="50" charset="-128"/>
              <a:ea typeface="HG丸ｺﾞｼｯｸM-PRO" pitchFamily="50" charset="-128"/>
            </a:endParaRPr>
          </a:p>
        </p:txBody>
      </p:sp>
      <p:pic>
        <p:nvPicPr>
          <p:cNvPr id="110" name="Picture 1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1260" y="3976712"/>
            <a:ext cx="21209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3"/>
          <p:cNvSpPr txBox="1">
            <a:spLocks noChangeArrowheads="1"/>
          </p:cNvSpPr>
          <p:nvPr/>
        </p:nvSpPr>
        <p:spPr bwMode="auto">
          <a:xfrm>
            <a:off x="6137225" y="902514"/>
            <a:ext cx="122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dirty="0">
                <a:solidFill>
                  <a:srgbClr val="FF0000"/>
                </a:solidFill>
                <a:latin typeface="ＭＳ Ｐゴシック" charset="-128"/>
              </a:rPr>
              <a:t>アジアから</a:t>
            </a:r>
            <a:endParaRPr lang="en-US" altLang="ja-JP" sz="1200" b="1" dirty="0">
              <a:solidFill>
                <a:srgbClr val="FF0000"/>
              </a:solidFill>
              <a:latin typeface="ＭＳ Ｐゴシック" charset="-128"/>
            </a:endParaRPr>
          </a:p>
          <a:p>
            <a:pPr eaLnBrk="1" hangingPunct="1"/>
            <a:r>
              <a:rPr lang="ja-JP" altLang="en-US" sz="1200" b="1" dirty="0">
                <a:solidFill>
                  <a:srgbClr val="FF0000"/>
                </a:solidFill>
                <a:latin typeface="ＭＳ Ｐゴシック" charset="-128"/>
              </a:rPr>
              <a:t>日本各地へ</a:t>
            </a:r>
          </a:p>
        </p:txBody>
      </p:sp>
      <p:sp>
        <p:nvSpPr>
          <p:cNvPr id="112" name="テキスト ボックス 42"/>
          <p:cNvSpPr txBox="1">
            <a:spLocks noChangeArrowheads="1"/>
          </p:cNvSpPr>
          <p:nvPr/>
        </p:nvSpPr>
        <p:spPr bwMode="auto">
          <a:xfrm>
            <a:off x="6353249" y="2672428"/>
            <a:ext cx="174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dirty="0">
                <a:solidFill>
                  <a:srgbClr val="0070C0"/>
                </a:solidFill>
                <a:latin typeface="ＭＳ Ｐゴシック" charset="-128"/>
              </a:rPr>
              <a:t>日本各地からアジアへ</a:t>
            </a:r>
            <a:endParaRPr lang="en-US" altLang="ja-JP" sz="1200" b="1" dirty="0">
              <a:solidFill>
                <a:srgbClr val="0070C0"/>
              </a:solidFill>
              <a:latin typeface="ＭＳ Ｐゴシック" charset="-128"/>
            </a:endParaRPr>
          </a:p>
        </p:txBody>
      </p:sp>
      <p:pic>
        <p:nvPicPr>
          <p:cNvPr id="114" name="Picture 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500" y="1484784"/>
            <a:ext cx="128588"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正方形/長方形 116"/>
          <p:cNvSpPr/>
          <p:nvPr/>
        </p:nvSpPr>
        <p:spPr>
          <a:xfrm>
            <a:off x="1142107" y="1233015"/>
            <a:ext cx="1622425" cy="307975"/>
          </a:xfrm>
          <a:prstGeom prst="rect">
            <a:avLst/>
          </a:prstGeom>
        </p:spPr>
        <p:txBody>
          <a:bodyPr wrap="none">
            <a:spAutoFit/>
          </a:bodyPr>
          <a:lstStyle/>
          <a:p>
            <a:pPr>
              <a:defRPr/>
            </a:pPr>
            <a:r>
              <a:rPr lang="ja-JP" altLang="en-US" sz="1400" b="1" dirty="0">
                <a:ln w="12700">
                  <a:noFill/>
                  <a:prstDash val="solid"/>
                </a:ln>
                <a:solidFill>
                  <a:srgbClr val="002060"/>
                </a:solidFill>
                <a:effectLst>
                  <a:outerShdw blurRad="50000" dist="50800" dir="7500000" algn="tl">
                    <a:srgbClr val="000000">
                      <a:shade val="5000"/>
                      <a:alpha val="35000"/>
                    </a:srgbClr>
                  </a:outerShdw>
                </a:effectLst>
                <a:latin typeface="HG丸ｺﾞｼｯｸM-PRO" pitchFamily="50" charset="-128"/>
                <a:ea typeface="HG丸ｺﾞｼｯｸM-PRO" pitchFamily="50" charset="-128"/>
              </a:rPr>
              <a:t>（価値創造都市</a:t>
            </a:r>
            <a:r>
              <a:rPr lang="ja-JP" altLang="en-US" sz="1400" b="1" dirty="0" smtClean="0">
                <a:ln w="12700">
                  <a:noFill/>
                  <a:prstDash val="solid"/>
                </a:ln>
                <a:solidFill>
                  <a:srgbClr val="002060"/>
                </a:solidFill>
                <a:effectLst>
                  <a:outerShdw blurRad="50000" dist="50800" dir="7500000" algn="tl">
                    <a:srgbClr val="000000">
                      <a:shade val="5000"/>
                      <a:alpha val="35000"/>
                    </a:srgbClr>
                  </a:outerShdw>
                </a:effectLst>
                <a:latin typeface="HG丸ｺﾞｼｯｸM-PRO" pitchFamily="50" charset="-128"/>
                <a:ea typeface="HG丸ｺﾞｼｯｸM-PRO" pitchFamily="50" charset="-128"/>
              </a:rPr>
              <a:t>）</a:t>
            </a:r>
            <a:endParaRPr lang="ja-JP" altLang="en-US" sz="1400" b="1" dirty="0">
              <a:ln w="12700">
                <a:noFill/>
                <a:prstDash val="solid"/>
              </a:ln>
              <a:solidFill>
                <a:srgbClr val="002060"/>
              </a:solidFill>
              <a:effectLst>
                <a:outerShdw blurRad="50000" dist="50800" dir="7500000" algn="tl">
                  <a:srgbClr val="000000">
                    <a:shade val="5000"/>
                    <a:alpha val="35000"/>
                  </a:srgbClr>
                </a:outerShdw>
              </a:effectLst>
              <a:latin typeface="HG丸ｺﾞｼｯｸM-PRO" pitchFamily="50" charset="-128"/>
              <a:ea typeface="HG丸ｺﾞｼｯｸM-PRO" pitchFamily="50" charset="-128"/>
            </a:endParaRPr>
          </a:p>
        </p:txBody>
      </p:sp>
      <p:sp>
        <p:nvSpPr>
          <p:cNvPr id="119" name="テキスト ボックス 3146"/>
          <p:cNvSpPr txBox="1">
            <a:spLocks noChangeArrowheads="1"/>
          </p:cNvSpPr>
          <p:nvPr/>
        </p:nvSpPr>
        <p:spPr bwMode="auto">
          <a:xfrm>
            <a:off x="6890370" y="1940541"/>
            <a:ext cx="1335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dirty="0">
                <a:solidFill>
                  <a:srgbClr val="C00000"/>
                </a:solidFill>
                <a:latin typeface="HG丸ｺﾞｼｯｸM-PRO" pitchFamily="50" charset="-128"/>
                <a:ea typeface="HG丸ｺﾞｼｯｸM-PRO" pitchFamily="50" charset="-128"/>
              </a:rPr>
              <a:t>関西国際</a:t>
            </a:r>
            <a:r>
              <a:rPr lang="ja-JP" altLang="en-US" dirty="0" smtClean="0">
                <a:solidFill>
                  <a:srgbClr val="C00000"/>
                </a:solidFill>
                <a:latin typeface="HG丸ｺﾞｼｯｸM-PRO" pitchFamily="50" charset="-128"/>
                <a:ea typeface="HG丸ｺﾞｼｯｸM-PRO" pitchFamily="50" charset="-128"/>
              </a:rPr>
              <a:t>空港</a:t>
            </a:r>
            <a:endParaRPr lang="en-US" altLang="ja-JP" dirty="0" smtClean="0">
              <a:solidFill>
                <a:srgbClr val="C00000"/>
              </a:solidFill>
              <a:latin typeface="HG丸ｺﾞｼｯｸM-PRO" pitchFamily="50" charset="-128"/>
              <a:ea typeface="HG丸ｺﾞｼｯｸM-PRO" pitchFamily="50" charset="-128"/>
            </a:endParaRPr>
          </a:p>
          <a:p>
            <a:pPr eaLnBrk="1" hangingPunct="1"/>
            <a:r>
              <a:rPr lang="ja-JP" altLang="en-US" dirty="0" smtClean="0">
                <a:solidFill>
                  <a:srgbClr val="C00000"/>
                </a:solidFill>
                <a:latin typeface="HG丸ｺﾞｼｯｸM-PRO" pitchFamily="50" charset="-128"/>
                <a:ea typeface="HG丸ｺﾞｼｯｸM-PRO" pitchFamily="50" charset="-128"/>
              </a:rPr>
              <a:t>阪神港</a:t>
            </a:r>
            <a:endParaRPr lang="en-US" altLang="ja-JP" dirty="0">
              <a:solidFill>
                <a:srgbClr val="C00000"/>
              </a:solidFill>
              <a:latin typeface="HG丸ｺﾞｼｯｸM-PRO" pitchFamily="50" charset="-128"/>
              <a:ea typeface="HG丸ｺﾞｼｯｸM-PRO" pitchFamily="50" charset="-128"/>
            </a:endParaRPr>
          </a:p>
        </p:txBody>
      </p:sp>
      <p:sp>
        <p:nvSpPr>
          <p:cNvPr id="120" name="環状矢印 119"/>
          <p:cNvSpPr/>
          <p:nvPr/>
        </p:nvSpPr>
        <p:spPr>
          <a:xfrm rot="16200000">
            <a:off x="50719" y="2926008"/>
            <a:ext cx="1353993" cy="1351865"/>
          </a:xfrm>
          <a:prstGeom prst="circularArrow">
            <a:avLst>
              <a:gd name="adj1" fmla="val 12500"/>
              <a:gd name="adj2" fmla="val 1142322"/>
              <a:gd name="adj3" fmla="val 20457678"/>
              <a:gd name="adj4" fmla="val 10800000"/>
              <a:gd name="adj5" fmla="val 12500"/>
            </a:avLst>
          </a:prstGeom>
          <a:gradFill flip="none" rotWithShape="1">
            <a:gsLst>
              <a:gs pos="0">
                <a:srgbClr val="0070C0"/>
              </a:gs>
              <a:gs pos="71000">
                <a:schemeClr val="tx2">
                  <a:lumMod val="20000"/>
                  <a:lumOff val="80000"/>
                </a:schemeClr>
              </a:gs>
              <a:gs pos="100000">
                <a:schemeClr val="tx2"/>
              </a:gs>
            </a:gsLst>
            <a:lin ang="0" scaled="1"/>
            <a:tileRec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alpha val="90000"/>
              <a:hueOff val="0"/>
              <a:satOff val="0"/>
              <a:lumOff val="0"/>
              <a:alphaOff val="0"/>
            </a:schemeClr>
          </a:effectRef>
          <a:fontRef idx="minor">
            <a:schemeClr val="lt1"/>
          </a:fontRef>
        </p:style>
      </p:sp>
      <p:sp>
        <p:nvSpPr>
          <p:cNvPr id="116" name="角丸四角形 115"/>
          <p:cNvSpPr/>
          <p:nvPr/>
        </p:nvSpPr>
        <p:spPr>
          <a:xfrm>
            <a:off x="6196851" y="764704"/>
            <a:ext cx="2692454" cy="4767262"/>
          </a:xfrm>
          <a:prstGeom prst="roundRect">
            <a:avLst>
              <a:gd name="adj" fmla="val 19438"/>
            </a:avLst>
          </a:prstGeom>
          <a:solidFill>
            <a:srgbClr val="DDFFFF"/>
          </a:solidFill>
          <a:ln>
            <a:noFill/>
          </a:ln>
          <a:scene3d>
            <a:camera prst="orthographicFront"/>
            <a:lightRig rig="threePt" dir="t"/>
          </a:scene3d>
          <a:sp3d prstMaterial="plastic">
            <a:bevelT w="177800" h="107950"/>
            <a:bevelB w="31750" h="63500"/>
          </a:sp3d>
        </p:spPr>
        <p:style>
          <a:lnRef idx="2">
            <a:schemeClr val="accent1">
              <a:shade val="50000"/>
            </a:schemeClr>
          </a:lnRef>
          <a:fillRef idx="1">
            <a:schemeClr val="accent1"/>
          </a:fillRef>
          <a:effectRef idx="0">
            <a:schemeClr val="accent1"/>
          </a:effectRef>
          <a:fontRef idx="minor">
            <a:schemeClr val="lt1"/>
          </a:fontRef>
        </p:style>
        <p:txBody>
          <a:bodyPr lIns="144000" tIns="36000" rIns="0" bIns="216000"/>
          <a:lstStyle/>
          <a:p>
            <a:pPr>
              <a:defRPr/>
            </a:pPr>
            <a:r>
              <a:rPr lang="en-US" altLang="ja-JP" sz="1400" u="sng" dirty="0">
                <a:solidFill>
                  <a:prstClr val="black"/>
                </a:solidFill>
                <a:latin typeface="HGPｺﾞｼｯｸE" pitchFamily="50" charset="-128"/>
                <a:ea typeface="HGPｺﾞｼｯｸE" pitchFamily="50" charset="-128"/>
              </a:rPr>
              <a:t/>
            </a:r>
            <a:br>
              <a:rPr lang="en-US" altLang="ja-JP" sz="1400" u="sng" dirty="0">
                <a:solidFill>
                  <a:prstClr val="black"/>
                </a:solidFill>
                <a:latin typeface="HGPｺﾞｼｯｸE" pitchFamily="50" charset="-128"/>
                <a:ea typeface="HGPｺﾞｼｯｸE" pitchFamily="50" charset="-128"/>
              </a:rPr>
            </a:br>
            <a:r>
              <a:rPr lang="en-US" altLang="ja-JP" sz="1400" dirty="0">
                <a:solidFill>
                  <a:prstClr val="black"/>
                </a:solidFill>
                <a:latin typeface="HGPｺﾞｼｯｸE" pitchFamily="50" charset="-128"/>
                <a:ea typeface="HGPｺﾞｼｯｸE" pitchFamily="50" charset="-128"/>
              </a:rPr>
              <a:t/>
            </a:r>
            <a:br>
              <a:rPr lang="en-US" altLang="ja-JP" sz="1400" dirty="0">
                <a:solidFill>
                  <a:prstClr val="black"/>
                </a:solidFill>
                <a:latin typeface="HGPｺﾞｼｯｸE" pitchFamily="50" charset="-128"/>
                <a:ea typeface="HGPｺﾞｼｯｸE" pitchFamily="50" charset="-128"/>
              </a:rPr>
            </a:br>
            <a:r>
              <a:rPr lang="en-US" altLang="ja-JP" sz="1400" dirty="0">
                <a:solidFill>
                  <a:prstClr val="black"/>
                </a:solidFill>
                <a:latin typeface="HGPｺﾞｼｯｸE" pitchFamily="50" charset="-128"/>
                <a:ea typeface="HGPｺﾞｼｯｸE" pitchFamily="50" charset="-128"/>
              </a:rPr>
              <a:t/>
            </a:r>
            <a:br>
              <a:rPr lang="en-US" altLang="ja-JP" sz="1400" dirty="0">
                <a:solidFill>
                  <a:prstClr val="black"/>
                </a:solidFill>
                <a:latin typeface="HGPｺﾞｼｯｸE" pitchFamily="50" charset="-128"/>
                <a:ea typeface="HGPｺﾞｼｯｸE" pitchFamily="50" charset="-128"/>
              </a:rPr>
            </a:br>
            <a:r>
              <a:rPr lang="en-US" altLang="ja-JP" sz="1400" dirty="0">
                <a:solidFill>
                  <a:prstClr val="black"/>
                </a:solidFill>
                <a:latin typeface="HGPｺﾞｼｯｸE" pitchFamily="50" charset="-128"/>
                <a:ea typeface="HGPｺﾞｼｯｸE" pitchFamily="50" charset="-128"/>
              </a:rPr>
              <a:t> </a:t>
            </a:r>
            <a:br>
              <a:rPr lang="en-US" altLang="ja-JP" sz="1400" dirty="0">
                <a:solidFill>
                  <a:prstClr val="black"/>
                </a:solidFill>
                <a:latin typeface="HGPｺﾞｼｯｸE" pitchFamily="50" charset="-128"/>
                <a:ea typeface="HGPｺﾞｼｯｸE" pitchFamily="50" charset="-128"/>
              </a:rPr>
            </a:br>
            <a:r>
              <a:rPr lang="en-US" altLang="ja-JP" sz="1400" dirty="0">
                <a:solidFill>
                  <a:prstClr val="black"/>
                </a:solidFill>
                <a:latin typeface="HGPｺﾞｼｯｸE" pitchFamily="50" charset="-128"/>
                <a:ea typeface="HGPｺﾞｼｯｸE" pitchFamily="50" charset="-128"/>
              </a:rPr>
              <a:t>       </a:t>
            </a:r>
            <a:r>
              <a:rPr lang="ja-JP" altLang="en-US" sz="1400" dirty="0">
                <a:solidFill>
                  <a:prstClr val="black"/>
                </a:solidFill>
                <a:latin typeface="HGPｺﾞｼｯｸE" pitchFamily="50" charset="-128"/>
                <a:ea typeface="HGPｺﾞｼｯｸE" pitchFamily="50" charset="-128"/>
              </a:rPr>
              <a:t>　</a:t>
            </a:r>
            <a:r>
              <a:rPr lang="en-US" altLang="ja-JP" sz="1400" dirty="0">
                <a:solidFill>
                  <a:prstClr val="black"/>
                </a:solidFill>
                <a:latin typeface="HGPｺﾞｼｯｸE" pitchFamily="50" charset="-128"/>
                <a:ea typeface="HGPｺﾞｼｯｸE" pitchFamily="50" charset="-128"/>
              </a:rPr>
              <a:t> </a:t>
            </a:r>
            <a:br>
              <a:rPr lang="en-US" altLang="ja-JP" sz="1400" dirty="0">
                <a:solidFill>
                  <a:prstClr val="black"/>
                </a:solidFill>
                <a:latin typeface="HGPｺﾞｼｯｸE" pitchFamily="50" charset="-128"/>
                <a:ea typeface="HGPｺﾞｼｯｸE" pitchFamily="50" charset="-128"/>
              </a:rPr>
            </a:br>
            <a:endParaRPr lang="ja-JP" altLang="en-US" dirty="0">
              <a:solidFill>
                <a:srgbClr val="002060"/>
              </a:solidFill>
              <a:latin typeface="HGPｺﾞｼｯｸE" pitchFamily="50" charset="-128"/>
              <a:ea typeface="HGPｺﾞｼｯｸE" pitchFamily="50" charset="-128"/>
            </a:endParaRPr>
          </a:p>
        </p:txBody>
      </p:sp>
      <p:grpSp>
        <p:nvGrpSpPr>
          <p:cNvPr id="118" name="グループ化 27"/>
          <p:cNvGrpSpPr>
            <a:grpSpLocks/>
          </p:cNvGrpSpPr>
          <p:nvPr/>
        </p:nvGrpSpPr>
        <p:grpSpPr bwMode="auto">
          <a:xfrm>
            <a:off x="6918451" y="3120028"/>
            <a:ext cx="174417" cy="248269"/>
            <a:chOff x="6049842" y="3343486"/>
            <a:chExt cx="323971" cy="539924"/>
          </a:xfrm>
          <a:solidFill>
            <a:srgbClr val="FFC000"/>
          </a:solidFill>
        </p:grpSpPr>
        <p:sp>
          <p:nvSpPr>
            <p:cNvPr id="122" name="円/楕円 25"/>
            <p:cNvSpPr>
              <a:spLocks noChangeArrowheads="1"/>
            </p:cNvSpPr>
            <p:nvPr/>
          </p:nvSpPr>
          <p:spPr bwMode="auto">
            <a:xfrm>
              <a:off x="6079240" y="3343486"/>
              <a:ext cx="257753" cy="269081"/>
            </a:xfrm>
            <a:prstGeom prst="ellipse">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sp>
          <p:nvSpPr>
            <p:cNvPr id="123" name="二等辺三角形 26"/>
            <p:cNvSpPr>
              <a:spLocks noChangeArrowheads="1"/>
            </p:cNvSpPr>
            <p:nvPr/>
          </p:nvSpPr>
          <p:spPr bwMode="auto">
            <a:xfrm>
              <a:off x="6049842" y="3520089"/>
              <a:ext cx="323971" cy="363321"/>
            </a:xfrm>
            <a:prstGeom prst="triangle">
              <a:avLst>
                <a:gd name="adj" fmla="val 50000"/>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grpSp>
      <p:grpSp>
        <p:nvGrpSpPr>
          <p:cNvPr id="124" name="グループ化 181"/>
          <p:cNvGrpSpPr>
            <a:grpSpLocks/>
          </p:cNvGrpSpPr>
          <p:nvPr/>
        </p:nvGrpSpPr>
        <p:grpSpPr bwMode="auto">
          <a:xfrm>
            <a:off x="7897179" y="3120028"/>
            <a:ext cx="174417" cy="248269"/>
            <a:chOff x="6049842" y="3384916"/>
            <a:chExt cx="323971" cy="539922"/>
          </a:xfrm>
          <a:solidFill>
            <a:srgbClr val="FFC000"/>
          </a:solidFill>
        </p:grpSpPr>
        <p:sp>
          <p:nvSpPr>
            <p:cNvPr id="125" name="円/楕円 182"/>
            <p:cNvSpPr>
              <a:spLocks noChangeArrowheads="1"/>
            </p:cNvSpPr>
            <p:nvPr/>
          </p:nvSpPr>
          <p:spPr bwMode="auto">
            <a:xfrm>
              <a:off x="6079240" y="3384916"/>
              <a:ext cx="257753" cy="269080"/>
            </a:xfrm>
            <a:prstGeom prst="ellipse">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sp>
          <p:nvSpPr>
            <p:cNvPr id="126" name="二等辺三角形 183"/>
            <p:cNvSpPr>
              <a:spLocks noChangeArrowheads="1"/>
            </p:cNvSpPr>
            <p:nvPr/>
          </p:nvSpPr>
          <p:spPr bwMode="auto">
            <a:xfrm>
              <a:off x="6049842" y="3561517"/>
              <a:ext cx="323971" cy="363321"/>
            </a:xfrm>
            <a:prstGeom prst="triangle">
              <a:avLst>
                <a:gd name="adj" fmla="val 50000"/>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grpSp>
      <p:grpSp>
        <p:nvGrpSpPr>
          <p:cNvPr id="127" name="グループ化 184"/>
          <p:cNvGrpSpPr>
            <a:grpSpLocks/>
          </p:cNvGrpSpPr>
          <p:nvPr/>
        </p:nvGrpSpPr>
        <p:grpSpPr bwMode="auto">
          <a:xfrm>
            <a:off x="7694953" y="3129554"/>
            <a:ext cx="174417" cy="238743"/>
            <a:chOff x="6049842" y="3426346"/>
            <a:chExt cx="323971" cy="519208"/>
          </a:xfrm>
          <a:solidFill>
            <a:srgbClr val="FFC000"/>
          </a:solidFill>
        </p:grpSpPr>
        <p:sp>
          <p:nvSpPr>
            <p:cNvPr id="128" name="円/楕円 185"/>
            <p:cNvSpPr>
              <a:spLocks noChangeArrowheads="1"/>
            </p:cNvSpPr>
            <p:nvPr/>
          </p:nvSpPr>
          <p:spPr bwMode="auto">
            <a:xfrm>
              <a:off x="6079239" y="3426346"/>
              <a:ext cx="257753" cy="269081"/>
            </a:xfrm>
            <a:prstGeom prst="ellipse">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sp>
          <p:nvSpPr>
            <p:cNvPr id="129" name="二等辺三角形 186"/>
            <p:cNvSpPr>
              <a:spLocks noChangeArrowheads="1"/>
            </p:cNvSpPr>
            <p:nvPr/>
          </p:nvSpPr>
          <p:spPr bwMode="auto">
            <a:xfrm>
              <a:off x="6049842" y="3582232"/>
              <a:ext cx="323971" cy="363322"/>
            </a:xfrm>
            <a:prstGeom prst="triangle">
              <a:avLst>
                <a:gd name="adj" fmla="val 50000"/>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grpSp>
      <p:grpSp>
        <p:nvGrpSpPr>
          <p:cNvPr id="130" name="グループ化 187"/>
          <p:cNvGrpSpPr>
            <a:grpSpLocks/>
          </p:cNvGrpSpPr>
          <p:nvPr/>
        </p:nvGrpSpPr>
        <p:grpSpPr bwMode="auto">
          <a:xfrm>
            <a:off x="8089870" y="3120028"/>
            <a:ext cx="174417" cy="248269"/>
            <a:chOff x="6067547" y="3384916"/>
            <a:chExt cx="323971" cy="539923"/>
          </a:xfrm>
          <a:solidFill>
            <a:srgbClr val="FFC000"/>
          </a:solidFill>
        </p:grpSpPr>
        <p:sp>
          <p:nvSpPr>
            <p:cNvPr id="131" name="円/楕円 188"/>
            <p:cNvSpPr>
              <a:spLocks noChangeArrowheads="1"/>
            </p:cNvSpPr>
            <p:nvPr/>
          </p:nvSpPr>
          <p:spPr bwMode="auto">
            <a:xfrm>
              <a:off x="6096943" y="3384916"/>
              <a:ext cx="257753" cy="269081"/>
            </a:xfrm>
            <a:prstGeom prst="ellipse">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sp>
          <p:nvSpPr>
            <p:cNvPr id="132" name="二等辺三角形 189"/>
            <p:cNvSpPr>
              <a:spLocks noChangeArrowheads="1"/>
            </p:cNvSpPr>
            <p:nvPr/>
          </p:nvSpPr>
          <p:spPr bwMode="auto">
            <a:xfrm>
              <a:off x="6067547" y="3561518"/>
              <a:ext cx="323971" cy="363321"/>
            </a:xfrm>
            <a:prstGeom prst="triangle">
              <a:avLst>
                <a:gd name="adj" fmla="val 50000"/>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srgbClr val="00B050"/>
                </a:solidFill>
              </a:endParaRPr>
            </a:p>
          </p:txBody>
        </p:sp>
      </p:grpSp>
      <p:grpSp>
        <p:nvGrpSpPr>
          <p:cNvPr id="133" name="グループ化 190"/>
          <p:cNvGrpSpPr>
            <a:grpSpLocks/>
          </p:cNvGrpSpPr>
          <p:nvPr/>
        </p:nvGrpSpPr>
        <p:grpSpPr bwMode="auto">
          <a:xfrm>
            <a:off x="8268253" y="3151606"/>
            <a:ext cx="170202" cy="216691"/>
            <a:chOff x="6085462" y="3227946"/>
            <a:chExt cx="636398" cy="705077"/>
          </a:xfrm>
          <a:solidFill>
            <a:srgbClr val="FFC000"/>
          </a:solidFill>
        </p:grpSpPr>
        <p:sp>
          <p:nvSpPr>
            <p:cNvPr id="134" name="円/楕円 191"/>
            <p:cNvSpPr>
              <a:spLocks noChangeArrowheads="1"/>
            </p:cNvSpPr>
            <p:nvPr/>
          </p:nvSpPr>
          <p:spPr bwMode="auto">
            <a:xfrm>
              <a:off x="6134076" y="3227946"/>
              <a:ext cx="469787" cy="374503"/>
            </a:xfrm>
            <a:prstGeom prst="ellipse">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sp>
          <p:nvSpPr>
            <p:cNvPr id="135" name="二等辺三角形 192"/>
            <p:cNvSpPr>
              <a:spLocks noChangeArrowheads="1"/>
            </p:cNvSpPr>
            <p:nvPr/>
          </p:nvSpPr>
          <p:spPr bwMode="auto">
            <a:xfrm>
              <a:off x="6085462" y="3477184"/>
              <a:ext cx="636398" cy="455839"/>
            </a:xfrm>
            <a:prstGeom prst="triangle">
              <a:avLst>
                <a:gd name="adj" fmla="val 50000"/>
              </a:avLst>
            </a:prstGeom>
            <a:solidFill>
              <a:srgbClr val="FFCC0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defRPr/>
              </a:pPr>
              <a:endParaRPr lang="ja-JP" altLang="en-US">
                <a:solidFill>
                  <a:prstClr val="black"/>
                </a:solidFill>
              </a:endParaRPr>
            </a:p>
          </p:txBody>
        </p:sp>
      </p:grpSp>
      <p:sp>
        <p:nvSpPr>
          <p:cNvPr id="136" name="右矢印 29"/>
          <p:cNvSpPr>
            <a:spLocks noChangeArrowheads="1"/>
          </p:cNvSpPr>
          <p:nvPr/>
        </p:nvSpPr>
        <p:spPr bwMode="auto">
          <a:xfrm>
            <a:off x="7270055" y="3135383"/>
            <a:ext cx="298450" cy="176213"/>
          </a:xfrm>
          <a:prstGeom prst="rightArrow">
            <a:avLst>
              <a:gd name="adj1" fmla="val 50000"/>
              <a:gd name="adj2" fmla="val 50246"/>
            </a:avLst>
          </a:prstGeom>
          <a:solidFill>
            <a:srgbClr val="00206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endParaRPr lang="ja-JP" altLang="en-US">
              <a:solidFill>
                <a:srgbClr val="000000"/>
              </a:solidFill>
            </a:endParaRPr>
          </a:p>
        </p:txBody>
      </p:sp>
      <p:sp>
        <p:nvSpPr>
          <p:cNvPr id="137" name="テキスト ボックス 30"/>
          <p:cNvSpPr txBox="1">
            <a:spLocks noChangeArrowheads="1"/>
          </p:cNvSpPr>
          <p:nvPr/>
        </p:nvSpPr>
        <p:spPr bwMode="auto">
          <a:xfrm>
            <a:off x="6535043" y="2959171"/>
            <a:ext cx="97631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en-US" altLang="ja-JP" sz="800">
                <a:solidFill>
                  <a:srgbClr val="000000"/>
                </a:solidFill>
              </a:rPr>
              <a:t>170</a:t>
            </a:r>
            <a:r>
              <a:rPr lang="ja-JP" altLang="en-US" sz="800">
                <a:solidFill>
                  <a:srgbClr val="000000"/>
                </a:solidFill>
              </a:rPr>
              <a:t>万人（</a:t>
            </a:r>
            <a:r>
              <a:rPr lang="en-US" altLang="ja-JP" sz="800">
                <a:solidFill>
                  <a:srgbClr val="000000"/>
                </a:solidFill>
              </a:rPr>
              <a:t>2009</a:t>
            </a:r>
            <a:r>
              <a:rPr lang="ja-JP" altLang="en-US" sz="800">
                <a:solidFill>
                  <a:srgbClr val="000000"/>
                </a:solidFill>
              </a:rPr>
              <a:t>）</a:t>
            </a:r>
          </a:p>
        </p:txBody>
      </p:sp>
      <p:sp>
        <p:nvSpPr>
          <p:cNvPr id="138" name="テキスト ボックス 199"/>
          <p:cNvSpPr txBox="1">
            <a:spLocks noChangeArrowheads="1"/>
          </p:cNvSpPr>
          <p:nvPr/>
        </p:nvSpPr>
        <p:spPr bwMode="auto">
          <a:xfrm>
            <a:off x="6993830" y="3319533"/>
            <a:ext cx="1052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a:solidFill>
                  <a:srgbClr val="0066FF"/>
                </a:solidFill>
                <a:latin typeface="HG丸ｺﾞｼｯｸM-PRO" pitchFamily="50" charset="-128"/>
                <a:ea typeface="HG丸ｺﾞｼｯｸM-PRO" pitchFamily="50" charset="-128"/>
              </a:rPr>
              <a:t>約４倍に！</a:t>
            </a:r>
          </a:p>
        </p:txBody>
      </p:sp>
      <p:sp>
        <p:nvSpPr>
          <p:cNvPr id="139" name="テキスト ボックス 200"/>
          <p:cNvSpPr txBox="1">
            <a:spLocks noChangeArrowheads="1"/>
          </p:cNvSpPr>
          <p:nvPr/>
        </p:nvSpPr>
        <p:spPr bwMode="auto">
          <a:xfrm>
            <a:off x="7582793" y="2960758"/>
            <a:ext cx="977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en-US" altLang="ja-JP" sz="800">
                <a:solidFill>
                  <a:srgbClr val="000000"/>
                </a:solidFill>
              </a:rPr>
              <a:t>650</a:t>
            </a:r>
            <a:r>
              <a:rPr lang="ja-JP" altLang="en-US" sz="800">
                <a:solidFill>
                  <a:srgbClr val="000000"/>
                </a:solidFill>
              </a:rPr>
              <a:t>万人</a:t>
            </a:r>
          </a:p>
        </p:txBody>
      </p:sp>
      <p:pic>
        <p:nvPicPr>
          <p:cNvPr id="140" name="Picture 71" descr="飛行機">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4118" y="4176783"/>
            <a:ext cx="425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1" descr="飛行機">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7405" y="4176783"/>
            <a:ext cx="4270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71" descr="飛行機">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4443" y="4176783"/>
            <a:ext cx="419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テキスト ボックス 204"/>
          <p:cNvSpPr txBox="1">
            <a:spLocks noChangeArrowheads="1"/>
          </p:cNvSpPr>
          <p:nvPr/>
        </p:nvSpPr>
        <p:spPr bwMode="auto">
          <a:xfrm>
            <a:off x="6511230" y="4014858"/>
            <a:ext cx="977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en-US" altLang="ja-JP" sz="800">
                <a:solidFill>
                  <a:srgbClr val="000000"/>
                </a:solidFill>
              </a:rPr>
              <a:t>63</a:t>
            </a:r>
            <a:r>
              <a:rPr lang="ja-JP" altLang="en-US" sz="800">
                <a:solidFill>
                  <a:srgbClr val="000000"/>
                </a:solidFill>
              </a:rPr>
              <a:t>万トン（</a:t>
            </a:r>
            <a:r>
              <a:rPr lang="en-US" altLang="ja-JP" sz="800">
                <a:solidFill>
                  <a:srgbClr val="000000"/>
                </a:solidFill>
              </a:rPr>
              <a:t>2009</a:t>
            </a:r>
            <a:r>
              <a:rPr lang="ja-JP" altLang="en-US" sz="800">
                <a:solidFill>
                  <a:srgbClr val="000000"/>
                </a:solidFill>
              </a:rPr>
              <a:t>）</a:t>
            </a:r>
          </a:p>
        </p:txBody>
      </p:sp>
      <p:sp>
        <p:nvSpPr>
          <p:cNvPr id="144" name="テキスト ボックス 205"/>
          <p:cNvSpPr txBox="1">
            <a:spLocks noChangeArrowheads="1"/>
          </p:cNvSpPr>
          <p:nvPr/>
        </p:nvSpPr>
        <p:spPr bwMode="auto">
          <a:xfrm>
            <a:off x="7582793" y="4010096"/>
            <a:ext cx="9763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800">
                <a:solidFill>
                  <a:srgbClr val="000000"/>
                </a:solidFill>
              </a:rPr>
              <a:t>＋</a:t>
            </a:r>
            <a:r>
              <a:rPr lang="en-US" altLang="ja-JP" sz="800">
                <a:solidFill>
                  <a:srgbClr val="000000"/>
                </a:solidFill>
              </a:rPr>
              <a:t>60</a:t>
            </a:r>
            <a:r>
              <a:rPr lang="ja-JP" altLang="en-US" sz="800">
                <a:solidFill>
                  <a:srgbClr val="000000"/>
                </a:solidFill>
              </a:rPr>
              <a:t>万トン</a:t>
            </a:r>
          </a:p>
        </p:txBody>
      </p:sp>
      <p:sp>
        <p:nvSpPr>
          <p:cNvPr id="145" name="テキスト ボックス 199"/>
          <p:cNvSpPr txBox="1">
            <a:spLocks noChangeArrowheads="1"/>
          </p:cNvSpPr>
          <p:nvPr/>
        </p:nvSpPr>
        <p:spPr bwMode="auto">
          <a:xfrm>
            <a:off x="6993830" y="4410146"/>
            <a:ext cx="1017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a:solidFill>
                  <a:srgbClr val="0066FF"/>
                </a:solidFill>
                <a:latin typeface="HG丸ｺﾞｼｯｸM-PRO" pitchFamily="50" charset="-128"/>
                <a:ea typeface="HG丸ｺﾞｼｯｸM-PRO" pitchFamily="50" charset="-128"/>
              </a:rPr>
              <a:t>約２倍に！</a:t>
            </a:r>
          </a:p>
        </p:txBody>
      </p:sp>
      <p:pic>
        <p:nvPicPr>
          <p:cNvPr id="146" name="Picture 4" descr="j032671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673155" y="4981646"/>
            <a:ext cx="54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4" descr="j032671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649468" y="4981646"/>
            <a:ext cx="54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4" descr="j032671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181280" y="5054671"/>
            <a:ext cx="2905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右矢印 207"/>
          <p:cNvSpPr>
            <a:spLocks noChangeArrowheads="1"/>
          </p:cNvSpPr>
          <p:nvPr/>
        </p:nvSpPr>
        <p:spPr bwMode="auto">
          <a:xfrm>
            <a:off x="7270055" y="4987996"/>
            <a:ext cx="298450" cy="177800"/>
          </a:xfrm>
          <a:prstGeom prst="rightArrow">
            <a:avLst>
              <a:gd name="adj1" fmla="val 50000"/>
              <a:gd name="adj2" fmla="val 49860"/>
            </a:avLst>
          </a:prstGeom>
          <a:solidFill>
            <a:srgbClr val="00206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endParaRPr lang="ja-JP" altLang="en-US">
              <a:solidFill>
                <a:srgbClr val="000000"/>
              </a:solidFill>
            </a:endParaRPr>
          </a:p>
        </p:txBody>
      </p:sp>
      <p:sp>
        <p:nvSpPr>
          <p:cNvPr id="150" name="テキスト ボックス 209"/>
          <p:cNvSpPr txBox="1">
            <a:spLocks noChangeArrowheads="1"/>
          </p:cNvSpPr>
          <p:nvPr/>
        </p:nvSpPr>
        <p:spPr bwMode="auto">
          <a:xfrm>
            <a:off x="6528693" y="4854646"/>
            <a:ext cx="1162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en-US" altLang="ja-JP" sz="800">
                <a:solidFill>
                  <a:srgbClr val="000000"/>
                </a:solidFill>
              </a:rPr>
              <a:t>400</a:t>
            </a:r>
            <a:r>
              <a:rPr lang="ja-JP" altLang="en-US" sz="800">
                <a:solidFill>
                  <a:srgbClr val="000000"/>
                </a:solidFill>
              </a:rPr>
              <a:t>万</a:t>
            </a:r>
            <a:r>
              <a:rPr lang="en-US" altLang="ja-JP" sz="800">
                <a:solidFill>
                  <a:srgbClr val="000000"/>
                </a:solidFill>
              </a:rPr>
              <a:t>TEU</a:t>
            </a:r>
            <a:r>
              <a:rPr lang="ja-JP" altLang="en-US" sz="800">
                <a:solidFill>
                  <a:srgbClr val="000000"/>
                </a:solidFill>
              </a:rPr>
              <a:t>（</a:t>
            </a:r>
            <a:r>
              <a:rPr lang="en-US" altLang="ja-JP" sz="800">
                <a:solidFill>
                  <a:srgbClr val="000000"/>
                </a:solidFill>
              </a:rPr>
              <a:t>2008</a:t>
            </a:r>
            <a:r>
              <a:rPr lang="ja-JP" altLang="en-US" sz="800">
                <a:solidFill>
                  <a:srgbClr val="000000"/>
                </a:solidFill>
              </a:rPr>
              <a:t>）</a:t>
            </a:r>
          </a:p>
        </p:txBody>
      </p:sp>
      <p:sp>
        <p:nvSpPr>
          <p:cNvPr id="151" name="テキスト ボックス 210"/>
          <p:cNvSpPr txBox="1">
            <a:spLocks noChangeArrowheads="1"/>
          </p:cNvSpPr>
          <p:nvPr/>
        </p:nvSpPr>
        <p:spPr bwMode="auto">
          <a:xfrm>
            <a:off x="7582793" y="4851471"/>
            <a:ext cx="977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800">
                <a:solidFill>
                  <a:srgbClr val="000000"/>
                </a:solidFill>
              </a:rPr>
              <a:t>＋</a:t>
            </a:r>
            <a:r>
              <a:rPr lang="en-US" altLang="ja-JP" sz="800">
                <a:solidFill>
                  <a:srgbClr val="000000"/>
                </a:solidFill>
              </a:rPr>
              <a:t>190</a:t>
            </a:r>
            <a:r>
              <a:rPr lang="ja-JP" altLang="en-US" sz="800">
                <a:solidFill>
                  <a:srgbClr val="000000"/>
                </a:solidFill>
              </a:rPr>
              <a:t>万</a:t>
            </a:r>
            <a:r>
              <a:rPr lang="en-US" altLang="ja-JP" sz="800">
                <a:solidFill>
                  <a:srgbClr val="000000"/>
                </a:solidFill>
              </a:rPr>
              <a:t>TEU</a:t>
            </a:r>
            <a:endParaRPr lang="ja-JP" altLang="en-US" sz="800">
              <a:solidFill>
                <a:srgbClr val="000000"/>
              </a:solidFill>
            </a:endParaRPr>
          </a:p>
        </p:txBody>
      </p:sp>
      <p:sp>
        <p:nvSpPr>
          <p:cNvPr id="152" name="テキスト ボックス 199"/>
          <p:cNvSpPr txBox="1">
            <a:spLocks noChangeArrowheads="1"/>
          </p:cNvSpPr>
          <p:nvPr/>
        </p:nvSpPr>
        <p:spPr bwMode="auto">
          <a:xfrm>
            <a:off x="6993830" y="5181671"/>
            <a:ext cx="1079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a:solidFill>
                  <a:srgbClr val="0066FF"/>
                </a:solidFill>
                <a:latin typeface="HG丸ｺﾞｼｯｸM-PRO" pitchFamily="50" charset="-128"/>
                <a:ea typeface="HG丸ｺﾞｼｯｸM-PRO" pitchFamily="50" charset="-128"/>
              </a:rPr>
              <a:t>約</a:t>
            </a:r>
            <a:r>
              <a:rPr lang="en-US" altLang="ja-JP" sz="1200" b="1">
                <a:solidFill>
                  <a:srgbClr val="0066FF"/>
                </a:solidFill>
                <a:latin typeface="HG丸ｺﾞｼｯｸM-PRO" pitchFamily="50" charset="-128"/>
                <a:ea typeface="HG丸ｺﾞｼｯｸM-PRO" pitchFamily="50" charset="-128"/>
              </a:rPr>
              <a:t>1.5</a:t>
            </a:r>
            <a:r>
              <a:rPr lang="ja-JP" altLang="en-US" sz="1200" b="1">
                <a:solidFill>
                  <a:srgbClr val="0066FF"/>
                </a:solidFill>
                <a:latin typeface="HG丸ｺﾞｼｯｸM-PRO" pitchFamily="50" charset="-128"/>
                <a:ea typeface="HG丸ｺﾞｼｯｸM-PRO" pitchFamily="50" charset="-128"/>
              </a:rPr>
              <a:t>倍に！</a:t>
            </a:r>
          </a:p>
        </p:txBody>
      </p:sp>
      <p:sp>
        <p:nvSpPr>
          <p:cNvPr id="153" name="テキスト ボックス 199"/>
          <p:cNvSpPr txBox="1">
            <a:spLocks noChangeArrowheads="1"/>
          </p:cNvSpPr>
          <p:nvPr/>
        </p:nvSpPr>
        <p:spPr bwMode="auto">
          <a:xfrm>
            <a:off x="6182618" y="1546296"/>
            <a:ext cx="2692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hangingPunct="1"/>
            <a:r>
              <a:rPr lang="ja-JP" altLang="en-US" sz="1200" dirty="0">
                <a:solidFill>
                  <a:srgbClr val="0066FF"/>
                </a:solidFill>
                <a:latin typeface="HG丸ｺﾞｼｯｸM-PRO" pitchFamily="50" charset="-128"/>
                <a:ea typeface="HG丸ｺﾞｼｯｸM-PRO" pitchFamily="50" charset="-128"/>
              </a:rPr>
              <a:t>　</a:t>
            </a:r>
            <a:r>
              <a:rPr lang="en-US" altLang="ja-JP" sz="1200" b="1" dirty="0">
                <a:solidFill>
                  <a:srgbClr val="0066FF"/>
                </a:solidFill>
                <a:latin typeface="HG丸ｺﾞｼｯｸM-PRO" pitchFamily="50" charset="-128"/>
                <a:ea typeface="HG丸ｺﾞｼｯｸM-PRO" pitchFamily="50" charset="-128"/>
              </a:rPr>
              <a:t>10</a:t>
            </a:r>
            <a:r>
              <a:rPr lang="ja-JP" altLang="en-US" sz="1200" b="1" dirty="0">
                <a:solidFill>
                  <a:srgbClr val="0066FF"/>
                </a:solidFill>
                <a:latin typeface="HG丸ｺﾞｼｯｸM-PRO" pitchFamily="50" charset="-128"/>
                <a:ea typeface="HG丸ｺﾞｼｯｸM-PRO" pitchFamily="50" charset="-128"/>
              </a:rPr>
              <a:t>年間で経済規模を</a:t>
            </a:r>
            <a:r>
              <a:rPr lang="en-US" altLang="ja-JP" sz="1200" b="1" dirty="0">
                <a:solidFill>
                  <a:srgbClr val="0066FF"/>
                </a:solidFill>
                <a:latin typeface="HG丸ｺﾞｼｯｸM-PRO" pitchFamily="50" charset="-128"/>
                <a:ea typeface="HG丸ｺﾞｼｯｸM-PRO" pitchFamily="50" charset="-128"/>
              </a:rPr>
              <a:t>2</a:t>
            </a:r>
            <a:r>
              <a:rPr lang="ja-JP" altLang="en-US" sz="1200" b="1" dirty="0">
                <a:solidFill>
                  <a:srgbClr val="0066FF"/>
                </a:solidFill>
                <a:latin typeface="HG丸ｺﾞｼｯｸM-PRO" pitchFamily="50" charset="-128"/>
                <a:ea typeface="HG丸ｺﾞｼｯｸM-PRO" pitchFamily="50" charset="-128"/>
              </a:rPr>
              <a:t>割拡大！</a:t>
            </a:r>
          </a:p>
        </p:txBody>
      </p:sp>
      <p:sp>
        <p:nvSpPr>
          <p:cNvPr id="154" name="テキスト ボックス 81"/>
          <p:cNvSpPr txBox="1">
            <a:spLocks noChangeArrowheads="1"/>
          </p:cNvSpPr>
          <p:nvPr/>
        </p:nvSpPr>
        <p:spPr bwMode="auto">
          <a:xfrm>
            <a:off x="6668393" y="766833"/>
            <a:ext cx="1722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hangingPunct="1"/>
            <a:r>
              <a:rPr lang="ja-JP" altLang="en-US" sz="2000" b="1">
                <a:solidFill>
                  <a:srgbClr val="002060"/>
                </a:solidFill>
                <a:latin typeface="HG丸ｺﾞｼｯｸM-PRO" pitchFamily="50" charset="-128"/>
                <a:ea typeface="HG丸ｺﾞｼｯｸM-PRO" pitchFamily="50" charset="-128"/>
              </a:rPr>
              <a:t>成長目標</a:t>
            </a:r>
          </a:p>
        </p:txBody>
      </p:sp>
      <p:sp>
        <p:nvSpPr>
          <p:cNvPr id="155" name="テキスト ボックス 199"/>
          <p:cNvSpPr txBox="1">
            <a:spLocks noChangeArrowheads="1"/>
          </p:cNvSpPr>
          <p:nvPr/>
        </p:nvSpPr>
        <p:spPr bwMode="auto">
          <a:xfrm>
            <a:off x="6206430" y="2224158"/>
            <a:ext cx="268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hangingPunct="1"/>
            <a:r>
              <a:rPr lang="en-US" altLang="ja-JP" sz="1200" b="1">
                <a:solidFill>
                  <a:srgbClr val="0066FF"/>
                </a:solidFill>
                <a:latin typeface="HG丸ｺﾞｼｯｸM-PRO" pitchFamily="50" charset="-128"/>
                <a:ea typeface="HG丸ｺﾞｼｯｸM-PRO" pitchFamily="50" charset="-128"/>
              </a:rPr>
              <a:t>10</a:t>
            </a:r>
            <a:r>
              <a:rPr lang="ja-JP" altLang="en-US" sz="1200" b="1">
                <a:solidFill>
                  <a:srgbClr val="0066FF"/>
                </a:solidFill>
                <a:latin typeface="HG丸ｺﾞｼｯｸM-PRO" pitchFamily="50" charset="-128"/>
                <a:ea typeface="HG丸ｺﾞｼｯｸM-PRO" pitchFamily="50" charset="-128"/>
              </a:rPr>
              <a:t>年間で</a:t>
            </a:r>
            <a:r>
              <a:rPr lang="en-US" altLang="ja-JP" sz="1200" b="1">
                <a:solidFill>
                  <a:srgbClr val="0066FF"/>
                </a:solidFill>
                <a:latin typeface="HG丸ｺﾞｼｯｸM-PRO" pitchFamily="50" charset="-128"/>
                <a:ea typeface="HG丸ｺﾞｼｯｸM-PRO" pitchFamily="50" charset="-128"/>
              </a:rPr>
              <a:t>10</a:t>
            </a:r>
            <a:r>
              <a:rPr lang="ja-JP" altLang="en-US" sz="1200" b="1">
                <a:solidFill>
                  <a:srgbClr val="0066FF"/>
                </a:solidFill>
                <a:latin typeface="HG丸ｺﾞｼｯｸM-PRO" pitchFamily="50" charset="-128"/>
                <a:ea typeface="HG丸ｺﾞｼｯｸM-PRO" pitchFamily="50" charset="-128"/>
              </a:rPr>
              <a:t>万人以上の雇用創出！</a:t>
            </a:r>
          </a:p>
        </p:txBody>
      </p:sp>
      <p:sp>
        <p:nvSpPr>
          <p:cNvPr id="156" name="テキスト ボックス 2"/>
          <p:cNvSpPr txBox="1">
            <a:spLocks noChangeArrowheads="1"/>
          </p:cNvSpPr>
          <p:nvPr/>
        </p:nvSpPr>
        <p:spPr bwMode="auto">
          <a:xfrm>
            <a:off x="6371530" y="1147833"/>
            <a:ext cx="20018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lnSpc>
                <a:spcPts val="1600"/>
              </a:lnSpc>
            </a:pPr>
            <a:r>
              <a:rPr lang="ja-JP" altLang="en-US" sz="1400" dirty="0">
                <a:solidFill>
                  <a:srgbClr val="002060"/>
                </a:solidFill>
                <a:latin typeface="HGPｺﾞｼｯｸE" pitchFamily="50" charset="-128"/>
                <a:ea typeface="HGPｺﾞｼｯｸE" pitchFamily="50" charset="-128"/>
              </a:rPr>
              <a:t>◆実質成長率</a:t>
            </a:r>
            <a:r>
              <a:rPr lang="ja-JP" altLang="en-US" sz="800" dirty="0" smtClean="0">
                <a:solidFill>
                  <a:srgbClr val="002060"/>
                </a:solidFill>
                <a:latin typeface="HGPｺﾞｼｯｸE" pitchFamily="50" charset="-128"/>
                <a:ea typeface="HGPｺﾞｼｯｸE" pitchFamily="50" charset="-128"/>
              </a:rPr>
              <a:t>*</a:t>
            </a:r>
            <a:r>
              <a:rPr lang="en-US" altLang="ja-JP" sz="800" dirty="0">
                <a:solidFill>
                  <a:srgbClr val="002060"/>
                </a:solidFill>
                <a:latin typeface="HGPｺﾞｼｯｸE" pitchFamily="50" charset="-128"/>
                <a:ea typeface="HGPｺﾞｼｯｸE" pitchFamily="50" charset="-128"/>
              </a:rPr>
              <a:t>1</a:t>
            </a:r>
          </a:p>
          <a:p>
            <a:pPr eaLnBrk="1" hangingPunct="1">
              <a:lnSpc>
                <a:spcPts val="1600"/>
              </a:lnSpc>
            </a:pPr>
            <a:r>
              <a:rPr lang="ja-JP" altLang="en-US" sz="1400" dirty="0">
                <a:latin typeface="HGPｺﾞｼｯｸE" pitchFamily="50" charset="-128"/>
                <a:ea typeface="HGPｺﾞｼｯｸE" pitchFamily="50" charset="-128"/>
              </a:rPr>
              <a:t>　　　</a:t>
            </a:r>
            <a:r>
              <a:rPr lang="ja-JP" altLang="en-US" sz="1500" dirty="0">
                <a:latin typeface="HGPｺﾞｼｯｸE" pitchFamily="50" charset="-128"/>
                <a:ea typeface="HGPｺﾞｼｯｸE" pitchFamily="50" charset="-128"/>
              </a:rPr>
              <a:t>年平均２％以上</a:t>
            </a:r>
          </a:p>
        </p:txBody>
      </p:sp>
      <p:sp>
        <p:nvSpPr>
          <p:cNvPr id="157" name="テキスト ボックス 78"/>
          <p:cNvSpPr txBox="1">
            <a:spLocks noChangeArrowheads="1"/>
          </p:cNvSpPr>
          <p:nvPr/>
        </p:nvSpPr>
        <p:spPr bwMode="auto">
          <a:xfrm>
            <a:off x="6371530" y="1824108"/>
            <a:ext cx="2000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lnSpc>
                <a:spcPts val="1600"/>
              </a:lnSpc>
            </a:pPr>
            <a:r>
              <a:rPr lang="ja-JP" altLang="en-US" sz="1400">
                <a:solidFill>
                  <a:srgbClr val="002060"/>
                </a:solidFill>
                <a:latin typeface="HGPｺﾞｼｯｸE" pitchFamily="50" charset="-128"/>
                <a:ea typeface="HGPｺﾞｼｯｸE" pitchFamily="50" charset="-128"/>
              </a:rPr>
              <a:t>◆雇用創出</a:t>
            </a:r>
            <a:endParaRPr lang="en-US" altLang="ja-JP" sz="1400">
              <a:solidFill>
                <a:srgbClr val="002060"/>
              </a:solidFill>
              <a:latin typeface="HGPｺﾞｼｯｸE" pitchFamily="50" charset="-128"/>
              <a:ea typeface="HGPｺﾞｼｯｸE" pitchFamily="50" charset="-128"/>
            </a:endParaRPr>
          </a:p>
          <a:p>
            <a:pPr eaLnBrk="1" hangingPunct="1">
              <a:lnSpc>
                <a:spcPts val="1600"/>
              </a:lnSpc>
            </a:pPr>
            <a:r>
              <a:rPr lang="ja-JP" altLang="en-US" sz="1400">
                <a:latin typeface="HGPｺﾞｼｯｸE" pitchFamily="50" charset="-128"/>
                <a:ea typeface="HGPｺﾞｼｯｸE" pitchFamily="50" charset="-128"/>
              </a:rPr>
              <a:t>　　　</a:t>
            </a:r>
            <a:r>
              <a:rPr lang="ja-JP" altLang="en-US" sz="1500">
                <a:latin typeface="HGPｺﾞｼｯｸE" pitchFamily="50" charset="-128"/>
                <a:ea typeface="HGPｺﾞｼｯｸE" pitchFamily="50" charset="-128"/>
              </a:rPr>
              <a:t>年平均１万人以上</a:t>
            </a:r>
          </a:p>
        </p:txBody>
      </p:sp>
      <p:sp>
        <p:nvSpPr>
          <p:cNvPr id="158" name="テキスト ボックス 79"/>
          <p:cNvSpPr txBox="1">
            <a:spLocks noChangeArrowheads="1"/>
          </p:cNvSpPr>
          <p:nvPr/>
        </p:nvSpPr>
        <p:spPr bwMode="auto">
          <a:xfrm>
            <a:off x="6371530" y="2521021"/>
            <a:ext cx="247015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lnSpc>
                <a:spcPts val="1600"/>
              </a:lnSpc>
            </a:pPr>
            <a:r>
              <a:rPr lang="ja-JP" altLang="en-US" sz="1400" dirty="0">
                <a:solidFill>
                  <a:srgbClr val="002060"/>
                </a:solidFill>
                <a:latin typeface="HGPｺﾞｼｯｸE" pitchFamily="50" charset="-128"/>
                <a:ea typeface="HGPｺﾞｼｯｸE" pitchFamily="50" charset="-128"/>
              </a:rPr>
              <a:t>◆訪日外国人（</a:t>
            </a:r>
            <a:r>
              <a:rPr lang="en-US" altLang="ja-JP" sz="1400" dirty="0">
                <a:solidFill>
                  <a:srgbClr val="002060"/>
                </a:solidFill>
                <a:latin typeface="HGPｺﾞｼｯｸE" pitchFamily="50" charset="-128"/>
                <a:ea typeface="HGPｺﾞｼｯｸE" pitchFamily="50" charset="-128"/>
              </a:rPr>
              <a:t>2020</a:t>
            </a:r>
            <a:r>
              <a:rPr lang="ja-JP" altLang="en-US" sz="1400" dirty="0">
                <a:solidFill>
                  <a:srgbClr val="002060"/>
                </a:solidFill>
                <a:latin typeface="HGPｺﾞｼｯｸE" pitchFamily="50" charset="-128"/>
                <a:ea typeface="HGPｺﾞｼｯｸE" pitchFamily="50" charset="-128"/>
              </a:rPr>
              <a:t>年）</a:t>
            </a:r>
            <a:endParaRPr lang="en-US" altLang="ja-JP" sz="1400" dirty="0">
              <a:solidFill>
                <a:srgbClr val="002060"/>
              </a:solidFill>
              <a:latin typeface="HGPｺﾞｼｯｸE" pitchFamily="50" charset="-128"/>
              <a:ea typeface="HGPｺﾞｼｯｸE" pitchFamily="50" charset="-128"/>
            </a:endParaRPr>
          </a:p>
          <a:p>
            <a:pPr eaLnBrk="1" hangingPunct="1">
              <a:lnSpc>
                <a:spcPts val="1600"/>
              </a:lnSpc>
            </a:pPr>
            <a:r>
              <a:rPr lang="ja-JP" altLang="en-US" sz="1400" dirty="0">
                <a:latin typeface="HGPｺﾞｼｯｸE" pitchFamily="50" charset="-128"/>
                <a:ea typeface="HGPｺﾞｼｯｸE" pitchFamily="50" charset="-128"/>
              </a:rPr>
              <a:t>　　　</a:t>
            </a:r>
            <a:r>
              <a:rPr lang="ja-JP" altLang="en-US" sz="1500" dirty="0">
                <a:latin typeface="HGPｺﾞｼｯｸE" pitchFamily="50" charset="-128"/>
                <a:ea typeface="HGPｺﾞｼｯｸE" pitchFamily="50" charset="-128"/>
              </a:rPr>
              <a:t>年間</a:t>
            </a:r>
            <a:r>
              <a:rPr lang="en-US" altLang="ja-JP" sz="1500" dirty="0">
                <a:latin typeface="HGPｺﾞｼｯｸE" pitchFamily="50" charset="-128"/>
                <a:ea typeface="HGPｺﾞｼｯｸE" pitchFamily="50" charset="-128"/>
              </a:rPr>
              <a:t>650</a:t>
            </a:r>
            <a:r>
              <a:rPr lang="ja-JP" altLang="en-US" sz="1500" dirty="0">
                <a:latin typeface="HGPｺﾞｼｯｸE" pitchFamily="50" charset="-128"/>
                <a:ea typeface="HGPｺﾞｼｯｸE" pitchFamily="50" charset="-128"/>
              </a:rPr>
              <a:t>万人が大阪に</a:t>
            </a:r>
            <a:r>
              <a:rPr lang="ja-JP" altLang="en-US" sz="800" dirty="0" smtClean="0">
                <a:latin typeface="HGPｺﾞｼｯｸE" pitchFamily="50" charset="-128"/>
                <a:ea typeface="HGPｺﾞｼｯｸE" pitchFamily="50" charset="-128"/>
              </a:rPr>
              <a:t>*</a:t>
            </a:r>
            <a:r>
              <a:rPr lang="en-US" altLang="ja-JP" sz="800" dirty="0" smtClean="0">
                <a:latin typeface="HGPｺﾞｼｯｸE" pitchFamily="50" charset="-128"/>
                <a:ea typeface="HGPｺﾞｼｯｸE" pitchFamily="50" charset="-128"/>
              </a:rPr>
              <a:t>2</a:t>
            </a:r>
            <a:endParaRPr lang="ja-JP" altLang="en-US" sz="800" dirty="0">
              <a:latin typeface="HGPｺﾞｼｯｸE" pitchFamily="50" charset="-128"/>
              <a:ea typeface="HGPｺﾞｼｯｸE" pitchFamily="50" charset="-128"/>
            </a:endParaRPr>
          </a:p>
        </p:txBody>
      </p:sp>
      <p:sp>
        <p:nvSpPr>
          <p:cNvPr id="159" name="テキスト ボックス 80"/>
          <p:cNvSpPr txBox="1">
            <a:spLocks noChangeArrowheads="1"/>
          </p:cNvSpPr>
          <p:nvPr/>
        </p:nvSpPr>
        <p:spPr bwMode="auto">
          <a:xfrm>
            <a:off x="6371530" y="3578296"/>
            <a:ext cx="24685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lnSpc>
                <a:spcPts val="1600"/>
              </a:lnSpc>
            </a:pPr>
            <a:r>
              <a:rPr lang="ja-JP" altLang="en-US" sz="1400">
                <a:solidFill>
                  <a:srgbClr val="002060"/>
                </a:solidFill>
                <a:latin typeface="HGPｺﾞｼｯｸE" pitchFamily="50" charset="-128"/>
                <a:ea typeface="HGPｺﾞｼｯｸE" pitchFamily="50" charset="-128"/>
              </a:rPr>
              <a:t>◆貨物取扱量（</a:t>
            </a:r>
            <a:r>
              <a:rPr lang="en-US" altLang="ja-JP" sz="1400">
                <a:solidFill>
                  <a:srgbClr val="002060"/>
                </a:solidFill>
                <a:latin typeface="HGPｺﾞｼｯｸE" pitchFamily="50" charset="-128"/>
                <a:ea typeface="HGPｺﾞｼｯｸE" pitchFamily="50" charset="-128"/>
              </a:rPr>
              <a:t>2020</a:t>
            </a:r>
            <a:r>
              <a:rPr lang="ja-JP" altLang="en-US" sz="1400">
                <a:solidFill>
                  <a:srgbClr val="002060"/>
                </a:solidFill>
                <a:latin typeface="HGPｺﾞｼｯｸE" pitchFamily="50" charset="-128"/>
                <a:ea typeface="HGPｺﾞｼｯｸE" pitchFamily="50" charset="-128"/>
              </a:rPr>
              <a:t>年）</a:t>
            </a:r>
            <a:endParaRPr lang="en-US" altLang="ja-JP" sz="1400">
              <a:solidFill>
                <a:srgbClr val="002060"/>
              </a:solidFill>
              <a:latin typeface="HGPｺﾞｼｯｸE" pitchFamily="50" charset="-128"/>
              <a:ea typeface="HGPｺﾞｼｯｸE" pitchFamily="50" charset="-128"/>
            </a:endParaRPr>
          </a:p>
          <a:p>
            <a:pPr eaLnBrk="1" hangingPunct="1">
              <a:lnSpc>
                <a:spcPts val="1600"/>
              </a:lnSpc>
            </a:pPr>
            <a:r>
              <a:rPr lang="ja-JP" altLang="en-US" sz="1400">
                <a:latin typeface="HGPｺﾞｼｯｸE" pitchFamily="50" charset="-128"/>
                <a:ea typeface="HGPｺﾞｼｯｸE" pitchFamily="50" charset="-128"/>
              </a:rPr>
              <a:t>　　　</a:t>
            </a:r>
            <a:r>
              <a:rPr lang="ja-JP" altLang="en-US" sz="1500">
                <a:latin typeface="HGPｺﾞｼｯｸE" pitchFamily="50" charset="-128"/>
                <a:ea typeface="HGPｺﾞｼｯｸE" pitchFamily="50" charset="-128"/>
              </a:rPr>
              <a:t>関空</a:t>
            </a:r>
            <a:r>
              <a:rPr lang="en-US" altLang="ja-JP" sz="1500">
                <a:latin typeface="HGPｺﾞｼｯｸE" pitchFamily="50" charset="-128"/>
                <a:ea typeface="HGPｺﾞｼｯｸE" pitchFamily="50" charset="-128"/>
              </a:rPr>
              <a:t>60</a:t>
            </a:r>
            <a:r>
              <a:rPr lang="ja-JP" altLang="en-US" sz="1500">
                <a:latin typeface="HGPｺﾞｼｯｸE" pitchFamily="50" charset="-128"/>
                <a:ea typeface="HGPｺﾞｼｯｸE" pitchFamily="50" charset="-128"/>
              </a:rPr>
              <a:t>万トン増</a:t>
            </a:r>
          </a:p>
        </p:txBody>
      </p:sp>
      <p:sp>
        <p:nvSpPr>
          <p:cNvPr id="160" name="テキスト ボックス 81"/>
          <p:cNvSpPr txBox="1">
            <a:spLocks noChangeArrowheads="1"/>
          </p:cNvSpPr>
          <p:nvPr/>
        </p:nvSpPr>
        <p:spPr bwMode="auto">
          <a:xfrm>
            <a:off x="6371530" y="4633983"/>
            <a:ext cx="24701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lnSpc>
                <a:spcPts val="1600"/>
              </a:lnSpc>
            </a:pPr>
            <a:r>
              <a:rPr lang="ja-JP" altLang="en-US" sz="1400" dirty="0">
                <a:solidFill>
                  <a:srgbClr val="002060"/>
                </a:solidFill>
                <a:latin typeface="HGPｺﾞｼｯｸE" pitchFamily="50" charset="-128"/>
                <a:ea typeface="HGPｺﾞｼｯｸE" pitchFamily="50" charset="-128"/>
              </a:rPr>
              <a:t>　　　</a:t>
            </a:r>
            <a:r>
              <a:rPr lang="ja-JP" altLang="en-US" sz="1500" dirty="0">
                <a:latin typeface="HGPｺﾞｼｯｸE" pitchFamily="50" charset="-128"/>
                <a:ea typeface="HGPｺﾞｼｯｸE" pitchFamily="50" charset="-128"/>
              </a:rPr>
              <a:t>阪神港</a:t>
            </a:r>
            <a:r>
              <a:rPr lang="en-US" altLang="ja-JP" sz="1500" dirty="0">
                <a:latin typeface="HGPｺﾞｼｯｸE" pitchFamily="50" charset="-128"/>
                <a:ea typeface="HGPｺﾞｼｯｸE" pitchFamily="50" charset="-128"/>
              </a:rPr>
              <a:t>190</a:t>
            </a:r>
            <a:r>
              <a:rPr lang="ja-JP" altLang="en-US" sz="1500" dirty="0">
                <a:latin typeface="HGPｺﾞｼｯｸE" pitchFamily="50" charset="-128"/>
                <a:ea typeface="HGPｺﾞｼｯｸE" pitchFamily="50" charset="-128"/>
              </a:rPr>
              <a:t>万</a:t>
            </a:r>
            <a:r>
              <a:rPr lang="en-US" altLang="ja-JP" sz="1500" dirty="0">
                <a:latin typeface="HGPｺﾞｼｯｸE" pitchFamily="50" charset="-128"/>
                <a:ea typeface="HGPｺﾞｼｯｸE" pitchFamily="50" charset="-128"/>
              </a:rPr>
              <a:t>TEU</a:t>
            </a:r>
            <a:r>
              <a:rPr lang="ja-JP" altLang="en-US" sz="800" dirty="0" smtClean="0">
                <a:latin typeface="HGPｺﾞｼｯｸE" pitchFamily="50" charset="-128"/>
                <a:ea typeface="HGPｺﾞｼｯｸE" pitchFamily="50" charset="-128"/>
              </a:rPr>
              <a:t>*</a:t>
            </a:r>
            <a:r>
              <a:rPr lang="en-US" altLang="ja-JP" sz="800" dirty="0" smtClean="0">
                <a:latin typeface="HGPｺﾞｼｯｸE" pitchFamily="50" charset="-128"/>
                <a:ea typeface="HGPｺﾞｼｯｸE" pitchFamily="50" charset="-128"/>
              </a:rPr>
              <a:t>3</a:t>
            </a:r>
            <a:r>
              <a:rPr lang="ja-JP" altLang="en-US" sz="1500" dirty="0" smtClean="0">
                <a:latin typeface="HGPｺﾞｼｯｸE" pitchFamily="50" charset="-128"/>
                <a:ea typeface="HGPｺﾞｼｯｸE" pitchFamily="50" charset="-128"/>
              </a:rPr>
              <a:t>増</a:t>
            </a:r>
            <a:endParaRPr lang="ja-JP" altLang="en-US" sz="1500" dirty="0">
              <a:latin typeface="HGPｺﾞｼｯｸE" pitchFamily="50" charset="-128"/>
              <a:ea typeface="HGPｺﾞｼｯｸE" pitchFamily="50" charset="-128"/>
            </a:endParaRPr>
          </a:p>
        </p:txBody>
      </p:sp>
      <p:sp>
        <p:nvSpPr>
          <p:cNvPr id="161" name="右矢印 207"/>
          <p:cNvSpPr>
            <a:spLocks noChangeArrowheads="1"/>
          </p:cNvSpPr>
          <p:nvPr/>
        </p:nvSpPr>
        <p:spPr bwMode="auto">
          <a:xfrm>
            <a:off x="7270055" y="4229171"/>
            <a:ext cx="298450" cy="177800"/>
          </a:xfrm>
          <a:prstGeom prst="rightArrow">
            <a:avLst>
              <a:gd name="adj1" fmla="val 50000"/>
              <a:gd name="adj2" fmla="val 49860"/>
            </a:avLst>
          </a:prstGeom>
          <a:solidFill>
            <a:srgbClr val="002060"/>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129600" tIns="90000" rIns="129600" bIns="100800" anchor="ctr"/>
          <a:lstStyle/>
          <a:p>
            <a:pPr defTabSz="1279525"/>
            <a:endParaRPr lang="ja-JP" altLang="en-US">
              <a:solidFill>
                <a:srgbClr val="000000"/>
              </a:solidFill>
            </a:endParaRPr>
          </a:p>
        </p:txBody>
      </p:sp>
      <p:sp>
        <p:nvSpPr>
          <p:cNvPr id="121" name="環状矢印 120"/>
          <p:cNvSpPr/>
          <p:nvPr/>
        </p:nvSpPr>
        <p:spPr>
          <a:xfrm rot="5400000">
            <a:off x="5074992" y="2940167"/>
            <a:ext cx="1353993" cy="1351865"/>
          </a:xfrm>
          <a:prstGeom prst="circularArrow">
            <a:avLst>
              <a:gd name="adj1" fmla="val 12500"/>
              <a:gd name="adj2" fmla="val 1142322"/>
              <a:gd name="adj3" fmla="val 20457678"/>
              <a:gd name="adj4" fmla="val 10800000"/>
              <a:gd name="adj5" fmla="val 12500"/>
            </a:avLst>
          </a:prstGeom>
          <a:gradFill flip="none" rotWithShape="1">
            <a:gsLst>
              <a:gs pos="0">
                <a:srgbClr val="0070C0"/>
              </a:gs>
              <a:gs pos="71000">
                <a:schemeClr val="tx2">
                  <a:lumMod val="20000"/>
                  <a:lumOff val="80000"/>
                </a:schemeClr>
              </a:gs>
              <a:gs pos="100000">
                <a:schemeClr val="tx2"/>
              </a:gs>
            </a:gsLst>
            <a:lin ang="0" scaled="1"/>
            <a:tileRec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alpha val="90000"/>
              <a:hueOff val="0"/>
              <a:satOff val="0"/>
              <a:lumOff val="0"/>
              <a:alphaOff val="0"/>
            </a:schemeClr>
          </a:effectRef>
          <a:fontRef idx="minor">
            <a:schemeClr val="lt1"/>
          </a:fontRef>
        </p:style>
      </p:sp>
      <p:sp>
        <p:nvSpPr>
          <p:cNvPr id="163" name="テキスト ボックス 3"/>
          <p:cNvSpPr txBox="1">
            <a:spLocks noChangeArrowheads="1"/>
          </p:cNvSpPr>
          <p:nvPr/>
        </p:nvSpPr>
        <p:spPr bwMode="auto">
          <a:xfrm>
            <a:off x="3995936" y="4149080"/>
            <a:ext cx="122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dirty="0">
                <a:solidFill>
                  <a:srgbClr val="FF0000"/>
                </a:solidFill>
                <a:latin typeface="ＭＳ Ｐゴシック" charset="-128"/>
              </a:rPr>
              <a:t>アジアから</a:t>
            </a:r>
            <a:endParaRPr lang="en-US" altLang="ja-JP" sz="1200" b="1" dirty="0">
              <a:solidFill>
                <a:srgbClr val="FF0000"/>
              </a:solidFill>
              <a:latin typeface="ＭＳ Ｐゴシック" charset="-128"/>
            </a:endParaRPr>
          </a:p>
          <a:p>
            <a:pPr eaLnBrk="1" hangingPunct="1"/>
            <a:r>
              <a:rPr lang="ja-JP" altLang="en-US" sz="1200" b="1" dirty="0">
                <a:solidFill>
                  <a:srgbClr val="FF0000"/>
                </a:solidFill>
                <a:latin typeface="ＭＳ Ｐゴシック" charset="-128"/>
              </a:rPr>
              <a:t>日本各地へ</a:t>
            </a:r>
          </a:p>
        </p:txBody>
      </p:sp>
      <p:sp>
        <p:nvSpPr>
          <p:cNvPr id="164" name="テキスト ボックス 42"/>
          <p:cNvSpPr txBox="1">
            <a:spLocks noChangeArrowheads="1"/>
          </p:cNvSpPr>
          <p:nvPr/>
        </p:nvSpPr>
        <p:spPr bwMode="auto">
          <a:xfrm>
            <a:off x="4067944" y="5949280"/>
            <a:ext cx="174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200" b="1" dirty="0">
                <a:solidFill>
                  <a:srgbClr val="0070C0"/>
                </a:solidFill>
                <a:latin typeface="ＭＳ Ｐゴシック" charset="-128"/>
              </a:rPr>
              <a:t>日本各地からアジアへ</a:t>
            </a:r>
            <a:endParaRPr lang="en-US" altLang="ja-JP" sz="1200" b="1" dirty="0">
              <a:solidFill>
                <a:srgbClr val="0070C0"/>
              </a:solidFill>
              <a:latin typeface="ＭＳ Ｐゴシック" charset="-128"/>
            </a:endParaRPr>
          </a:p>
        </p:txBody>
      </p:sp>
      <p:sp>
        <p:nvSpPr>
          <p:cNvPr id="165" name="テキスト ボックス 3146"/>
          <p:cNvSpPr txBox="1">
            <a:spLocks noChangeArrowheads="1"/>
          </p:cNvSpPr>
          <p:nvPr/>
        </p:nvSpPr>
        <p:spPr bwMode="auto">
          <a:xfrm>
            <a:off x="4605065" y="5189130"/>
            <a:ext cx="13350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dirty="0">
                <a:solidFill>
                  <a:srgbClr val="C00000"/>
                </a:solidFill>
                <a:latin typeface="HG丸ｺﾞｼｯｸM-PRO" pitchFamily="50" charset="-128"/>
                <a:ea typeface="HG丸ｺﾞｼｯｸM-PRO" pitchFamily="50" charset="-128"/>
              </a:rPr>
              <a:t>関西国際</a:t>
            </a:r>
            <a:r>
              <a:rPr lang="ja-JP" altLang="en-US" dirty="0" smtClean="0">
                <a:solidFill>
                  <a:srgbClr val="C00000"/>
                </a:solidFill>
                <a:latin typeface="HG丸ｺﾞｼｯｸM-PRO" pitchFamily="50" charset="-128"/>
                <a:ea typeface="HG丸ｺﾞｼｯｸM-PRO" pitchFamily="50" charset="-128"/>
              </a:rPr>
              <a:t>空港</a:t>
            </a:r>
            <a:endParaRPr lang="en-US" altLang="ja-JP" dirty="0" smtClean="0">
              <a:solidFill>
                <a:srgbClr val="C00000"/>
              </a:solidFill>
              <a:latin typeface="HG丸ｺﾞｼｯｸM-PRO" pitchFamily="50" charset="-128"/>
              <a:ea typeface="HG丸ｺﾞｼｯｸM-PRO" pitchFamily="50" charset="-128"/>
            </a:endParaRPr>
          </a:p>
          <a:p>
            <a:pPr eaLnBrk="1" hangingPunct="1"/>
            <a:r>
              <a:rPr lang="ja-JP" altLang="en-US" dirty="0" smtClean="0">
                <a:solidFill>
                  <a:srgbClr val="C00000"/>
                </a:solidFill>
                <a:latin typeface="HG丸ｺﾞｼｯｸM-PRO" pitchFamily="50" charset="-128"/>
                <a:ea typeface="HG丸ｺﾞｼｯｸM-PRO" pitchFamily="50" charset="-128"/>
              </a:rPr>
              <a:t>阪神港</a:t>
            </a:r>
            <a:endParaRPr lang="en-US" altLang="ja-JP" dirty="0">
              <a:solidFill>
                <a:srgbClr val="C00000"/>
              </a:solidFill>
              <a:latin typeface="HG丸ｺﾞｼｯｸM-PRO" pitchFamily="50" charset="-128"/>
              <a:ea typeface="HG丸ｺﾞｼｯｸM-PRO" pitchFamily="50" charset="-128"/>
            </a:endParaRPr>
          </a:p>
        </p:txBody>
      </p:sp>
      <p:sp>
        <p:nvSpPr>
          <p:cNvPr id="166" name="正方形/長方形 165"/>
          <p:cNvSpPr/>
          <p:nvPr/>
        </p:nvSpPr>
        <p:spPr>
          <a:xfrm>
            <a:off x="6228184" y="5589240"/>
            <a:ext cx="2592288" cy="810478"/>
          </a:xfrm>
          <a:prstGeom prst="rect">
            <a:avLst/>
          </a:prstGeom>
        </p:spPr>
        <p:txBody>
          <a:bodyPr wrap="square">
            <a:spAutoFit/>
          </a:bodyPr>
          <a:lstStyle/>
          <a:p>
            <a:pPr>
              <a:lnSpc>
                <a:spcPts val="800"/>
              </a:lnSpc>
            </a:pPr>
            <a:r>
              <a:rPr lang="ja-JP" altLang="en-US" sz="800" dirty="0" smtClean="0"/>
              <a:t>*</a:t>
            </a:r>
            <a:r>
              <a:rPr lang="en-US" altLang="ja-JP" sz="800" dirty="0" smtClean="0"/>
              <a:t>1</a:t>
            </a:r>
            <a:r>
              <a:rPr lang="ja-JP" altLang="en-US" sz="800" dirty="0" smtClean="0"/>
              <a:t>　「実質経済成長率」の略。府域の経済規模の変化を示す指標。（物価の変動分を除く。）</a:t>
            </a:r>
            <a:endParaRPr lang="en-US" altLang="ja-JP" sz="800" dirty="0" smtClean="0"/>
          </a:p>
          <a:p>
            <a:pPr>
              <a:lnSpc>
                <a:spcPts val="800"/>
              </a:lnSpc>
            </a:pPr>
            <a:r>
              <a:rPr lang="ja-JP" altLang="en-US" sz="800" dirty="0" smtClean="0"/>
              <a:t>*</a:t>
            </a:r>
            <a:r>
              <a:rPr lang="en-US" altLang="ja-JP" sz="800" dirty="0" smtClean="0"/>
              <a:t>2</a:t>
            </a:r>
            <a:r>
              <a:rPr lang="ja-JP" altLang="en-US" sz="800" dirty="0" smtClean="0"/>
              <a:t>　参考：大阪の観光戦略＝「</a:t>
            </a:r>
            <a:r>
              <a:rPr lang="en-US" altLang="ja-JP" sz="800" dirty="0" smtClean="0"/>
              <a:t>2020</a:t>
            </a:r>
            <a:r>
              <a:rPr lang="ja-JP" altLang="en-US" sz="800" dirty="0" smtClean="0"/>
              <a:t>年に訪日外国人旅行者</a:t>
            </a:r>
            <a:r>
              <a:rPr lang="en-US" altLang="ja-JP" sz="800" dirty="0" smtClean="0"/>
              <a:t>650</a:t>
            </a:r>
            <a:r>
              <a:rPr lang="ja-JP" altLang="en-US" sz="800" dirty="0" smtClean="0"/>
              <a:t>万人が大阪に」の目標達成に向けた取組戦略。</a:t>
            </a:r>
            <a:r>
              <a:rPr lang="en-US" altLang="ja-JP" sz="800" dirty="0" smtClean="0"/>
              <a:t>H24.12</a:t>
            </a:r>
            <a:r>
              <a:rPr lang="ja-JP" altLang="en-US" sz="800" dirty="0" smtClean="0"/>
              <a:t>月策定。</a:t>
            </a:r>
            <a:r>
              <a:rPr lang="en-US" altLang="ja-JP" sz="800" dirty="0" smtClean="0"/>
              <a:t/>
            </a:r>
            <a:br>
              <a:rPr lang="en-US" altLang="ja-JP" sz="800" dirty="0" smtClean="0"/>
            </a:br>
            <a:r>
              <a:rPr lang="ja-JP" altLang="en-US" sz="800" dirty="0" smtClean="0"/>
              <a:t>*</a:t>
            </a:r>
            <a:r>
              <a:rPr lang="en-US" altLang="ja-JP" sz="800" dirty="0" smtClean="0"/>
              <a:t>3</a:t>
            </a:r>
            <a:r>
              <a:rPr lang="ja-JP" altLang="en-US" sz="800" dirty="0" smtClean="0"/>
              <a:t>　国際標準（</a:t>
            </a:r>
            <a:r>
              <a:rPr lang="en-US" altLang="ja-JP" sz="800" dirty="0" smtClean="0"/>
              <a:t>20</a:t>
            </a:r>
            <a:r>
              <a:rPr lang="ja-JP" altLang="en-US" sz="800" dirty="0" smtClean="0"/>
              <a:t>フィートコンテナ）の海上貨物用コンテナを</a:t>
            </a:r>
            <a:r>
              <a:rPr lang="en-US" altLang="ja-JP" sz="800" dirty="0" smtClean="0"/>
              <a:t>1</a:t>
            </a:r>
            <a:r>
              <a:rPr lang="ja-JP" altLang="en-US" sz="800" dirty="0" smtClean="0"/>
              <a:t>単位とした貨物量を表す単位。</a:t>
            </a:r>
            <a:endParaRPr lang="en-US" altLang="ja-JP"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a:spLocks noChangeAspect="1"/>
          </p:cNvSpPr>
          <p:nvPr/>
        </p:nvSpPr>
        <p:spPr bwMode="auto">
          <a:xfrm rot="18399500">
            <a:off x="6379074" y="5113316"/>
            <a:ext cx="1726138" cy="1063717"/>
          </a:xfrm>
          <a:custGeom>
            <a:avLst/>
            <a:gdLst>
              <a:gd name="connsiteX0" fmla="*/ 0 w 1178718"/>
              <a:gd name="connsiteY0" fmla="*/ 154552 h 1030348"/>
              <a:gd name="connsiteX1" fmla="*/ 663544 w 1178718"/>
              <a:gd name="connsiteY1" fmla="*/ 154552 h 1030348"/>
              <a:gd name="connsiteX2" fmla="*/ 663544 w 1178718"/>
              <a:gd name="connsiteY2" fmla="*/ 0 h 1030348"/>
              <a:gd name="connsiteX3" fmla="*/ 1178718 w 1178718"/>
              <a:gd name="connsiteY3" fmla="*/ 515174 h 1030348"/>
              <a:gd name="connsiteX4" fmla="*/ 663544 w 1178718"/>
              <a:gd name="connsiteY4" fmla="*/ 1030348 h 1030348"/>
              <a:gd name="connsiteX5" fmla="*/ 663544 w 1178718"/>
              <a:gd name="connsiteY5" fmla="*/ 875796 h 1030348"/>
              <a:gd name="connsiteX6" fmla="*/ 0 w 1178718"/>
              <a:gd name="connsiteY6" fmla="*/ 875796 h 1030348"/>
              <a:gd name="connsiteX7" fmla="*/ 0 w 1178718"/>
              <a:gd name="connsiteY7" fmla="*/ 154552 h 103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718" h="1030348">
                <a:moveTo>
                  <a:pt x="0" y="154552"/>
                </a:moveTo>
                <a:lnTo>
                  <a:pt x="663544" y="154552"/>
                </a:lnTo>
                <a:lnTo>
                  <a:pt x="663544" y="0"/>
                </a:lnTo>
                <a:lnTo>
                  <a:pt x="1178718" y="515174"/>
                </a:lnTo>
                <a:lnTo>
                  <a:pt x="663544" y="1030348"/>
                </a:lnTo>
                <a:lnTo>
                  <a:pt x="663544" y="875796"/>
                </a:lnTo>
                <a:lnTo>
                  <a:pt x="0" y="875796"/>
                </a:lnTo>
                <a:lnTo>
                  <a:pt x="0" y="154552"/>
                </a:lnTo>
                <a:close/>
              </a:path>
            </a:pathLst>
          </a:custGeom>
          <a:solidFill>
            <a:srgbClr val="FF9900">
              <a:alpha val="61000"/>
            </a:srgbClr>
          </a:solidFill>
          <a:ln>
            <a:noFill/>
          </a:ln>
          <a:scene3d>
            <a:camera prst="orthographicFront"/>
            <a:lightRig rig="threePt" dir="t"/>
          </a:scene3d>
          <a:sp3d>
            <a:bevelT w="0" h="0"/>
            <a:bevelB w="0" h="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17539" tIns="160267" rIns="320844" bIns="160267" spcCol="1270" anchor="ctr"/>
          <a:lstStyle/>
          <a:p>
            <a:pPr indent="-457200" defTabSz="400050">
              <a:lnSpc>
                <a:spcPct val="90000"/>
              </a:lnSpc>
              <a:spcAft>
                <a:spcPct val="15000"/>
              </a:spcAft>
              <a:buFontTx/>
              <a:buChar char="••"/>
              <a:defRPr/>
            </a:pPr>
            <a:endParaRPr lang="ja-JP" altLang="en-US" sz="1400" dirty="0">
              <a:solidFill>
                <a:prstClr val="black">
                  <a:hueOff val="0"/>
                  <a:satOff val="0"/>
                  <a:lumOff val="0"/>
                  <a:alphaOff val="0"/>
                </a:prstClr>
              </a:solidFill>
            </a:endParaRPr>
          </a:p>
          <a:p>
            <a:pPr marL="57150" lvl="1" indent="-57150" defTabSz="400050">
              <a:lnSpc>
                <a:spcPct val="90000"/>
              </a:lnSpc>
              <a:spcAft>
                <a:spcPct val="15000"/>
              </a:spcAft>
              <a:buFontTx/>
              <a:buChar char="••"/>
              <a:defRPr/>
            </a:pPr>
            <a:endParaRPr lang="ja-JP" altLang="en-US" sz="1400" dirty="0">
              <a:solidFill>
                <a:prstClr val="black">
                  <a:hueOff val="0"/>
                  <a:satOff val="0"/>
                  <a:lumOff val="0"/>
                  <a:alphaOff val="0"/>
                </a:prstClr>
              </a:solidFill>
            </a:endParaRPr>
          </a:p>
        </p:txBody>
      </p:sp>
      <p:grpSp>
        <p:nvGrpSpPr>
          <p:cNvPr id="2" name="グループ化 6"/>
          <p:cNvGrpSpPr>
            <a:grpSpLocks noChangeAspect="1"/>
          </p:cNvGrpSpPr>
          <p:nvPr/>
        </p:nvGrpSpPr>
        <p:grpSpPr bwMode="auto">
          <a:xfrm>
            <a:off x="5724127" y="1764570"/>
            <a:ext cx="3237905" cy="2005611"/>
            <a:chOff x="3560313" y="4526923"/>
            <a:chExt cx="2218220" cy="1373231"/>
          </a:xfrm>
        </p:grpSpPr>
        <p:pic>
          <p:nvPicPr>
            <p:cNvPr id="3" name="図 2"/>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4694930" y="4526923"/>
              <a:ext cx="1083602" cy="745201"/>
            </a:xfrm>
            <a:prstGeom prst="rect">
              <a:avLst/>
            </a:prstGeom>
            <a:ln>
              <a:noFill/>
            </a:ln>
            <a:effectLst>
              <a:softEdge rad="0"/>
            </a:effectLst>
          </p:spPr>
        </p:pic>
        <p:pic>
          <p:nvPicPr>
            <p:cNvPr id="4" name="図 3"/>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3560313" y="4532570"/>
              <a:ext cx="1083602" cy="745201"/>
            </a:xfrm>
            <a:prstGeom prst="rect">
              <a:avLst/>
            </a:prstGeom>
            <a:ln>
              <a:noFill/>
            </a:ln>
            <a:effectLst>
              <a:softEdge rad="0"/>
            </a:effectLst>
          </p:spPr>
        </p:pic>
        <p:sp>
          <p:nvSpPr>
            <p:cNvPr id="5" name="フリーフォーム 4"/>
            <p:cNvSpPr/>
            <p:nvPr/>
          </p:nvSpPr>
          <p:spPr bwMode="auto">
            <a:xfrm>
              <a:off x="4694931" y="5272121"/>
              <a:ext cx="1083602" cy="628031"/>
            </a:xfrm>
            <a:custGeom>
              <a:avLst/>
              <a:gdLst>
                <a:gd name="connsiteX0" fmla="*/ 0 w 1045838"/>
                <a:gd name="connsiteY0" fmla="*/ 0 h 627503"/>
                <a:gd name="connsiteX1" fmla="*/ 1045838 w 1045838"/>
                <a:gd name="connsiteY1" fmla="*/ 0 h 627503"/>
                <a:gd name="connsiteX2" fmla="*/ 1045838 w 1045838"/>
                <a:gd name="connsiteY2" fmla="*/ 627503 h 627503"/>
                <a:gd name="connsiteX3" fmla="*/ 0 w 1045838"/>
                <a:gd name="connsiteY3" fmla="*/ 627503 h 627503"/>
                <a:gd name="connsiteX4" fmla="*/ 0 w 1045838"/>
                <a:gd name="connsiteY4" fmla="*/ 0 h 62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838" h="627503">
                  <a:moveTo>
                    <a:pt x="0" y="0"/>
                  </a:moveTo>
                  <a:lnTo>
                    <a:pt x="1045838" y="0"/>
                  </a:lnTo>
                  <a:lnTo>
                    <a:pt x="1045838" y="627503"/>
                  </a:lnTo>
                  <a:lnTo>
                    <a:pt x="0" y="62750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lIns="53340" tIns="53340" rIns="53340" bIns="53340" spcCol="1270" anchor="ctr"/>
            <a:lstStyle/>
            <a:p>
              <a:pPr algn="ctr" defTabSz="622300">
                <a:lnSpc>
                  <a:spcPct val="90000"/>
                </a:lnSpc>
                <a:spcAft>
                  <a:spcPct val="35000"/>
                </a:spcAft>
                <a:defRPr/>
              </a:pPr>
              <a:r>
                <a:rPr lang="ja-JP" altLang="en-US" sz="2000" dirty="0">
                  <a:solidFill>
                    <a:srgbClr val="000000"/>
                  </a:solidFill>
                  <a:latin typeface="HGPｺﾞｼｯｸE" pitchFamily="50" charset="-128"/>
                  <a:ea typeface="HGPｺﾞｼｯｸE" pitchFamily="50" charset="-128"/>
                </a:rPr>
                <a:t>都市の再生</a:t>
              </a:r>
            </a:p>
          </p:txBody>
        </p:sp>
        <p:sp>
          <p:nvSpPr>
            <p:cNvPr id="6" name="フリーフォーム 5"/>
            <p:cNvSpPr/>
            <p:nvPr/>
          </p:nvSpPr>
          <p:spPr bwMode="auto">
            <a:xfrm>
              <a:off x="3560314" y="5272123"/>
              <a:ext cx="1083602" cy="628031"/>
            </a:xfrm>
            <a:custGeom>
              <a:avLst/>
              <a:gdLst>
                <a:gd name="connsiteX0" fmla="*/ 0 w 1045838"/>
                <a:gd name="connsiteY0" fmla="*/ 0 h 627503"/>
                <a:gd name="connsiteX1" fmla="*/ 1045838 w 1045838"/>
                <a:gd name="connsiteY1" fmla="*/ 0 h 627503"/>
                <a:gd name="connsiteX2" fmla="*/ 1045838 w 1045838"/>
                <a:gd name="connsiteY2" fmla="*/ 627503 h 627503"/>
                <a:gd name="connsiteX3" fmla="*/ 0 w 1045838"/>
                <a:gd name="connsiteY3" fmla="*/ 627503 h 627503"/>
                <a:gd name="connsiteX4" fmla="*/ 0 w 1045838"/>
                <a:gd name="connsiteY4" fmla="*/ 0 h 62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838" h="627503">
                  <a:moveTo>
                    <a:pt x="0" y="0"/>
                  </a:moveTo>
                  <a:lnTo>
                    <a:pt x="1045838" y="0"/>
                  </a:lnTo>
                  <a:lnTo>
                    <a:pt x="1045838" y="627503"/>
                  </a:lnTo>
                  <a:lnTo>
                    <a:pt x="0" y="62750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450407"/>
                <a:satOff val="29858"/>
                <a:lumOff val="6471"/>
                <a:alphaOff val="0"/>
              </a:schemeClr>
            </a:fillRef>
            <a:effectRef idx="1">
              <a:schemeClr val="accent5">
                <a:hueOff val="-7450407"/>
                <a:satOff val="29858"/>
                <a:lumOff val="6471"/>
                <a:alphaOff val="0"/>
              </a:schemeClr>
            </a:effectRef>
            <a:fontRef idx="minor">
              <a:schemeClr val="dk1"/>
            </a:fontRef>
          </p:style>
          <p:txBody>
            <a:bodyPr lIns="53340" tIns="53340" rIns="53340" bIns="53340" spcCol="1270" anchor="ctr"/>
            <a:lstStyle/>
            <a:p>
              <a:pPr algn="ctr" defTabSz="622300">
                <a:lnSpc>
                  <a:spcPct val="90000"/>
                </a:lnSpc>
                <a:spcAft>
                  <a:spcPct val="35000"/>
                </a:spcAft>
                <a:defRPr/>
              </a:pPr>
              <a:r>
                <a:rPr lang="ja-JP" altLang="en-US" sz="2000" dirty="0">
                  <a:solidFill>
                    <a:srgbClr val="000000"/>
                  </a:solidFill>
                  <a:latin typeface="HGPｺﾞｼｯｸE" pitchFamily="50" charset="-128"/>
                  <a:ea typeface="HGPｺﾞｼｯｸE" pitchFamily="50" charset="-128"/>
                </a:rPr>
                <a:t>物流・人流</a:t>
              </a:r>
              <a:r>
                <a:rPr lang="en-US" altLang="ja-JP" sz="2000" dirty="0">
                  <a:solidFill>
                    <a:srgbClr val="000000"/>
                  </a:solidFill>
                  <a:latin typeface="HGPｺﾞｼｯｸE" pitchFamily="50" charset="-128"/>
                  <a:ea typeface="HGPｺﾞｼｯｸE" pitchFamily="50" charset="-128"/>
                </a:rPr>
                <a:t/>
              </a:r>
              <a:br>
                <a:rPr lang="en-US" altLang="ja-JP" sz="2000" dirty="0">
                  <a:solidFill>
                    <a:srgbClr val="000000"/>
                  </a:solidFill>
                  <a:latin typeface="HGPｺﾞｼｯｸE" pitchFamily="50" charset="-128"/>
                  <a:ea typeface="HGPｺﾞｼｯｸE" pitchFamily="50" charset="-128"/>
                </a:rPr>
              </a:br>
              <a:r>
                <a:rPr lang="ja-JP" altLang="en-US" sz="2000" dirty="0">
                  <a:solidFill>
                    <a:srgbClr val="000000"/>
                  </a:solidFill>
                  <a:latin typeface="HGPｺﾞｼｯｸE" pitchFamily="50" charset="-128"/>
                  <a:ea typeface="HGPｺﾞｼｯｸE" pitchFamily="50" charset="-128"/>
                </a:rPr>
                <a:t>インフラ</a:t>
              </a:r>
            </a:p>
          </p:txBody>
        </p:sp>
      </p:grpSp>
      <p:sp>
        <p:nvSpPr>
          <p:cNvPr id="7" name="テキスト ボックス 6"/>
          <p:cNvSpPr txBox="1">
            <a:spLocks noChangeAspect="1" noChangeArrowheads="1"/>
          </p:cNvSpPr>
          <p:nvPr/>
        </p:nvSpPr>
        <p:spPr bwMode="auto">
          <a:xfrm>
            <a:off x="827584" y="4149080"/>
            <a:ext cx="4752528"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indent="85725" eaLnBrk="1" hangingPunct="1">
              <a:lnSpc>
                <a:spcPct val="150000"/>
              </a:lnSpc>
              <a:defRPr/>
            </a:pPr>
            <a:r>
              <a:rPr lang="ja-JP" altLang="en-US" sz="2800" dirty="0" smtClean="0">
                <a:solidFill>
                  <a:srgbClr val="002060"/>
                </a:solidFill>
                <a:latin typeface="HGPｺﾞｼｯｸE" pitchFamily="50" charset="-128"/>
                <a:ea typeface="HGPｺﾞｼｯｸE" pitchFamily="50" charset="-128"/>
              </a:rPr>
              <a:t>既存資産（ヒト・モノ・カネ）を活用し、大阪・関西がもつ</a:t>
            </a:r>
            <a:endParaRPr lang="en-US" altLang="ja-JP" sz="2800" dirty="0" smtClean="0">
              <a:solidFill>
                <a:srgbClr val="002060"/>
              </a:solidFill>
              <a:latin typeface="HGPｺﾞｼｯｸE" pitchFamily="50" charset="-128"/>
              <a:ea typeface="HGPｺﾞｼｯｸE" pitchFamily="50" charset="-128"/>
            </a:endParaRPr>
          </a:p>
          <a:p>
            <a:pPr indent="85725" eaLnBrk="1" hangingPunct="1">
              <a:lnSpc>
                <a:spcPct val="150000"/>
              </a:lnSpc>
              <a:defRPr/>
            </a:pPr>
            <a:r>
              <a:rPr lang="ja-JP" altLang="en-US" sz="2800" dirty="0" smtClean="0">
                <a:solidFill>
                  <a:srgbClr val="002060"/>
                </a:solidFill>
                <a:latin typeface="HGPｺﾞｼｯｸE" pitchFamily="50" charset="-128"/>
                <a:ea typeface="HGPｺﾞｼｯｸE" pitchFamily="50" charset="-128"/>
              </a:rPr>
              <a:t>“強み”“優位性”を磨きます。</a:t>
            </a:r>
            <a:endParaRPr lang="en-US" altLang="ja-JP" sz="2800" dirty="0" smtClean="0">
              <a:solidFill>
                <a:srgbClr val="002060"/>
              </a:solidFill>
              <a:latin typeface="HGPｺﾞｼｯｸE" pitchFamily="50" charset="-128"/>
              <a:ea typeface="HGPｺﾞｼｯｸE" pitchFamily="50" charset="-128"/>
            </a:endParaRPr>
          </a:p>
        </p:txBody>
      </p:sp>
      <p:grpSp>
        <p:nvGrpSpPr>
          <p:cNvPr id="8" name="グループ化 5"/>
          <p:cNvGrpSpPr>
            <a:grpSpLocks noChangeAspect="1"/>
          </p:cNvGrpSpPr>
          <p:nvPr/>
        </p:nvGrpSpPr>
        <p:grpSpPr bwMode="auto">
          <a:xfrm>
            <a:off x="755576" y="1764465"/>
            <a:ext cx="4941448" cy="2024576"/>
            <a:chOff x="180975" y="4288821"/>
            <a:chExt cx="3384550" cy="1387527"/>
          </a:xfrm>
        </p:grpSpPr>
        <p:pic>
          <p:nvPicPr>
            <p:cNvPr id="9" name="図 2"/>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6068" y="4294546"/>
              <a:ext cx="1083600" cy="7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446205" y="4288821"/>
              <a:ext cx="1119320" cy="745976"/>
            </a:xfrm>
            <a:prstGeom prst="rect">
              <a:avLst/>
            </a:prstGeom>
            <a:ln>
              <a:noFill/>
            </a:ln>
            <a:effectLst>
              <a:softEdge rad="0"/>
            </a:effectLst>
          </p:spPr>
        </p:pic>
        <p:sp>
          <p:nvSpPr>
            <p:cNvPr id="11" name="フリーフォーム 10"/>
            <p:cNvSpPr/>
            <p:nvPr/>
          </p:nvSpPr>
          <p:spPr bwMode="auto">
            <a:xfrm>
              <a:off x="2463351" y="5034795"/>
              <a:ext cx="1083600" cy="627684"/>
            </a:xfrm>
            <a:custGeom>
              <a:avLst/>
              <a:gdLst>
                <a:gd name="connsiteX0" fmla="*/ 0 w 1045838"/>
                <a:gd name="connsiteY0" fmla="*/ 0 h 627503"/>
                <a:gd name="connsiteX1" fmla="*/ 1045838 w 1045838"/>
                <a:gd name="connsiteY1" fmla="*/ 0 h 627503"/>
                <a:gd name="connsiteX2" fmla="*/ 1045838 w 1045838"/>
                <a:gd name="connsiteY2" fmla="*/ 627503 h 627503"/>
                <a:gd name="connsiteX3" fmla="*/ 0 w 1045838"/>
                <a:gd name="connsiteY3" fmla="*/ 627503 h 627503"/>
                <a:gd name="connsiteX4" fmla="*/ 0 w 1045838"/>
                <a:gd name="connsiteY4" fmla="*/ 0 h 62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838" h="627503">
                  <a:moveTo>
                    <a:pt x="0" y="0"/>
                  </a:moveTo>
                  <a:lnTo>
                    <a:pt x="1045838" y="0"/>
                  </a:lnTo>
                  <a:lnTo>
                    <a:pt x="1045838" y="627503"/>
                  </a:lnTo>
                  <a:lnTo>
                    <a:pt x="0" y="62750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lIns="53340" tIns="53340" rIns="53340" bIns="53340" spcCol="1270" anchor="ctr"/>
            <a:lstStyle/>
            <a:p>
              <a:pPr algn="ctr" defTabSz="622300">
                <a:lnSpc>
                  <a:spcPct val="90000"/>
                </a:lnSpc>
                <a:spcAft>
                  <a:spcPct val="35000"/>
                </a:spcAft>
                <a:defRPr/>
              </a:pPr>
              <a:r>
                <a:rPr lang="ja-JP" altLang="en-US" sz="2000" dirty="0">
                  <a:solidFill>
                    <a:srgbClr val="000000"/>
                  </a:solidFill>
                  <a:latin typeface="HGPｺﾞｼｯｸE" pitchFamily="50" charset="-128"/>
                  <a:ea typeface="HGPｺﾞｼｯｸE" pitchFamily="50" charset="-128"/>
                </a:rPr>
                <a:t>産業</a:t>
              </a:r>
              <a:r>
                <a:rPr lang="en-US" altLang="ja-JP" sz="2000" dirty="0">
                  <a:solidFill>
                    <a:srgbClr val="000000"/>
                  </a:solidFill>
                  <a:latin typeface="HGPｺﾞｼｯｸE" pitchFamily="50" charset="-128"/>
                  <a:ea typeface="HGPｺﾞｼｯｸE" pitchFamily="50" charset="-128"/>
                </a:rPr>
                <a:t/>
              </a:r>
              <a:br>
                <a:rPr lang="en-US" altLang="ja-JP" sz="2000" dirty="0">
                  <a:solidFill>
                    <a:srgbClr val="000000"/>
                  </a:solidFill>
                  <a:latin typeface="HGPｺﾞｼｯｸE" pitchFamily="50" charset="-128"/>
                  <a:ea typeface="HGPｺﾞｼｯｸE" pitchFamily="50" charset="-128"/>
                </a:rPr>
              </a:br>
              <a:r>
                <a:rPr lang="ja-JP" altLang="en-US" sz="2000" dirty="0">
                  <a:solidFill>
                    <a:srgbClr val="000000"/>
                  </a:solidFill>
                  <a:latin typeface="HGPｺﾞｼｯｸE" pitchFamily="50" charset="-128"/>
                  <a:ea typeface="HGPｺﾞｼｯｸE" pitchFamily="50" charset="-128"/>
                </a:rPr>
                <a:t>技術力</a:t>
              </a:r>
              <a:endParaRPr lang="en-US" altLang="ja-JP" sz="2000" dirty="0">
                <a:solidFill>
                  <a:srgbClr val="000000"/>
                </a:solidFill>
                <a:latin typeface="HGPｺﾞｼｯｸE" pitchFamily="50" charset="-128"/>
                <a:ea typeface="HGPｺﾞｼｯｸE" pitchFamily="50" charset="-128"/>
              </a:endParaRPr>
            </a:p>
          </p:txBody>
        </p:sp>
        <p:pic>
          <p:nvPicPr>
            <p:cNvPr id="12" name="Picture 18" descr="\\webx.lan.pref.osaka.jp\DavWWWRoot\02\osakaseichosenryaku\DocLib\府民文化部\(3)大阪ミュージアム登録物\(3)-④御堂筋kapp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975" y="4294546"/>
              <a:ext cx="1122004" cy="745976"/>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フリーフォーム 12"/>
            <p:cNvSpPr/>
            <p:nvPr/>
          </p:nvSpPr>
          <p:spPr bwMode="auto">
            <a:xfrm>
              <a:off x="180975" y="5048664"/>
              <a:ext cx="1101885" cy="627684"/>
            </a:xfrm>
            <a:custGeom>
              <a:avLst/>
              <a:gdLst>
                <a:gd name="connsiteX0" fmla="*/ 0 w 1045838"/>
                <a:gd name="connsiteY0" fmla="*/ 0 h 627503"/>
                <a:gd name="connsiteX1" fmla="*/ 1045838 w 1045838"/>
                <a:gd name="connsiteY1" fmla="*/ 0 h 627503"/>
                <a:gd name="connsiteX2" fmla="*/ 1045838 w 1045838"/>
                <a:gd name="connsiteY2" fmla="*/ 627503 h 627503"/>
                <a:gd name="connsiteX3" fmla="*/ 0 w 1045838"/>
                <a:gd name="connsiteY3" fmla="*/ 627503 h 627503"/>
                <a:gd name="connsiteX4" fmla="*/ 0 w 1045838"/>
                <a:gd name="connsiteY4" fmla="*/ 0 h 62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838" h="627503">
                  <a:moveTo>
                    <a:pt x="0" y="0"/>
                  </a:moveTo>
                  <a:lnTo>
                    <a:pt x="1045838" y="0"/>
                  </a:lnTo>
                  <a:lnTo>
                    <a:pt x="1045838" y="627503"/>
                  </a:lnTo>
                  <a:lnTo>
                    <a:pt x="0" y="62750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53340" tIns="53340" rIns="53340" bIns="53340" spcCol="1270" anchor="ctr"/>
            <a:lstStyle/>
            <a:p>
              <a:pPr algn="ctr" defTabSz="622300">
                <a:lnSpc>
                  <a:spcPct val="90000"/>
                </a:lnSpc>
                <a:spcAft>
                  <a:spcPct val="35000"/>
                </a:spcAft>
                <a:defRPr/>
              </a:pPr>
              <a:r>
                <a:rPr lang="ja-JP" altLang="en-US" sz="2000" dirty="0" smtClean="0">
                  <a:solidFill>
                    <a:srgbClr val="000000"/>
                  </a:solidFill>
                  <a:latin typeface="HGPｺﾞｼｯｸE" pitchFamily="50" charset="-128"/>
                  <a:ea typeface="HGPｺﾞｼｯｸE" pitchFamily="50" charset="-128"/>
                </a:rPr>
                <a:t>集客力</a:t>
              </a:r>
              <a:endParaRPr lang="ja-JP" altLang="en-US" sz="2000" dirty="0">
                <a:solidFill>
                  <a:srgbClr val="000000"/>
                </a:solidFill>
                <a:latin typeface="HGPｺﾞｼｯｸE" pitchFamily="50" charset="-128"/>
                <a:ea typeface="HGPｺﾞｼｯｸE" pitchFamily="50" charset="-128"/>
              </a:endParaRPr>
            </a:p>
          </p:txBody>
        </p:sp>
        <p:sp>
          <p:nvSpPr>
            <p:cNvPr id="14" name="フリーフォーム 13"/>
            <p:cNvSpPr/>
            <p:nvPr/>
          </p:nvSpPr>
          <p:spPr bwMode="auto">
            <a:xfrm>
              <a:off x="1315346" y="5034797"/>
              <a:ext cx="1083600" cy="627684"/>
            </a:xfrm>
            <a:custGeom>
              <a:avLst/>
              <a:gdLst>
                <a:gd name="connsiteX0" fmla="*/ 0 w 1045838"/>
                <a:gd name="connsiteY0" fmla="*/ 0 h 627503"/>
                <a:gd name="connsiteX1" fmla="*/ 1045838 w 1045838"/>
                <a:gd name="connsiteY1" fmla="*/ 0 h 627503"/>
                <a:gd name="connsiteX2" fmla="*/ 1045838 w 1045838"/>
                <a:gd name="connsiteY2" fmla="*/ 627503 h 627503"/>
                <a:gd name="connsiteX3" fmla="*/ 0 w 1045838"/>
                <a:gd name="connsiteY3" fmla="*/ 627503 h 627503"/>
                <a:gd name="connsiteX4" fmla="*/ 0 w 1045838"/>
                <a:gd name="connsiteY4" fmla="*/ 0 h 62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838" h="627503">
                  <a:moveTo>
                    <a:pt x="0" y="0"/>
                  </a:moveTo>
                  <a:lnTo>
                    <a:pt x="1045838" y="0"/>
                  </a:lnTo>
                  <a:lnTo>
                    <a:pt x="1045838" y="627503"/>
                  </a:lnTo>
                  <a:lnTo>
                    <a:pt x="0" y="627503"/>
                  </a:lnTo>
                  <a:lnTo>
                    <a:pt x="0" y="0"/>
                  </a:lnTo>
                  <a:close/>
                </a:path>
              </a:pathLst>
            </a:custGeom>
            <a:gradFill>
              <a:gsLst>
                <a:gs pos="0">
                  <a:srgbClr val="FF7C80"/>
                </a:gs>
                <a:gs pos="35000">
                  <a:srgbClr val="FFA7A9"/>
                </a:gs>
                <a:gs pos="100000">
                  <a:srgbClr val="FFE5E5"/>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483469"/>
                <a:satOff val="9953"/>
                <a:lumOff val="2157"/>
                <a:alphaOff val="0"/>
              </a:schemeClr>
            </a:fillRef>
            <a:effectRef idx="1">
              <a:schemeClr val="accent5">
                <a:hueOff val="-2483469"/>
                <a:satOff val="9953"/>
                <a:lumOff val="2157"/>
                <a:alphaOff val="0"/>
              </a:schemeClr>
            </a:effectRef>
            <a:fontRef idx="minor">
              <a:schemeClr val="dk1"/>
            </a:fontRef>
          </p:style>
          <p:txBody>
            <a:bodyPr lIns="53340" tIns="53340" rIns="53340" bIns="53340" spcCol="1270" anchor="ctr"/>
            <a:lstStyle/>
            <a:p>
              <a:pPr algn="ctr" defTabSz="622300">
                <a:lnSpc>
                  <a:spcPct val="90000"/>
                </a:lnSpc>
                <a:spcAft>
                  <a:spcPct val="35000"/>
                </a:spcAft>
                <a:defRPr/>
              </a:pPr>
              <a:r>
                <a:rPr lang="ja-JP" altLang="en-US" sz="2000" dirty="0">
                  <a:solidFill>
                    <a:srgbClr val="000000"/>
                  </a:solidFill>
                  <a:latin typeface="HGPｺﾞｼｯｸE" pitchFamily="50" charset="-128"/>
                  <a:ea typeface="HGPｺﾞｼｯｸE" pitchFamily="50" charset="-128"/>
                </a:rPr>
                <a:t>人材力</a:t>
              </a:r>
            </a:p>
          </p:txBody>
        </p:sp>
      </p:grpSp>
      <p:sp>
        <p:nvSpPr>
          <p:cNvPr id="15" name="テキスト ボックス 81"/>
          <p:cNvSpPr txBox="1">
            <a:spLocks noChangeArrowheads="1"/>
          </p:cNvSpPr>
          <p:nvPr/>
        </p:nvSpPr>
        <p:spPr bwMode="auto">
          <a:xfrm>
            <a:off x="395536" y="1124744"/>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hangingPunct="1"/>
            <a:r>
              <a:rPr lang="ja-JP" altLang="en-US" sz="2800" b="1" dirty="0" smtClean="0">
                <a:solidFill>
                  <a:srgbClr val="002060"/>
                </a:solidFill>
                <a:latin typeface="HG丸ｺﾞｼｯｸM-PRO" pitchFamily="50" charset="-128"/>
                <a:ea typeface="HG丸ｺﾞｼｯｸM-PRO" pitchFamily="50" charset="-128"/>
              </a:rPr>
              <a:t>大阪の成長</a:t>
            </a:r>
            <a:r>
              <a:rPr lang="ja-JP" altLang="en-US" sz="2800" b="1" dirty="0">
                <a:solidFill>
                  <a:srgbClr val="002060"/>
                </a:solidFill>
                <a:latin typeface="HG丸ｺﾞｼｯｸM-PRO" pitchFamily="50" charset="-128"/>
                <a:ea typeface="HG丸ｺﾞｼｯｸM-PRO" pitchFamily="50" charset="-128"/>
              </a:rPr>
              <a:t>のための５つの源泉</a:t>
            </a:r>
          </a:p>
        </p:txBody>
      </p:sp>
      <p:sp>
        <p:nvSpPr>
          <p:cNvPr id="17" name="正方形/長方形 16"/>
          <p:cNvSpPr/>
          <p:nvPr/>
        </p:nvSpPr>
        <p:spPr>
          <a:xfrm>
            <a:off x="251520" y="188640"/>
            <a:ext cx="8712968"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ja-JP" altLang="en-US" sz="2800" b="1" dirty="0" smtClean="0">
                <a:ln w="19050">
                  <a:noFill/>
                  <a:prstDash val="solid"/>
                </a:ln>
                <a:solidFill>
                  <a:srgbClr val="002060"/>
                </a:solidFill>
                <a:effectLst>
                  <a:outerShdw blurRad="50000" dist="50800" dir="7500000" algn="tl">
                    <a:srgbClr val="000000">
                      <a:shade val="5000"/>
                      <a:alpha val="35000"/>
                    </a:srgbClr>
                  </a:outerShdw>
                </a:effectLst>
                <a:latin typeface="HGPｺﾞｼｯｸE" pitchFamily="50" charset="-128"/>
                <a:ea typeface="HGPｺﾞｼｯｸE" pitchFamily="50" charset="-128"/>
              </a:rPr>
              <a:t>「大阪の成長戦略」の５つの源泉</a:t>
            </a:r>
            <a:endParaRPr lang="ja-JP" altLang="en-US" sz="2800" b="1" dirty="0">
              <a:ln w="19050">
                <a:noFill/>
                <a:prstDash val="solid"/>
              </a:ln>
              <a:solidFill>
                <a:srgbClr val="002060"/>
              </a:solidFill>
              <a:effectLst>
                <a:outerShdw blurRad="50000" dist="50800" dir="7500000" algn="tl">
                  <a:srgbClr val="000000">
                    <a:shade val="5000"/>
                    <a:alpha val="35000"/>
                  </a:srgbClr>
                </a:outerShdw>
              </a:effectLst>
              <a:latin typeface="HGPｺﾞｼｯｸE" pitchFamily="50" charset="-128"/>
              <a:ea typeface="HGPｺﾞｼｯｸE" pitchFamily="50" charset="-128"/>
            </a:endParaRPr>
          </a:p>
        </p:txBody>
      </p:sp>
      <p:sp>
        <p:nvSpPr>
          <p:cNvPr id="19" name="テキスト ボックス 81"/>
          <p:cNvSpPr txBox="1">
            <a:spLocks noChangeAspect="1" noChangeArrowheads="1"/>
          </p:cNvSpPr>
          <p:nvPr/>
        </p:nvSpPr>
        <p:spPr bwMode="auto">
          <a:xfrm>
            <a:off x="5714752" y="3861048"/>
            <a:ext cx="3033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algn="ctr" eaLnBrk="1" hangingPunct="1"/>
            <a:r>
              <a:rPr lang="ja-JP" altLang="en-US" sz="2000" b="1" dirty="0" smtClean="0">
                <a:solidFill>
                  <a:srgbClr val="002060"/>
                </a:solidFill>
                <a:latin typeface="HG丸ｺﾞｼｯｸM-PRO" pitchFamily="50" charset="-128"/>
                <a:ea typeface="HG丸ｺﾞｼｯｸM-PRO" pitchFamily="50" charset="-128"/>
              </a:rPr>
              <a:t>大阪の成長に向けて、</a:t>
            </a:r>
            <a:endParaRPr lang="en-US" altLang="ja-JP" sz="2000" b="1" dirty="0" smtClean="0">
              <a:solidFill>
                <a:srgbClr val="002060"/>
              </a:solidFill>
              <a:latin typeface="HG丸ｺﾞｼｯｸM-PRO" pitchFamily="50" charset="-128"/>
              <a:ea typeface="HG丸ｺﾞｼｯｸM-PRO" pitchFamily="50" charset="-128"/>
            </a:endParaRPr>
          </a:p>
          <a:p>
            <a:pPr algn="ctr" eaLnBrk="1" hangingPunct="1"/>
            <a:r>
              <a:rPr lang="ja-JP" altLang="en-US" sz="2000" b="1" dirty="0" smtClean="0">
                <a:solidFill>
                  <a:srgbClr val="002060"/>
                </a:solidFill>
                <a:latin typeface="HG丸ｺﾞｼｯｸM-PRO" pitchFamily="50" charset="-128"/>
                <a:ea typeface="HG丸ｺﾞｼｯｸM-PRO" pitchFamily="50" charset="-128"/>
              </a:rPr>
              <a:t>５つ</a:t>
            </a:r>
            <a:r>
              <a:rPr lang="ja-JP" altLang="en-US" sz="2000" b="1" dirty="0">
                <a:solidFill>
                  <a:srgbClr val="002060"/>
                </a:solidFill>
                <a:latin typeface="HG丸ｺﾞｼｯｸM-PRO" pitchFamily="50" charset="-128"/>
                <a:ea typeface="HG丸ｺﾞｼｯｸM-PRO" pitchFamily="50" charset="-128"/>
              </a:rPr>
              <a:t>の</a:t>
            </a:r>
            <a:r>
              <a:rPr lang="ja-JP" altLang="en-US" sz="2000" b="1" dirty="0" smtClean="0">
                <a:solidFill>
                  <a:srgbClr val="002060"/>
                </a:solidFill>
                <a:latin typeface="HG丸ｺﾞｼｯｸM-PRO" pitchFamily="50" charset="-128"/>
                <a:ea typeface="HG丸ｺﾞｼｯｸM-PRO" pitchFamily="50" charset="-128"/>
              </a:rPr>
              <a:t>源泉の方向性を様々な主体が共有</a:t>
            </a:r>
            <a:endParaRPr lang="ja-JP" altLang="en-US" sz="2000" b="1" dirty="0">
              <a:solidFill>
                <a:srgbClr val="002060"/>
              </a:solidFill>
              <a:latin typeface="HG丸ｺﾞｼｯｸM-PRO" pitchFamily="50" charset="-128"/>
              <a:ea typeface="HG丸ｺﾞｼｯｸM-PRO" pitchFamily="50" charset="-128"/>
            </a:endParaRPr>
          </a:p>
        </p:txBody>
      </p:sp>
      <p:graphicFrame>
        <p:nvGraphicFramePr>
          <p:cNvPr id="20" name="図表 19"/>
          <p:cNvGraphicFramePr>
            <a:graphicFrameLocks noChangeAspect="1"/>
          </p:cNvGraphicFramePr>
          <p:nvPr/>
        </p:nvGraphicFramePr>
        <p:xfrm>
          <a:off x="6075124" y="4934882"/>
          <a:ext cx="2266046" cy="1510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テキスト ボックス 76"/>
          <p:cNvSpPr txBox="1">
            <a:spLocks noChangeArrowheads="1"/>
          </p:cNvSpPr>
          <p:nvPr/>
        </p:nvSpPr>
        <p:spPr bwMode="auto">
          <a:xfrm>
            <a:off x="6732240" y="5588837"/>
            <a:ext cx="1028735" cy="28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r>
              <a:rPr lang="ja-JP" altLang="en-US" sz="1400" dirty="0">
                <a:solidFill>
                  <a:srgbClr val="002060"/>
                </a:solidFill>
                <a:latin typeface="HGSｺﾞｼｯｸE" pitchFamily="50" charset="-128"/>
                <a:ea typeface="HGSｺﾞｼｯｸE" pitchFamily="50" charset="-128"/>
              </a:rPr>
              <a:t>成長戦略</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3202532" y="4871045"/>
            <a:ext cx="2664296" cy="9109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400" dirty="0" smtClean="0">
                <a:latin typeface="HG丸ｺﾞｼｯｸM-PRO" panose="020F0600000000000000" pitchFamily="50" charset="-128"/>
                <a:ea typeface="HG丸ｺﾞｼｯｸM-PRO" panose="020F0600000000000000" pitchFamily="50" charset="-128"/>
              </a:rPr>
              <a:t>2014</a:t>
            </a:r>
            <a:r>
              <a:rPr lang="ja-JP" altLang="en-US" sz="2400" dirty="0" smtClean="0">
                <a:latin typeface="HG丸ｺﾞｼｯｸM-PRO" panose="020F0600000000000000" pitchFamily="50" charset="-128"/>
                <a:ea typeface="HG丸ｺﾞｼｯｸM-PRO" panose="020F0600000000000000" pitchFamily="50" charset="-128"/>
              </a:rPr>
              <a:t>年</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smtClean="0">
                <a:latin typeface="HG丸ｺﾞｼｯｸM-PRO" panose="020F0600000000000000" pitchFamily="50" charset="-128"/>
                <a:ea typeface="HG丸ｺﾞｼｯｸM-PRO" panose="020F0600000000000000" pitchFamily="50" charset="-128"/>
              </a:rPr>
              <a:t>月</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lgn="ctr">
              <a:buNone/>
            </a:pPr>
            <a:r>
              <a:rPr lang="ja-JP" altLang="en-US" sz="2400" dirty="0" smtClean="0">
                <a:latin typeface="HG丸ｺﾞｼｯｸM-PRO" panose="020F0600000000000000" pitchFamily="50" charset="-128"/>
                <a:ea typeface="HG丸ｺﾞｼｯｸM-PRO" panose="020F0600000000000000" pitchFamily="50" charset="-128"/>
              </a:rPr>
              <a:t>大阪府・大阪市</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764704"/>
            <a:ext cx="3669776" cy="2870067"/>
          </a:xfrm>
          <a:prstGeom prst="rect">
            <a:avLst/>
          </a:prstGeom>
        </p:spPr>
      </p:pic>
    </p:spTree>
    <p:extLst>
      <p:ext uri="{BB962C8B-B14F-4D97-AF65-F5344CB8AC3E}">
        <p14:creationId xmlns:p14="http://schemas.microsoft.com/office/powerpoint/2010/main" val="266943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成長目標の達成状況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573046464"/>
              </p:ext>
            </p:extLst>
          </p:nvPr>
        </p:nvGraphicFramePr>
        <p:xfrm>
          <a:off x="190703" y="908720"/>
          <a:ext cx="8845792" cy="3888433"/>
        </p:xfrm>
        <a:graphic>
          <a:graphicData uri="http://schemas.openxmlformats.org/drawingml/2006/table">
            <a:tbl>
              <a:tblPr firstRow="1" bandRow="1">
                <a:tableStyleId>{5C22544A-7EE6-4342-B048-85BDC9FD1C3A}</a:tableStyleId>
              </a:tblPr>
              <a:tblGrid>
                <a:gridCol w="2202103"/>
                <a:gridCol w="2033697"/>
                <a:gridCol w="1152498"/>
                <a:gridCol w="1152498"/>
                <a:gridCol w="1152498"/>
                <a:gridCol w="1152498"/>
              </a:tblGrid>
              <a:tr h="687970">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目標としている項目</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実績</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2010</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9688">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年平均</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2.78%</a:t>
                      </a:r>
                    </a:p>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0.09%</a:t>
                      </a:r>
                    </a:p>
                    <a:p>
                      <a:pPr algn="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6865">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年平均</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r>
              <a:tr h="687970">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大阪を訪れる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訪日外国人の数</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年に</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650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万人が大阪に</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87970">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関西国際空港の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貨物取扱量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年に</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万トンへ</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60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87970">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阪神港の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貨物取扱量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へ</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424</a:t>
                      </a:r>
                    </a:p>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419</a:t>
                      </a: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8" name="テキスト ボックス 27"/>
          <p:cNvSpPr txBox="1"/>
          <p:nvPr/>
        </p:nvSpPr>
        <p:spPr>
          <a:xfrm>
            <a:off x="377528" y="5005268"/>
            <a:ext cx="8015832" cy="646331"/>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一般財団法人アジア太平洋研究所</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(APIR</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）予測</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代替指標として、「府内就業者数の変化」を使用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コンテナ船の積載の能力を示す単位で、</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1TEU</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フィートコンテナ１個分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910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0" y="3600"/>
            <a:ext cx="9144000" cy="707886"/>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グランフロント大阪・</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あべのハルカスの集客効果により</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周辺</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地域の活性化も大きく進展！</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3528" y="908720"/>
            <a:ext cx="2736304" cy="400110"/>
          </a:xfrm>
          <a:prstGeom prst="rect">
            <a:avLst/>
          </a:prstGeom>
          <a:noFill/>
          <a:ln>
            <a:solidFill>
              <a:schemeClr val="accent1"/>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グランフロント大阪</a:t>
            </a:r>
          </a:p>
        </p:txBody>
      </p:sp>
      <p:sp>
        <p:nvSpPr>
          <p:cNvPr id="8" name="テキスト ボックス 7"/>
          <p:cNvSpPr txBox="1"/>
          <p:nvPr/>
        </p:nvSpPr>
        <p:spPr>
          <a:xfrm>
            <a:off x="395536" y="4005064"/>
            <a:ext cx="2736304" cy="400110"/>
          </a:xfrm>
          <a:prstGeom prst="rect">
            <a:avLst/>
          </a:prstGeom>
          <a:noFill/>
          <a:ln>
            <a:solidFill>
              <a:schemeClr val="accent1"/>
            </a:solid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あべのハルカス</a:t>
            </a:r>
          </a:p>
        </p:txBody>
      </p:sp>
      <p:sp>
        <p:nvSpPr>
          <p:cNvPr id="12" name="角丸四角形 11"/>
          <p:cNvSpPr/>
          <p:nvPr/>
        </p:nvSpPr>
        <p:spPr>
          <a:xfrm>
            <a:off x="827584" y="1412776"/>
            <a:ext cx="3960440" cy="216024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月開業</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5,300</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万人来場　　</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⇒東京スカイツリーの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5,080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上回る</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⇒地価も</a:t>
            </a:r>
            <a:r>
              <a:rPr lang="en-US" altLang="ja-JP" b="1" dirty="0" smtClean="0">
                <a:solidFill>
                  <a:schemeClr val="tx1"/>
                </a:solidFill>
                <a:latin typeface="Meiryo UI" pitchFamily="50" charset="-128"/>
                <a:ea typeface="Meiryo UI" pitchFamily="50" charset="-128"/>
                <a:cs typeface="Meiryo UI" pitchFamily="50" charset="-128"/>
              </a:rPr>
              <a:t>2</a:t>
            </a:r>
            <a:r>
              <a:rPr lang="ja-JP" altLang="en-US" b="1" dirty="0" smtClean="0">
                <a:solidFill>
                  <a:schemeClr val="tx1"/>
                </a:solidFill>
                <a:latin typeface="Meiryo UI" pitchFamily="50" charset="-128"/>
                <a:ea typeface="Meiryo UI" pitchFamily="50" charset="-128"/>
                <a:cs typeface="Meiryo UI" pitchFamily="50" charset="-128"/>
              </a:rPr>
              <a:t>年連続上昇</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rPr>
              <a:t>　　最高路線価の上昇率（</a:t>
            </a:r>
            <a:r>
              <a:rPr lang="ja-JP" altLang="ja-JP" sz="1200" dirty="0" smtClean="0">
                <a:solidFill>
                  <a:schemeClr val="tx1"/>
                </a:solidFill>
              </a:rPr>
              <a:t>大阪市北区大深町</a:t>
            </a:r>
            <a:r>
              <a:rPr lang="ja-JP" altLang="en-US" sz="1200" dirty="0" smtClean="0">
                <a:solidFill>
                  <a:schemeClr val="tx1"/>
                </a:solidFill>
              </a:rPr>
              <a:t>）</a:t>
            </a:r>
            <a:endParaRPr lang="en-US" altLang="ja-JP" sz="1200" dirty="0" smtClean="0">
              <a:solidFill>
                <a:schemeClr val="tx1"/>
              </a:solidFill>
            </a:endParaRPr>
          </a:p>
          <a:p>
            <a:r>
              <a:rPr lang="en-US" altLang="ja-JP" sz="1200" dirty="0" smtClean="0">
                <a:solidFill>
                  <a:schemeClr val="tx1"/>
                </a:solidFill>
              </a:rPr>
              <a:t>     </a:t>
            </a:r>
            <a:r>
              <a:rPr lang="ja-JP" altLang="ja-JP" sz="1200" dirty="0" smtClean="0">
                <a:solidFill>
                  <a:schemeClr val="tx1"/>
                </a:solidFill>
              </a:rPr>
              <a:t> </a:t>
            </a:r>
            <a:r>
              <a:rPr lang="en-US" altLang="ja-JP" sz="1200" dirty="0" smtClean="0">
                <a:solidFill>
                  <a:schemeClr val="tx1"/>
                </a:solidFill>
              </a:rPr>
              <a:t>H25</a:t>
            </a:r>
            <a:r>
              <a:rPr lang="ja-JP" altLang="ja-JP" sz="1200" dirty="0" smtClean="0">
                <a:solidFill>
                  <a:schemeClr val="tx1"/>
                </a:solidFill>
              </a:rPr>
              <a:t>　</a:t>
            </a:r>
            <a:r>
              <a:rPr lang="en-US" altLang="ja-JP" sz="1200" dirty="0" smtClean="0">
                <a:solidFill>
                  <a:schemeClr val="tx1"/>
                </a:solidFill>
              </a:rPr>
              <a:t>93.4</a:t>
            </a:r>
            <a:r>
              <a:rPr lang="ja-JP" altLang="ja-JP" sz="1200" dirty="0" smtClean="0">
                <a:solidFill>
                  <a:schemeClr val="tx1"/>
                </a:solidFill>
              </a:rPr>
              <a:t>％</a:t>
            </a:r>
            <a:r>
              <a:rPr lang="en-US" altLang="ja-JP" sz="1200" dirty="0" smtClean="0">
                <a:solidFill>
                  <a:schemeClr val="tx1"/>
                </a:solidFill>
              </a:rPr>
              <a:t>※</a:t>
            </a:r>
            <a:r>
              <a:rPr lang="ja-JP" altLang="ja-JP" sz="1200" dirty="0" smtClean="0">
                <a:solidFill>
                  <a:schemeClr val="tx1"/>
                </a:solidFill>
              </a:rPr>
              <a:t>　⇒　</a:t>
            </a:r>
            <a:r>
              <a:rPr lang="en-US" altLang="ja-JP" sz="1200" dirty="0" smtClean="0">
                <a:solidFill>
                  <a:schemeClr val="tx1"/>
                </a:solidFill>
              </a:rPr>
              <a:t>H26</a:t>
            </a:r>
            <a:r>
              <a:rPr lang="ja-JP" altLang="ja-JP" sz="1200" dirty="0" smtClean="0">
                <a:solidFill>
                  <a:schemeClr val="tx1"/>
                </a:solidFill>
              </a:rPr>
              <a:t>　</a:t>
            </a:r>
            <a:r>
              <a:rPr lang="en-US" altLang="ja-JP" sz="1200" dirty="0" smtClean="0">
                <a:solidFill>
                  <a:schemeClr val="tx1"/>
                </a:solidFill>
              </a:rPr>
              <a:t>14.1</a:t>
            </a:r>
            <a:r>
              <a:rPr lang="ja-JP" altLang="ja-JP" sz="1200" dirty="0" smtClean="0">
                <a:solidFill>
                  <a:schemeClr val="tx1"/>
                </a:solidFill>
              </a:rPr>
              <a:t>％（</a:t>
            </a:r>
            <a:r>
              <a:rPr lang="ja-JP" altLang="ja-JP" sz="1200" b="1" u="sng" dirty="0" smtClean="0">
                <a:solidFill>
                  <a:schemeClr val="tx1"/>
                </a:solidFill>
              </a:rPr>
              <a:t>全国</a:t>
            </a:r>
            <a:r>
              <a:rPr lang="en-US" altLang="ja-JP" sz="1200" b="1" u="sng" dirty="0" smtClean="0">
                <a:solidFill>
                  <a:schemeClr val="tx1"/>
                </a:solidFill>
              </a:rPr>
              <a:t>3</a:t>
            </a:r>
            <a:r>
              <a:rPr lang="ja-JP" altLang="ja-JP" sz="1200" b="1" u="sng" dirty="0" smtClean="0">
                <a:solidFill>
                  <a:schemeClr val="tx1"/>
                </a:solidFill>
              </a:rPr>
              <a:t>位</a:t>
            </a:r>
            <a:r>
              <a:rPr lang="ja-JP" altLang="ja-JP" sz="1200" dirty="0" smtClean="0">
                <a:solidFill>
                  <a:schemeClr val="tx1"/>
                </a:solidFill>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899592" y="3573016"/>
            <a:ext cx="7200800" cy="369332"/>
          </a:xfrm>
          <a:prstGeom prst="rect">
            <a:avLst/>
          </a:prstGeom>
        </p:spPr>
        <p:txBody>
          <a:bodyPr wrap="square">
            <a:spAutoFit/>
          </a:bodyPr>
          <a:lstStyle/>
          <a:p>
            <a:r>
              <a:rPr lang="en-US" altLang="ja-JP" sz="900" dirty="0" smtClean="0"/>
              <a:t>※</a:t>
            </a:r>
            <a:r>
              <a:rPr lang="ja-JP" altLang="en-US" sz="900" dirty="0" smtClean="0"/>
              <a:t>なお、大阪市北区大深町は、</a:t>
            </a:r>
            <a:r>
              <a:rPr lang="en-US" altLang="ja-JP" sz="900" dirty="0" smtClean="0"/>
              <a:t>H26</a:t>
            </a:r>
            <a:r>
              <a:rPr lang="ja-JP" altLang="ja-JP" sz="900" dirty="0" smtClean="0"/>
              <a:t>から当該税務署管内の最高路線価所在地</a:t>
            </a:r>
            <a:endParaRPr lang="en-US" altLang="ja-JP" sz="900" dirty="0" smtClean="0"/>
          </a:p>
          <a:p>
            <a:r>
              <a:rPr lang="ja-JP" altLang="ja-JP" sz="900" dirty="0" smtClean="0"/>
              <a:t>となったため、</a:t>
            </a:r>
            <a:r>
              <a:rPr lang="en-US" altLang="ja-JP" sz="900" dirty="0" smtClean="0"/>
              <a:t>H25</a:t>
            </a:r>
            <a:r>
              <a:rPr lang="ja-JP" altLang="ja-JP" sz="900" dirty="0" smtClean="0"/>
              <a:t>の全国順位は不存在</a:t>
            </a:r>
            <a:endParaRPr lang="ja-JP" altLang="en-US" sz="900" dirty="0"/>
          </a:p>
        </p:txBody>
      </p:sp>
      <p:sp>
        <p:nvSpPr>
          <p:cNvPr id="14" name="角丸四角形 13"/>
          <p:cNvSpPr/>
          <p:nvPr/>
        </p:nvSpPr>
        <p:spPr>
          <a:xfrm>
            <a:off x="827584" y="4509120"/>
            <a:ext cx="3888432" cy="2088232"/>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just"/>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月開業</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月末で</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1,124</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万人来場</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万人のペース</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b="1" dirty="0" smtClean="0">
                <a:solidFill>
                  <a:schemeClr val="tx1"/>
                </a:solidFill>
                <a:latin typeface="Meiryo UI" pitchFamily="50" charset="-128"/>
                <a:ea typeface="Meiryo UI" pitchFamily="50" charset="-128"/>
                <a:cs typeface="Meiryo UI" pitchFamily="50" charset="-128"/>
              </a:rPr>
              <a:t>⇒地価も</a:t>
            </a:r>
            <a:r>
              <a:rPr lang="en-US" altLang="ja-JP" b="1" dirty="0" smtClean="0">
                <a:solidFill>
                  <a:schemeClr val="tx1"/>
                </a:solidFill>
                <a:latin typeface="Meiryo UI" pitchFamily="50" charset="-128"/>
                <a:ea typeface="Meiryo UI" pitchFamily="50" charset="-128"/>
                <a:cs typeface="Meiryo UI" pitchFamily="50" charset="-128"/>
              </a:rPr>
              <a:t>2</a:t>
            </a:r>
            <a:r>
              <a:rPr lang="ja-JP" altLang="en-US" b="1" dirty="0" smtClean="0">
                <a:solidFill>
                  <a:schemeClr val="tx1"/>
                </a:solidFill>
                <a:latin typeface="Meiryo UI" pitchFamily="50" charset="-128"/>
                <a:ea typeface="Meiryo UI" pitchFamily="50" charset="-128"/>
                <a:cs typeface="Meiryo UI" pitchFamily="50" charset="-128"/>
              </a:rPr>
              <a:t>年連続上昇</a:t>
            </a:r>
            <a:endParaRPr lang="en-US" altLang="ja-JP" b="1" dirty="0" smtClean="0">
              <a:solidFill>
                <a:schemeClr val="tx1"/>
              </a:solidFill>
              <a:latin typeface="Meiryo UI" pitchFamily="50" charset="-128"/>
              <a:ea typeface="Meiryo UI" pitchFamily="50" charset="-128"/>
              <a:cs typeface="Meiryo UI" pitchFamily="50" charset="-128"/>
            </a:endParaRPr>
          </a:p>
          <a:p>
            <a:pPr algn="just"/>
            <a:r>
              <a:rPr lang="ja-JP" altLang="en-US" sz="1200" dirty="0" smtClean="0">
                <a:solidFill>
                  <a:schemeClr val="tx1"/>
                </a:solidFill>
              </a:rPr>
              <a:t>　　最高路線価の上昇率</a:t>
            </a:r>
            <a:endParaRPr lang="en-US" altLang="ja-JP" sz="1200" dirty="0" smtClean="0">
              <a:solidFill>
                <a:schemeClr val="tx1"/>
              </a:solidFill>
            </a:endParaRPr>
          </a:p>
          <a:p>
            <a:pPr algn="just"/>
            <a:r>
              <a:rPr lang="ja-JP" altLang="en-US" sz="1200" dirty="0" smtClean="0">
                <a:solidFill>
                  <a:schemeClr val="tx1"/>
                </a:solidFill>
              </a:rPr>
              <a:t>　　（</a:t>
            </a:r>
            <a:r>
              <a:rPr lang="ja-JP" altLang="ja-JP" sz="1200" dirty="0" smtClean="0">
                <a:solidFill>
                  <a:schemeClr val="tx1"/>
                </a:solidFill>
              </a:rPr>
              <a:t>大阪市阿倍野区阿倍野筋</a:t>
            </a:r>
            <a:r>
              <a:rPr lang="en-US" altLang="ja-JP" sz="1200" dirty="0" smtClean="0">
                <a:solidFill>
                  <a:schemeClr val="tx1"/>
                </a:solidFill>
              </a:rPr>
              <a:t>1</a:t>
            </a:r>
            <a:r>
              <a:rPr lang="ja-JP" altLang="ja-JP" sz="1200" dirty="0" smtClean="0">
                <a:solidFill>
                  <a:schemeClr val="tx1"/>
                </a:solidFill>
              </a:rPr>
              <a:t>丁目</a:t>
            </a:r>
            <a:r>
              <a:rPr lang="ja-JP" altLang="en-US" sz="1200" dirty="0" smtClean="0">
                <a:solidFill>
                  <a:schemeClr val="tx1"/>
                </a:solidFill>
              </a:rPr>
              <a:t>）</a:t>
            </a:r>
            <a:endParaRPr lang="en-US" altLang="ja-JP" sz="1200" dirty="0" smtClean="0">
              <a:solidFill>
                <a:schemeClr val="tx1"/>
              </a:solidFill>
            </a:endParaRPr>
          </a:p>
          <a:p>
            <a:pPr algn="just"/>
            <a:r>
              <a:rPr lang="ja-JP" altLang="en-US" sz="1200" dirty="0" smtClean="0">
                <a:solidFill>
                  <a:schemeClr val="tx1"/>
                </a:solidFill>
              </a:rPr>
              <a:t>　　</a:t>
            </a:r>
            <a:r>
              <a:rPr lang="en-US" altLang="ja-JP" sz="1200" dirty="0" smtClean="0">
                <a:solidFill>
                  <a:schemeClr val="tx1"/>
                </a:solidFill>
              </a:rPr>
              <a:t>H25</a:t>
            </a:r>
            <a:r>
              <a:rPr lang="ja-JP" altLang="ja-JP" sz="1200" dirty="0" smtClean="0">
                <a:solidFill>
                  <a:schemeClr val="tx1"/>
                </a:solidFill>
              </a:rPr>
              <a:t>　</a:t>
            </a:r>
            <a:r>
              <a:rPr lang="en-US" altLang="ja-JP" sz="1200" dirty="0" smtClean="0">
                <a:solidFill>
                  <a:schemeClr val="tx1"/>
                </a:solidFill>
              </a:rPr>
              <a:t>35.1</a:t>
            </a:r>
            <a:r>
              <a:rPr lang="ja-JP" altLang="ja-JP" sz="1200" dirty="0" smtClean="0">
                <a:solidFill>
                  <a:schemeClr val="tx1"/>
                </a:solidFill>
              </a:rPr>
              <a:t>％</a:t>
            </a:r>
            <a:r>
              <a:rPr lang="ja-JP" altLang="en-US" sz="1200" dirty="0" smtClean="0">
                <a:solidFill>
                  <a:schemeClr val="tx1"/>
                </a:solidFill>
              </a:rPr>
              <a:t>（</a:t>
            </a:r>
            <a:r>
              <a:rPr lang="ja-JP" altLang="en-US" sz="1200" b="1" u="sng" dirty="0" smtClean="0">
                <a:solidFill>
                  <a:schemeClr val="tx1"/>
                </a:solidFill>
              </a:rPr>
              <a:t>全国</a:t>
            </a:r>
            <a:r>
              <a:rPr lang="en-US" altLang="ja-JP" sz="1200" b="1" u="sng" dirty="0" smtClean="0">
                <a:solidFill>
                  <a:schemeClr val="tx1"/>
                </a:solidFill>
              </a:rPr>
              <a:t>1</a:t>
            </a:r>
            <a:r>
              <a:rPr lang="ja-JP" altLang="en-US" sz="1200" b="1" u="sng" dirty="0" smtClean="0">
                <a:solidFill>
                  <a:schemeClr val="tx1"/>
                </a:solidFill>
              </a:rPr>
              <a:t>位</a:t>
            </a:r>
            <a:r>
              <a:rPr lang="ja-JP" altLang="en-US" sz="1200" dirty="0" smtClean="0">
                <a:solidFill>
                  <a:schemeClr val="tx1"/>
                </a:solidFill>
              </a:rPr>
              <a:t>）</a:t>
            </a:r>
            <a:r>
              <a:rPr lang="ja-JP" altLang="ja-JP" sz="1200" dirty="0" smtClean="0">
                <a:solidFill>
                  <a:schemeClr val="tx1"/>
                </a:solidFill>
              </a:rPr>
              <a:t>⇒</a:t>
            </a:r>
            <a:r>
              <a:rPr lang="en-US" altLang="ja-JP" sz="1200" dirty="0" smtClean="0">
                <a:solidFill>
                  <a:schemeClr val="tx1"/>
                </a:solidFill>
              </a:rPr>
              <a:t>H26</a:t>
            </a:r>
            <a:r>
              <a:rPr lang="ja-JP" altLang="ja-JP" sz="1200" dirty="0" smtClean="0">
                <a:solidFill>
                  <a:schemeClr val="tx1"/>
                </a:solidFill>
              </a:rPr>
              <a:t>　</a:t>
            </a:r>
            <a:r>
              <a:rPr lang="en-US" altLang="ja-JP" sz="1200" dirty="0" smtClean="0">
                <a:solidFill>
                  <a:schemeClr val="tx1"/>
                </a:solidFill>
              </a:rPr>
              <a:t>20.8</a:t>
            </a:r>
            <a:r>
              <a:rPr lang="ja-JP" altLang="ja-JP" sz="1200" dirty="0" smtClean="0">
                <a:solidFill>
                  <a:schemeClr val="tx1"/>
                </a:solidFill>
              </a:rPr>
              <a:t>％（</a:t>
            </a:r>
            <a:r>
              <a:rPr lang="ja-JP" altLang="ja-JP" sz="1200" b="1" u="sng" dirty="0" smtClean="0">
                <a:solidFill>
                  <a:schemeClr val="tx1"/>
                </a:solidFill>
              </a:rPr>
              <a:t>全国</a:t>
            </a:r>
            <a:r>
              <a:rPr lang="en-US" altLang="ja-JP" sz="1200" b="1" u="sng" dirty="0" smtClean="0">
                <a:solidFill>
                  <a:schemeClr val="tx1"/>
                </a:solidFill>
              </a:rPr>
              <a:t>2</a:t>
            </a:r>
            <a:r>
              <a:rPr lang="ja-JP" altLang="ja-JP" sz="1200" b="1" u="sng" dirty="0" smtClean="0">
                <a:solidFill>
                  <a:schemeClr val="tx1"/>
                </a:solidFill>
              </a:rPr>
              <a:t>位</a:t>
            </a:r>
            <a:r>
              <a:rPr lang="ja-JP" altLang="ja-JP" sz="1200" dirty="0" smtClean="0">
                <a:solidFill>
                  <a:schemeClr val="tx1"/>
                </a:solidFill>
              </a:rPr>
              <a:t>）</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2512～\成長\★ハルカス写真4.jpg"/>
          <p:cNvPicPr>
            <a:picLocks noChangeAspect="1" noChangeArrowheads="1"/>
          </p:cNvPicPr>
          <p:nvPr/>
        </p:nvPicPr>
        <p:blipFill>
          <a:blip r:embed="rId2" cstate="print"/>
          <a:srcRect/>
          <a:stretch>
            <a:fillRect/>
          </a:stretch>
        </p:blipFill>
        <p:spPr bwMode="auto">
          <a:xfrm>
            <a:off x="5868144" y="3429000"/>
            <a:ext cx="2160240" cy="3240360"/>
          </a:xfrm>
          <a:prstGeom prst="rect">
            <a:avLst/>
          </a:prstGeom>
          <a:noFill/>
          <a:effectLst>
            <a:outerShdw blurRad="50800" dist="50800" dir="5400000" algn="ctr" rotWithShape="0">
              <a:srgbClr val="00B0F0"/>
            </a:outerShdw>
          </a:effectLst>
        </p:spPr>
      </p:pic>
      <p:pic>
        <p:nvPicPr>
          <p:cNvPr id="15" name="Picture 2" descr="C:\Users\y-inoue\Desktop\top_image.jpg"/>
          <p:cNvPicPr>
            <a:picLocks noChangeAspect="1" noChangeArrowheads="1"/>
          </p:cNvPicPr>
          <p:nvPr/>
        </p:nvPicPr>
        <p:blipFill>
          <a:blip r:embed="rId3" cstate="print"/>
          <a:srcRect l="15458" r="14673"/>
          <a:stretch>
            <a:fillRect/>
          </a:stretch>
        </p:blipFill>
        <p:spPr bwMode="auto">
          <a:xfrm>
            <a:off x="5076056" y="908720"/>
            <a:ext cx="3816424" cy="2326925"/>
          </a:xfrm>
          <a:prstGeom prst="rect">
            <a:avLst/>
          </a:prstGeom>
          <a:noFill/>
          <a:ln w="38100">
            <a:noFill/>
          </a:ln>
          <a:effectLst>
            <a:glow rad="101600">
              <a:schemeClr val="accent1">
                <a:satMod val="175000"/>
                <a:alpha val="40000"/>
              </a:schemeClr>
            </a:glow>
          </a:effectLst>
        </p:spPr>
      </p:pic>
    </p:spTree>
    <p:extLst>
      <p:ext uri="{BB962C8B-B14F-4D97-AF65-F5344CB8AC3E}">
        <p14:creationId xmlns:p14="http://schemas.microsoft.com/office/powerpoint/2010/main" val="307822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20463" y="764704"/>
            <a:ext cx="8600009" cy="64633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◇大阪観光局を設立（</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）し、戦略的に観光への取組みを強化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⇒大阪府内で共通の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Wi-Fi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サービスを提供する「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Free Wi‐Fi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」サービスを開始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1521" y="1641574"/>
            <a:ext cx="6336704"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dirty="0">
                <a:latin typeface="Meiryo UI" panose="020B0604030504040204" pitchFamily="50" charset="-128"/>
                <a:ea typeface="Meiryo UI" panose="020B0604030504040204" pitchFamily="50" charset="-128"/>
                <a:cs typeface="Meiryo UI" panose="020B0604030504040204" pitchFamily="50" charset="-128"/>
              </a:rPr>
              <a:t>と光とみどりのまちづくり、御堂筋イルミネーション、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大阪マラソン、</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ミュージアム構想など、大阪市をはじめとする府内市町村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latin typeface="Meiryo UI" panose="020B0604030504040204" pitchFamily="50" charset="-128"/>
                <a:ea typeface="Meiryo UI" panose="020B0604030504040204" pitchFamily="50" charset="-128"/>
                <a:cs typeface="Meiryo UI" panose="020B0604030504040204" pitchFamily="50" charset="-128"/>
              </a:rPr>
              <a:t>と連携した取組を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0"/>
          <p:cNvGrpSpPr/>
          <p:nvPr/>
        </p:nvGrpSpPr>
        <p:grpSpPr>
          <a:xfrm>
            <a:off x="395536" y="2708920"/>
            <a:ext cx="3029871" cy="3148590"/>
            <a:chOff x="398693" y="3016714"/>
            <a:chExt cx="3029871" cy="3148590"/>
          </a:xfrm>
        </p:grpSpPr>
        <p:sp>
          <p:nvSpPr>
            <p:cNvPr id="11" name="角丸四角形 10"/>
            <p:cNvSpPr>
              <a:spLocks noChangeAspect="1"/>
            </p:cNvSpPr>
            <p:nvPr/>
          </p:nvSpPr>
          <p:spPr>
            <a:xfrm>
              <a:off x="682862" y="4581128"/>
              <a:ext cx="573862" cy="1190795"/>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 15"/>
            <p:cNvSpPr>
              <a:spLocks noChangeAspect="1"/>
            </p:cNvSpPr>
            <p:nvPr/>
          </p:nvSpPr>
          <p:spPr>
            <a:xfrm>
              <a:off x="1547664" y="4149080"/>
              <a:ext cx="573862" cy="163276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a:spLocks noChangeAspect="1"/>
            </p:cNvSpPr>
            <p:nvPr/>
          </p:nvSpPr>
          <p:spPr>
            <a:xfrm>
              <a:off x="2411761" y="3501008"/>
              <a:ext cx="573862" cy="2257038"/>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a:spLocks noChangeAspect="1"/>
            </p:cNvSpPr>
            <p:nvPr/>
          </p:nvSpPr>
          <p:spPr>
            <a:xfrm>
              <a:off x="398693" y="4818638"/>
              <a:ext cx="1004955"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a:spLocks noChangeAspect="1"/>
            </p:cNvSpPr>
            <p:nvPr/>
          </p:nvSpPr>
          <p:spPr>
            <a:xfrm>
              <a:off x="1331640" y="4581131"/>
              <a:ext cx="102746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267744" y="4027641"/>
              <a:ext cx="116082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矢印コネクタ 4"/>
            <p:cNvCxnSpPr>
              <a:cxnSpLocks noChangeAspect="1"/>
            </p:cNvCxnSpPr>
            <p:nvPr/>
          </p:nvCxnSpPr>
          <p:spPr>
            <a:xfrm flipV="1">
              <a:off x="919152" y="3579763"/>
              <a:ext cx="1492608" cy="884738"/>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a:spLocks noChangeAspect="1"/>
            </p:cNvSpPr>
            <p:nvPr/>
          </p:nvSpPr>
          <p:spPr>
            <a:xfrm>
              <a:off x="763281" y="3016714"/>
              <a:ext cx="2008519" cy="385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来阪外国人客数</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a:spLocks noChangeAspect="1"/>
            </p:cNvSpPr>
            <p:nvPr/>
          </p:nvSpPr>
          <p:spPr>
            <a:xfrm>
              <a:off x="685770"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a:spLocks noChangeAspect="1"/>
            </p:cNvSpPr>
            <p:nvPr/>
          </p:nvSpPr>
          <p:spPr>
            <a:xfrm>
              <a:off x="1549866"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a:spLocks noChangeAspect="1"/>
            </p:cNvSpPr>
            <p:nvPr/>
          </p:nvSpPr>
          <p:spPr>
            <a:xfrm>
              <a:off x="2380457"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a:spLocks noChangeAspect="1"/>
            </p:cNvSpPr>
            <p:nvPr/>
          </p:nvSpPr>
          <p:spPr>
            <a:xfrm>
              <a:off x="1265226" y="4890646"/>
              <a:ext cx="1218542"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216441" y="4386590"/>
              <a:ext cx="1048108"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+29.1</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7" name="Picture 3"/>
          <p:cNvPicPr>
            <a:picLocks noChangeAspect="1" noChangeArrowheads="1"/>
          </p:cNvPicPr>
          <p:nvPr/>
        </p:nvPicPr>
        <p:blipFill>
          <a:blip r:embed="rId2" cstate="print"/>
          <a:srcRect t="9175" b="22021"/>
          <a:stretch>
            <a:fillRect/>
          </a:stretch>
        </p:blipFill>
        <p:spPr bwMode="auto">
          <a:xfrm>
            <a:off x="6660229" y="1611288"/>
            <a:ext cx="1931878" cy="1889720"/>
          </a:xfrm>
          <a:prstGeom prst="rect">
            <a:avLst/>
          </a:prstGeom>
          <a:noFill/>
          <a:ln w="9525">
            <a:noFill/>
            <a:miter lim="800000"/>
            <a:headEnd/>
            <a:tailEnd/>
          </a:ln>
          <a:effectLst/>
        </p:spPr>
      </p:pic>
      <p:sp>
        <p:nvSpPr>
          <p:cNvPr id="35" name="テキスト ボックス 34"/>
          <p:cNvSpPr txBox="1"/>
          <p:nvPr/>
        </p:nvSpPr>
        <p:spPr>
          <a:xfrm>
            <a:off x="3600" y="3600"/>
            <a:ext cx="9144000" cy="43200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大阪を訪れる外国人が</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260</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万人を突破！過去最高！</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899592" y="6309320"/>
            <a:ext cx="5184576" cy="338554"/>
          </a:xfrm>
          <a:prstGeom prst="rect">
            <a:avLst/>
          </a:prstGeom>
          <a:noFill/>
        </p:spPr>
        <p:txBody>
          <a:bodyPr wrap="square" rtlCol="0">
            <a:spAutoFit/>
          </a:bodyPr>
          <a:lstStyle/>
          <a:p>
            <a:r>
              <a:rPr lang="en-US" altLang="ja-JP" sz="1600" u="sng" dirty="0" smtClean="0"/>
              <a:t>21,065</a:t>
            </a:r>
            <a:r>
              <a:rPr kumimoji="1" lang="ja-JP" altLang="en-US" sz="1600" u="sng" dirty="0" smtClean="0"/>
              <a:t>円</a:t>
            </a:r>
            <a:r>
              <a:rPr kumimoji="1" lang="ja-JP" altLang="en-US" sz="1200" dirty="0" smtClean="0"/>
              <a:t>（</a:t>
            </a:r>
            <a:r>
              <a:rPr kumimoji="1" lang="en-US" altLang="ja-JP" sz="1200" dirty="0" smtClean="0"/>
              <a:t>1</a:t>
            </a:r>
            <a:r>
              <a:rPr kumimoji="1" lang="ja-JP" altLang="en-US" sz="1200" dirty="0" smtClean="0"/>
              <a:t>人</a:t>
            </a:r>
            <a:r>
              <a:rPr kumimoji="1" lang="en-US" altLang="ja-JP" sz="1200" dirty="0" smtClean="0"/>
              <a:t>1</a:t>
            </a:r>
            <a:r>
              <a:rPr kumimoji="1" lang="ja-JP" altLang="en-US" sz="1200" dirty="0" smtClean="0"/>
              <a:t>泊当たり旅行消費単価）</a:t>
            </a:r>
            <a:r>
              <a:rPr kumimoji="1" lang="en-US" altLang="ja-JP" sz="1600" dirty="0" smtClean="0"/>
              <a:t>×</a:t>
            </a:r>
            <a:r>
              <a:rPr lang="en-US" altLang="ja-JP" sz="1600" dirty="0" smtClean="0"/>
              <a:t>431</a:t>
            </a:r>
            <a:r>
              <a:rPr kumimoji="1" lang="ja-JP" altLang="en-US" sz="1600" dirty="0" smtClean="0"/>
              <a:t>万人＝</a:t>
            </a:r>
            <a:r>
              <a:rPr kumimoji="1" lang="en-US" altLang="ja-JP" sz="1600" dirty="0" smtClean="0"/>
              <a:t>908</a:t>
            </a:r>
            <a:r>
              <a:rPr kumimoji="1" lang="ja-JP" altLang="en-US" sz="1600" dirty="0" smtClean="0"/>
              <a:t>億円</a:t>
            </a:r>
            <a:endParaRPr kumimoji="1" lang="en-US" altLang="ja-JP" sz="1600" dirty="0" smtClean="0"/>
          </a:p>
        </p:txBody>
      </p:sp>
      <p:sp>
        <p:nvSpPr>
          <p:cNvPr id="29" name="テキスト ボックス 28"/>
          <p:cNvSpPr txBox="1"/>
          <p:nvPr/>
        </p:nvSpPr>
        <p:spPr>
          <a:xfrm>
            <a:off x="611560" y="5805264"/>
            <a:ext cx="2736304" cy="246221"/>
          </a:xfrm>
          <a:prstGeom prst="rect">
            <a:avLst/>
          </a:prstGeom>
          <a:noFill/>
        </p:spPr>
        <p:txBody>
          <a:bodyPr wrap="square" rtlCol="0">
            <a:spAutoFit/>
          </a:bodyPr>
          <a:lstStyle/>
          <a:p>
            <a:r>
              <a:rPr kumimoji="1" lang="en-US" altLang="ja-JP" sz="1000" dirty="0" smtClean="0"/>
              <a:t>(</a:t>
            </a:r>
            <a:r>
              <a:rPr lang="ja-JP" altLang="en-US" sz="1000" dirty="0" smtClean="0"/>
              <a:t>出典：大阪府府民文化部）</a:t>
            </a:r>
            <a:endParaRPr kumimoji="1" lang="ja-JP" altLang="en-US" sz="1000" dirty="0"/>
          </a:p>
        </p:txBody>
      </p:sp>
      <p:grpSp>
        <p:nvGrpSpPr>
          <p:cNvPr id="6" name="グループ化 46"/>
          <p:cNvGrpSpPr/>
          <p:nvPr/>
        </p:nvGrpSpPr>
        <p:grpSpPr>
          <a:xfrm>
            <a:off x="3059832" y="2708920"/>
            <a:ext cx="3029871" cy="3148590"/>
            <a:chOff x="3131840" y="2996952"/>
            <a:chExt cx="3029871" cy="3148590"/>
          </a:xfrm>
        </p:grpSpPr>
        <p:sp>
          <p:nvSpPr>
            <p:cNvPr id="33" name="角丸四角形 32"/>
            <p:cNvSpPr>
              <a:spLocks noChangeAspect="1"/>
            </p:cNvSpPr>
            <p:nvPr/>
          </p:nvSpPr>
          <p:spPr>
            <a:xfrm>
              <a:off x="3416009" y="4561366"/>
              <a:ext cx="573862" cy="1190795"/>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角丸四角形 33"/>
            <p:cNvSpPr>
              <a:spLocks noChangeAspect="1"/>
            </p:cNvSpPr>
            <p:nvPr/>
          </p:nvSpPr>
          <p:spPr>
            <a:xfrm>
              <a:off x="4280811" y="4129318"/>
              <a:ext cx="573862" cy="163276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a:spLocks noChangeAspect="1"/>
            </p:cNvSpPr>
            <p:nvPr/>
          </p:nvSpPr>
          <p:spPr>
            <a:xfrm>
              <a:off x="5144908" y="3481246"/>
              <a:ext cx="573862" cy="2257038"/>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a:spLocks noChangeAspect="1"/>
            </p:cNvSpPr>
            <p:nvPr/>
          </p:nvSpPr>
          <p:spPr>
            <a:xfrm>
              <a:off x="3131840" y="4798876"/>
              <a:ext cx="1004955"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a:spLocks noChangeAspect="1"/>
            </p:cNvSpPr>
            <p:nvPr/>
          </p:nvSpPr>
          <p:spPr>
            <a:xfrm>
              <a:off x="4064787" y="4561369"/>
              <a:ext cx="102746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000891" y="4007879"/>
              <a:ext cx="116082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矢印コネクタ 39"/>
            <p:cNvCxnSpPr>
              <a:cxnSpLocks noChangeAspect="1"/>
            </p:cNvCxnSpPr>
            <p:nvPr/>
          </p:nvCxnSpPr>
          <p:spPr>
            <a:xfrm flipV="1">
              <a:off x="3652299" y="3560001"/>
              <a:ext cx="1492608" cy="884738"/>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a:spLocks noChangeAspect="1"/>
            </p:cNvSpPr>
            <p:nvPr/>
          </p:nvSpPr>
          <p:spPr>
            <a:xfrm>
              <a:off x="3496428" y="2996952"/>
              <a:ext cx="2299708" cy="385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来阪外国人延べ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a:spLocks noChangeAspect="1"/>
            </p:cNvSpPr>
            <p:nvPr/>
          </p:nvSpPr>
          <p:spPr>
            <a:xfrm>
              <a:off x="3418917" y="5900262"/>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a:spLocks noChangeAspect="1"/>
            </p:cNvSpPr>
            <p:nvPr/>
          </p:nvSpPr>
          <p:spPr>
            <a:xfrm>
              <a:off x="4283013" y="5900262"/>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a:spLocks noChangeAspect="1"/>
            </p:cNvSpPr>
            <p:nvPr/>
          </p:nvSpPr>
          <p:spPr>
            <a:xfrm>
              <a:off x="5113604" y="5900262"/>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a:spLocks noChangeAspect="1"/>
            </p:cNvSpPr>
            <p:nvPr/>
          </p:nvSpPr>
          <p:spPr>
            <a:xfrm>
              <a:off x="3998373" y="4870884"/>
              <a:ext cx="1218542"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+29.4</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949588" y="4366828"/>
              <a:ext cx="1048108"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41.0</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テキスト ボックス 46"/>
          <p:cNvSpPr txBox="1"/>
          <p:nvPr/>
        </p:nvSpPr>
        <p:spPr>
          <a:xfrm>
            <a:off x="899592" y="6567155"/>
            <a:ext cx="3528392" cy="246221"/>
          </a:xfrm>
          <a:prstGeom prst="rect">
            <a:avLst/>
          </a:prstGeom>
          <a:noFill/>
        </p:spPr>
        <p:txBody>
          <a:bodyPr wrap="square" rtlCol="0">
            <a:spAutoFit/>
          </a:bodyPr>
          <a:lstStyle/>
          <a:p>
            <a:r>
              <a:rPr kumimoji="1" lang="en-US" altLang="ja-JP" sz="1000" dirty="0" smtClean="0"/>
              <a:t>※</a:t>
            </a:r>
            <a:r>
              <a:rPr lang="ja-JP" altLang="en-US" sz="1000" dirty="0" smtClean="0"/>
              <a:t>観光庁：訪日外国人消費動向調査　平成</a:t>
            </a:r>
            <a:r>
              <a:rPr lang="en-US" altLang="ja-JP" sz="1000" dirty="0" smtClean="0"/>
              <a:t>25</a:t>
            </a:r>
            <a:r>
              <a:rPr lang="ja-JP" altLang="en-US" sz="1000" dirty="0" smtClean="0"/>
              <a:t>年調査結果</a:t>
            </a:r>
            <a:endParaRPr kumimoji="1" lang="ja-JP" altLang="en-US" sz="1000" dirty="0"/>
          </a:p>
        </p:txBody>
      </p:sp>
      <p:sp>
        <p:nvSpPr>
          <p:cNvPr id="48" name="テキスト ボックス 47"/>
          <p:cNvSpPr txBox="1"/>
          <p:nvPr/>
        </p:nvSpPr>
        <p:spPr>
          <a:xfrm>
            <a:off x="611560" y="6021288"/>
            <a:ext cx="1080120" cy="307777"/>
          </a:xfrm>
          <a:prstGeom prst="rect">
            <a:avLst/>
          </a:prstGeom>
          <a:noFill/>
        </p:spPr>
        <p:txBody>
          <a:bodyPr wrap="square" rtlCol="0">
            <a:spAutoFit/>
          </a:bodyPr>
          <a:lstStyle/>
          <a:p>
            <a:r>
              <a:rPr kumimoji="1" lang="ja-JP" altLang="en-US" sz="1400" b="1" dirty="0" smtClean="0"/>
              <a:t>（参考）</a:t>
            </a:r>
            <a:endParaRPr kumimoji="1" lang="ja-JP" altLang="en-US" sz="1400" b="1" dirty="0"/>
          </a:p>
        </p:txBody>
      </p:sp>
      <p:pic>
        <p:nvPicPr>
          <p:cNvPr id="49" name="Picture 2" descr="E:\LIB\ミュージアムＧ\平成２４年度\広報\府facebook\20120831秋祭り\岸和田だんじり祭り写真（データ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977839"/>
            <a:ext cx="2055084" cy="136550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D:\hashimotokenj\Desktop\img_08_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5" y="3544510"/>
            <a:ext cx="2067883" cy="137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8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2536" y="1412776"/>
            <a:ext cx="9144000" cy="116955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◇英語教育等によるグローバル人材の育成</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・英語教育改革の推進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（フォニックスや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TOEFL </a:t>
            </a:r>
            <a:r>
              <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rPr>
              <a:t>iBT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を活用した指導方法の研究などを実施）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・大阪市英語イノベーション事業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（重点校で小学校低学年から音声指導などを実施）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3528" y="3729806"/>
            <a:ext cx="3384376"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◇ハローワークとの一体的運営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しごとフィールド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・大阪市しごと情報ひろば</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4975" y="5013176"/>
            <a:ext cx="6058659" cy="147732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子育て</a:t>
            </a:r>
            <a:r>
              <a:rPr lang="ja-JP" altLang="en-US" dirty="0">
                <a:latin typeface="Meiryo UI" panose="020B0604030504040204" pitchFamily="50" charset="-128"/>
                <a:ea typeface="Meiryo UI" panose="020B0604030504040204" pitchFamily="50" charset="-128"/>
                <a:cs typeface="Meiryo UI" panose="020B0604030504040204" pitchFamily="50" charset="-128"/>
              </a:rPr>
              <a:t>世代が安心して働くための環境</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整備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・働くママ応援コーナー開設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ＯＳＡＫＡしごとフィールド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大阪市小規模保育事業（小規模保育・保育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ママ</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大阪の成長を支える基盤となる人材</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の育成力を強化！</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548680"/>
            <a:ext cx="7920880" cy="646331"/>
          </a:xfrm>
          <a:prstGeom prst="rect">
            <a:avLst/>
          </a:prstGeom>
          <a:noFill/>
        </p:spPr>
        <p:txBody>
          <a:bodyPr wrap="square" rtlCol="0">
            <a:spAutoFit/>
          </a:bodyPr>
          <a:lstStyle/>
          <a:p>
            <a:pPr marL="261938" indent="-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◇私学無償化制度の導入</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中学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校</a:t>
            </a:r>
            <a:r>
              <a:rPr lang="ja-JP" altLang="ja-JP" dirty="0">
                <a:latin typeface="Meiryo UI" panose="020B0604030504040204" pitchFamily="50" charset="-128"/>
                <a:ea typeface="Meiryo UI" panose="020B0604030504040204" pitchFamily="50" charset="-128"/>
                <a:cs typeface="Meiryo UI" panose="020B0604030504040204" pitchFamily="50" charset="-128"/>
              </a:rPr>
              <a:t>卒業時</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ja-JP" dirty="0">
                <a:latin typeface="Meiryo UI" panose="020B0604030504040204" pitchFamily="50" charset="-128"/>
                <a:ea typeface="Meiryo UI" panose="020B0604030504040204" pitchFamily="50" charset="-128"/>
                <a:cs typeface="Meiryo UI" panose="020B0604030504040204" pitchFamily="50" charset="-128"/>
              </a:rPr>
              <a:t>自由な学校選択の機会</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保障</a:t>
            </a:r>
            <a:endParaRPr lang="en-US" altLang="ja-JP" dirty="0">
              <a:latin typeface="HGPｺﾞｼｯｸE" pitchFamily="50" charset="-128"/>
              <a:ea typeface="HGPｺﾞｼｯｸE" pitchFamily="50" charset="-128"/>
            </a:endParaRPr>
          </a:p>
        </p:txBody>
      </p:sp>
      <p:sp>
        <p:nvSpPr>
          <p:cNvPr id="16" name="正方形/長方形 15"/>
          <p:cNvSpPr/>
          <p:nvPr/>
        </p:nvSpPr>
        <p:spPr>
          <a:xfrm>
            <a:off x="288032" y="2996952"/>
            <a:ext cx="4572000" cy="646331"/>
          </a:xfrm>
          <a:prstGeom prst="rect">
            <a:avLst/>
          </a:prstGeom>
        </p:spPr>
        <p:txBody>
          <a:bodyPr>
            <a:spAutoFit/>
          </a:bodyPr>
          <a:lstStyle/>
          <a:p>
            <a:pPr marL="261938" indent="-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◇大阪市学校教育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活用事業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HGPｺﾞｼｯｸE" pitchFamily="50" charset="-128"/>
              <a:ea typeface="HGPｺﾞｼｯｸE" pitchFamily="50" charset="-128"/>
            </a:endParaRPr>
          </a:p>
        </p:txBody>
      </p:sp>
      <p:pic>
        <p:nvPicPr>
          <p:cNvPr id="1026" name="Picture 2" descr="D:\KawamotoTa\Desktop\CIMG1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4814" y="4722631"/>
            <a:ext cx="2559634" cy="19197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3" cstate="print"/>
          <a:srcRect/>
          <a:stretch>
            <a:fillRect/>
          </a:stretch>
        </p:blipFill>
        <p:spPr bwMode="auto">
          <a:xfrm>
            <a:off x="3635896" y="2852936"/>
            <a:ext cx="2335989" cy="1296144"/>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6084168" y="2780928"/>
            <a:ext cx="2592289" cy="1664749"/>
          </a:xfrm>
          <a:prstGeom prst="rect">
            <a:avLst/>
          </a:prstGeom>
          <a:noFill/>
          <a:ln w="9525">
            <a:noFill/>
            <a:miter lim="800000"/>
            <a:headEnd/>
            <a:tailEnd/>
          </a:ln>
        </p:spPr>
      </p:pic>
    </p:spTree>
    <p:extLst>
      <p:ext uri="{BB962C8B-B14F-4D97-AF65-F5344CB8AC3E}">
        <p14:creationId xmlns:p14="http://schemas.microsoft.com/office/powerpoint/2010/main" val="129778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フローチャート : 組合せ 68"/>
          <p:cNvSpPr/>
          <p:nvPr/>
        </p:nvSpPr>
        <p:spPr>
          <a:xfrm>
            <a:off x="3059832" y="2276872"/>
            <a:ext cx="2952328" cy="43204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79" name="テキスト ボックス 4"/>
          <p:cNvSpPr txBox="1">
            <a:spLocks noChangeArrowheads="1"/>
          </p:cNvSpPr>
          <p:nvPr/>
        </p:nvSpPr>
        <p:spPr bwMode="auto">
          <a:xfrm>
            <a:off x="179512" y="690949"/>
            <a:ext cx="8712967"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eaLnBrk="1" hangingPunct="1">
              <a:lnSpc>
                <a:spcPts val="1600"/>
              </a:lnSpc>
            </a:pPr>
            <a:r>
              <a:rPr lang="ja-JP" altLang="en-US" sz="1800" dirty="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関西</a:t>
            </a:r>
            <a:r>
              <a:rPr lang="ja-JP" altLang="en-US" sz="1800" dirty="0">
                <a:latin typeface="Meiryo UI" pitchFamily="50" charset="-128"/>
                <a:ea typeface="Meiryo UI" pitchFamily="50" charset="-128"/>
                <a:cs typeface="Meiryo UI" pitchFamily="50" charset="-128"/>
              </a:rPr>
              <a:t>の</a:t>
            </a:r>
            <a:r>
              <a:rPr lang="en-US" altLang="ja-JP" sz="1800" dirty="0">
                <a:latin typeface="Meiryo UI" pitchFamily="50" charset="-128"/>
                <a:ea typeface="Meiryo UI" pitchFamily="50" charset="-128"/>
                <a:cs typeface="Meiryo UI" pitchFamily="50" charset="-128"/>
              </a:rPr>
              <a:t>3</a:t>
            </a:r>
            <a:r>
              <a:rPr lang="ja-JP" altLang="en-US" sz="1800" dirty="0">
                <a:latin typeface="Meiryo UI" pitchFamily="50" charset="-128"/>
                <a:ea typeface="Meiryo UI" pitchFamily="50" charset="-128"/>
                <a:cs typeface="Meiryo UI" pitchFamily="50" charset="-128"/>
              </a:rPr>
              <a:t>府県（京都・大阪・兵庫）・</a:t>
            </a:r>
            <a:r>
              <a:rPr lang="en-US" altLang="ja-JP" sz="1800" dirty="0">
                <a:latin typeface="Meiryo UI" pitchFamily="50" charset="-128"/>
                <a:ea typeface="Meiryo UI" pitchFamily="50" charset="-128"/>
                <a:cs typeface="Meiryo UI" pitchFamily="50" charset="-128"/>
              </a:rPr>
              <a:t>3</a:t>
            </a:r>
            <a:r>
              <a:rPr lang="ja-JP" altLang="en-US" sz="1800" dirty="0">
                <a:latin typeface="Meiryo UI" pitchFamily="50" charset="-128"/>
                <a:ea typeface="Meiryo UI" pitchFamily="50" charset="-128"/>
                <a:cs typeface="Meiryo UI" pitchFamily="50" charset="-128"/>
              </a:rPr>
              <a:t>政令指定都市（京都・大阪・神戸）は</a:t>
            </a:r>
            <a:r>
              <a:rPr lang="ja-JP" altLang="en-US" sz="1800" dirty="0" smtClean="0">
                <a:latin typeface="Meiryo UI" pitchFamily="50" charset="-128"/>
                <a:ea typeface="Meiryo UI" pitchFamily="50" charset="-128"/>
                <a:cs typeface="Meiryo UI" pitchFamily="50" charset="-128"/>
              </a:rPr>
              <a:t>平成</a:t>
            </a:r>
            <a:r>
              <a:rPr lang="en-US" altLang="ja-JP" sz="1800" dirty="0" smtClean="0">
                <a:latin typeface="Meiryo UI" pitchFamily="50" charset="-128"/>
                <a:ea typeface="Meiryo UI" pitchFamily="50" charset="-128"/>
                <a:cs typeface="Meiryo UI" pitchFamily="50" charset="-128"/>
              </a:rPr>
              <a:t>23</a:t>
            </a:r>
            <a:r>
              <a:rPr lang="ja-JP" altLang="en-US" sz="1800" dirty="0" smtClean="0">
                <a:latin typeface="Meiryo UI" pitchFamily="50" charset="-128"/>
                <a:ea typeface="Meiryo UI" pitchFamily="50" charset="-128"/>
                <a:cs typeface="Meiryo UI" pitchFamily="50" charset="-128"/>
              </a:rPr>
              <a:t>年</a:t>
            </a:r>
            <a:endParaRPr lang="en-US" altLang="ja-JP" sz="1800" dirty="0" smtClean="0">
              <a:latin typeface="Meiryo UI" pitchFamily="50" charset="-128"/>
              <a:ea typeface="Meiryo UI" pitchFamily="50" charset="-128"/>
              <a:cs typeface="Meiryo UI" pitchFamily="50" charset="-128"/>
            </a:endParaRPr>
          </a:p>
          <a:p>
            <a:pPr eaLnBrk="1" hangingPunct="1">
              <a:lnSpc>
                <a:spcPts val="1600"/>
              </a:lnSpc>
            </a:pPr>
            <a:r>
              <a:rPr lang="en-US" altLang="ja-JP" sz="1800" dirty="0" smtClean="0">
                <a:latin typeface="Meiryo UI" pitchFamily="50" charset="-128"/>
                <a:ea typeface="Meiryo UI" pitchFamily="50" charset="-128"/>
                <a:cs typeface="Meiryo UI" pitchFamily="50" charset="-128"/>
              </a:rPr>
              <a:t>12</a:t>
            </a:r>
            <a:r>
              <a:rPr lang="ja-JP" altLang="en-US" sz="1800" dirty="0">
                <a:latin typeface="Meiryo UI" pitchFamily="50" charset="-128"/>
                <a:ea typeface="Meiryo UI" pitchFamily="50" charset="-128"/>
                <a:cs typeface="Meiryo UI" pitchFamily="50" charset="-128"/>
              </a:rPr>
              <a:t>月に国際戦略総合特区の</a:t>
            </a:r>
            <a:r>
              <a:rPr lang="ja-JP" altLang="en-US" sz="1800" dirty="0" smtClean="0">
                <a:latin typeface="Meiryo UI" pitchFamily="50" charset="-128"/>
                <a:ea typeface="Meiryo UI" pitchFamily="50" charset="-128"/>
                <a:cs typeface="Meiryo UI" pitchFamily="50" charset="-128"/>
              </a:rPr>
              <a:t>指定</a:t>
            </a:r>
            <a:endParaRPr lang="en-US" altLang="ja-JP" sz="1800" dirty="0" smtClean="0">
              <a:latin typeface="Meiryo UI" pitchFamily="50" charset="-128"/>
              <a:ea typeface="Meiryo UI" pitchFamily="50" charset="-128"/>
              <a:cs typeface="Meiryo UI" pitchFamily="50" charset="-128"/>
            </a:endParaRPr>
          </a:p>
          <a:p>
            <a:pPr eaLnBrk="1" hangingPunct="1">
              <a:lnSpc>
                <a:spcPts val="1600"/>
              </a:lnSpc>
            </a:pPr>
            <a:endParaRPr lang="en-US" altLang="ja-JP" sz="1800" dirty="0" smtClean="0">
              <a:latin typeface="Meiryo UI" pitchFamily="50" charset="-128"/>
              <a:ea typeface="Meiryo UI" pitchFamily="50" charset="-128"/>
              <a:cs typeface="Meiryo UI" pitchFamily="50" charset="-128"/>
            </a:endParaRPr>
          </a:p>
          <a:p>
            <a:pPr eaLnBrk="1" hangingPunct="1">
              <a:lnSpc>
                <a:spcPts val="1600"/>
              </a:lnSpc>
            </a:pPr>
            <a:r>
              <a:rPr lang="ja-JP" altLang="en-US" sz="1800" dirty="0" smtClean="0">
                <a:latin typeface="Meiryo UI" pitchFamily="50" charset="-128"/>
                <a:ea typeface="Meiryo UI" pitchFamily="50" charset="-128"/>
                <a:cs typeface="Meiryo UI" pitchFamily="50" charset="-128"/>
              </a:rPr>
              <a:t>◇大阪</a:t>
            </a:r>
            <a:r>
              <a:rPr lang="ja-JP" altLang="en-US" sz="1800" dirty="0">
                <a:latin typeface="Meiryo UI" pitchFamily="50" charset="-128"/>
                <a:ea typeface="Meiryo UI" pitchFamily="50" charset="-128"/>
                <a:cs typeface="Meiryo UI" pitchFamily="50" charset="-128"/>
              </a:rPr>
              <a:t>・関西の強みである</a:t>
            </a:r>
            <a:r>
              <a:rPr lang="ja-JP" altLang="en-US" sz="1800" dirty="0" smtClean="0">
                <a:latin typeface="Meiryo UI" pitchFamily="50" charset="-128"/>
                <a:ea typeface="Meiryo UI" pitchFamily="50" charset="-128"/>
                <a:cs typeface="Meiryo UI" pitchFamily="50" charset="-128"/>
              </a:rPr>
              <a:t>ライフサイエンス</a:t>
            </a:r>
            <a:r>
              <a:rPr lang="ja-JP" altLang="en-US" sz="1800" dirty="0">
                <a:latin typeface="Meiryo UI" pitchFamily="50" charset="-128"/>
                <a:ea typeface="Meiryo UI" pitchFamily="50" charset="-128"/>
                <a:cs typeface="Meiryo UI" pitchFamily="50" charset="-128"/>
              </a:rPr>
              <a:t>分野や新エネルギー分野に集中投資し、世界に向けて</a:t>
            </a:r>
            <a:r>
              <a:rPr lang="ja-JP" altLang="en-US" sz="1800" dirty="0" smtClean="0">
                <a:latin typeface="Meiryo UI" pitchFamily="50" charset="-128"/>
                <a:ea typeface="Meiryo UI" pitchFamily="50" charset="-128"/>
                <a:cs typeface="Meiryo UI" pitchFamily="50" charset="-128"/>
              </a:rPr>
              <a:t>イノベーション</a:t>
            </a:r>
            <a:r>
              <a:rPr lang="ja-JP" altLang="en-US" sz="1800" dirty="0">
                <a:latin typeface="Meiryo UI" pitchFamily="50" charset="-128"/>
                <a:ea typeface="Meiryo UI" pitchFamily="50" charset="-128"/>
                <a:cs typeface="Meiryo UI" pitchFamily="50" charset="-128"/>
              </a:rPr>
              <a:t>（製品・サービス）を生み出して</a:t>
            </a:r>
            <a:r>
              <a:rPr lang="ja-JP" altLang="en-US" sz="1800" dirty="0" smtClean="0">
                <a:latin typeface="Meiryo UI" pitchFamily="50" charset="-128"/>
                <a:ea typeface="Meiryo UI" pitchFamily="50" charset="-128"/>
                <a:cs typeface="Meiryo UI" pitchFamily="50" charset="-128"/>
              </a:rPr>
              <a:t>いく</a:t>
            </a:r>
            <a:endParaRPr lang="en-US" altLang="ja-JP" sz="1800" dirty="0" smtClean="0">
              <a:latin typeface="Meiryo UI" pitchFamily="50" charset="-128"/>
              <a:ea typeface="Meiryo UI" pitchFamily="50" charset="-128"/>
              <a:cs typeface="Meiryo UI" pitchFamily="50" charset="-128"/>
            </a:endParaRPr>
          </a:p>
          <a:p>
            <a:pPr eaLnBrk="1" hangingPunct="1">
              <a:lnSpc>
                <a:spcPts val="1600"/>
              </a:lnSpc>
            </a:pPr>
            <a:endParaRPr lang="en-US" altLang="ja-JP" sz="1800" dirty="0">
              <a:latin typeface="Meiryo UI" pitchFamily="50" charset="-128"/>
              <a:ea typeface="Meiryo UI" pitchFamily="50" charset="-128"/>
              <a:cs typeface="Meiryo UI" pitchFamily="50" charset="-128"/>
            </a:endParaRPr>
          </a:p>
          <a:p>
            <a:pPr marL="180975" indent="-180975" eaLnBrk="1" hangingPunct="1">
              <a:lnSpc>
                <a:spcPts val="1600"/>
              </a:lnSpc>
            </a:pPr>
            <a:r>
              <a:rPr lang="ja-JP" altLang="en-US" sz="1800" dirty="0">
                <a:latin typeface="Meiryo UI" pitchFamily="50" charset="-128"/>
                <a:ea typeface="Meiryo UI" pitchFamily="50" charset="-128"/>
                <a:cs typeface="Meiryo UI" pitchFamily="50" charset="-128"/>
              </a:rPr>
              <a:t>◇</a:t>
            </a:r>
            <a:r>
              <a:rPr lang="ja-JP" altLang="en-US" sz="1800" dirty="0" smtClean="0">
                <a:latin typeface="Meiryo UI" pitchFamily="50" charset="-128"/>
                <a:ea typeface="Meiryo UI" pitchFamily="50" charset="-128"/>
                <a:cs typeface="Meiryo UI" pitchFamily="50" charset="-128"/>
              </a:rPr>
              <a:t>府</a:t>
            </a:r>
            <a:r>
              <a:rPr lang="ja-JP" altLang="en-US" sz="1800" dirty="0">
                <a:latin typeface="Meiryo UI" pitchFamily="50" charset="-128"/>
                <a:ea typeface="Meiryo UI" pitchFamily="50" charset="-128"/>
                <a:cs typeface="Meiryo UI" pitchFamily="50" charset="-128"/>
              </a:rPr>
              <a:t>・関係市連携による全国初</a:t>
            </a:r>
            <a:r>
              <a:rPr lang="ja-JP" altLang="en-US" sz="1800" dirty="0" smtClean="0">
                <a:latin typeface="Meiryo UI" pitchFamily="50" charset="-128"/>
                <a:ea typeface="Meiryo UI" pitchFamily="50" charset="-128"/>
                <a:cs typeface="Meiryo UI" pitchFamily="50" charset="-128"/>
              </a:rPr>
              <a:t>の最大で「</a:t>
            </a:r>
            <a:r>
              <a:rPr lang="ja-JP" altLang="en-US" sz="1800" dirty="0">
                <a:latin typeface="Meiryo UI" pitchFamily="50" charset="-128"/>
                <a:ea typeface="Meiryo UI" pitchFamily="50" charset="-128"/>
                <a:cs typeface="Meiryo UI" pitchFamily="50" charset="-128"/>
              </a:rPr>
              <a:t>地方税ゼロ」など特区内では</a:t>
            </a:r>
            <a:r>
              <a:rPr lang="ja-JP" altLang="en-US" sz="1800" dirty="0" smtClean="0">
                <a:latin typeface="Meiryo UI" pitchFamily="50" charset="-128"/>
                <a:ea typeface="Meiryo UI" pitchFamily="50" charset="-128"/>
                <a:cs typeface="Meiryo UI" pitchFamily="50" charset="-128"/>
              </a:rPr>
              <a:t>さまざま</a:t>
            </a:r>
            <a:r>
              <a:rPr lang="ja-JP" altLang="en-US" sz="1800" dirty="0">
                <a:latin typeface="Meiryo UI" pitchFamily="50" charset="-128"/>
                <a:ea typeface="Meiryo UI" pitchFamily="50" charset="-128"/>
                <a:cs typeface="Meiryo UI" pitchFamily="50" charset="-128"/>
              </a:rPr>
              <a:t>な</a:t>
            </a:r>
            <a:r>
              <a:rPr lang="ja-JP" altLang="en-US" sz="1800" dirty="0" smtClean="0">
                <a:latin typeface="Meiryo UI" pitchFamily="50" charset="-128"/>
                <a:ea typeface="Meiryo UI" pitchFamily="50" charset="-128"/>
                <a:cs typeface="Meiryo UI" pitchFamily="50" charset="-128"/>
              </a:rPr>
              <a:t>メリットを準備</a:t>
            </a:r>
            <a:endParaRPr lang="en-US" altLang="ja-JP" sz="1800" dirty="0" smtClean="0">
              <a:latin typeface="Meiryo UI" pitchFamily="50" charset="-128"/>
              <a:ea typeface="Meiryo UI" pitchFamily="50" charset="-128"/>
              <a:cs typeface="Meiryo UI" pitchFamily="50" charset="-128"/>
            </a:endParaRPr>
          </a:p>
          <a:p>
            <a:pPr marL="180975" indent="-180975" eaLnBrk="1" hangingPunct="1">
              <a:lnSpc>
                <a:spcPts val="1600"/>
              </a:lnSpc>
            </a:pPr>
            <a:endParaRPr lang="en-US" altLang="ja-JP" sz="1800" dirty="0" smtClean="0">
              <a:latin typeface="Meiryo UI" pitchFamily="50" charset="-128"/>
              <a:ea typeface="Meiryo UI" pitchFamily="50" charset="-128"/>
              <a:cs typeface="Meiryo UI" pitchFamily="50" charset="-128"/>
            </a:endParaRPr>
          </a:p>
          <a:p>
            <a:pPr marL="180975" indent="-180975" eaLnBrk="1" hangingPunct="1">
              <a:lnSpc>
                <a:spcPts val="1600"/>
              </a:lnSpc>
            </a:pPr>
            <a:r>
              <a:rPr lang="ja-JP" altLang="en-US" sz="1800"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特区で得られる４つのメリット</a:t>
            </a:r>
            <a:endParaRPr lang="en-US" altLang="ja-JP" sz="1600" b="1" dirty="0" smtClean="0">
              <a:latin typeface="Meiryo UI" pitchFamily="50" charset="-128"/>
              <a:ea typeface="Meiryo UI" pitchFamily="50" charset="-128"/>
              <a:cs typeface="Meiryo UI" pitchFamily="50" charset="-128"/>
            </a:endParaRPr>
          </a:p>
          <a:p>
            <a:pPr marL="180975" indent="-180975" eaLnBrk="1" hangingPunct="1">
              <a:lnSpc>
                <a:spcPts val="1600"/>
              </a:lnSpc>
            </a:pPr>
            <a:endParaRPr lang="en-US" altLang="ja-JP" sz="1800" b="1" dirty="0" smtClean="0">
              <a:latin typeface="Meiryo UI" pitchFamily="50" charset="-128"/>
              <a:ea typeface="Meiryo UI" pitchFamily="50" charset="-128"/>
              <a:cs typeface="Meiryo UI" pitchFamily="50" charset="-128"/>
            </a:endParaRPr>
          </a:p>
          <a:p>
            <a:pPr marL="180975" indent="-180975" eaLnBrk="1" hangingPunct="1">
              <a:lnSpc>
                <a:spcPts val="1600"/>
              </a:lnSpc>
            </a:pPr>
            <a:endParaRPr lang="en-US" altLang="ja-JP" sz="1800" b="1" dirty="0" smtClean="0">
              <a:latin typeface="Meiryo UI" pitchFamily="50" charset="-128"/>
              <a:ea typeface="Meiryo UI" pitchFamily="50" charset="-128"/>
              <a:cs typeface="Meiryo UI" pitchFamily="50" charset="-128"/>
            </a:endParaRPr>
          </a:p>
          <a:p>
            <a:pPr marL="180975" indent="-180975" eaLnBrk="1" hangingPunct="1">
              <a:lnSpc>
                <a:spcPts val="1600"/>
              </a:lnSpc>
            </a:pPr>
            <a:endParaRPr lang="en-US" altLang="ja-JP" sz="1800" dirty="0" smtClean="0">
              <a:latin typeface="Meiryo UI" pitchFamily="50" charset="-128"/>
              <a:ea typeface="Meiryo UI" pitchFamily="50" charset="-128"/>
              <a:cs typeface="Meiryo UI" pitchFamily="50" charset="-128"/>
            </a:endParaRPr>
          </a:p>
          <a:p>
            <a:pPr marL="180975" indent="-180975" eaLnBrk="1" hangingPunct="1">
              <a:lnSpc>
                <a:spcPts val="1600"/>
              </a:lnSpc>
            </a:pPr>
            <a:endParaRPr lang="en-US" altLang="ja-JP" sz="1800" dirty="0" smtClean="0">
              <a:latin typeface="Meiryo UI" pitchFamily="50" charset="-128"/>
              <a:ea typeface="Meiryo UI" pitchFamily="50" charset="-128"/>
              <a:cs typeface="Meiryo UI" pitchFamily="50" charset="-128"/>
            </a:endParaRPr>
          </a:p>
          <a:p>
            <a:pPr marL="180975" indent="-180975" eaLnBrk="1" hangingPunct="1">
              <a:lnSpc>
                <a:spcPts val="1600"/>
              </a:lnSpc>
            </a:pPr>
            <a:endParaRPr lang="en-US" altLang="ja-JP" sz="1800" dirty="0" smtClean="0">
              <a:latin typeface="Meiryo UI" pitchFamily="50" charset="-128"/>
              <a:ea typeface="Meiryo UI" pitchFamily="50" charset="-128"/>
              <a:cs typeface="Meiryo UI" pitchFamily="50" charset="-128"/>
            </a:endParaRPr>
          </a:p>
        </p:txBody>
      </p:sp>
      <p:cxnSp>
        <p:nvCxnSpPr>
          <p:cNvPr id="100" name="直線コネクタ 99"/>
          <p:cNvCxnSpPr/>
          <p:nvPr/>
        </p:nvCxnSpPr>
        <p:spPr bwMode="auto">
          <a:xfrm flipH="1" flipV="1">
            <a:off x="5947833" y="5107407"/>
            <a:ext cx="25400" cy="15479"/>
          </a:xfrm>
          <a:prstGeom prst="line">
            <a:avLst/>
          </a:prstGeom>
          <a:solidFill>
            <a:schemeClr val="accent1"/>
          </a:solidFill>
          <a:ln w="22225" cap="flat" cmpd="dbl" algn="ctr">
            <a:solidFill>
              <a:schemeClr val="bg1">
                <a:lumMod val="75000"/>
              </a:schemeClr>
            </a:solidFill>
            <a:prstDash val="solid"/>
            <a:round/>
            <a:headEnd type="none" w="med" len="med"/>
            <a:tailEnd type="none" w="med" len="med"/>
          </a:ln>
          <a:effectLst/>
        </p:spPr>
      </p:cxnSp>
      <p:cxnSp>
        <p:nvCxnSpPr>
          <p:cNvPr id="3" name="直線コネクタ 2"/>
          <p:cNvCxnSpPr/>
          <p:nvPr/>
        </p:nvCxnSpPr>
        <p:spPr bwMode="auto">
          <a:xfrm flipH="1">
            <a:off x="6487584" y="4583221"/>
            <a:ext cx="23283" cy="29766"/>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05" name="フリーフォーム 104"/>
          <p:cNvSpPr/>
          <p:nvPr/>
        </p:nvSpPr>
        <p:spPr>
          <a:xfrm>
            <a:off x="120383" y="3501064"/>
            <a:ext cx="8909213" cy="504000"/>
          </a:xfrm>
          <a:custGeom>
            <a:avLst/>
            <a:gdLst>
              <a:gd name="connsiteX0" fmla="*/ 0 w 2678617"/>
              <a:gd name="connsiteY0" fmla="*/ 0 h 570170"/>
              <a:gd name="connsiteX1" fmla="*/ 2678617 w 2678617"/>
              <a:gd name="connsiteY1" fmla="*/ 0 h 570170"/>
              <a:gd name="connsiteX2" fmla="*/ 2678617 w 2678617"/>
              <a:gd name="connsiteY2" fmla="*/ 570170 h 570170"/>
              <a:gd name="connsiteX3" fmla="*/ 0 w 2678617"/>
              <a:gd name="connsiteY3" fmla="*/ 570170 h 570170"/>
              <a:gd name="connsiteX4" fmla="*/ 0 w 2678617"/>
              <a:gd name="connsiteY4" fmla="*/ 0 h 57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617" h="570170">
                <a:moveTo>
                  <a:pt x="0" y="0"/>
                </a:moveTo>
                <a:lnTo>
                  <a:pt x="2678617" y="0"/>
                </a:lnTo>
                <a:lnTo>
                  <a:pt x="2678617" y="570170"/>
                </a:lnTo>
                <a:lnTo>
                  <a:pt x="0" y="570170"/>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34290" tIns="34290" rIns="34290" bIns="34290" spcCol="1270" anchor="ctr"/>
          <a:lstStyle/>
          <a:p>
            <a:pPr algn="ctr" defTabSz="400050">
              <a:lnSpc>
                <a:spcPct val="90000"/>
              </a:lnSpc>
              <a:spcAft>
                <a:spcPct val="35000"/>
              </a:spcAft>
              <a:defRPr/>
            </a:pPr>
            <a:endParaRPr lang="en-US" altLang="ja-JP" sz="900" b="1" dirty="0">
              <a:latin typeface="Meiryo UI" pitchFamily="50" charset="-128"/>
              <a:ea typeface="Meiryo UI" pitchFamily="50" charset="-128"/>
              <a:cs typeface="Meiryo UI" pitchFamily="50" charset="-128"/>
            </a:endParaRPr>
          </a:p>
          <a:p>
            <a:pPr algn="ctr" defTabSz="400050">
              <a:lnSpc>
                <a:spcPct val="90000"/>
              </a:lnSpc>
              <a:spcAft>
                <a:spcPct val="35000"/>
              </a:spcAft>
              <a:defRPr/>
            </a:pPr>
            <a:endParaRPr lang="en-US" altLang="ja-JP" sz="900" b="1" dirty="0">
              <a:latin typeface="Meiryo UI" pitchFamily="50" charset="-128"/>
              <a:ea typeface="Meiryo UI" pitchFamily="50" charset="-128"/>
              <a:cs typeface="Meiryo UI" pitchFamily="50" charset="-128"/>
            </a:endParaRPr>
          </a:p>
          <a:p>
            <a:pPr algn="ctr" defTabSz="400050">
              <a:lnSpc>
                <a:spcPct val="90000"/>
              </a:lnSpc>
              <a:spcAft>
                <a:spcPct val="35000"/>
              </a:spcAft>
              <a:defRPr/>
            </a:pPr>
            <a:endParaRPr lang="en-US" altLang="ja-JP" sz="900" b="1" dirty="0">
              <a:latin typeface="Meiryo UI" pitchFamily="50" charset="-128"/>
              <a:ea typeface="Meiryo UI" pitchFamily="50" charset="-128"/>
              <a:cs typeface="Meiryo UI" pitchFamily="50" charset="-128"/>
            </a:endParaRPr>
          </a:p>
          <a:p>
            <a:pPr algn="ctr" defTabSz="400050">
              <a:lnSpc>
                <a:spcPts val="1200"/>
              </a:lnSpc>
              <a:spcAft>
                <a:spcPct val="35000"/>
              </a:spcAft>
              <a:defRPr/>
            </a:pPr>
            <a:r>
              <a:rPr lang="ja-JP" altLang="en-US" sz="1200" b="1" dirty="0">
                <a:latin typeface="Meiryo UI" pitchFamily="50" charset="-128"/>
                <a:ea typeface="Meiryo UI" pitchFamily="50" charset="-128"/>
                <a:cs typeface="Meiryo UI" pitchFamily="50" charset="-128"/>
              </a:rPr>
              <a:t>重　　点　　６　　分　　野</a:t>
            </a:r>
            <a:endParaRPr lang="en-US" altLang="ja-JP" sz="1200" b="1" dirty="0">
              <a:latin typeface="Meiryo UI" pitchFamily="50" charset="-128"/>
              <a:ea typeface="Meiryo UI" pitchFamily="50" charset="-128"/>
              <a:cs typeface="Meiryo UI" pitchFamily="50" charset="-128"/>
            </a:endParaRPr>
          </a:p>
          <a:p>
            <a:pPr algn="ctr" defTabSz="400050">
              <a:lnSpc>
                <a:spcPts val="1200"/>
              </a:lnSpc>
              <a:spcAft>
                <a:spcPct val="35000"/>
              </a:spcAft>
              <a:defRPr/>
            </a:pPr>
            <a:endParaRPr lang="en-US" altLang="ja-JP" sz="900" dirty="0">
              <a:latin typeface="Meiryo UI" pitchFamily="50" charset="-128"/>
              <a:ea typeface="Meiryo UI" pitchFamily="50" charset="-128"/>
              <a:cs typeface="Meiryo UI" pitchFamily="50" charset="-128"/>
            </a:endParaRPr>
          </a:p>
          <a:p>
            <a:pPr algn="ctr" defTabSz="400050">
              <a:lnSpc>
                <a:spcPct val="90000"/>
              </a:lnSpc>
              <a:spcAft>
                <a:spcPct val="35000"/>
              </a:spcAft>
              <a:defRPr/>
            </a:pPr>
            <a:endParaRPr lang="en-US" altLang="ja-JP" sz="700" dirty="0">
              <a:latin typeface="Meiryo UI" pitchFamily="50" charset="-128"/>
              <a:ea typeface="Meiryo UI" pitchFamily="50" charset="-128"/>
              <a:cs typeface="Meiryo UI" pitchFamily="50" charset="-128"/>
            </a:endParaRPr>
          </a:p>
          <a:p>
            <a:pPr algn="ctr" defTabSz="400050">
              <a:lnSpc>
                <a:spcPct val="90000"/>
              </a:lnSpc>
              <a:spcAft>
                <a:spcPct val="35000"/>
              </a:spcAft>
              <a:defRPr/>
            </a:pPr>
            <a:endParaRPr lang="ja-JP" altLang="en-US" sz="700" dirty="0"/>
          </a:p>
        </p:txBody>
      </p:sp>
      <p:sp>
        <p:nvSpPr>
          <p:cNvPr id="106" name="角丸四角形 105"/>
          <p:cNvSpPr/>
          <p:nvPr/>
        </p:nvSpPr>
        <p:spPr>
          <a:xfrm>
            <a:off x="81723" y="4077072"/>
            <a:ext cx="1440000" cy="70207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Meiryo UI" pitchFamily="50" charset="-128"/>
                <a:ea typeface="Meiryo UI" pitchFamily="50" charset="-128"/>
                <a:cs typeface="Meiryo UI" pitchFamily="50" charset="-128"/>
              </a:rPr>
              <a:t>医薬品</a:t>
            </a:r>
          </a:p>
        </p:txBody>
      </p:sp>
      <p:sp>
        <p:nvSpPr>
          <p:cNvPr id="107" name="角丸四角形 106"/>
          <p:cNvSpPr/>
          <p:nvPr/>
        </p:nvSpPr>
        <p:spPr>
          <a:xfrm>
            <a:off x="1578809" y="4077072"/>
            <a:ext cx="1440000" cy="70207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latin typeface="Meiryo UI" pitchFamily="50" charset="-128"/>
                <a:ea typeface="Meiryo UI" pitchFamily="50" charset="-128"/>
                <a:cs typeface="Meiryo UI" pitchFamily="50" charset="-128"/>
              </a:rPr>
              <a:t>医療機器</a:t>
            </a:r>
          </a:p>
        </p:txBody>
      </p:sp>
      <p:sp>
        <p:nvSpPr>
          <p:cNvPr id="108" name="角丸四角形 107"/>
          <p:cNvSpPr/>
          <p:nvPr/>
        </p:nvSpPr>
        <p:spPr>
          <a:xfrm>
            <a:off x="3087865" y="4077072"/>
            <a:ext cx="1440000" cy="70207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Meiryo UI" pitchFamily="50" charset="-128"/>
                <a:ea typeface="Meiryo UI" pitchFamily="50" charset="-128"/>
                <a:cs typeface="Meiryo UI" pitchFamily="50" charset="-128"/>
              </a:rPr>
              <a:t>先端医療</a:t>
            </a:r>
            <a:endParaRPr lang="en-US" altLang="ja-JP" sz="1100" b="1" dirty="0">
              <a:latin typeface="Meiryo UI" pitchFamily="50" charset="-128"/>
              <a:ea typeface="Meiryo UI" pitchFamily="50" charset="-128"/>
              <a:cs typeface="Meiryo UI" pitchFamily="50" charset="-128"/>
            </a:endParaRPr>
          </a:p>
          <a:p>
            <a:pPr algn="ctr">
              <a:defRPr/>
            </a:pPr>
            <a:r>
              <a:rPr lang="ja-JP" altLang="en-US" sz="1100" b="1" dirty="0">
                <a:latin typeface="Meiryo UI" pitchFamily="50" charset="-128"/>
                <a:ea typeface="Meiryo UI" pitchFamily="50" charset="-128"/>
                <a:cs typeface="Meiryo UI" pitchFamily="50" charset="-128"/>
              </a:rPr>
              <a:t>技術</a:t>
            </a:r>
            <a:endParaRPr lang="en-US" altLang="ja-JP" sz="1100" b="1" dirty="0">
              <a:latin typeface="Meiryo UI" pitchFamily="50" charset="-128"/>
              <a:ea typeface="Meiryo UI" pitchFamily="50" charset="-128"/>
              <a:cs typeface="Meiryo UI" pitchFamily="50" charset="-128"/>
            </a:endParaRPr>
          </a:p>
          <a:p>
            <a:pPr algn="ctr">
              <a:defRPr/>
            </a:pPr>
            <a:r>
              <a:rPr lang="ja-JP" altLang="en-US" sz="800" b="1" dirty="0">
                <a:latin typeface="Meiryo UI" pitchFamily="50" charset="-128"/>
                <a:ea typeface="Meiryo UI" pitchFamily="50" charset="-128"/>
                <a:cs typeface="Meiryo UI" pitchFamily="50" charset="-128"/>
              </a:rPr>
              <a:t>（再生医療等）</a:t>
            </a:r>
          </a:p>
        </p:txBody>
      </p:sp>
      <p:sp>
        <p:nvSpPr>
          <p:cNvPr id="109" name="角丸四角形 108"/>
          <p:cNvSpPr/>
          <p:nvPr/>
        </p:nvSpPr>
        <p:spPr>
          <a:xfrm>
            <a:off x="4600439" y="4077072"/>
            <a:ext cx="1440000" cy="70207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Meiryo UI" pitchFamily="50" charset="-128"/>
                <a:ea typeface="Meiryo UI" pitchFamily="50" charset="-128"/>
                <a:cs typeface="Meiryo UI" pitchFamily="50" charset="-128"/>
              </a:rPr>
              <a:t>先制</a:t>
            </a:r>
            <a:r>
              <a:rPr lang="ja-JP" altLang="en-US" sz="1100" b="1" dirty="0" smtClean="0">
                <a:latin typeface="Meiryo UI" pitchFamily="50" charset="-128"/>
                <a:ea typeface="Meiryo UI" pitchFamily="50" charset="-128"/>
                <a:cs typeface="Meiryo UI" pitchFamily="50" charset="-128"/>
              </a:rPr>
              <a:t>医療</a:t>
            </a:r>
            <a:endParaRPr lang="en-US" altLang="ja-JP" sz="1100" b="1" dirty="0">
              <a:latin typeface="Meiryo UI" pitchFamily="50" charset="-128"/>
              <a:ea typeface="Meiryo UI" pitchFamily="50" charset="-128"/>
              <a:cs typeface="Meiryo UI" pitchFamily="50" charset="-128"/>
            </a:endParaRPr>
          </a:p>
        </p:txBody>
      </p:sp>
      <p:sp>
        <p:nvSpPr>
          <p:cNvPr id="110" name="角丸四角形 109"/>
          <p:cNvSpPr/>
          <p:nvPr/>
        </p:nvSpPr>
        <p:spPr>
          <a:xfrm>
            <a:off x="6115916" y="4077072"/>
            <a:ext cx="1440000" cy="70207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latin typeface="Meiryo UI" pitchFamily="50" charset="-128"/>
                <a:ea typeface="Meiryo UI" pitchFamily="50" charset="-128"/>
                <a:cs typeface="Meiryo UI" pitchFamily="50" charset="-128"/>
              </a:rPr>
              <a:t>バッテリー</a:t>
            </a:r>
          </a:p>
        </p:txBody>
      </p:sp>
      <p:sp>
        <p:nvSpPr>
          <p:cNvPr id="111" name="角丸四角形 110"/>
          <p:cNvSpPr/>
          <p:nvPr/>
        </p:nvSpPr>
        <p:spPr>
          <a:xfrm>
            <a:off x="7632963" y="4077072"/>
            <a:ext cx="1440160" cy="70207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latin typeface="Meiryo UI" pitchFamily="50" charset="-128"/>
                <a:ea typeface="Meiryo UI" pitchFamily="50" charset="-128"/>
                <a:cs typeface="Meiryo UI" pitchFamily="50" charset="-128"/>
              </a:rPr>
              <a:t>スマート</a:t>
            </a:r>
            <a:endParaRPr lang="en-US" altLang="ja-JP" sz="1100" b="1" dirty="0">
              <a:latin typeface="Meiryo UI" pitchFamily="50" charset="-128"/>
              <a:ea typeface="Meiryo UI" pitchFamily="50" charset="-128"/>
              <a:cs typeface="Meiryo UI" pitchFamily="50" charset="-128"/>
            </a:endParaRPr>
          </a:p>
          <a:p>
            <a:pPr algn="ctr">
              <a:defRPr/>
            </a:pPr>
            <a:r>
              <a:rPr lang="ja-JP" altLang="en-US" sz="1100" b="1" dirty="0">
                <a:latin typeface="Meiryo UI" pitchFamily="50" charset="-128"/>
                <a:ea typeface="Meiryo UI" pitchFamily="50" charset="-128"/>
                <a:cs typeface="Meiryo UI" pitchFamily="50" charset="-128"/>
              </a:rPr>
              <a:t>コミュニティ</a:t>
            </a:r>
          </a:p>
        </p:txBody>
      </p:sp>
      <p:sp>
        <p:nvSpPr>
          <p:cNvPr id="112" name="フローチャート : 抜出し 111"/>
          <p:cNvSpPr/>
          <p:nvPr/>
        </p:nvSpPr>
        <p:spPr>
          <a:xfrm rot="10800000">
            <a:off x="2450352" y="5805264"/>
            <a:ext cx="4320480" cy="328112"/>
          </a:xfrm>
          <a:prstGeom prst="flowChartExtract">
            <a:avLst/>
          </a:prstGeom>
          <a:solidFill>
            <a:srgbClr val="0070C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角丸四角形 112"/>
          <p:cNvSpPr/>
          <p:nvPr/>
        </p:nvSpPr>
        <p:spPr>
          <a:xfrm>
            <a:off x="952034" y="6237312"/>
            <a:ext cx="7401009" cy="540000"/>
          </a:xfrm>
          <a:prstGeom prst="roundRect">
            <a:avLst/>
          </a:prstGeom>
          <a:ln>
            <a:solidFill>
              <a:schemeClr val="tx2"/>
            </a:solidFill>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000" b="1" dirty="0">
                <a:latin typeface="Meiryo UI" pitchFamily="50" charset="-128"/>
                <a:ea typeface="Meiryo UI" pitchFamily="50" charset="-128"/>
                <a:cs typeface="Meiryo UI" pitchFamily="50" charset="-128"/>
              </a:rPr>
              <a:t>世界をリードするイノベーションを生み出す産業クラスターへ</a:t>
            </a:r>
          </a:p>
        </p:txBody>
      </p:sp>
      <p:sp>
        <p:nvSpPr>
          <p:cNvPr id="114" name="円/楕円 113"/>
          <p:cNvSpPr/>
          <p:nvPr/>
        </p:nvSpPr>
        <p:spPr>
          <a:xfrm>
            <a:off x="3229008" y="4935502"/>
            <a:ext cx="2648507" cy="748256"/>
          </a:xfrm>
          <a:prstGeom prst="ellips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latin typeface="Meiryo UI" pitchFamily="50" charset="-128"/>
                <a:ea typeface="Meiryo UI" pitchFamily="50" charset="-128"/>
                <a:cs typeface="Meiryo UI" pitchFamily="50" charset="-128"/>
              </a:rPr>
              <a:t>多様な産業・</a:t>
            </a:r>
            <a:r>
              <a:rPr lang="ja-JP" altLang="en-US" sz="1050" b="1" dirty="0" smtClean="0">
                <a:latin typeface="Meiryo UI" pitchFamily="50" charset="-128"/>
                <a:ea typeface="Meiryo UI" pitchFamily="50" charset="-128"/>
                <a:cs typeface="Meiryo UI" pitchFamily="50" charset="-128"/>
              </a:rPr>
              <a:t>技術の最適</a:t>
            </a:r>
            <a:r>
              <a:rPr lang="ja-JP" altLang="en-US" sz="1050" b="1" dirty="0" smtClean="0">
                <a:solidFill>
                  <a:schemeClr val="bg1"/>
                </a:solidFill>
                <a:latin typeface="Meiryo UI" pitchFamily="50" charset="-128"/>
                <a:ea typeface="Meiryo UI" pitchFamily="50" charset="-128"/>
                <a:cs typeface="Meiryo UI" pitchFamily="50" charset="-128"/>
              </a:rPr>
              <a:t>な</a:t>
            </a:r>
            <a:r>
              <a:rPr lang="ja-JP" altLang="en-US" sz="1050" b="1" dirty="0" smtClean="0">
                <a:latin typeface="Meiryo UI" pitchFamily="50" charset="-128"/>
                <a:ea typeface="Meiryo UI" pitchFamily="50" charset="-128"/>
                <a:cs typeface="Meiryo UI" pitchFamily="50" charset="-128"/>
              </a:rPr>
              <a:t>組合わせ</a:t>
            </a:r>
            <a:r>
              <a:rPr lang="ja-JP" altLang="en-US" sz="1050" b="1" dirty="0">
                <a:latin typeface="Meiryo UI" pitchFamily="50" charset="-128"/>
                <a:ea typeface="Meiryo UI" pitchFamily="50" charset="-128"/>
                <a:cs typeface="Meiryo UI" pitchFamily="50" charset="-128"/>
              </a:rPr>
              <a:t>に</a:t>
            </a:r>
            <a:r>
              <a:rPr lang="ja-JP" altLang="en-US" sz="1050" b="1" dirty="0" smtClean="0">
                <a:latin typeface="Meiryo UI" pitchFamily="50" charset="-128"/>
                <a:ea typeface="Meiryo UI" pitchFamily="50" charset="-128"/>
                <a:cs typeface="Meiryo UI" pitchFamily="50" charset="-128"/>
              </a:rPr>
              <a:t>よる国際</a:t>
            </a:r>
            <a:r>
              <a:rPr lang="ja-JP" altLang="en-US" sz="1050" b="1" dirty="0">
                <a:latin typeface="Meiryo UI" pitchFamily="50" charset="-128"/>
                <a:ea typeface="Meiryo UI" pitchFamily="50" charset="-128"/>
                <a:cs typeface="Meiryo UI" pitchFamily="50" charset="-128"/>
              </a:rPr>
              <a:t>競争力の</a:t>
            </a:r>
            <a:r>
              <a:rPr lang="ja-JP" altLang="en-US" sz="1050" b="1" dirty="0" smtClean="0">
                <a:latin typeface="Meiryo UI" pitchFamily="50" charset="-128"/>
                <a:ea typeface="Meiryo UI" pitchFamily="50" charset="-128"/>
                <a:cs typeface="Meiryo UI" pitchFamily="50" charset="-128"/>
              </a:rPr>
              <a:t>強化</a:t>
            </a:r>
            <a:endParaRPr lang="en-US" altLang="ja-JP" sz="1050" b="1" dirty="0">
              <a:latin typeface="Meiryo UI" pitchFamily="50" charset="-128"/>
              <a:ea typeface="Meiryo UI" pitchFamily="50" charset="-128"/>
              <a:cs typeface="Meiryo UI" pitchFamily="50" charset="-128"/>
            </a:endParaRPr>
          </a:p>
        </p:txBody>
      </p:sp>
      <p:sp>
        <p:nvSpPr>
          <p:cNvPr id="115" name="円/楕円 114"/>
          <p:cNvSpPr/>
          <p:nvPr/>
        </p:nvSpPr>
        <p:spPr>
          <a:xfrm>
            <a:off x="579408" y="4985356"/>
            <a:ext cx="2649600" cy="7479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latin typeface="Meiryo UI" pitchFamily="50" charset="-128"/>
                <a:ea typeface="Meiryo UI" pitchFamily="50" charset="-128"/>
                <a:cs typeface="Meiryo UI" pitchFamily="50" charset="-128"/>
              </a:rPr>
              <a:t>実用化へのさらなるスピードアップと製品の</a:t>
            </a:r>
            <a:endParaRPr lang="en-US" altLang="ja-JP" sz="1050" b="1" dirty="0">
              <a:latin typeface="Meiryo UI" pitchFamily="50" charset="-128"/>
              <a:ea typeface="Meiryo UI" pitchFamily="50" charset="-128"/>
              <a:cs typeface="Meiryo UI" pitchFamily="50" charset="-128"/>
            </a:endParaRPr>
          </a:p>
          <a:p>
            <a:pPr algn="ctr">
              <a:defRPr/>
            </a:pPr>
            <a:r>
              <a:rPr lang="ja-JP" altLang="en-US" sz="1050" b="1" dirty="0">
                <a:latin typeface="Meiryo UI" pitchFamily="50" charset="-128"/>
                <a:ea typeface="Meiryo UI" pitchFamily="50" charset="-128"/>
                <a:cs typeface="Meiryo UI" pitchFamily="50" charset="-128"/>
              </a:rPr>
              <a:t>差別化等による</a:t>
            </a:r>
            <a:endParaRPr lang="en-US" altLang="ja-JP" sz="1050" b="1" dirty="0">
              <a:latin typeface="Meiryo UI" pitchFamily="50" charset="-128"/>
              <a:ea typeface="Meiryo UI" pitchFamily="50" charset="-128"/>
              <a:cs typeface="Meiryo UI" pitchFamily="50" charset="-128"/>
            </a:endParaRPr>
          </a:p>
          <a:p>
            <a:pPr algn="ctr">
              <a:defRPr/>
            </a:pPr>
            <a:r>
              <a:rPr lang="ja-JP" altLang="en-US" sz="1050" b="1" dirty="0">
                <a:latin typeface="Meiryo UI" pitchFamily="50" charset="-128"/>
                <a:ea typeface="Meiryo UI" pitchFamily="50" charset="-128"/>
                <a:cs typeface="Meiryo UI" pitchFamily="50" charset="-128"/>
              </a:rPr>
              <a:t>国際競争力の強化</a:t>
            </a:r>
          </a:p>
        </p:txBody>
      </p:sp>
      <p:sp>
        <p:nvSpPr>
          <p:cNvPr id="116" name="円/楕円 115"/>
          <p:cNvSpPr/>
          <p:nvPr/>
        </p:nvSpPr>
        <p:spPr>
          <a:xfrm>
            <a:off x="5877792" y="4947533"/>
            <a:ext cx="2640000" cy="748256"/>
          </a:xfrm>
          <a:prstGeom prst="ellips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100" b="1" dirty="0">
                <a:latin typeface="Meiryo UI" pitchFamily="50" charset="-128"/>
                <a:ea typeface="Meiryo UI" pitchFamily="50" charset="-128"/>
                <a:cs typeface="Meiryo UI" pitchFamily="50" charset="-128"/>
              </a:rPr>
              <a:t>イノベーションを下支えする基盤の強化</a:t>
            </a:r>
            <a:endParaRPr lang="en-US" altLang="ja-JP" sz="1100" b="1" dirty="0">
              <a:latin typeface="Meiryo UI" pitchFamily="50" charset="-128"/>
              <a:ea typeface="Meiryo UI" pitchFamily="50" charset="-128"/>
              <a:cs typeface="Meiryo UI" pitchFamily="50" charset="-128"/>
            </a:endParaRPr>
          </a:p>
        </p:txBody>
      </p:sp>
      <p:sp>
        <p:nvSpPr>
          <p:cNvPr id="68" name="テキスト ボックス 67"/>
          <p:cNvSpPr txBox="1"/>
          <p:nvPr/>
        </p:nvSpPr>
        <p:spPr>
          <a:xfrm>
            <a:off x="3600" y="3600"/>
            <a:ext cx="9144000" cy="400110"/>
          </a:xfrm>
          <a:prstGeom prst="rect">
            <a:avLst/>
          </a:prstGeom>
          <a:gradFill>
            <a:gsLst>
              <a:gs pos="92000">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大阪の成長をリードしていく仕組み（関西イノベーション国際戦略総合特区の指定）</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a:spLocks noChangeAspect="1"/>
          </p:cNvSpPr>
          <p:nvPr/>
        </p:nvSpPr>
        <p:spPr>
          <a:xfrm>
            <a:off x="827584" y="2852936"/>
            <a:ext cx="1728192" cy="36004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latin typeface="Meiryo UI" pitchFamily="50" charset="-128"/>
                <a:ea typeface="Meiryo UI" pitchFamily="50" charset="-128"/>
                <a:cs typeface="Meiryo UI" pitchFamily="50" charset="-128"/>
              </a:rPr>
              <a:t>規制緩和</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2" name="角丸四角形 71"/>
          <p:cNvSpPr>
            <a:spLocks noChangeAspect="1"/>
          </p:cNvSpPr>
          <p:nvPr/>
        </p:nvSpPr>
        <p:spPr>
          <a:xfrm>
            <a:off x="2771800" y="2852936"/>
            <a:ext cx="1728192" cy="36004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latin typeface="Meiryo UI" pitchFamily="50" charset="-128"/>
                <a:ea typeface="Meiryo UI" pitchFamily="50" charset="-128"/>
                <a:cs typeface="Meiryo UI" pitchFamily="50" charset="-128"/>
              </a:rPr>
              <a:t>税制優遇</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3" name="角丸四角形 72"/>
          <p:cNvSpPr>
            <a:spLocks noChangeAspect="1"/>
          </p:cNvSpPr>
          <p:nvPr/>
        </p:nvSpPr>
        <p:spPr>
          <a:xfrm>
            <a:off x="4716016" y="2852936"/>
            <a:ext cx="1728192" cy="36004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latin typeface="Meiryo UI" pitchFamily="50" charset="-128"/>
                <a:ea typeface="Meiryo UI" pitchFamily="50" charset="-128"/>
                <a:cs typeface="Meiryo UI" pitchFamily="50" charset="-128"/>
              </a:rPr>
              <a:t>財政支援</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9" name="角丸四角形 78"/>
          <p:cNvSpPr>
            <a:spLocks noChangeAspect="1"/>
          </p:cNvSpPr>
          <p:nvPr/>
        </p:nvSpPr>
        <p:spPr>
          <a:xfrm>
            <a:off x="6660232" y="2852936"/>
            <a:ext cx="1728192" cy="36004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solidFill>
                  <a:schemeClr val="tx1"/>
                </a:solidFill>
                <a:latin typeface="Meiryo UI" pitchFamily="50" charset="-128"/>
                <a:ea typeface="Meiryo UI" pitchFamily="50" charset="-128"/>
                <a:cs typeface="Meiryo UI" pitchFamily="50" charset="-128"/>
              </a:rPr>
              <a:t>金融支援</a:t>
            </a:r>
            <a:endParaRPr lang="ja-JP" altLang="en-US" sz="1400" dirty="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1890" y="504056"/>
            <a:ext cx="9140394" cy="6381328"/>
          </a:xfrm>
          <a:prstGeom prst="rect">
            <a:avLst/>
          </a:prstGeom>
          <a:noFill/>
          <a:ln w="9525">
            <a:noFill/>
            <a:miter lim="800000"/>
            <a:headEnd/>
            <a:tailEnd/>
          </a:ln>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28" name="Picture 73"/>
          <p:cNvPicPr>
            <a:picLocks noChangeAspect="1" noChangeArrowheads="1"/>
          </p:cNvPicPr>
          <p:nvPr/>
        </p:nvPicPr>
        <p:blipFill>
          <a:blip r:embed="rId4" cstate="print"/>
          <a:srcRect/>
          <a:stretch>
            <a:fillRect/>
          </a:stretch>
        </p:blipFill>
        <p:spPr bwMode="auto">
          <a:xfrm>
            <a:off x="35496" y="2430583"/>
            <a:ext cx="1121519" cy="134321"/>
          </a:xfrm>
          <a:prstGeom prst="rect">
            <a:avLst/>
          </a:prstGeom>
          <a:noFill/>
          <a:ln w="9525">
            <a:noFill/>
            <a:miter lim="800000"/>
            <a:headEnd/>
            <a:tailEnd/>
          </a:ln>
        </p:spPr>
      </p:pic>
      <p:pic>
        <p:nvPicPr>
          <p:cNvPr id="29" name="Picture 68"/>
          <p:cNvPicPr>
            <a:picLocks noChangeAspect="1" noChangeArrowheads="1"/>
          </p:cNvPicPr>
          <p:nvPr/>
        </p:nvPicPr>
        <p:blipFill>
          <a:blip r:embed="rId5" cstate="print"/>
          <a:srcRect/>
          <a:stretch>
            <a:fillRect/>
          </a:stretch>
        </p:blipFill>
        <p:spPr bwMode="auto">
          <a:xfrm>
            <a:off x="2843808" y="3435030"/>
            <a:ext cx="1152128" cy="137986"/>
          </a:xfrm>
          <a:prstGeom prst="rect">
            <a:avLst/>
          </a:prstGeom>
          <a:noFill/>
          <a:ln w="9525">
            <a:noFill/>
            <a:miter lim="800000"/>
            <a:headEnd/>
            <a:tailEnd/>
          </a:ln>
        </p:spPr>
      </p:pic>
      <p:pic>
        <p:nvPicPr>
          <p:cNvPr id="30" name="Picture 70"/>
          <p:cNvPicPr>
            <a:picLocks noChangeAspect="1" noChangeArrowheads="1"/>
          </p:cNvPicPr>
          <p:nvPr/>
        </p:nvPicPr>
        <p:blipFill>
          <a:blip r:embed="rId6" cstate="print"/>
          <a:srcRect/>
          <a:stretch>
            <a:fillRect/>
          </a:stretch>
        </p:blipFill>
        <p:spPr bwMode="auto">
          <a:xfrm>
            <a:off x="4191000" y="3387727"/>
            <a:ext cx="825500" cy="195263"/>
          </a:xfrm>
          <a:prstGeom prst="rect">
            <a:avLst/>
          </a:prstGeom>
          <a:noFill/>
          <a:ln w="9525">
            <a:noFill/>
            <a:miter lim="800000"/>
            <a:headEnd/>
            <a:tailEnd/>
          </a:ln>
        </p:spPr>
      </p:pic>
      <p:pic>
        <p:nvPicPr>
          <p:cNvPr id="31" name="Picture 71"/>
          <p:cNvPicPr>
            <a:picLocks noChangeAspect="1" noChangeArrowheads="1"/>
          </p:cNvPicPr>
          <p:nvPr/>
        </p:nvPicPr>
        <p:blipFill>
          <a:blip r:embed="rId7" cstate="print"/>
          <a:srcRect/>
          <a:stretch>
            <a:fillRect/>
          </a:stretch>
        </p:blipFill>
        <p:spPr bwMode="auto">
          <a:xfrm>
            <a:off x="5280026" y="2540002"/>
            <a:ext cx="830263" cy="195263"/>
          </a:xfrm>
          <a:prstGeom prst="rect">
            <a:avLst/>
          </a:prstGeom>
          <a:noFill/>
          <a:ln w="9525">
            <a:noFill/>
            <a:miter lim="800000"/>
            <a:headEnd/>
            <a:tailEnd/>
          </a:ln>
        </p:spPr>
      </p:pic>
      <p:pic>
        <p:nvPicPr>
          <p:cNvPr id="32" name="Picture 72"/>
          <p:cNvPicPr>
            <a:picLocks noChangeAspect="1" noChangeArrowheads="1"/>
          </p:cNvPicPr>
          <p:nvPr/>
        </p:nvPicPr>
        <p:blipFill>
          <a:blip r:embed="rId8" cstate="print"/>
          <a:srcRect/>
          <a:stretch>
            <a:fillRect/>
          </a:stretch>
        </p:blipFill>
        <p:spPr bwMode="auto">
          <a:xfrm>
            <a:off x="5173664" y="3136902"/>
            <a:ext cx="1149350" cy="195263"/>
          </a:xfrm>
          <a:prstGeom prst="rect">
            <a:avLst/>
          </a:prstGeom>
          <a:noFill/>
          <a:ln w="9525">
            <a:noFill/>
            <a:miter lim="800000"/>
            <a:headEnd/>
            <a:tailEnd/>
          </a:ln>
        </p:spPr>
      </p:pic>
      <p:pic>
        <p:nvPicPr>
          <p:cNvPr id="33" name="Picture 73"/>
          <p:cNvPicPr>
            <a:picLocks noChangeAspect="1" noChangeArrowheads="1"/>
          </p:cNvPicPr>
          <p:nvPr/>
        </p:nvPicPr>
        <p:blipFill>
          <a:blip r:embed="rId9" cstate="print"/>
          <a:srcRect/>
          <a:stretch>
            <a:fillRect/>
          </a:stretch>
        </p:blipFill>
        <p:spPr bwMode="auto">
          <a:xfrm>
            <a:off x="4619625" y="4127502"/>
            <a:ext cx="1069975" cy="195263"/>
          </a:xfrm>
          <a:prstGeom prst="rect">
            <a:avLst/>
          </a:prstGeom>
          <a:noFill/>
          <a:ln w="9525">
            <a:noFill/>
            <a:miter lim="800000"/>
            <a:headEnd/>
            <a:tailEnd/>
          </a:ln>
        </p:spPr>
      </p:pic>
      <p:pic>
        <p:nvPicPr>
          <p:cNvPr id="34" name="Picture 74"/>
          <p:cNvPicPr>
            <a:picLocks noChangeAspect="1" noChangeArrowheads="1"/>
          </p:cNvPicPr>
          <p:nvPr/>
        </p:nvPicPr>
        <p:blipFill>
          <a:blip r:embed="rId10" cstate="print"/>
          <a:srcRect/>
          <a:stretch>
            <a:fillRect/>
          </a:stretch>
        </p:blipFill>
        <p:spPr bwMode="auto">
          <a:xfrm>
            <a:off x="6344811" y="1985518"/>
            <a:ext cx="747469" cy="147338"/>
          </a:xfrm>
          <a:prstGeom prst="rect">
            <a:avLst/>
          </a:prstGeom>
          <a:noFill/>
          <a:ln w="9525">
            <a:noFill/>
            <a:miter lim="800000"/>
            <a:headEnd/>
            <a:tailEnd/>
          </a:ln>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37" name="Picture 75"/>
          <p:cNvPicPr>
            <a:picLocks noChangeAspect="1" noChangeArrowheads="1"/>
          </p:cNvPicPr>
          <p:nvPr/>
        </p:nvPicPr>
        <p:blipFill>
          <a:blip r:embed="rId11" cstate="print"/>
          <a:srcRect/>
          <a:stretch>
            <a:fillRect/>
          </a:stretch>
        </p:blipFill>
        <p:spPr bwMode="auto">
          <a:xfrm>
            <a:off x="7452320" y="3356993"/>
            <a:ext cx="1296144" cy="148028"/>
          </a:xfrm>
          <a:prstGeom prst="rect">
            <a:avLst/>
          </a:prstGeom>
          <a:noFill/>
          <a:ln w="9525">
            <a:noFill/>
            <a:miter lim="800000"/>
            <a:headEnd/>
            <a:tailEnd/>
          </a:ln>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2" name="グループ化 107"/>
          <p:cNvGrpSpPr>
            <a:grpSpLocks/>
          </p:cNvGrpSpPr>
          <p:nvPr/>
        </p:nvGrpSpPr>
        <p:grpSpPr bwMode="auto">
          <a:xfrm>
            <a:off x="92077" y="2882903"/>
            <a:ext cx="1383579" cy="834130"/>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43" name="テキスト ボックス 119"/>
            <p:cNvSpPr txBox="1">
              <a:spLocks noChangeArrowheads="1"/>
            </p:cNvSpPr>
            <p:nvPr/>
          </p:nvSpPr>
          <p:spPr bwMode="auto">
            <a:xfrm>
              <a:off x="596445" y="2925672"/>
              <a:ext cx="1279990" cy="219394"/>
            </a:xfrm>
            <a:prstGeom prst="rect">
              <a:avLst/>
            </a:prstGeom>
            <a:noFill/>
            <a:ln w="9525">
              <a:noFill/>
              <a:miter lim="800000"/>
              <a:headEnd/>
              <a:tailEnd/>
            </a:ln>
          </p:spPr>
          <p:txBody>
            <a:bodyPr lIns="0" tIns="0" rIns="0" bIns="0"/>
            <a:lstStyle/>
            <a:p>
              <a:pPr algn="r"/>
              <a:r>
                <a:rPr lang="en-US" altLang="ja-JP" sz="1000" b="1" dirty="0">
                  <a:solidFill>
                    <a:srgbClr val="000000"/>
                  </a:solidFill>
                  <a:latin typeface="Meiryo UI" pitchFamily="50" charset="-128"/>
                  <a:ea typeface="Meiryo UI" pitchFamily="50" charset="-128"/>
                  <a:cs typeface="Meiryo UI" pitchFamily="50" charset="-128"/>
                </a:rPr>
                <a:t>  </a:t>
              </a:r>
              <a:r>
                <a:rPr lang="en-US" altLang="ja-JP" sz="1000" b="1" dirty="0">
                  <a:solidFill>
                    <a:schemeClr val="bg1"/>
                  </a:solidFill>
                  <a:latin typeface="Meiryo UI" pitchFamily="50" charset="-128"/>
                  <a:ea typeface="Meiryo UI" pitchFamily="50" charset="-128"/>
                  <a:cs typeface="Meiryo UI" pitchFamily="50" charset="-128"/>
                </a:rPr>
                <a:t>SPring-8 SACLA</a:t>
              </a:r>
              <a:endParaRPr lang="ja-JP" altLang="en-US" sz="1000" b="1" dirty="0">
                <a:solidFill>
                  <a:schemeClr val="bg1"/>
                </a:solidFill>
                <a:latin typeface="Meiryo UI" pitchFamily="50" charset="-128"/>
                <a:ea typeface="Meiryo UI" pitchFamily="50" charset="-128"/>
                <a:cs typeface="Meiryo UI" pitchFamily="50" charset="-128"/>
              </a:endParaRPr>
            </a:p>
          </p:txBody>
        </p:sp>
      </p:grpSp>
      <p:grpSp>
        <p:nvGrpSpPr>
          <p:cNvPr id="3" name="グループ化 57"/>
          <p:cNvGrpSpPr>
            <a:grpSpLocks/>
          </p:cNvGrpSpPr>
          <p:nvPr/>
        </p:nvGrpSpPr>
        <p:grpSpPr bwMode="auto">
          <a:xfrm>
            <a:off x="2573383" y="2780928"/>
            <a:ext cx="990505" cy="648072"/>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46" name="テキスト ボックス 119"/>
            <p:cNvSpPr txBox="1">
              <a:spLocks noChangeArrowheads="1"/>
            </p:cNvSpPr>
            <p:nvPr/>
          </p:nvSpPr>
          <p:spPr bwMode="auto">
            <a:xfrm>
              <a:off x="2432239" y="2159864"/>
              <a:ext cx="2027422" cy="470757"/>
            </a:xfrm>
            <a:prstGeom prst="rect">
              <a:avLst/>
            </a:prstGeom>
            <a:noFill/>
            <a:ln w="9525">
              <a:noFill/>
              <a:miter lim="800000"/>
              <a:headEnd/>
              <a:tailEnd/>
            </a:ln>
          </p:spPr>
          <p:txBody>
            <a:bodyPr lIns="0" tIns="0" rIns="0" bIns="0"/>
            <a:lstStyle/>
            <a:p>
              <a:r>
                <a:rPr lang="ja-JP" altLang="en-US" sz="1000" b="1" dirty="0">
                  <a:latin typeface="Meiryo UI" pitchFamily="50" charset="-128"/>
                  <a:ea typeface="Meiryo UI" pitchFamily="50" charset="-128"/>
                  <a:cs typeface="Meiryo UI" pitchFamily="50" charset="-128"/>
                </a:rPr>
                <a:t>　</a:t>
              </a:r>
              <a:r>
                <a:rPr lang="ja-JP" altLang="en-US" sz="800" b="1" dirty="0">
                  <a:latin typeface="Meiryo UI" pitchFamily="50" charset="-128"/>
                  <a:ea typeface="Meiryo UI" pitchFamily="50" charset="-128"/>
                  <a:cs typeface="Meiryo UI" pitchFamily="50" charset="-128"/>
                </a:rPr>
                <a:t>神戸医療産業都市</a:t>
              </a:r>
            </a:p>
          </p:txBody>
        </p:sp>
      </p:grpSp>
      <p:grpSp>
        <p:nvGrpSpPr>
          <p:cNvPr id="4" name="グループ化 118"/>
          <p:cNvGrpSpPr>
            <a:grpSpLocks/>
          </p:cNvGrpSpPr>
          <p:nvPr/>
        </p:nvGrpSpPr>
        <p:grpSpPr bwMode="auto">
          <a:xfrm>
            <a:off x="4572000" y="1412776"/>
            <a:ext cx="1473202" cy="1008112"/>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50" name="テキスト ボックス 119"/>
            <p:cNvSpPr txBox="1">
              <a:spLocks noChangeArrowheads="1"/>
            </p:cNvSpPr>
            <p:nvPr/>
          </p:nvSpPr>
          <p:spPr bwMode="auto">
            <a:xfrm>
              <a:off x="4835790" y="1282087"/>
              <a:ext cx="903851" cy="272706"/>
            </a:xfrm>
            <a:prstGeom prst="rect">
              <a:avLst/>
            </a:prstGeom>
            <a:noFill/>
            <a:ln w="9525">
              <a:noFill/>
              <a:miter lim="800000"/>
              <a:headEnd/>
              <a:tailEnd/>
            </a:ln>
          </p:spPr>
          <p:txBody>
            <a:bodyPr lIns="0" tIns="0" rIns="0" bIns="0"/>
            <a:lstStyle/>
            <a:p>
              <a:r>
                <a:rPr lang="en-US" altLang="ja-JP" sz="1000" b="1" dirty="0">
                  <a:solidFill>
                    <a:srgbClr val="000000"/>
                  </a:solidFill>
                  <a:latin typeface="Meiryo UI" pitchFamily="50" charset="-128"/>
                  <a:ea typeface="Meiryo UI" pitchFamily="50" charset="-128"/>
                  <a:cs typeface="Meiryo UI" pitchFamily="50" charset="-128"/>
                </a:rPr>
                <a:t>  </a:t>
              </a:r>
              <a:r>
                <a:rPr lang="ja-JP" altLang="en-US" sz="1000" b="1" dirty="0" smtClean="0">
                  <a:solidFill>
                    <a:schemeClr val="bg1"/>
                  </a:solidFill>
                  <a:latin typeface="Meiryo UI" pitchFamily="50" charset="-128"/>
                  <a:ea typeface="Meiryo UI" pitchFamily="50" charset="-128"/>
                  <a:cs typeface="Meiryo UI" pitchFamily="50" charset="-128"/>
                </a:rPr>
                <a:t>彩都</a:t>
              </a:r>
              <a:endParaRPr lang="ja-JP" altLang="en-US" sz="1000" b="1" dirty="0">
                <a:solidFill>
                  <a:schemeClr val="bg1"/>
                </a:solidFill>
                <a:latin typeface="Meiryo UI" pitchFamily="50" charset="-128"/>
                <a:ea typeface="Meiryo UI" pitchFamily="50" charset="-128"/>
                <a:cs typeface="Meiryo UI" pitchFamily="50" charset="-128"/>
              </a:endParaRPr>
            </a:p>
          </p:txBody>
        </p:sp>
      </p:grpSp>
      <p:sp>
        <p:nvSpPr>
          <p:cNvPr id="51" name="二等辺三角形 50"/>
          <p:cNvSpPr/>
          <p:nvPr/>
        </p:nvSpPr>
        <p:spPr>
          <a:xfrm rot="19296375">
            <a:off x="5792789" y="3573465"/>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56" name="Picture 69"/>
          <p:cNvPicPr>
            <a:picLocks noChangeAspect="1" noChangeArrowheads="1"/>
          </p:cNvPicPr>
          <p:nvPr/>
        </p:nvPicPr>
        <p:blipFill>
          <a:blip r:embed="rId15" cstate="print"/>
          <a:srcRect/>
          <a:stretch>
            <a:fillRect/>
          </a:stretch>
        </p:blipFill>
        <p:spPr bwMode="auto">
          <a:xfrm>
            <a:off x="4500565" y="5157788"/>
            <a:ext cx="1304925" cy="195262"/>
          </a:xfrm>
          <a:prstGeom prst="rect">
            <a:avLst/>
          </a:prstGeom>
          <a:noFill/>
          <a:ln w="9525">
            <a:noFill/>
            <a:miter lim="800000"/>
            <a:headEnd/>
            <a:tailEnd/>
          </a:ln>
        </p:spPr>
      </p:pic>
      <p:pic>
        <p:nvPicPr>
          <p:cNvPr id="57" name="Picture 2"/>
          <p:cNvPicPr>
            <a:picLocks noChangeAspect="1" noChangeArrowheads="1"/>
          </p:cNvPicPr>
          <p:nvPr/>
        </p:nvPicPr>
        <p:blipFill>
          <a:blip r:embed="rId16" cstate="print"/>
          <a:srcRect/>
          <a:stretch>
            <a:fillRect/>
          </a:stretch>
        </p:blipFill>
        <p:spPr bwMode="auto">
          <a:xfrm>
            <a:off x="7043049" y="802626"/>
            <a:ext cx="1440160" cy="970190"/>
          </a:xfrm>
          <a:prstGeom prst="rect">
            <a:avLst/>
          </a:prstGeom>
          <a:noFill/>
          <a:ln w="9525">
            <a:noFill/>
            <a:miter lim="800000"/>
            <a:headEnd/>
            <a:tailEnd/>
          </a:ln>
        </p:spPr>
      </p:pic>
      <p:sp>
        <p:nvSpPr>
          <p:cNvPr id="58" name="テキスト ボックス 119"/>
          <p:cNvSpPr txBox="1">
            <a:spLocks noChangeArrowheads="1"/>
          </p:cNvSpPr>
          <p:nvPr/>
        </p:nvSpPr>
        <p:spPr bwMode="auto">
          <a:xfrm>
            <a:off x="6684590" y="1700485"/>
            <a:ext cx="1847850" cy="360363"/>
          </a:xfrm>
          <a:prstGeom prst="rect">
            <a:avLst/>
          </a:prstGeom>
          <a:noFill/>
          <a:ln w="9525">
            <a:noFill/>
            <a:miter lim="800000"/>
            <a:headEnd/>
            <a:tailEnd/>
          </a:ln>
        </p:spPr>
        <p:txBody>
          <a:bodyPr lIns="0" tIns="0" rIns="0" bIns="0"/>
          <a:lstStyle/>
          <a:p>
            <a:pPr algn="r"/>
            <a:r>
              <a:rPr lang="ja-JP" altLang="en-US" sz="800" b="1" dirty="0">
                <a:latin typeface="Meiryo UI" pitchFamily="50" charset="-128"/>
                <a:ea typeface="Meiryo UI" pitchFamily="50" charset="-128"/>
                <a:cs typeface="Meiryo UI" pitchFamily="50" charset="-128"/>
              </a:rPr>
              <a:t>　</a:t>
            </a:r>
            <a:r>
              <a:rPr lang="ja-JP" altLang="en-US" sz="1000" b="1" dirty="0">
                <a:latin typeface="Meiryo UI" pitchFamily="50" charset="-128"/>
                <a:ea typeface="Meiryo UI" pitchFamily="50" charset="-128"/>
                <a:cs typeface="Meiryo UI" pitchFamily="50" charset="-128"/>
              </a:rPr>
              <a:t>京都大学先端医療機器</a:t>
            </a:r>
            <a:endParaRPr lang="en-US" altLang="ja-JP" sz="1000" b="1" dirty="0">
              <a:latin typeface="Meiryo UI" pitchFamily="50" charset="-128"/>
              <a:ea typeface="Meiryo UI" pitchFamily="50" charset="-128"/>
              <a:cs typeface="Meiryo UI" pitchFamily="50" charset="-128"/>
            </a:endParaRPr>
          </a:p>
          <a:p>
            <a:pPr algn="r"/>
            <a:r>
              <a:rPr lang="ja-JP" altLang="en-US" sz="1000" b="1" dirty="0">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62" name="テキスト ボックス 119"/>
          <p:cNvSpPr txBox="1">
            <a:spLocks noChangeArrowheads="1"/>
          </p:cNvSpPr>
          <p:nvPr/>
        </p:nvSpPr>
        <p:spPr bwMode="auto">
          <a:xfrm>
            <a:off x="7234684" y="2273821"/>
            <a:ext cx="1801812" cy="219075"/>
          </a:xfrm>
          <a:prstGeom prst="rect">
            <a:avLst/>
          </a:prstGeom>
          <a:noFill/>
          <a:ln w="9525">
            <a:noFill/>
            <a:miter lim="800000"/>
            <a:headEnd/>
            <a:tailEnd/>
          </a:ln>
        </p:spPr>
        <p:txBody>
          <a:bodyPr lIns="0" tIns="0" rIns="0" bIns="0" anchor="ctr"/>
          <a:lstStyle/>
          <a:p>
            <a:r>
              <a:rPr lang="ja-JP" altLang="en-US" sz="1000" b="1" dirty="0">
                <a:latin typeface="Meiryo UI" pitchFamily="50" charset="-128"/>
                <a:ea typeface="Meiryo UI" pitchFamily="50" charset="-128"/>
                <a:cs typeface="Meiryo UI" pitchFamily="50" charset="-128"/>
              </a:rPr>
              <a:t> </a:t>
            </a:r>
            <a:r>
              <a:rPr lang="ja-JP" altLang="en-US" sz="1000" b="1" dirty="0">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64" name="テキスト ボックス 119"/>
          <p:cNvSpPr txBox="1">
            <a:spLocks noChangeArrowheads="1"/>
          </p:cNvSpPr>
          <p:nvPr/>
        </p:nvSpPr>
        <p:spPr bwMode="auto">
          <a:xfrm>
            <a:off x="5904352" y="3717032"/>
            <a:ext cx="1836000" cy="219075"/>
          </a:xfrm>
          <a:prstGeom prst="rect">
            <a:avLst/>
          </a:prstGeom>
          <a:noFill/>
          <a:ln w="9525">
            <a:noFill/>
            <a:miter lim="800000"/>
            <a:headEnd/>
            <a:tailEnd/>
          </a:ln>
        </p:spPr>
        <p:txBody>
          <a:bodyPr lIns="0" tIns="0" rIns="0" bIns="0"/>
          <a:lstStyle/>
          <a:p>
            <a:r>
              <a:rPr lang="ja-JP" altLang="en-US" sz="1000" b="1" dirty="0">
                <a:solidFill>
                  <a:srgbClr val="000000"/>
                </a:solidFill>
                <a:latin typeface="Meiryo UI" pitchFamily="50" charset="-128"/>
                <a:ea typeface="Meiryo UI" pitchFamily="50" charset="-128"/>
                <a:cs typeface="Meiryo UI" pitchFamily="50" charset="-128"/>
              </a:rPr>
              <a:t> </a:t>
            </a:r>
            <a:r>
              <a:rPr lang="ja-JP" altLang="en-US" sz="1000" b="1" dirty="0">
                <a:solidFill>
                  <a:schemeClr val="bg1"/>
                </a:solidFill>
                <a:latin typeface="Meiryo UI" pitchFamily="50" charset="-128"/>
                <a:ea typeface="Meiryo UI" pitchFamily="50" charset="-128"/>
                <a:cs typeface="Meiryo UI" pitchFamily="50" charset="-128"/>
              </a:rPr>
              <a:t>うめきた</a:t>
            </a:r>
            <a:r>
              <a:rPr lang="ja-JP" altLang="en-US" sz="1000" b="1" dirty="0" smtClean="0">
                <a:solidFill>
                  <a:schemeClr val="bg1"/>
                </a:solidFill>
                <a:latin typeface="Meiryo UI" pitchFamily="50" charset="-128"/>
                <a:ea typeface="Meiryo UI" pitchFamily="50" charset="-128"/>
                <a:cs typeface="Meiryo UI" pitchFamily="50" charset="-128"/>
              </a:rPr>
              <a:t>（グランフロント大阪）</a:t>
            </a:r>
            <a:endParaRPr lang="ja-JP" altLang="en-US" sz="1000" b="1" dirty="0">
              <a:solidFill>
                <a:schemeClr val="bg1"/>
              </a:solidFill>
              <a:latin typeface="Meiryo UI" pitchFamily="50" charset="-128"/>
              <a:ea typeface="Meiryo UI" pitchFamily="50" charset="-128"/>
              <a:cs typeface="Meiryo UI" pitchFamily="50" charset="-128"/>
            </a:endParaRPr>
          </a:p>
        </p:txBody>
      </p:sp>
      <p:sp>
        <p:nvSpPr>
          <p:cNvPr id="67" name="Rectangle 2"/>
          <p:cNvSpPr>
            <a:spLocks noChangeArrowheads="1"/>
          </p:cNvSpPr>
          <p:nvPr/>
        </p:nvSpPr>
        <p:spPr bwMode="auto">
          <a:xfrm>
            <a:off x="1803" y="1950"/>
            <a:ext cx="9144000" cy="432000"/>
          </a:xfrm>
          <a:prstGeom prst="rect">
            <a:avLst/>
          </a:prstGeom>
          <a:gradFill flip="none" rotWithShape="1">
            <a:gsLst>
              <a:gs pos="0">
                <a:srgbClr val="6666FF"/>
              </a:gs>
              <a:gs pos="50000">
                <a:schemeClr val="bg1"/>
              </a:gs>
              <a:gs pos="100000">
                <a:srgbClr val="6666FF"/>
              </a:gs>
            </a:gsLst>
            <a:lin ang="5400000" scaled="1"/>
            <a:tileRect/>
          </a:gradFill>
          <a:ln>
            <a:noFill/>
          </a:ln>
          <a:effectLst>
            <a:outerShdw blurRad="127000" dist="6350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wrap="none" lIns="91435" tIns="45717" rIns="91435" bIns="45717"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defTabSz="912813">
              <a:defRPr/>
            </a:pPr>
            <a:r>
              <a:rPr lang="ja-JP" altLang="en-US" sz="2000" b="1" dirty="0" smtClean="0">
                <a:solidFill>
                  <a:srgbClr val="000000"/>
                </a:solidFill>
                <a:latin typeface="Meiryo UI" pitchFamily="50" charset="-128"/>
                <a:ea typeface="Meiryo UI" pitchFamily="50" charset="-128"/>
                <a:cs typeface="Meiryo UI" pitchFamily="50" charset="-128"/>
              </a:rPr>
              <a:t>　関西イノベーション国際戦略総合特区の取組み</a:t>
            </a:r>
            <a:endParaRPr lang="ja-JP" altLang="en-US" sz="2000" b="1" dirty="0">
              <a:solidFill>
                <a:srgbClr val="000000"/>
              </a:solidFill>
              <a:latin typeface="Meiryo UI" pitchFamily="50" charset="-128"/>
              <a:ea typeface="Meiryo UI" pitchFamily="50" charset="-128"/>
              <a:cs typeface="Meiryo UI" pitchFamily="50" charset="-128"/>
            </a:endParaRPr>
          </a:p>
        </p:txBody>
      </p:sp>
      <p:sp>
        <p:nvSpPr>
          <p:cNvPr id="65" name="正方形/長方形 64"/>
          <p:cNvSpPr/>
          <p:nvPr/>
        </p:nvSpPr>
        <p:spPr>
          <a:xfrm>
            <a:off x="6336704" y="5301208"/>
            <a:ext cx="2843808" cy="577081"/>
          </a:xfrm>
          <a:prstGeom prst="rect">
            <a:avLst/>
          </a:prstGeom>
        </p:spPr>
        <p:txBody>
          <a:bodyPr wrap="square">
            <a:spAutoFit/>
          </a:bodyPr>
          <a:lstStyle/>
          <a:p>
            <a:r>
              <a:rPr lang="ja-JP" altLang="en-US" sz="1050" b="1" dirty="0" smtClean="0"/>
              <a:t>医薬品・医療機器の開発を促進する</a:t>
            </a:r>
            <a:endParaRPr lang="en-US" altLang="ja-JP" sz="1050" b="1" dirty="0" smtClean="0"/>
          </a:p>
          <a:p>
            <a:r>
              <a:rPr lang="ja-JP" altLang="en-US" sz="1050" b="1" dirty="0" smtClean="0"/>
              <a:t>「ＰＭＤＡ関西支部」の設置（</a:t>
            </a:r>
            <a:r>
              <a:rPr lang="en-US" altLang="ja-JP" sz="1050" b="1" dirty="0" smtClean="0"/>
              <a:t>H25.10</a:t>
            </a:r>
            <a:r>
              <a:rPr lang="ja-JP" altLang="en-US" sz="1050" b="1" dirty="0" smtClean="0"/>
              <a:t>）など</a:t>
            </a:r>
            <a:endParaRPr lang="en-US" altLang="ja-JP" sz="1050" b="1" dirty="0" smtClean="0"/>
          </a:p>
          <a:p>
            <a:r>
              <a:rPr lang="en-US" altLang="ja-JP" sz="1050" b="1" dirty="0" smtClean="0">
                <a:latin typeface="+mn-ea"/>
                <a:cs typeface="Meiryo UI" panose="020B0604030504040204" pitchFamily="50" charset="-128"/>
              </a:rPr>
              <a:t>※</a:t>
            </a:r>
            <a:r>
              <a:rPr lang="ja-JP" altLang="en-US" sz="1050" b="1" dirty="0" smtClean="0">
                <a:latin typeface="+mn-ea"/>
                <a:cs typeface="Meiryo UI" panose="020B0604030504040204" pitchFamily="50" charset="-128"/>
              </a:rPr>
              <a:t>薬事戦略相談及びＧＭＰ実地調査を実施</a:t>
            </a:r>
            <a:endParaRPr lang="ja-JP" altLang="en-US" sz="1050" b="1" dirty="0">
              <a:latin typeface="+mn-ea"/>
            </a:endParaRPr>
          </a:p>
        </p:txBody>
      </p:sp>
      <p:sp>
        <p:nvSpPr>
          <p:cNvPr id="69" name="テキスト ボックス 68"/>
          <p:cNvSpPr txBox="1"/>
          <p:nvPr/>
        </p:nvSpPr>
        <p:spPr>
          <a:xfrm>
            <a:off x="5724128" y="6092279"/>
            <a:ext cx="2016224" cy="577081"/>
          </a:xfrm>
          <a:prstGeom prst="rect">
            <a:avLst/>
          </a:prstGeom>
          <a:noFill/>
        </p:spPr>
        <p:txBody>
          <a:bodyPr wrap="square" rtlCol="0">
            <a:spAutoFit/>
          </a:bodyPr>
          <a:lstStyle/>
          <a:p>
            <a:r>
              <a:rPr kumimoji="1" lang="ja-JP" altLang="en-US" sz="1050" b="1" dirty="0" smtClean="0"/>
              <a:t>医薬品・医療機器等の輸出入手続きの電子化・簡素化の実証実験開始（</a:t>
            </a:r>
            <a:r>
              <a:rPr kumimoji="1" lang="en-US" altLang="ja-JP" sz="1050" b="1" dirty="0" smtClean="0"/>
              <a:t>H25</a:t>
            </a:r>
            <a:r>
              <a:rPr lang="en-US" altLang="ja-JP" sz="1050" b="1" dirty="0" smtClean="0"/>
              <a:t>.3</a:t>
            </a:r>
            <a:r>
              <a:rPr lang="ja-JP" altLang="en-US" sz="1050" b="1" dirty="0" smtClean="0"/>
              <a:t>）など</a:t>
            </a:r>
            <a:endParaRPr kumimoji="1" lang="ja-JP" altLang="en-US" sz="1050" b="1" dirty="0"/>
          </a:p>
        </p:txBody>
      </p:sp>
      <p:sp>
        <p:nvSpPr>
          <p:cNvPr id="70" name="テキスト ボックス 69"/>
          <p:cNvSpPr txBox="1"/>
          <p:nvPr/>
        </p:nvSpPr>
        <p:spPr>
          <a:xfrm>
            <a:off x="683568" y="5841122"/>
            <a:ext cx="2592288" cy="900246"/>
          </a:xfrm>
          <a:prstGeom prst="rect">
            <a:avLst/>
          </a:prstGeom>
          <a:noFill/>
        </p:spPr>
        <p:txBody>
          <a:bodyPr wrap="square" rtlCol="0">
            <a:spAutoFit/>
          </a:bodyPr>
          <a:lstStyle/>
          <a:p>
            <a:r>
              <a:rPr kumimoji="1" lang="ja-JP" altLang="en-US" sz="1050" b="1" dirty="0" smtClean="0"/>
              <a:t>バッテリー戦略研究センター開設（</a:t>
            </a:r>
            <a:r>
              <a:rPr kumimoji="1" lang="en-US" altLang="ja-JP" sz="1050" b="1" dirty="0" smtClean="0"/>
              <a:t>H24.7</a:t>
            </a:r>
            <a:r>
              <a:rPr kumimoji="1" lang="ja-JP" altLang="en-US" sz="1050" b="1" dirty="0" smtClean="0"/>
              <a:t>）</a:t>
            </a:r>
            <a:endParaRPr kumimoji="1" lang="en-US" altLang="ja-JP" sz="1050" b="1" dirty="0" smtClean="0"/>
          </a:p>
          <a:p>
            <a:r>
              <a:rPr kumimoji="1" lang="en-US" altLang="ja-JP" sz="1050" b="1" dirty="0" smtClean="0"/>
              <a:t>※</a:t>
            </a:r>
            <a:r>
              <a:rPr kumimoji="1" lang="ja-JP" altLang="en-US" sz="1050" b="1" dirty="0" smtClean="0"/>
              <a:t>関西における蓄電池、太陽電池、燃料電池関連の新たなビジネス創出支援拠点</a:t>
            </a:r>
            <a:endParaRPr kumimoji="1" lang="en-US" altLang="ja-JP" sz="1050" b="1" dirty="0" smtClean="0"/>
          </a:p>
          <a:p>
            <a:r>
              <a:rPr lang="ja-JP" altLang="en-US" sz="1050" b="1" dirty="0" smtClean="0"/>
              <a:t>世界№</a:t>
            </a:r>
            <a:r>
              <a:rPr lang="en-US" altLang="ja-JP" sz="1050" b="1" dirty="0" smtClean="0"/>
              <a:t>1</a:t>
            </a:r>
            <a:r>
              <a:rPr lang="ja-JP" altLang="en-US" sz="1050" b="1" dirty="0" smtClean="0"/>
              <a:t>のバッテリースーパークラスターの中核拠点の形成（</a:t>
            </a:r>
            <a:r>
              <a:rPr lang="en-US" altLang="ja-JP" sz="1050" b="1" dirty="0" smtClean="0"/>
              <a:t>H26.3</a:t>
            </a:r>
            <a:r>
              <a:rPr lang="ja-JP" altLang="en-US" sz="1050" b="1" dirty="0" smtClean="0"/>
              <a:t>）など</a:t>
            </a:r>
            <a:endParaRPr kumimoji="1" lang="ja-JP" altLang="en-US" sz="1050" b="1" dirty="0"/>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672"/>
            <a:ext cx="4248472" cy="1906686"/>
          </a:xfrm>
          <a:prstGeom prst="rect">
            <a:avLst/>
          </a:prstGeom>
          <a:solidFill>
            <a:srgbClr val="FFC000"/>
          </a:solidFill>
          <a:ln w="53975" cmpd="sng">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750" b="1" dirty="0" smtClean="0">
                <a:solidFill>
                  <a:schemeClr val="tx1"/>
                </a:solidFill>
                <a:latin typeface="Meiryo UI" pitchFamily="50" charset="-128"/>
                <a:ea typeface="Meiryo UI" pitchFamily="50" charset="-128"/>
                <a:cs typeface="Meiryo UI" pitchFamily="50" charset="-128"/>
              </a:rPr>
              <a:t>〇総合特区法に基づき</a:t>
            </a:r>
            <a:r>
              <a:rPr kumimoji="1" lang="en-US" altLang="ja-JP" sz="1750" b="1" dirty="0" smtClean="0">
                <a:solidFill>
                  <a:schemeClr val="tx1"/>
                </a:solidFill>
                <a:latin typeface="Meiryo UI" pitchFamily="50" charset="-128"/>
                <a:ea typeface="Meiryo UI" pitchFamily="50" charset="-128"/>
                <a:cs typeface="Meiryo UI" pitchFamily="50" charset="-128"/>
              </a:rPr>
              <a:t>H23</a:t>
            </a:r>
            <a:r>
              <a:rPr kumimoji="1" lang="ja-JP" altLang="en-US" sz="1750" b="1" dirty="0" smtClean="0">
                <a:solidFill>
                  <a:schemeClr val="tx1"/>
                </a:solidFill>
                <a:latin typeface="Meiryo UI" pitchFamily="50" charset="-128"/>
                <a:ea typeface="Meiryo UI" pitchFamily="50" charset="-128"/>
                <a:cs typeface="Meiryo UI" pitchFamily="50" charset="-128"/>
              </a:rPr>
              <a:t>年</a:t>
            </a:r>
            <a:r>
              <a:rPr lang="en-US" altLang="ja-JP" sz="1750" b="1" dirty="0" smtClean="0">
                <a:solidFill>
                  <a:schemeClr val="tx1"/>
                </a:solidFill>
                <a:latin typeface="Meiryo UI" pitchFamily="50" charset="-128"/>
                <a:ea typeface="Meiryo UI" pitchFamily="50" charset="-128"/>
                <a:cs typeface="Meiryo UI" pitchFamily="50" charset="-128"/>
              </a:rPr>
              <a:t>12</a:t>
            </a:r>
            <a:r>
              <a:rPr kumimoji="1" lang="ja-JP" altLang="en-US" sz="1750" b="1" dirty="0" smtClean="0">
                <a:solidFill>
                  <a:schemeClr val="tx1"/>
                </a:solidFill>
                <a:latin typeface="Meiryo UI" pitchFamily="50" charset="-128"/>
                <a:ea typeface="Meiryo UI" pitchFamily="50" charset="-128"/>
                <a:cs typeface="Meiryo UI" pitchFamily="50" charset="-128"/>
              </a:rPr>
              <a:t>月に</a:t>
            </a:r>
            <a:r>
              <a:rPr lang="ja-JP" altLang="en-US" sz="1750" b="1" dirty="0" smtClean="0">
                <a:solidFill>
                  <a:schemeClr val="tx1"/>
                </a:solidFill>
                <a:latin typeface="Meiryo UI" pitchFamily="50" charset="-128"/>
                <a:ea typeface="Meiryo UI" pitchFamily="50" charset="-128"/>
                <a:cs typeface="Meiryo UI" pitchFamily="50" charset="-128"/>
              </a:rPr>
              <a:t>全国</a:t>
            </a:r>
            <a:endParaRPr lang="en-US" altLang="ja-JP" sz="1750" b="1" dirty="0" smtClean="0">
              <a:solidFill>
                <a:schemeClr val="tx1"/>
              </a:solidFill>
              <a:latin typeface="Meiryo UI" pitchFamily="50" charset="-128"/>
              <a:ea typeface="Meiryo UI" pitchFamily="50" charset="-128"/>
              <a:cs typeface="Meiryo UI" pitchFamily="50" charset="-128"/>
            </a:endParaRPr>
          </a:p>
          <a:p>
            <a:r>
              <a:rPr lang="ja-JP" altLang="en-US" sz="1750" b="1" dirty="0" smtClean="0">
                <a:solidFill>
                  <a:schemeClr val="tx1"/>
                </a:solidFill>
                <a:latin typeface="Meiryo UI" pitchFamily="50" charset="-128"/>
                <a:ea typeface="Meiryo UI" pitchFamily="50" charset="-128"/>
                <a:cs typeface="Meiryo UI" pitchFamily="50" charset="-128"/>
              </a:rPr>
              <a:t>　７地域が</a:t>
            </a:r>
            <a:r>
              <a:rPr kumimoji="1" lang="ja-JP" altLang="en-US" sz="1750" b="1" dirty="0" smtClean="0">
                <a:solidFill>
                  <a:schemeClr val="tx1"/>
                </a:solidFill>
                <a:latin typeface="Meiryo UI" pitchFamily="50" charset="-128"/>
                <a:ea typeface="Meiryo UI" pitchFamily="50" charset="-128"/>
                <a:cs typeface="Meiryo UI" pitchFamily="50" charset="-128"/>
              </a:rPr>
              <a:t>指定</a:t>
            </a:r>
            <a:endParaRPr kumimoji="1" lang="en-US" altLang="ja-JP" sz="1750" b="1" dirty="0" smtClean="0">
              <a:solidFill>
                <a:schemeClr val="tx1"/>
              </a:solidFill>
              <a:latin typeface="Meiryo UI" pitchFamily="50" charset="-128"/>
              <a:ea typeface="Meiryo UI" pitchFamily="50" charset="-128"/>
              <a:cs typeface="Meiryo UI" pitchFamily="50" charset="-128"/>
            </a:endParaRPr>
          </a:p>
          <a:p>
            <a:r>
              <a:rPr lang="ja-JP" altLang="en-US" sz="1750" b="1" dirty="0" smtClean="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750" b="1" dirty="0" smtClean="0">
              <a:solidFill>
                <a:schemeClr val="tx1"/>
              </a:solidFill>
              <a:latin typeface="Meiryo UI" pitchFamily="50" charset="-128"/>
              <a:ea typeface="Meiryo UI" pitchFamily="50" charset="-128"/>
              <a:cs typeface="Meiryo UI" pitchFamily="50" charset="-128"/>
            </a:endParaRPr>
          </a:p>
          <a:p>
            <a:r>
              <a:rPr lang="ja-JP" altLang="en-US" sz="1750" b="1" dirty="0" smtClean="0">
                <a:solidFill>
                  <a:schemeClr val="tx1"/>
                </a:solidFill>
                <a:latin typeface="Meiryo UI" pitchFamily="50" charset="-128"/>
                <a:ea typeface="Meiryo UI" pitchFamily="50" charset="-128"/>
                <a:cs typeface="Meiryo UI" pitchFamily="50" charset="-128"/>
              </a:rPr>
              <a:t>　９地区によって構成</a:t>
            </a:r>
            <a:endParaRPr lang="en-US" altLang="ja-JP" sz="1750" b="1" dirty="0" smtClean="0">
              <a:solidFill>
                <a:schemeClr val="tx1"/>
              </a:solidFill>
              <a:latin typeface="Meiryo UI" pitchFamily="50" charset="-128"/>
              <a:ea typeface="Meiryo UI" pitchFamily="50" charset="-128"/>
              <a:cs typeface="Meiryo UI" pitchFamily="50" charset="-128"/>
            </a:endParaRPr>
          </a:p>
          <a:p>
            <a:r>
              <a:rPr lang="ja-JP" altLang="en-US" sz="1750" b="1" dirty="0" smtClean="0">
                <a:solidFill>
                  <a:schemeClr val="tx1"/>
                </a:solidFill>
                <a:latin typeface="Meiryo UI" pitchFamily="50" charset="-128"/>
                <a:ea typeface="Meiryo UI" pitchFamily="50" charset="-128"/>
                <a:cs typeface="Meiryo UI" pitchFamily="50" charset="-128"/>
              </a:rPr>
              <a:t>〇全国最多となる４６プロジェクト８</a:t>
            </a:r>
            <a:r>
              <a:rPr lang="ja-JP" altLang="en-US" sz="1750" b="1" dirty="0">
                <a:solidFill>
                  <a:schemeClr val="tx1"/>
                </a:solidFill>
                <a:latin typeface="Meiryo UI" pitchFamily="50" charset="-128"/>
                <a:ea typeface="Meiryo UI" pitchFamily="50" charset="-128"/>
                <a:cs typeface="Meiryo UI" pitchFamily="50" charset="-128"/>
              </a:rPr>
              <a:t>４</a:t>
            </a:r>
            <a:r>
              <a:rPr lang="ja-JP" altLang="en-US" sz="1750" b="1" dirty="0" smtClean="0">
                <a:solidFill>
                  <a:schemeClr val="tx1"/>
                </a:solidFill>
                <a:latin typeface="Meiryo UI" pitchFamily="50" charset="-128"/>
                <a:ea typeface="Meiryo UI" pitchFamily="50" charset="-128"/>
                <a:cs typeface="Meiryo UI" pitchFamily="50" charset="-128"/>
              </a:rPr>
              <a:t>案</a:t>
            </a:r>
            <a:endParaRPr lang="en-US" altLang="ja-JP" sz="1750" b="1" dirty="0" smtClean="0">
              <a:solidFill>
                <a:schemeClr val="tx1"/>
              </a:solidFill>
              <a:latin typeface="Meiryo UI" pitchFamily="50" charset="-128"/>
              <a:ea typeface="Meiryo UI" pitchFamily="50" charset="-128"/>
              <a:cs typeface="Meiryo UI" pitchFamily="50" charset="-128"/>
            </a:endParaRPr>
          </a:p>
          <a:p>
            <a:r>
              <a:rPr lang="ja-JP" altLang="en-US" sz="1750" b="1" dirty="0" smtClean="0">
                <a:solidFill>
                  <a:schemeClr val="tx1"/>
                </a:solidFill>
                <a:latin typeface="Meiryo UI" pitchFamily="50" charset="-128"/>
                <a:ea typeface="Meiryo UI" pitchFamily="50" charset="-128"/>
                <a:cs typeface="Meiryo UI" pitchFamily="50" charset="-128"/>
              </a:rPr>
              <a:t>　件が計画認定</a:t>
            </a:r>
            <a:endParaRPr lang="en-US" altLang="ja-JP" sz="1750" b="1" dirty="0" smtClean="0">
              <a:solidFill>
                <a:schemeClr val="tx1"/>
              </a:solidFill>
              <a:latin typeface="Meiryo UI" pitchFamily="50" charset="-128"/>
              <a:ea typeface="Meiryo UI" pitchFamily="50" charset="-128"/>
              <a:cs typeface="Meiryo UI" pitchFamily="50" charset="-128"/>
            </a:endParaRPr>
          </a:p>
          <a:p>
            <a:r>
              <a:rPr kumimoji="1" lang="ja-JP" altLang="en-US" sz="1750" b="1" dirty="0" smtClean="0">
                <a:solidFill>
                  <a:schemeClr val="tx1"/>
                </a:solidFill>
                <a:latin typeface="Meiryo UI" pitchFamily="50" charset="-128"/>
                <a:ea typeface="Meiryo UI" pitchFamily="50" charset="-128"/>
                <a:cs typeface="Meiryo UI" pitchFamily="50" charset="-128"/>
              </a:rPr>
              <a:t>（</a:t>
            </a:r>
            <a:r>
              <a:rPr kumimoji="1" lang="en-US" altLang="ja-JP" sz="1750" b="1" dirty="0" smtClean="0">
                <a:solidFill>
                  <a:schemeClr val="tx1"/>
                </a:solidFill>
                <a:latin typeface="Meiryo UI" pitchFamily="50" charset="-128"/>
                <a:ea typeface="Meiryo UI" pitchFamily="50" charset="-128"/>
                <a:cs typeface="Meiryo UI" pitchFamily="50" charset="-128"/>
              </a:rPr>
              <a:t>H26.6</a:t>
            </a:r>
            <a:r>
              <a:rPr kumimoji="1" lang="ja-JP" altLang="en-US" sz="1750" b="1" dirty="0" smtClean="0">
                <a:solidFill>
                  <a:schemeClr val="tx1"/>
                </a:solidFill>
                <a:latin typeface="Meiryo UI" pitchFamily="50" charset="-128"/>
                <a:ea typeface="Meiryo UI" pitchFamily="50" charset="-128"/>
                <a:cs typeface="Meiryo UI" pitchFamily="50" charset="-128"/>
              </a:rPr>
              <a:t>第</a:t>
            </a:r>
            <a:r>
              <a:rPr kumimoji="1" lang="en-US" altLang="ja-JP" sz="1750" b="1" dirty="0" smtClean="0">
                <a:solidFill>
                  <a:schemeClr val="tx1"/>
                </a:solidFill>
                <a:latin typeface="Meiryo UI" pitchFamily="50" charset="-128"/>
                <a:ea typeface="Meiryo UI" pitchFamily="50" charset="-128"/>
                <a:cs typeface="Meiryo UI" pitchFamily="50" charset="-128"/>
              </a:rPr>
              <a:t>10</a:t>
            </a:r>
            <a:r>
              <a:rPr kumimoji="1" lang="ja-JP" altLang="en-US" sz="1750" b="1" dirty="0" smtClean="0">
                <a:solidFill>
                  <a:schemeClr val="tx1"/>
                </a:solidFill>
                <a:latin typeface="Meiryo UI" pitchFamily="50" charset="-128"/>
                <a:ea typeface="Meiryo UI" pitchFamily="50" charset="-128"/>
                <a:cs typeface="Meiryo UI" pitchFamily="50" charset="-128"/>
              </a:rPr>
              <a:t>回計画認定まで）</a:t>
            </a:r>
            <a:endParaRPr kumimoji="1" lang="en-US" altLang="ja-JP" sz="1750" b="1" dirty="0" smtClean="0">
              <a:solidFill>
                <a:schemeClr val="tx1"/>
              </a:solidFill>
              <a:latin typeface="Meiryo UI" pitchFamily="50" charset="-128"/>
              <a:ea typeface="Meiryo UI" pitchFamily="50" charset="-128"/>
              <a:cs typeface="Meiryo UI" pitchFamily="50" charset="-128"/>
            </a:endParaRPr>
          </a:p>
        </p:txBody>
      </p:sp>
      <p:pic>
        <p:nvPicPr>
          <p:cNvPr id="72"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936" y="5428499"/>
            <a:ext cx="1752403" cy="1168853"/>
          </a:xfrm>
          <a:prstGeom prst="rect">
            <a:avLst/>
          </a:prstGeom>
          <a:noFill/>
          <a:extLst>
            <a:ext uri="{909E8E84-426E-40DD-AFC4-6F175D3DCCD1}">
              <a14:hiddenFill xmlns:a14="http://schemas.microsoft.com/office/drawing/2010/main">
                <a:solidFill>
                  <a:srgbClr val="FFFFFF"/>
                </a:solidFill>
              </a14:hiddenFill>
            </a:ext>
          </a:extLst>
        </p:spPr>
      </p:pic>
      <p:sp>
        <p:nvSpPr>
          <p:cNvPr id="75" name="テキスト ボックス 119"/>
          <p:cNvSpPr txBox="1">
            <a:spLocks noChangeArrowheads="1"/>
          </p:cNvSpPr>
          <p:nvPr/>
        </p:nvSpPr>
        <p:spPr bwMode="auto">
          <a:xfrm>
            <a:off x="4568833" y="1412876"/>
            <a:ext cx="774158" cy="215900"/>
          </a:xfrm>
          <a:prstGeom prst="rect">
            <a:avLst/>
          </a:prstGeom>
          <a:noFill/>
          <a:ln w="9525">
            <a:noFill/>
            <a:miter lim="800000"/>
            <a:headEnd/>
            <a:tailEnd/>
          </a:ln>
        </p:spPr>
        <p:txBody>
          <a:bodyPr lIns="0" tIns="0" rIns="0" bIns="0"/>
          <a:lstStyle/>
          <a:p>
            <a:r>
              <a:rPr lang="en-US" altLang="ja-JP" sz="1000" b="1" dirty="0">
                <a:solidFill>
                  <a:schemeClr val="bg1"/>
                </a:solidFill>
                <a:latin typeface="Meiryo UI" pitchFamily="50" charset="-128"/>
                <a:ea typeface="Meiryo UI" pitchFamily="50" charset="-128"/>
                <a:cs typeface="Meiryo UI" pitchFamily="50" charset="-128"/>
              </a:rPr>
              <a:t>  </a:t>
            </a:r>
            <a:r>
              <a:rPr lang="ja-JP" altLang="en-US" sz="1000" b="1" dirty="0">
                <a:solidFill>
                  <a:schemeClr val="bg1"/>
                </a:solidFill>
                <a:latin typeface="Meiryo UI" pitchFamily="50" charset="-128"/>
                <a:ea typeface="Meiryo UI" pitchFamily="50" charset="-128"/>
                <a:cs typeface="Meiryo UI" pitchFamily="50" charset="-128"/>
              </a:rPr>
              <a:t>大阪大学</a:t>
            </a:r>
          </a:p>
        </p:txBody>
      </p:sp>
    </p:spTree>
    <p:extLst>
      <p:ext uri="{BB962C8B-B14F-4D97-AF65-F5344CB8AC3E}">
        <p14:creationId xmlns:p14="http://schemas.microsoft.com/office/powerpoint/2010/main" val="3324492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0" y="548680"/>
            <a:ext cx="9144000" cy="6264275"/>
          </a:xfrm>
          <a:prstGeom prst="roundRect">
            <a:avLst>
              <a:gd name="adj" fmla="val 5727"/>
            </a:avLst>
          </a:prstGeom>
          <a:gradFill rotWithShape="1">
            <a:gsLst>
              <a:gs pos="0">
                <a:srgbClr val="FFFFCC"/>
              </a:gs>
              <a:gs pos="50000">
                <a:schemeClr val="bg1"/>
              </a:gs>
              <a:gs pos="100000">
                <a:srgbClr val="FFFF99"/>
              </a:gs>
            </a:gsLst>
            <a:lin ang="5400000" scaled="1"/>
          </a:gradFill>
          <a:ln w="9525">
            <a:solidFill>
              <a:schemeClr val="tx1"/>
            </a:solidFill>
            <a:round/>
            <a:headEnd/>
            <a:tailEnd/>
          </a:ln>
        </p:spPr>
        <p:txBody>
          <a:bodyPr lIns="0"/>
          <a:lstStyle/>
          <a:p>
            <a:pPr defTabSz="912813">
              <a:defRPr/>
            </a:pPr>
            <a:r>
              <a:rPr lang="ja-JP" altLang="en-US" sz="2000" dirty="0" smtClean="0">
                <a:solidFill>
                  <a:srgbClr val="3333CC"/>
                </a:solidFill>
                <a:ea typeface="HGPｺﾞｼｯｸE" pitchFamily="50" charset="-128"/>
              </a:rPr>
              <a:t>■国家戦略特区の指定獲得</a:t>
            </a:r>
            <a:endParaRPr lang="en-US" altLang="ja-JP" sz="1600" dirty="0">
              <a:solidFill>
                <a:srgbClr val="3333CC"/>
              </a:solidFill>
              <a:ea typeface="HGPｺﾞｼｯｸE" pitchFamily="50" charset="-128"/>
            </a:endParaRPr>
          </a:p>
          <a:p>
            <a:pPr defTabSz="912813">
              <a:lnSpc>
                <a:spcPts val="1500"/>
              </a:lnSpc>
              <a:defRPr/>
            </a:pPr>
            <a:r>
              <a:rPr lang="ja-JP" altLang="en-US" sz="2000" dirty="0">
                <a:solidFill>
                  <a:srgbClr val="3333CC"/>
                </a:solidFill>
                <a:ea typeface="HGPｺﾞｼｯｸE" pitchFamily="50" charset="-128"/>
              </a:rPr>
              <a:t>　</a:t>
            </a:r>
            <a:endParaRPr lang="en-US" altLang="ja-JP" sz="2000" dirty="0" smtClean="0">
              <a:solidFill>
                <a:srgbClr val="3333CC"/>
              </a:solidFill>
              <a:ea typeface="HGPｺﾞｼｯｸE" pitchFamily="50" charset="-128"/>
            </a:endParaRPr>
          </a:p>
          <a:p>
            <a:pPr defTabSz="912813">
              <a:lnSpc>
                <a:spcPts val="1500"/>
              </a:lnSpc>
              <a:defRPr/>
            </a:pPr>
            <a:endParaRPr lang="en-US" altLang="ja-JP" sz="2000" dirty="0">
              <a:solidFill>
                <a:srgbClr val="3333CC"/>
              </a:solidFill>
              <a:ea typeface="HGPｺﾞｼｯｸE" pitchFamily="50" charset="-128"/>
            </a:endParaRPr>
          </a:p>
          <a:p>
            <a:pPr defTabSz="912813">
              <a:lnSpc>
                <a:spcPts val="1500"/>
              </a:lnSpc>
              <a:defRPr/>
            </a:pPr>
            <a:r>
              <a:rPr lang="ja-JP" altLang="en-US" sz="2000" dirty="0">
                <a:solidFill>
                  <a:srgbClr val="3333CC"/>
                </a:solidFill>
                <a:ea typeface="HGPｺﾞｼｯｸE" pitchFamily="50" charset="-128"/>
              </a:rPr>
              <a:t>　　　</a:t>
            </a:r>
            <a:r>
              <a:rPr lang="ja-JP" altLang="en-US" sz="1400" dirty="0">
                <a:ea typeface="HGPｺﾞｼｯｸE" pitchFamily="50" charset="-128"/>
              </a:rPr>
              <a:t>　　</a:t>
            </a:r>
            <a:endParaRPr lang="en-US" altLang="ja-JP" sz="2000" dirty="0">
              <a:solidFill>
                <a:srgbClr val="3333CC"/>
              </a:solidFill>
              <a:ea typeface="HGPｺﾞｼｯｸE" pitchFamily="50" charset="-128"/>
            </a:endParaRPr>
          </a:p>
          <a:p>
            <a:pPr defTabSz="912813">
              <a:defRPr/>
            </a:pPr>
            <a:endParaRPr lang="en-US" altLang="ja-JP" sz="2000" dirty="0">
              <a:solidFill>
                <a:srgbClr val="3333CC"/>
              </a:solidFill>
              <a:ea typeface="HGPｺﾞｼｯｸE" pitchFamily="50" charset="-128"/>
            </a:endParaRPr>
          </a:p>
          <a:p>
            <a:pPr defTabSz="912813">
              <a:defRPr/>
            </a:pPr>
            <a:endParaRPr lang="en-US" altLang="ja-JP" sz="2000" dirty="0">
              <a:solidFill>
                <a:srgbClr val="3333CC"/>
              </a:solidFill>
              <a:ea typeface="HGPｺﾞｼｯｸE" pitchFamily="50" charset="-128"/>
            </a:endParaRPr>
          </a:p>
          <a:p>
            <a:pPr defTabSz="912813">
              <a:defRPr/>
            </a:pPr>
            <a:endParaRPr lang="en-US" altLang="ja-JP" sz="2000" dirty="0">
              <a:solidFill>
                <a:srgbClr val="3333CC"/>
              </a:solidFill>
              <a:ea typeface="HGPｺﾞｼｯｸE" pitchFamily="50" charset="-128"/>
            </a:endParaRPr>
          </a:p>
          <a:p>
            <a:pPr defTabSz="912813">
              <a:defRPr/>
            </a:pPr>
            <a:endParaRPr lang="en-US" altLang="ja-JP" sz="2000" dirty="0" smtClean="0">
              <a:solidFill>
                <a:srgbClr val="3333CC"/>
              </a:solidFill>
              <a:ea typeface="HGPｺﾞｼｯｸE" pitchFamily="50" charset="-128"/>
            </a:endParaRPr>
          </a:p>
          <a:p>
            <a:pPr defTabSz="912813">
              <a:defRPr/>
            </a:pPr>
            <a:endParaRPr lang="en-US" altLang="ja-JP" sz="2000" dirty="0">
              <a:solidFill>
                <a:srgbClr val="3333CC"/>
              </a:solidFill>
              <a:ea typeface="HGPｺﾞｼｯｸE" pitchFamily="50" charset="-128"/>
            </a:endParaRPr>
          </a:p>
          <a:p>
            <a:pPr defTabSz="912813">
              <a:defRPr/>
            </a:pPr>
            <a:endParaRPr lang="en-US" altLang="ja-JP" sz="2000" dirty="0" smtClean="0">
              <a:solidFill>
                <a:srgbClr val="3333CC"/>
              </a:solidFill>
              <a:ea typeface="HGPｺﾞｼｯｸE" pitchFamily="50" charset="-128"/>
            </a:endParaRPr>
          </a:p>
          <a:p>
            <a:pPr defTabSz="912813">
              <a:defRPr/>
            </a:pPr>
            <a:endParaRPr lang="en-US" altLang="ja-JP" sz="2000" dirty="0">
              <a:solidFill>
                <a:srgbClr val="3333CC"/>
              </a:solidFill>
              <a:ea typeface="HGPｺﾞｼｯｸE" pitchFamily="50" charset="-128"/>
            </a:endParaRPr>
          </a:p>
          <a:p>
            <a:pPr defTabSz="912813">
              <a:lnSpc>
                <a:spcPts val="1300"/>
              </a:lnSpc>
              <a:defRPr/>
            </a:pPr>
            <a:endParaRPr lang="en-US" altLang="ja-JP" dirty="0">
              <a:solidFill>
                <a:srgbClr val="3333CC"/>
              </a:solidFill>
              <a:ea typeface="HGPｺﾞｼｯｸE" pitchFamily="50" charset="-128"/>
            </a:endParaRPr>
          </a:p>
          <a:p>
            <a:pPr defTabSz="912813">
              <a:defRPr/>
            </a:pPr>
            <a:r>
              <a:rPr lang="ja-JP" altLang="en-US" dirty="0">
                <a:solidFill>
                  <a:srgbClr val="3333CC"/>
                </a:solidFill>
                <a:ea typeface="HGPｺﾞｼｯｸE" pitchFamily="50" charset="-128"/>
              </a:rPr>
              <a:t>　</a:t>
            </a:r>
            <a:endParaRPr lang="en-US" altLang="ja-JP" dirty="0" smtClean="0">
              <a:solidFill>
                <a:srgbClr val="3333CC"/>
              </a:solidFill>
              <a:ea typeface="HGPｺﾞｼｯｸE" pitchFamily="50" charset="-128"/>
            </a:endParaRPr>
          </a:p>
          <a:p>
            <a:pPr defTabSz="912813">
              <a:defRPr/>
            </a:pPr>
            <a:endParaRPr lang="en-US" altLang="ja-JP" dirty="0">
              <a:solidFill>
                <a:srgbClr val="3333CC"/>
              </a:solidFill>
              <a:ea typeface="HGPｺﾞｼｯｸE" pitchFamily="50" charset="-128"/>
            </a:endParaRPr>
          </a:p>
          <a:p>
            <a:pPr defTabSz="912813">
              <a:defRPr/>
            </a:pPr>
            <a:endParaRPr lang="en-US" altLang="ja-JP" dirty="0" smtClean="0">
              <a:solidFill>
                <a:srgbClr val="3333CC"/>
              </a:solidFill>
              <a:ea typeface="HGPｺﾞｼｯｸE" pitchFamily="50" charset="-128"/>
            </a:endParaRPr>
          </a:p>
          <a:p>
            <a:pPr defTabSz="912813">
              <a:defRPr/>
            </a:pPr>
            <a:endParaRPr lang="en-US" altLang="ja-JP" dirty="0" smtClean="0">
              <a:solidFill>
                <a:srgbClr val="3333CC"/>
              </a:solidFill>
              <a:ea typeface="HGPｺﾞｼｯｸE" pitchFamily="50" charset="-128"/>
            </a:endParaRPr>
          </a:p>
          <a:p>
            <a:pPr defTabSz="912813">
              <a:defRPr/>
            </a:pPr>
            <a:endParaRPr lang="en-US" altLang="ja-JP" dirty="0">
              <a:solidFill>
                <a:srgbClr val="3333CC"/>
              </a:solidFill>
              <a:ea typeface="HGPｺﾞｼｯｸE" pitchFamily="50" charset="-128"/>
            </a:endParaRPr>
          </a:p>
          <a:p>
            <a:pPr defTabSz="912813">
              <a:defRPr/>
            </a:pPr>
            <a:endParaRPr lang="en-US" altLang="ja-JP" dirty="0" smtClean="0">
              <a:solidFill>
                <a:srgbClr val="3333CC"/>
              </a:solidFill>
              <a:ea typeface="HGPｺﾞｼｯｸE" pitchFamily="50" charset="-128"/>
            </a:endParaRPr>
          </a:p>
          <a:p>
            <a:pPr defTabSz="912813">
              <a:defRPr/>
            </a:pPr>
            <a:r>
              <a:rPr lang="ja-JP" altLang="en-US" dirty="0" smtClean="0">
                <a:ea typeface="HGPｺﾞｼｯｸE" pitchFamily="50" charset="-128"/>
              </a:rPr>
              <a:t>■関西圏</a:t>
            </a:r>
            <a:r>
              <a:rPr lang="ja-JP" altLang="en-US" sz="1600" dirty="0" smtClean="0">
                <a:ea typeface="HGPｺﾞｼｯｸE" pitchFamily="50" charset="-128"/>
              </a:rPr>
              <a:t>（大阪府・兵庫県・京都府）</a:t>
            </a:r>
            <a:endParaRPr lang="en-US" altLang="ja-JP" dirty="0">
              <a:ea typeface="HGPｺﾞｼｯｸE" pitchFamily="50" charset="-128"/>
            </a:endParaRPr>
          </a:p>
          <a:p>
            <a:pPr defTabSz="912813">
              <a:defRPr/>
            </a:pPr>
            <a:r>
              <a:rPr lang="ja-JP" altLang="en-US" sz="1600" dirty="0">
                <a:ea typeface="HGPｺﾞｼｯｸE" pitchFamily="50" charset="-128"/>
              </a:rPr>
              <a:t>　</a:t>
            </a:r>
            <a:r>
              <a:rPr lang="ja-JP" altLang="en-US" sz="1600" dirty="0" smtClean="0">
                <a:ea typeface="HGPｺﾞｼｯｸE" pitchFamily="50" charset="-128"/>
              </a:rPr>
              <a:t>☞医療</a:t>
            </a:r>
            <a:r>
              <a:rPr lang="ja-JP" altLang="en-US" sz="1600" dirty="0">
                <a:ea typeface="HGPｺﾞｼｯｸE" pitchFamily="50" charset="-128"/>
              </a:rPr>
              <a:t>等イノベーション拠点、チャレンジ人材支援</a:t>
            </a:r>
          </a:p>
          <a:p>
            <a:pPr defTabSz="912813">
              <a:defRPr/>
            </a:pPr>
            <a:r>
              <a:rPr lang="ja-JP" altLang="en-US" sz="1600" dirty="0" smtClean="0">
                <a:ea typeface="HGPｺﾞｼｯｸE"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・医療分野における国際的イノベーション拠点の形成を通じ、再生医療を始めとする先端的な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医薬</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912813">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品・医療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機器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等の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研究開発、事業化を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912813">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・チャレンジング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な人材の集まるビジネス環境</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を整えた国際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形成</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912813">
              <a:lnSpc>
                <a:spcPts val="1500"/>
              </a:lnSpc>
              <a:defRPr/>
            </a:pPr>
            <a:r>
              <a:rPr lang="ja-JP" altLang="en-US" sz="1600" dirty="0">
                <a:solidFill>
                  <a:srgbClr val="3333CC"/>
                </a:solidFill>
                <a:ea typeface="HGPｺﾞｼｯｸE" pitchFamily="50" charset="-128"/>
              </a:rPr>
              <a:t>　</a:t>
            </a:r>
            <a:endParaRPr lang="ja-JP" altLang="en-US" sz="1600" dirty="0">
              <a:solidFill>
                <a:srgbClr val="3333CC"/>
              </a:solidFill>
              <a:latin typeface="HGPｺﾞｼｯｸE" pitchFamily="50" charset="-128"/>
              <a:ea typeface="HGPｺﾞｼｯｸE" pitchFamily="50" charset="-128"/>
            </a:endParaRPr>
          </a:p>
        </p:txBody>
      </p:sp>
      <p:sp>
        <p:nvSpPr>
          <p:cNvPr id="5" name="正方形/長方形 4"/>
          <p:cNvSpPr/>
          <p:nvPr/>
        </p:nvSpPr>
        <p:spPr>
          <a:xfrm>
            <a:off x="251618" y="1112101"/>
            <a:ext cx="4156609" cy="89411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ロンドンやニューヨークといった都市に</a:t>
            </a:r>
            <a:endParaRPr lang="en-US" altLang="ja-JP" dirty="0" smtClean="0">
              <a:solidFill>
                <a:schemeClr val="tx1"/>
              </a:solidFill>
            </a:endParaRPr>
          </a:p>
          <a:p>
            <a:pPr algn="ctr">
              <a:defRPr/>
            </a:pPr>
            <a:r>
              <a:rPr lang="ja-JP" altLang="en-US" dirty="0" smtClean="0">
                <a:solidFill>
                  <a:schemeClr val="tx1"/>
                </a:solidFill>
              </a:rPr>
              <a:t>匹敵する</a:t>
            </a:r>
            <a:r>
              <a:rPr lang="ja-JP" altLang="en-US" b="1" u="sng" dirty="0" smtClean="0">
                <a:solidFill>
                  <a:schemeClr val="tx1"/>
                </a:solidFill>
              </a:rPr>
              <a:t>国際的なビジネス環境をつくる</a:t>
            </a:r>
            <a:endParaRPr lang="ja-JP" altLang="en-US" b="1" u="sng" dirty="0">
              <a:solidFill>
                <a:schemeClr val="tx1"/>
              </a:solidFill>
            </a:endParaRPr>
          </a:p>
        </p:txBody>
      </p:sp>
      <p:pic>
        <p:nvPicPr>
          <p:cNvPr id="645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18" y="2019867"/>
            <a:ext cx="5544518" cy="349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6372261" y="2095682"/>
            <a:ext cx="2524835" cy="955344"/>
          </a:xfrm>
          <a:prstGeom prst="wedgeRoundRectCallout">
            <a:avLst>
              <a:gd name="adj1" fmla="val -68942"/>
              <a:gd name="adj2" fmla="val 433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全国で６地区指定</a:t>
            </a:r>
            <a:endParaRPr kumimoji="1" lang="ja-JP" altLang="en-US" b="1" dirty="0"/>
          </a:p>
        </p:txBody>
      </p:sp>
      <p:sp>
        <p:nvSpPr>
          <p:cNvPr id="4" name="四角形吹き出し 3"/>
          <p:cNvSpPr/>
          <p:nvPr/>
        </p:nvSpPr>
        <p:spPr>
          <a:xfrm>
            <a:off x="3707905" y="3528408"/>
            <a:ext cx="1800200" cy="548664"/>
          </a:xfrm>
          <a:prstGeom prst="wedgeRectCallout">
            <a:avLst>
              <a:gd name="adj1" fmla="val -58024"/>
              <a:gd name="adj2" fmla="val 73665"/>
            </a:avLst>
          </a:prstGeom>
          <a:solidFill>
            <a:schemeClr val="accent1">
              <a:lumMod val="40000"/>
              <a:lumOff val="60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東京圏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東京都</a:t>
            </a:r>
            <a:r>
              <a:rPr lang="ja-JP" altLang="en-US" sz="105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の一部</a:t>
            </a:r>
            <a:r>
              <a:rPr kumimoji="1" lang="ja-JP" altLang="en-US" sz="105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・神奈川県の全部又は一部、千葉県成田市</a:t>
            </a:r>
            <a:r>
              <a:rPr kumimoji="1" lang="en-US" altLang="ja-JP" sz="105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a:t>
            </a:r>
            <a:endParaRPr kumimoji="1" lang="ja-JP" altLang="en-US" sz="105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4" name="四角形吹き出し 13"/>
          <p:cNvSpPr/>
          <p:nvPr/>
        </p:nvSpPr>
        <p:spPr>
          <a:xfrm>
            <a:off x="974949" y="4884083"/>
            <a:ext cx="2347416" cy="538624"/>
          </a:xfrm>
          <a:prstGeom prst="wedgeRectCallout">
            <a:avLst>
              <a:gd name="adj1" fmla="val 22352"/>
              <a:gd name="adj2" fmla="val -112759"/>
            </a:avLst>
          </a:prstGeom>
          <a:solidFill>
            <a:srgbClr val="FF0000"/>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関西</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圏　</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bg1"/>
                </a:solidFill>
                <a:latin typeface="ＭＳ Ｐ明朝" panose="02020600040205080304" pitchFamily="18" charset="-128"/>
                <a:ea typeface="ＭＳ Ｐ明朝" panose="02020600040205080304" pitchFamily="18" charset="-128"/>
                <a:cs typeface="Meiryo UI" panose="020B0604030504040204" pitchFamily="50" charset="-128"/>
              </a:rPr>
              <a:t>大阪府・兵庫県・京都府</a:t>
            </a:r>
            <a:r>
              <a:rPr kumimoji="1" lang="en-US" altLang="ja-JP" sz="1100" dirty="0" smtClean="0">
                <a:solidFill>
                  <a:schemeClr val="bg1"/>
                </a:solidFill>
                <a:latin typeface="ＭＳ Ｐ明朝" panose="02020600040205080304" pitchFamily="18" charset="-128"/>
                <a:ea typeface="ＭＳ Ｐ明朝" panose="02020600040205080304" pitchFamily="18" charset="-128"/>
                <a:cs typeface="Meiryo UI" panose="020B0604030504040204" pitchFamily="50" charset="-128"/>
              </a:rPr>
              <a:t>)</a:t>
            </a:r>
            <a:endParaRPr kumimoji="1" lang="ja-JP" altLang="en-US" sz="1100" dirty="0">
              <a:solidFill>
                <a:schemeClr val="bg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5" name="四角形吹き出し 14"/>
          <p:cNvSpPr/>
          <p:nvPr/>
        </p:nvSpPr>
        <p:spPr>
          <a:xfrm>
            <a:off x="1815152" y="3259096"/>
            <a:ext cx="1213785" cy="269312"/>
          </a:xfrm>
          <a:prstGeom prst="wedgeRectCallout">
            <a:avLst>
              <a:gd name="adj1" fmla="val 66308"/>
              <a:gd name="adj2" fmla="val 153292"/>
            </a:avLst>
          </a:prstGeom>
          <a:solidFill>
            <a:schemeClr val="accent1">
              <a:lumMod val="40000"/>
              <a:lumOff val="60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新潟県新潟市</a:t>
            </a:r>
            <a:endParaRPr kumimoji="1" lang="ja-JP" altLang="en-US" sz="11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6" name="四角形吹き出し 15"/>
          <p:cNvSpPr/>
          <p:nvPr/>
        </p:nvSpPr>
        <p:spPr>
          <a:xfrm>
            <a:off x="1116137" y="3766336"/>
            <a:ext cx="1213785" cy="269312"/>
          </a:xfrm>
          <a:prstGeom prst="wedgeRectCallout">
            <a:avLst>
              <a:gd name="adj1" fmla="val 66308"/>
              <a:gd name="adj2" fmla="val 153292"/>
            </a:avLst>
          </a:prstGeom>
          <a:solidFill>
            <a:schemeClr val="accent1">
              <a:lumMod val="40000"/>
              <a:lumOff val="60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兵庫県養父市</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吹き出し 16"/>
          <p:cNvSpPr/>
          <p:nvPr/>
        </p:nvSpPr>
        <p:spPr>
          <a:xfrm>
            <a:off x="368056" y="4188048"/>
            <a:ext cx="1447096" cy="269312"/>
          </a:xfrm>
          <a:prstGeom prst="wedgeRectCallout">
            <a:avLst>
              <a:gd name="adj1" fmla="val 48389"/>
              <a:gd name="adj2" fmla="val 122886"/>
            </a:avLst>
          </a:prstGeom>
          <a:solidFill>
            <a:schemeClr val="accent1">
              <a:lumMod val="40000"/>
              <a:lumOff val="60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福岡県福岡市</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吹き出し 17"/>
          <p:cNvSpPr/>
          <p:nvPr/>
        </p:nvSpPr>
        <p:spPr>
          <a:xfrm>
            <a:off x="3998793" y="5153395"/>
            <a:ext cx="645215" cy="219821"/>
          </a:xfrm>
          <a:prstGeom prst="wedgeRectCallout">
            <a:avLst>
              <a:gd name="adj1" fmla="val -81202"/>
              <a:gd name="adj2" fmla="val -139162"/>
            </a:avLst>
          </a:prstGeom>
          <a:solidFill>
            <a:schemeClr val="accent1">
              <a:lumMod val="40000"/>
              <a:lumOff val="60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沖縄県</a:t>
            </a:r>
            <a:endParaRPr kumimoji="1" lang="ja-JP" altLang="en-US" sz="1100" b="1"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7" name="正方形/長方形 6"/>
          <p:cNvSpPr/>
          <p:nvPr/>
        </p:nvSpPr>
        <p:spPr>
          <a:xfrm>
            <a:off x="4560627" y="1125749"/>
            <a:ext cx="4156609" cy="89411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u="sng" dirty="0" smtClean="0">
                <a:solidFill>
                  <a:schemeClr val="tx1"/>
                </a:solidFill>
              </a:rPr>
              <a:t>国</a:t>
            </a:r>
            <a:r>
              <a:rPr lang="ja-JP" altLang="en-US" b="1" u="sng" dirty="0">
                <a:solidFill>
                  <a:schemeClr val="tx1"/>
                </a:solidFill>
              </a:rPr>
              <a:t>・地方自治体・</a:t>
            </a:r>
            <a:r>
              <a:rPr lang="ja-JP" altLang="en-US" b="1" u="sng" dirty="0" smtClean="0">
                <a:solidFill>
                  <a:schemeClr val="tx1"/>
                </a:solidFill>
              </a:rPr>
              <a:t>民間が一体</a:t>
            </a:r>
            <a:r>
              <a:rPr lang="ja-JP" altLang="en-US" dirty="0" smtClean="0">
                <a:solidFill>
                  <a:schemeClr val="tx1"/>
                </a:solidFill>
              </a:rPr>
              <a:t>で</a:t>
            </a:r>
            <a:endParaRPr lang="en-US" altLang="ja-JP" dirty="0" smtClean="0">
              <a:solidFill>
                <a:schemeClr val="tx1"/>
              </a:solidFill>
            </a:endParaRPr>
          </a:p>
          <a:p>
            <a:pPr algn="ctr">
              <a:defRPr/>
            </a:pPr>
            <a:r>
              <a:rPr lang="ja-JP" altLang="en-US" b="1" u="sng" dirty="0" smtClean="0">
                <a:solidFill>
                  <a:schemeClr val="tx1"/>
                </a:solidFill>
              </a:rPr>
              <a:t>国</a:t>
            </a:r>
            <a:r>
              <a:rPr lang="ja-JP" altLang="en-US" b="1" u="sng" dirty="0">
                <a:solidFill>
                  <a:schemeClr val="tx1"/>
                </a:solidFill>
              </a:rPr>
              <a:t>の経済成長に大きな効果を</a:t>
            </a:r>
            <a:r>
              <a:rPr lang="ja-JP" altLang="en-US" b="1" u="sng" dirty="0" smtClean="0">
                <a:solidFill>
                  <a:schemeClr val="tx1"/>
                </a:solidFill>
              </a:rPr>
              <a:t>与える</a:t>
            </a:r>
            <a:endParaRPr lang="en-US" altLang="ja-JP" b="1" u="sng" dirty="0" smtClean="0">
              <a:solidFill>
                <a:schemeClr val="tx1"/>
              </a:solidFill>
            </a:endParaRPr>
          </a:p>
          <a:p>
            <a:pPr algn="ctr">
              <a:defRPr/>
            </a:pPr>
            <a:r>
              <a:rPr lang="ja-JP" altLang="en-US" b="1" u="sng" dirty="0" smtClean="0">
                <a:solidFill>
                  <a:schemeClr val="tx1"/>
                </a:solidFill>
              </a:rPr>
              <a:t>プロジェクト</a:t>
            </a:r>
            <a:r>
              <a:rPr lang="ja-JP" altLang="en-US" dirty="0">
                <a:solidFill>
                  <a:schemeClr val="tx1"/>
                </a:solidFill>
              </a:rPr>
              <a:t>に取り組む</a:t>
            </a:r>
          </a:p>
        </p:txBody>
      </p:sp>
      <p:sp>
        <p:nvSpPr>
          <p:cNvPr id="19" name="テキスト ボックス 18"/>
          <p:cNvSpPr txBox="1"/>
          <p:nvPr/>
        </p:nvSpPr>
        <p:spPr>
          <a:xfrm>
            <a:off x="3600" y="3600"/>
            <a:ext cx="9144000" cy="400110"/>
          </a:xfrm>
          <a:prstGeom prst="rect">
            <a:avLst/>
          </a:prstGeom>
          <a:gradFill>
            <a:gsLst>
              <a:gs pos="92079">
                <a:schemeClr val="accent5">
                  <a:lumMod val="20000"/>
                  <a:lumOff val="80000"/>
                </a:schemeClr>
              </a:gs>
              <a:gs pos="70419">
                <a:srgbClr val="CFDBF0"/>
              </a:gs>
              <a:gs pos="62497">
                <a:srgbClr val="CAD7EF"/>
              </a:gs>
              <a:gs pos="75400">
                <a:srgbClr val="D2DDF1"/>
              </a:gs>
              <a:gs pos="42080">
                <a:srgbClr val="BCCDEC"/>
              </a:gs>
              <a:gs pos="20000">
                <a:srgbClr val="AAC0E8"/>
              </a:gs>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a:noFill/>
          </a:ln>
          <a:effectLst>
            <a:outerShdw blurRad="149987" dist="1905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大阪の成長をリードしていく仕組み（国家戦略特区の指定）</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5724128" y="4005064"/>
            <a:ext cx="648072" cy="620688"/>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6372200" y="3212976"/>
            <a:ext cx="2627723" cy="1754326"/>
          </a:xfrm>
          <a:prstGeom prst="rect">
            <a:avLst/>
          </a:prstGeom>
          <a:noFill/>
        </p:spPr>
        <p:txBody>
          <a:bodyPr wrap="square" rtlCol="0">
            <a:spAutoFit/>
          </a:bodyPr>
          <a:lstStyle/>
          <a:p>
            <a:r>
              <a:rPr lang="ja-JP" altLang="en-US"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区域会議を経て、</a:t>
            </a:r>
            <a:endParaRPr lang="en-US" altLang="ja-JP"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r>
              <a:rPr lang="ja-JP" altLang="en-US"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国家戦略特区の具体化</a:t>
            </a:r>
            <a:endParaRPr lang="en-US" altLang="ja-JP"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a:endParaRPr lang="en-US" altLang="ja-JP" sz="2000"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a:endParaRPr lang="en-US" altLang="ja-JP" sz="2000"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a:endParaRPr lang="en-US" altLang="ja-JP" sz="2000" dirty="0" smtClean="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a:endParaRPr lang="ja-JP" altLang="en-US" sz="1200" dirty="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23" name="正方形/長方形 22"/>
          <p:cNvSpPr/>
          <p:nvPr/>
        </p:nvSpPr>
        <p:spPr>
          <a:xfrm>
            <a:off x="6551712" y="3861048"/>
            <a:ext cx="2412776" cy="1008112"/>
          </a:xfrm>
          <a:prstGeom prst="rect">
            <a:avLst/>
          </a:prstGeom>
          <a:noFill/>
          <a:ln w="12700" cap="flat" cmpd="sng" algn="ctr">
            <a:solidFill>
              <a:srgbClr val="00B05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0" rIns="0" bIns="0" rtlCol="0" anchor="ctr"/>
          <a:lstStyle/>
          <a:p>
            <a:r>
              <a:rPr kumimoji="1" lang="en-US" altLang="ja-JP" sz="1200" dirty="0" smtClean="0">
                <a:solidFill>
                  <a:srgbClr val="00B050"/>
                </a:solidFill>
                <a:latin typeface="+mn-lt"/>
                <a:ea typeface="+mn-ea"/>
              </a:rPr>
              <a:t>H26</a:t>
            </a:r>
            <a:r>
              <a:rPr lang="en-US" altLang="ja-JP" sz="1200" dirty="0" smtClean="0">
                <a:solidFill>
                  <a:srgbClr val="00B050"/>
                </a:solidFill>
              </a:rPr>
              <a:t>.</a:t>
            </a:r>
            <a:r>
              <a:rPr kumimoji="1" lang="en-US" altLang="ja-JP" sz="1200" dirty="0" smtClean="0">
                <a:solidFill>
                  <a:srgbClr val="00B050"/>
                </a:solidFill>
                <a:latin typeface="+mn-lt"/>
                <a:ea typeface="+mn-ea"/>
              </a:rPr>
              <a:t>6.23</a:t>
            </a:r>
            <a:r>
              <a:rPr kumimoji="1" lang="ja-JP" altLang="en-US" sz="1200" dirty="0" smtClean="0">
                <a:solidFill>
                  <a:srgbClr val="00B050"/>
                </a:solidFill>
                <a:latin typeface="+mn-lt"/>
                <a:ea typeface="+mn-ea"/>
              </a:rPr>
              <a:t>　第</a:t>
            </a:r>
            <a:r>
              <a:rPr kumimoji="1" lang="en-US" altLang="ja-JP" sz="1200" dirty="0" smtClean="0">
                <a:solidFill>
                  <a:srgbClr val="00B050"/>
                </a:solidFill>
                <a:latin typeface="+mn-lt"/>
                <a:ea typeface="+mn-ea"/>
              </a:rPr>
              <a:t>1</a:t>
            </a:r>
            <a:r>
              <a:rPr kumimoji="1" lang="ja-JP" altLang="en-US" sz="1200" dirty="0" smtClean="0">
                <a:solidFill>
                  <a:srgbClr val="00B050"/>
                </a:solidFill>
                <a:latin typeface="+mn-lt"/>
                <a:ea typeface="+mn-ea"/>
              </a:rPr>
              <a:t>回区域会議開催</a:t>
            </a:r>
            <a:endParaRPr kumimoji="1" lang="en-US" altLang="ja-JP" sz="1200" dirty="0" smtClean="0">
              <a:solidFill>
                <a:srgbClr val="00B050"/>
              </a:solidFill>
              <a:latin typeface="+mn-lt"/>
              <a:ea typeface="+mn-ea"/>
            </a:endParaRPr>
          </a:p>
          <a:p>
            <a:r>
              <a:rPr lang="ja-JP" altLang="en-US" sz="1200" dirty="0" smtClean="0">
                <a:solidFill>
                  <a:srgbClr val="00B050"/>
                </a:solidFill>
              </a:rPr>
              <a:t>・全国に先駆けて関西で初開催</a:t>
            </a:r>
            <a:endParaRPr lang="en-US" altLang="ja-JP" sz="1200" dirty="0" smtClean="0">
              <a:solidFill>
                <a:srgbClr val="00B050"/>
              </a:solidFill>
            </a:endParaRPr>
          </a:p>
          <a:p>
            <a:r>
              <a:rPr kumimoji="1" lang="ja-JP" altLang="en-US" sz="1200" dirty="0" smtClean="0">
                <a:solidFill>
                  <a:srgbClr val="00B050"/>
                </a:solidFill>
                <a:latin typeface="+mn-lt"/>
                <a:ea typeface="+mn-ea"/>
              </a:rPr>
              <a:t>・医療や都市再生等の対象事業の</a:t>
            </a:r>
            <a:endParaRPr kumimoji="1" lang="en-US" altLang="ja-JP" sz="1200" dirty="0" smtClean="0">
              <a:solidFill>
                <a:srgbClr val="00B050"/>
              </a:solidFill>
              <a:latin typeface="+mn-lt"/>
              <a:ea typeface="+mn-ea"/>
            </a:endParaRPr>
          </a:p>
          <a:p>
            <a:r>
              <a:rPr lang="ja-JP" altLang="en-US" sz="1200" dirty="0" smtClean="0">
                <a:solidFill>
                  <a:srgbClr val="00B050"/>
                </a:solidFill>
              </a:rPr>
              <a:t>　本年中</a:t>
            </a:r>
            <a:r>
              <a:rPr kumimoji="1" lang="ja-JP" altLang="en-US" sz="1200" dirty="0" smtClean="0">
                <a:solidFill>
                  <a:srgbClr val="00B050"/>
                </a:solidFill>
                <a:latin typeface="+mn-lt"/>
                <a:ea typeface="+mn-ea"/>
              </a:rPr>
              <a:t>実施を確認</a:t>
            </a:r>
            <a:endParaRPr kumimoji="1" lang="en-US" altLang="ja-JP" sz="1200" dirty="0" smtClean="0">
              <a:solidFill>
                <a:srgbClr val="00B050"/>
              </a:solidFill>
              <a:latin typeface="+mn-lt"/>
              <a:ea typeface="+mn-ea"/>
            </a:endParaRPr>
          </a:p>
          <a:p>
            <a:r>
              <a:rPr lang="ja-JP" altLang="en-US" sz="1200" dirty="0" smtClean="0">
                <a:solidFill>
                  <a:srgbClr val="00B050"/>
                </a:solidFill>
              </a:rPr>
              <a:t>・</a:t>
            </a:r>
            <a:r>
              <a:rPr lang="ja-JP" altLang="en-US" sz="1200" dirty="0">
                <a:solidFill>
                  <a:srgbClr val="00B050"/>
                </a:solidFill>
              </a:rPr>
              <a:t>さら</a:t>
            </a:r>
            <a:r>
              <a:rPr lang="ja-JP" altLang="en-US" sz="1200" dirty="0" smtClean="0">
                <a:solidFill>
                  <a:srgbClr val="00B050"/>
                </a:solidFill>
              </a:rPr>
              <a:t>なる規制緩和を追加提案</a:t>
            </a:r>
            <a:endParaRPr kumimoji="1" lang="ja-JP" altLang="en-US" sz="1200" dirty="0">
              <a:solidFill>
                <a:srgbClr val="00B050"/>
              </a:solidFill>
            </a:endParaRPr>
          </a:p>
        </p:txBody>
      </p:sp>
    </p:spTree>
    <p:extLst>
      <p:ext uri="{BB962C8B-B14F-4D97-AF65-F5344CB8AC3E}">
        <p14:creationId xmlns:p14="http://schemas.microsoft.com/office/powerpoint/2010/main" val="1082105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lIns="91413" tIns="45707" rIns="91413" bIns="45707" anchor="ctr"/>
      <a:lstStyle>
        <a:defPPr>
          <a:defRPr dirty="0">
            <a:latin typeface="+mn-lt"/>
            <a:ea typeface="+mn-ea"/>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3698</TotalTime>
  <Words>2003</Words>
  <Application>Microsoft Office PowerPoint</Application>
  <PresentationFormat>画面に合わせる (4:3)</PresentationFormat>
  <Paragraphs>517</Paragraphs>
  <Slides>18</Slides>
  <Notes>7</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「大阪の成長戦略」 成長へつながる主な成果について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仮</dc:title>
  <dc:creator>大阪府庁</dc:creator>
  <cp:lastModifiedBy>大阪府庁</cp:lastModifiedBy>
  <cp:revision>507</cp:revision>
  <cp:lastPrinted>2014-07-10T08:39:20Z</cp:lastPrinted>
  <dcterms:created xsi:type="dcterms:W3CDTF">2014-05-22T07:29:50Z</dcterms:created>
  <dcterms:modified xsi:type="dcterms:W3CDTF">2014-08-21T02:09:27Z</dcterms:modified>
</cp:coreProperties>
</file>