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theme/themeOverride1.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drawings/drawing3.xml" ContentType="application/vnd.openxmlformats-officedocument.drawingml.chartshapes+xml"/>
  <Override PartName="/ppt/charts/chart8.xml" ContentType="application/vnd.openxmlformats-officedocument.drawingml.chart+xml"/>
  <Override PartName="/ppt/notesSlides/notesSlide3.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drawings/drawing4.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96"/>
  </p:notesMasterIdLst>
  <p:handoutMasterIdLst>
    <p:handoutMasterId r:id="rId97"/>
  </p:handoutMasterIdLst>
  <p:sldIdLst>
    <p:sldId id="444" r:id="rId2"/>
    <p:sldId id="445" r:id="rId3"/>
    <p:sldId id="446" r:id="rId4"/>
    <p:sldId id="507" r:id="rId5"/>
    <p:sldId id="508" r:id="rId6"/>
    <p:sldId id="544" r:id="rId7"/>
    <p:sldId id="545" r:id="rId8"/>
    <p:sldId id="546" r:id="rId9"/>
    <p:sldId id="547" r:id="rId10"/>
    <p:sldId id="548" r:id="rId11"/>
    <p:sldId id="549" r:id="rId12"/>
    <p:sldId id="550" r:id="rId13"/>
    <p:sldId id="551" r:id="rId14"/>
    <p:sldId id="552" r:id="rId15"/>
    <p:sldId id="460" r:id="rId16"/>
    <p:sldId id="461" r:id="rId17"/>
    <p:sldId id="539" r:id="rId18"/>
    <p:sldId id="463" r:id="rId19"/>
    <p:sldId id="464" r:id="rId20"/>
    <p:sldId id="465" r:id="rId21"/>
    <p:sldId id="466" r:id="rId22"/>
    <p:sldId id="521" r:id="rId23"/>
    <p:sldId id="522" r:id="rId24"/>
    <p:sldId id="468" r:id="rId25"/>
    <p:sldId id="469" r:id="rId26"/>
    <p:sldId id="470" r:id="rId27"/>
    <p:sldId id="471" r:id="rId28"/>
    <p:sldId id="528" r:id="rId29"/>
    <p:sldId id="542" r:id="rId30"/>
    <p:sldId id="473" r:id="rId31"/>
    <p:sldId id="474" r:id="rId32"/>
    <p:sldId id="475" r:id="rId33"/>
    <p:sldId id="476" r:id="rId34"/>
    <p:sldId id="477" r:id="rId35"/>
    <p:sldId id="534" r:id="rId36"/>
    <p:sldId id="479" r:id="rId37"/>
    <p:sldId id="527" r:id="rId38"/>
    <p:sldId id="480" r:id="rId39"/>
    <p:sldId id="481" r:id="rId40"/>
    <p:sldId id="529" r:id="rId41"/>
    <p:sldId id="482" r:id="rId42"/>
    <p:sldId id="543" r:id="rId43"/>
    <p:sldId id="484" r:id="rId44"/>
    <p:sldId id="485" r:id="rId45"/>
    <p:sldId id="486" r:id="rId46"/>
    <p:sldId id="487" r:id="rId47"/>
    <p:sldId id="488" r:id="rId48"/>
    <p:sldId id="489" r:id="rId49"/>
    <p:sldId id="381" r:id="rId50"/>
    <p:sldId id="382" r:id="rId51"/>
    <p:sldId id="383" r:id="rId52"/>
    <p:sldId id="384" r:id="rId53"/>
    <p:sldId id="435" r:id="rId54"/>
    <p:sldId id="436" r:id="rId55"/>
    <p:sldId id="385" r:id="rId56"/>
    <p:sldId id="428" r:id="rId57"/>
    <p:sldId id="386" r:id="rId58"/>
    <p:sldId id="526" r:id="rId59"/>
    <p:sldId id="519" r:id="rId60"/>
    <p:sldId id="520" r:id="rId61"/>
    <p:sldId id="388" r:id="rId62"/>
    <p:sldId id="389" r:id="rId63"/>
    <p:sldId id="390" r:id="rId64"/>
    <p:sldId id="537" r:id="rId65"/>
    <p:sldId id="536" r:id="rId66"/>
    <p:sldId id="538" r:id="rId67"/>
    <p:sldId id="392" r:id="rId68"/>
    <p:sldId id="437" r:id="rId69"/>
    <p:sldId id="501" r:id="rId70"/>
    <p:sldId id="502" r:id="rId71"/>
    <p:sldId id="503" r:id="rId72"/>
    <p:sldId id="531" r:id="rId73"/>
    <p:sldId id="505" r:id="rId74"/>
    <p:sldId id="506" r:id="rId75"/>
    <p:sldId id="524" r:id="rId76"/>
    <p:sldId id="540" r:id="rId77"/>
    <p:sldId id="491" r:id="rId78"/>
    <p:sldId id="523" r:id="rId79"/>
    <p:sldId id="493" r:id="rId80"/>
    <p:sldId id="494" r:id="rId81"/>
    <p:sldId id="495" r:id="rId82"/>
    <p:sldId id="496" r:id="rId83"/>
    <p:sldId id="497" r:id="rId84"/>
    <p:sldId id="498" r:id="rId85"/>
    <p:sldId id="499" r:id="rId86"/>
    <p:sldId id="500" r:id="rId87"/>
    <p:sldId id="525" r:id="rId88"/>
    <p:sldId id="533" r:id="rId89"/>
    <p:sldId id="362" r:id="rId90"/>
    <p:sldId id="363" r:id="rId91"/>
    <p:sldId id="364" r:id="rId92"/>
    <p:sldId id="365" r:id="rId93"/>
    <p:sldId id="300" r:id="rId94"/>
    <p:sldId id="269" r:id="rId95"/>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2FF6"/>
    <a:srgbClr val="0A0FE0"/>
    <a:srgbClr val="070A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56" autoAdjust="0"/>
    <p:restoredTop sz="94700" autoAdjust="0"/>
  </p:normalViewPr>
  <p:slideViewPr>
    <p:cSldViewPr>
      <p:cViewPr varScale="1">
        <p:scale>
          <a:sx n="70" d="100"/>
          <a:sy n="70" d="100"/>
        </p:scale>
        <p:origin x="-1596" y="228"/>
      </p:cViewPr>
      <p:guideLst>
        <p:guide orient="horz" pos="2160"/>
        <p:guide pos="2880"/>
      </p:guideLst>
    </p:cSldViewPr>
  </p:slideViewPr>
  <p:outlineViewPr>
    <p:cViewPr>
      <p:scale>
        <a:sx n="33" d="100"/>
        <a:sy n="33" d="100"/>
      </p:scale>
      <p:origin x="0" y="884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1.bin"/></Relationships>
</file>

<file path=ppt/charts/_rels/chart10.xml.rels><?xml version="1.0" encoding="UTF-8" standalone="yes"?>
<Relationships xmlns="http://schemas.openxmlformats.org/package/2006/relationships"><Relationship Id="rId1" Type="http://schemas.openxmlformats.org/officeDocument/2006/relationships/oleObject" Target="file:///\\172.19.126.23\kikaku\10&#35336;&#30011;&#12464;&#12523;&#12540;&#12503;&#65288;23.7.12&#65374;&#65289;\04&#25104;&#38263;&#25126;&#30053;\H26\&#12487;&#12540;&#12479;&#12391;&#35211;&#12427;(26&#24180;6&#26376;&#20844;&#34920;&#12395;&#21521;&#12369;&#12390;&#20316;&#26989;)\&#24029;&#26412;&#20316;&#26989;&#12501;&#12457;&#12523;&#12480;\05_&#38306;&#35199;&#22269;&#38555;&#31354;&#28207;&#12398;&#20415;&#25968;&#31561;\&#38306;&#35199;&#22269;&#38555;&#31354;&#29579;&#12395;&#12362;&#12369;&#12427;&#22269;&#38555;&#32218;&#23601;&#33322;&#20415;&#25968;&#12539;&#37117;&#24066;&#25968;&#12398;&#25512;&#31227;.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172.19.126.23\kikaku\10&#35336;&#30011;&#12464;&#12523;&#12540;&#12503;&#65288;23.7.12&#65374;&#65289;\04&#25104;&#38263;&#25126;&#30053;\H26\&#12487;&#12540;&#12479;&#12391;&#35211;&#12427;(26&#24180;6&#26376;&#20844;&#34920;&#12395;&#21521;&#12369;&#12390;&#20316;&#26989;)\&#24029;&#26412;&#20316;&#26989;&#12501;&#12457;&#12523;&#12480;\05_&#38306;&#35199;&#22269;&#38555;&#31354;&#28207;&#12398;&#20415;&#25968;&#31561;\&#9679;&#65324;&#65315;&#65315;.xlsx"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______6.xlsx"/></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embeddings/oleObject2.bin"/><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oleObject" Target="file:///C:\Users\HayashiharaK\AppData\Local\Temp\Temp1_&#26412;&#20307;&#22259;&#34920;&#12487;&#12540;&#12479;.zip\&#26412;&#20307;&#22259;&#34920;&#12487;&#12540;&#12479;\06-5_&#12304;NEW!&#12305;&#25152;&#24471;&#38542;&#23652;&#21029;&#19990;&#24111;&#25968;&#21106;&#21512;&#12398;&#22793;&#21270;_130718.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___1.xlsx"/></Relationships>
</file>

<file path=ppt/charts/_rels/chart5.xml.rels><?xml version="1.0" encoding="UTF-8" standalone="yes"?>
<Relationships xmlns="http://schemas.openxmlformats.org/package/2006/relationships"><Relationship Id="rId1" Type="http://schemas.openxmlformats.org/officeDocument/2006/relationships/oleObject" Target="../embeddings/oleObject3.bin"/></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______2.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______3.xlsx"/></Relationships>
</file>

<file path=ppt/charts/_rels/chart8.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172.19.126.23\kikaku\10&#35336;&#30011;&#12464;&#12523;&#12540;&#12503;&#65288;23.7.12&#65374;&#65289;\04&#25104;&#38263;&#25126;&#30053;\H26\&#12487;&#12540;&#12479;&#12391;&#35211;&#12427;(26&#24180;6&#26376;&#20844;&#34920;&#12395;&#21521;&#12369;&#12390;&#20316;&#26989;)\&#24029;&#26412;&#20316;&#26989;&#12501;&#12457;&#12523;&#12480;\05_&#38306;&#35199;&#22269;&#38555;&#31354;&#28207;&#12398;&#20415;&#25968;&#31561;\&#38306;&#35199;&#22269;&#38555;&#31354;&#29579;&#12395;&#12362;&#12369;&#12427;&#22269;&#38555;&#32218;&#23601;&#33322;&#20415;&#25968;&#12539;&#37117;&#24066;&#25968;&#12398;&#25512;&#3122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51249437414256E-2"/>
          <c:y val="9.5387987879495789E-2"/>
          <c:w val="0.83674357009854528"/>
          <c:h val="0.7192222343347654"/>
        </c:manualLayout>
      </c:layout>
      <c:lineChart>
        <c:grouping val="standard"/>
        <c:varyColors val="0"/>
        <c:ser>
          <c:idx val="2"/>
          <c:order val="0"/>
          <c:tx>
            <c:strRef>
              <c:f>'[データ資料_雇用.xlsx]雇用（求人倍率）'!$A$4</c:f>
              <c:strCache>
                <c:ptCount val="1"/>
                <c:pt idx="0">
                  <c:v>新規求人倍率（大阪府）</c:v>
                </c:pt>
              </c:strCache>
            </c:strRef>
          </c:tx>
          <c:spPr>
            <a:ln w="57150" cmpd="dbl">
              <a:solidFill>
                <a:srgbClr val="00B050"/>
              </a:solidFill>
              <a:prstDash val="solid"/>
            </a:ln>
          </c:spPr>
          <c:marker>
            <c:symbol val="none"/>
          </c:marker>
          <c:cat>
            <c:multiLvlStrRef>
              <c:f>'[データ資料_雇用.xlsx]雇用（求人倍率）'!$B$2:$AO$3</c:f>
              <c:multiLvlStrCache>
                <c:ptCount val="40"/>
                <c:lvl>
                  <c:pt idx="0">
                    <c:v>1</c:v>
                  </c:pt>
                  <c:pt idx="1">
                    <c:v>2</c:v>
                  </c:pt>
                  <c:pt idx="2">
                    <c:v>3</c:v>
                  </c:pt>
                  <c:pt idx="3">
                    <c:v>4</c:v>
                  </c:pt>
                  <c:pt idx="4">
                    <c:v>5</c:v>
                  </c:pt>
                  <c:pt idx="5">
                    <c:v>6</c:v>
                  </c:pt>
                  <c:pt idx="6">
                    <c:v>7</c:v>
                  </c:pt>
                  <c:pt idx="7">
                    <c:v>8</c:v>
                  </c:pt>
                  <c:pt idx="8">
                    <c:v>9</c:v>
                  </c:pt>
                  <c:pt idx="9">
                    <c:v>10</c:v>
                  </c:pt>
                  <c:pt idx="10">
                    <c:v>11</c:v>
                  </c:pt>
                  <c:pt idx="11">
                    <c:v>12</c:v>
                  </c:pt>
                  <c:pt idx="12">
                    <c:v>1</c:v>
                  </c:pt>
                  <c:pt idx="13">
                    <c:v>2</c:v>
                  </c:pt>
                  <c:pt idx="14">
                    <c:v>3</c:v>
                  </c:pt>
                  <c:pt idx="15">
                    <c:v>4</c:v>
                  </c:pt>
                  <c:pt idx="16">
                    <c:v>5</c:v>
                  </c:pt>
                  <c:pt idx="17">
                    <c:v>6</c:v>
                  </c:pt>
                  <c:pt idx="18">
                    <c:v>7</c:v>
                  </c:pt>
                  <c:pt idx="19">
                    <c:v>8</c:v>
                  </c:pt>
                  <c:pt idx="20">
                    <c:v>9</c:v>
                  </c:pt>
                  <c:pt idx="21">
                    <c:v>10</c:v>
                  </c:pt>
                  <c:pt idx="22">
                    <c:v>11</c:v>
                  </c:pt>
                  <c:pt idx="23">
                    <c:v>12</c:v>
                  </c:pt>
                  <c:pt idx="24">
                    <c:v>1</c:v>
                  </c:pt>
                  <c:pt idx="25">
                    <c:v>2</c:v>
                  </c:pt>
                  <c:pt idx="26">
                    <c:v>3</c:v>
                  </c:pt>
                  <c:pt idx="27">
                    <c:v>4</c:v>
                  </c:pt>
                  <c:pt idx="28">
                    <c:v>5</c:v>
                  </c:pt>
                  <c:pt idx="29">
                    <c:v>6</c:v>
                  </c:pt>
                  <c:pt idx="30">
                    <c:v>7</c:v>
                  </c:pt>
                  <c:pt idx="31">
                    <c:v>8</c:v>
                  </c:pt>
                  <c:pt idx="32">
                    <c:v>9</c:v>
                  </c:pt>
                  <c:pt idx="33">
                    <c:v>10</c:v>
                  </c:pt>
                  <c:pt idx="34">
                    <c:v>11</c:v>
                  </c:pt>
                  <c:pt idx="35">
                    <c:v>12</c:v>
                  </c:pt>
                  <c:pt idx="36">
                    <c:v>1</c:v>
                  </c:pt>
                  <c:pt idx="37">
                    <c:v>2</c:v>
                  </c:pt>
                  <c:pt idx="38">
                    <c:v>3</c:v>
                  </c:pt>
                  <c:pt idx="39">
                    <c:v>4</c:v>
                  </c:pt>
                </c:lvl>
                <c:lvl>
                  <c:pt idx="0">
                    <c:v>H23</c:v>
                  </c:pt>
                  <c:pt idx="12">
                    <c:v>H24</c:v>
                  </c:pt>
                  <c:pt idx="24">
                    <c:v>H25</c:v>
                  </c:pt>
                  <c:pt idx="36">
                    <c:v>H26</c:v>
                  </c:pt>
                </c:lvl>
              </c:multiLvlStrCache>
            </c:multiLvlStrRef>
          </c:cat>
          <c:val>
            <c:numRef>
              <c:f>'[データ資料_雇用.xlsx]雇用（求人倍率）'!$B$4:$AO$4</c:f>
              <c:numCache>
                <c:formatCode>0.00_);[Red]\(0.00\)</c:formatCode>
                <c:ptCount val="40"/>
                <c:pt idx="0">
                  <c:v>0.99</c:v>
                </c:pt>
                <c:pt idx="1">
                  <c:v>1.04</c:v>
                </c:pt>
                <c:pt idx="2">
                  <c:v>0.97</c:v>
                </c:pt>
                <c:pt idx="3">
                  <c:v>1.01</c:v>
                </c:pt>
                <c:pt idx="4">
                  <c:v>1.04</c:v>
                </c:pt>
                <c:pt idx="5">
                  <c:v>0.98</c:v>
                </c:pt>
                <c:pt idx="6">
                  <c:v>1.04</c:v>
                </c:pt>
                <c:pt idx="7">
                  <c:v>1.05</c:v>
                </c:pt>
                <c:pt idx="8">
                  <c:v>1.1200000000000001</c:v>
                </c:pt>
                <c:pt idx="9">
                  <c:v>1.1000000000000001</c:v>
                </c:pt>
                <c:pt idx="10">
                  <c:v>1.1200000000000001</c:v>
                </c:pt>
                <c:pt idx="11">
                  <c:v>1.1499999999999999</c:v>
                </c:pt>
                <c:pt idx="12">
                  <c:v>1.1499999999999999</c:v>
                </c:pt>
                <c:pt idx="13">
                  <c:v>1.18</c:v>
                </c:pt>
                <c:pt idx="14">
                  <c:v>1.19</c:v>
                </c:pt>
                <c:pt idx="15">
                  <c:v>1.21</c:v>
                </c:pt>
                <c:pt idx="16">
                  <c:v>1.27</c:v>
                </c:pt>
                <c:pt idx="17">
                  <c:v>1.29</c:v>
                </c:pt>
                <c:pt idx="18">
                  <c:v>1.31</c:v>
                </c:pt>
                <c:pt idx="19">
                  <c:v>1.33</c:v>
                </c:pt>
                <c:pt idx="20">
                  <c:v>1.29</c:v>
                </c:pt>
                <c:pt idx="21">
                  <c:v>1.34</c:v>
                </c:pt>
                <c:pt idx="22">
                  <c:v>1.36</c:v>
                </c:pt>
                <c:pt idx="23">
                  <c:v>1.35</c:v>
                </c:pt>
                <c:pt idx="24">
                  <c:v>1.38</c:v>
                </c:pt>
                <c:pt idx="25">
                  <c:v>1.49</c:v>
                </c:pt>
                <c:pt idx="26">
                  <c:v>1.51</c:v>
                </c:pt>
                <c:pt idx="27">
                  <c:v>1.45</c:v>
                </c:pt>
                <c:pt idx="28">
                  <c:v>1.48</c:v>
                </c:pt>
                <c:pt idx="29">
                  <c:v>1.64</c:v>
                </c:pt>
                <c:pt idx="30">
                  <c:v>1.55</c:v>
                </c:pt>
                <c:pt idx="31">
                  <c:v>1.54</c:v>
                </c:pt>
                <c:pt idx="32">
                  <c:v>1.61</c:v>
                </c:pt>
                <c:pt idx="33">
                  <c:v>1.65</c:v>
                </c:pt>
                <c:pt idx="34">
                  <c:v>1.66</c:v>
                </c:pt>
                <c:pt idx="35">
                  <c:v>1.76</c:v>
                </c:pt>
                <c:pt idx="36">
                  <c:v>1.75</c:v>
                </c:pt>
                <c:pt idx="37">
                  <c:v>1.82</c:v>
                </c:pt>
                <c:pt idx="38">
                  <c:v>1.85</c:v>
                </c:pt>
              </c:numCache>
            </c:numRef>
          </c:val>
          <c:smooth val="0"/>
        </c:ser>
        <c:ser>
          <c:idx val="3"/>
          <c:order val="1"/>
          <c:tx>
            <c:strRef>
              <c:f>'[データ資料_雇用.xlsx]雇用（求人倍率）'!$A$5</c:f>
              <c:strCache>
                <c:ptCount val="1"/>
                <c:pt idx="0">
                  <c:v>新規求人倍率（全国）</c:v>
                </c:pt>
              </c:strCache>
            </c:strRef>
          </c:tx>
          <c:spPr>
            <a:ln w="57150" cmpd="dbl">
              <a:solidFill>
                <a:schemeClr val="accent6">
                  <a:lumMod val="75000"/>
                </a:schemeClr>
              </a:solidFill>
              <a:prstDash val="sysDash"/>
            </a:ln>
          </c:spPr>
          <c:marker>
            <c:symbol val="none"/>
          </c:marker>
          <c:cat>
            <c:multiLvlStrRef>
              <c:f>'[データ資料_雇用.xlsx]雇用（求人倍率）'!$B$2:$AO$3</c:f>
              <c:multiLvlStrCache>
                <c:ptCount val="40"/>
                <c:lvl>
                  <c:pt idx="0">
                    <c:v>1</c:v>
                  </c:pt>
                  <c:pt idx="1">
                    <c:v>2</c:v>
                  </c:pt>
                  <c:pt idx="2">
                    <c:v>3</c:v>
                  </c:pt>
                  <c:pt idx="3">
                    <c:v>4</c:v>
                  </c:pt>
                  <c:pt idx="4">
                    <c:v>5</c:v>
                  </c:pt>
                  <c:pt idx="5">
                    <c:v>6</c:v>
                  </c:pt>
                  <c:pt idx="6">
                    <c:v>7</c:v>
                  </c:pt>
                  <c:pt idx="7">
                    <c:v>8</c:v>
                  </c:pt>
                  <c:pt idx="8">
                    <c:v>9</c:v>
                  </c:pt>
                  <c:pt idx="9">
                    <c:v>10</c:v>
                  </c:pt>
                  <c:pt idx="10">
                    <c:v>11</c:v>
                  </c:pt>
                  <c:pt idx="11">
                    <c:v>12</c:v>
                  </c:pt>
                  <c:pt idx="12">
                    <c:v>1</c:v>
                  </c:pt>
                  <c:pt idx="13">
                    <c:v>2</c:v>
                  </c:pt>
                  <c:pt idx="14">
                    <c:v>3</c:v>
                  </c:pt>
                  <c:pt idx="15">
                    <c:v>4</c:v>
                  </c:pt>
                  <c:pt idx="16">
                    <c:v>5</c:v>
                  </c:pt>
                  <c:pt idx="17">
                    <c:v>6</c:v>
                  </c:pt>
                  <c:pt idx="18">
                    <c:v>7</c:v>
                  </c:pt>
                  <c:pt idx="19">
                    <c:v>8</c:v>
                  </c:pt>
                  <c:pt idx="20">
                    <c:v>9</c:v>
                  </c:pt>
                  <c:pt idx="21">
                    <c:v>10</c:v>
                  </c:pt>
                  <c:pt idx="22">
                    <c:v>11</c:v>
                  </c:pt>
                  <c:pt idx="23">
                    <c:v>12</c:v>
                  </c:pt>
                  <c:pt idx="24">
                    <c:v>1</c:v>
                  </c:pt>
                  <c:pt idx="25">
                    <c:v>2</c:v>
                  </c:pt>
                  <c:pt idx="26">
                    <c:v>3</c:v>
                  </c:pt>
                  <c:pt idx="27">
                    <c:v>4</c:v>
                  </c:pt>
                  <c:pt idx="28">
                    <c:v>5</c:v>
                  </c:pt>
                  <c:pt idx="29">
                    <c:v>6</c:v>
                  </c:pt>
                  <c:pt idx="30">
                    <c:v>7</c:v>
                  </c:pt>
                  <c:pt idx="31">
                    <c:v>8</c:v>
                  </c:pt>
                  <c:pt idx="32">
                    <c:v>9</c:v>
                  </c:pt>
                  <c:pt idx="33">
                    <c:v>10</c:v>
                  </c:pt>
                  <c:pt idx="34">
                    <c:v>11</c:v>
                  </c:pt>
                  <c:pt idx="35">
                    <c:v>12</c:v>
                  </c:pt>
                  <c:pt idx="36">
                    <c:v>1</c:v>
                  </c:pt>
                  <c:pt idx="37">
                    <c:v>2</c:v>
                  </c:pt>
                  <c:pt idx="38">
                    <c:v>3</c:v>
                  </c:pt>
                  <c:pt idx="39">
                    <c:v>4</c:v>
                  </c:pt>
                </c:lvl>
                <c:lvl>
                  <c:pt idx="0">
                    <c:v>H23</c:v>
                  </c:pt>
                  <c:pt idx="12">
                    <c:v>H24</c:v>
                  </c:pt>
                  <c:pt idx="24">
                    <c:v>H25</c:v>
                  </c:pt>
                  <c:pt idx="36">
                    <c:v>H26</c:v>
                  </c:pt>
                </c:lvl>
              </c:multiLvlStrCache>
            </c:multiLvlStrRef>
          </c:cat>
          <c:val>
            <c:numRef>
              <c:f>'[データ資料_雇用.xlsx]雇用（求人倍率）'!$B$5:$AO$5</c:f>
              <c:numCache>
                <c:formatCode>0.00_);[Red]\(0.00\)</c:formatCode>
                <c:ptCount val="40"/>
                <c:pt idx="0">
                  <c:v>1.01</c:v>
                </c:pt>
                <c:pt idx="1">
                  <c:v>0.99</c:v>
                </c:pt>
                <c:pt idx="2">
                  <c:v>0.98</c:v>
                </c:pt>
                <c:pt idx="3">
                  <c:v>0.94</c:v>
                </c:pt>
                <c:pt idx="4">
                  <c:v>0.98</c:v>
                </c:pt>
                <c:pt idx="5">
                  <c:v>1.01</c:v>
                </c:pt>
                <c:pt idx="6">
                  <c:v>1.07</c:v>
                </c:pt>
                <c:pt idx="7">
                  <c:v>1.05</c:v>
                </c:pt>
                <c:pt idx="8">
                  <c:v>1.1399999999999999</c:v>
                </c:pt>
                <c:pt idx="9">
                  <c:v>1.1499999999999999</c:v>
                </c:pt>
                <c:pt idx="10">
                  <c:v>1.17</c:v>
                </c:pt>
                <c:pt idx="11">
                  <c:v>1.19</c:v>
                </c:pt>
                <c:pt idx="12">
                  <c:v>1.22</c:v>
                </c:pt>
                <c:pt idx="13">
                  <c:v>1.24</c:v>
                </c:pt>
                <c:pt idx="14">
                  <c:v>1.24</c:v>
                </c:pt>
                <c:pt idx="15">
                  <c:v>1.25</c:v>
                </c:pt>
                <c:pt idx="16">
                  <c:v>1.28</c:v>
                </c:pt>
                <c:pt idx="17">
                  <c:v>1.29</c:v>
                </c:pt>
                <c:pt idx="18">
                  <c:v>1.29</c:v>
                </c:pt>
                <c:pt idx="19">
                  <c:v>1.31</c:v>
                </c:pt>
                <c:pt idx="20">
                  <c:v>1.3</c:v>
                </c:pt>
                <c:pt idx="21">
                  <c:v>1.3</c:v>
                </c:pt>
                <c:pt idx="22">
                  <c:v>1.32</c:v>
                </c:pt>
                <c:pt idx="23">
                  <c:v>1.33</c:v>
                </c:pt>
                <c:pt idx="24">
                  <c:v>1.35</c:v>
                </c:pt>
                <c:pt idx="25">
                  <c:v>1.36</c:v>
                </c:pt>
                <c:pt idx="26">
                  <c:v>1.39</c:v>
                </c:pt>
                <c:pt idx="27">
                  <c:v>1.39</c:v>
                </c:pt>
                <c:pt idx="28">
                  <c:v>1.42</c:v>
                </c:pt>
                <c:pt idx="29">
                  <c:v>1.48</c:v>
                </c:pt>
                <c:pt idx="30">
                  <c:v>1.46</c:v>
                </c:pt>
                <c:pt idx="31">
                  <c:v>1.48</c:v>
                </c:pt>
                <c:pt idx="32">
                  <c:v>1.51</c:v>
                </c:pt>
                <c:pt idx="33">
                  <c:v>1.57</c:v>
                </c:pt>
                <c:pt idx="34">
                  <c:v>1.55</c:v>
                </c:pt>
                <c:pt idx="35">
                  <c:v>1.61</c:v>
                </c:pt>
                <c:pt idx="36">
                  <c:v>1.63</c:v>
                </c:pt>
                <c:pt idx="37">
                  <c:v>1.67</c:v>
                </c:pt>
                <c:pt idx="38">
                  <c:v>1.66</c:v>
                </c:pt>
              </c:numCache>
            </c:numRef>
          </c:val>
          <c:smooth val="0"/>
        </c:ser>
        <c:ser>
          <c:idx val="0"/>
          <c:order val="2"/>
          <c:tx>
            <c:strRef>
              <c:f>'[データ資料_雇用.xlsx]雇用（求人倍率）'!$A$6</c:f>
              <c:strCache>
                <c:ptCount val="1"/>
                <c:pt idx="0">
                  <c:v>有効求人倍率（大阪府）</c:v>
                </c:pt>
              </c:strCache>
            </c:strRef>
          </c:tx>
          <c:spPr>
            <a:ln w="57150"/>
          </c:spPr>
          <c:marker>
            <c:symbol val="none"/>
          </c:marker>
          <c:cat>
            <c:multiLvlStrRef>
              <c:f>'[データ資料_雇用.xlsx]雇用（求人倍率）'!$B$2:$AO$3</c:f>
              <c:multiLvlStrCache>
                <c:ptCount val="40"/>
                <c:lvl>
                  <c:pt idx="0">
                    <c:v>1</c:v>
                  </c:pt>
                  <c:pt idx="1">
                    <c:v>2</c:v>
                  </c:pt>
                  <c:pt idx="2">
                    <c:v>3</c:v>
                  </c:pt>
                  <c:pt idx="3">
                    <c:v>4</c:v>
                  </c:pt>
                  <c:pt idx="4">
                    <c:v>5</c:v>
                  </c:pt>
                  <c:pt idx="5">
                    <c:v>6</c:v>
                  </c:pt>
                  <c:pt idx="6">
                    <c:v>7</c:v>
                  </c:pt>
                  <c:pt idx="7">
                    <c:v>8</c:v>
                  </c:pt>
                  <c:pt idx="8">
                    <c:v>9</c:v>
                  </c:pt>
                  <c:pt idx="9">
                    <c:v>10</c:v>
                  </c:pt>
                  <c:pt idx="10">
                    <c:v>11</c:v>
                  </c:pt>
                  <c:pt idx="11">
                    <c:v>12</c:v>
                  </c:pt>
                  <c:pt idx="12">
                    <c:v>1</c:v>
                  </c:pt>
                  <c:pt idx="13">
                    <c:v>2</c:v>
                  </c:pt>
                  <c:pt idx="14">
                    <c:v>3</c:v>
                  </c:pt>
                  <c:pt idx="15">
                    <c:v>4</c:v>
                  </c:pt>
                  <c:pt idx="16">
                    <c:v>5</c:v>
                  </c:pt>
                  <c:pt idx="17">
                    <c:v>6</c:v>
                  </c:pt>
                  <c:pt idx="18">
                    <c:v>7</c:v>
                  </c:pt>
                  <c:pt idx="19">
                    <c:v>8</c:v>
                  </c:pt>
                  <c:pt idx="20">
                    <c:v>9</c:v>
                  </c:pt>
                  <c:pt idx="21">
                    <c:v>10</c:v>
                  </c:pt>
                  <c:pt idx="22">
                    <c:v>11</c:v>
                  </c:pt>
                  <c:pt idx="23">
                    <c:v>12</c:v>
                  </c:pt>
                  <c:pt idx="24">
                    <c:v>1</c:v>
                  </c:pt>
                  <c:pt idx="25">
                    <c:v>2</c:v>
                  </c:pt>
                  <c:pt idx="26">
                    <c:v>3</c:v>
                  </c:pt>
                  <c:pt idx="27">
                    <c:v>4</c:v>
                  </c:pt>
                  <c:pt idx="28">
                    <c:v>5</c:v>
                  </c:pt>
                  <c:pt idx="29">
                    <c:v>6</c:v>
                  </c:pt>
                  <c:pt idx="30">
                    <c:v>7</c:v>
                  </c:pt>
                  <c:pt idx="31">
                    <c:v>8</c:v>
                  </c:pt>
                  <c:pt idx="32">
                    <c:v>9</c:v>
                  </c:pt>
                  <c:pt idx="33">
                    <c:v>10</c:v>
                  </c:pt>
                  <c:pt idx="34">
                    <c:v>11</c:v>
                  </c:pt>
                  <c:pt idx="35">
                    <c:v>12</c:v>
                  </c:pt>
                  <c:pt idx="36">
                    <c:v>1</c:v>
                  </c:pt>
                  <c:pt idx="37">
                    <c:v>2</c:v>
                  </c:pt>
                  <c:pt idx="38">
                    <c:v>3</c:v>
                  </c:pt>
                  <c:pt idx="39">
                    <c:v>4</c:v>
                  </c:pt>
                </c:lvl>
                <c:lvl>
                  <c:pt idx="0">
                    <c:v>H23</c:v>
                  </c:pt>
                  <c:pt idx="12">
                    <c:v>H24</c:v>
                  </c:pt>
                  <c:pt idx="24">
                    <c:v>H25</c:v>
                  </c:pt>
                  <c:pt idx="36">
                    <c:v>H26</c:v>
                  </c:pt>
                </c:lvl>
              </c:multiLvlStrCache>
            </c:multiLvlStrRef>
          </c:cat>
          <c:val>
            <c:numRef>
              <c:f>'[データ資料_雇用.xlsx]雇用（求人倍率）'!$B$6:$AO$6</c:f>
              <c:numCache>
                <c:formatCode>0.00_);[Red]\(0.00\)</c:formatCode>
                <c:ptCount val="40"/>
                <c:pt idx="0">
                  <c:v>0.6</c:v>
                </c:pt>
                <c:pt idx="1">
                  <c:v>0.63</c:v>
                </c:pt>
                <c:pt idx="2">
                  <c:v>0.63</c:v>
                </c:pt>
                <c:pt idx="3">
                  <c:v>0.64</c:v>
                </c:pt>
                <c:pt idx="4">
                  <c:v>0.63</c:v>
                </c:pt>
                <c:pt idx="5">
                  <c:v>0.64</c:v>
                </c:pt>
                <c:pt idx="6">
                  <c:v>0.64</c:v>
                </c:pt>
                <c:pt idx="7">
                  <c:v>0.66</c:v>
                </c:pt>
                <c:pt idx="8">
                  <c:v>0.67</c:v>
                </c:pt>
                <c:pt idx="9">
                  <c:v>0.69</c:v>
                </c:pt>
                <c:pt idx="10">
                  <c:v>0.7</c:v>
                </c:pt>
                <c:pt idx="11">
                  <c:v>0.71</c:v>
                </c:pt>
                <c:pt idx="12">
                  <c:v>0.71</c:v>
                </c:pt>
                <c:pt idx="13">
                  <c:v>0.71</c:v>
                </c:pt>
                <c:pt idx="14">
                  <c:v>0.72</c:v>
                </c:pt>
                <c:pt idx="15">
                  <c:v>0.74</c:v>
                </c:pt>
                <c:pt idx="16">
                  <c:v>0.75</c:v>
                </c:pt>
                <c:pt idx="17">
                  <c:v>0.77</c:v>
                </c:pt>
                <c:pt idx="18">
                  <c:v>0.79</c:v>
                </c:pt>
                <c:pt idx="19">
                  <c:v>0.81</c:v>
                </c:pt>
                <c:pt idx="20">
                  <c:v>0.81</c:v>
                </c:pt>
                <c:pt idx="21">
                  <c:v>0.81</c:v>
                </c:pt>
                <c:pt idx="22">
                  <c:v>0.82</c:v>
                </c:pt>
                <c:pt idx="23">
                  <c:v>0.83</c:v>
                </c:pt>
                <c:pt idx="24">
                  <c:v>0.85</c:v>
                </c:pt>
                <c:pt idx="25">
                  <c:v>0.88</c:v>
                </c:pt>
                <c:pt idx="26">
                  <c:v>0.9</c:v>
                </c:pt>
                <c:pt idx="27">
                  <c:v>0.91</c:v>
                </c:pt>
                <c:pt idx="28">
                  <c:v>0.93</c:v>
                </c:pt>
                <c:pt idx="29">
                  <c:v>0.95</c:v>
                </c:pt>
                <c:pt idx="30">
                  <c:v>0.97</c:v>
                </c:pt>
                <c:pt idx="31">
                  <c:v>0.98</c:v>
                </c:pt>
                <c:pt idx="32">
                  <c:v>0.99</c:v>
                </c:pt>
                <c:pt idx="33">
                  <c:v>1.01</c:v>
                </c:pt>
                <c:pt idx="34">
                  <c:v>1.04</c:v>
                </c:pt>
                <c:pt idx="35">
                  <c:v>1.07</c:v>
                </c:pt>
                <c:pt idx="36">
                  <c:v>1.0900000000000001</c:v>
                </c:pt>
                <c:pt idx="37">
                  <c:v>1.1000000000000001</c:v>
                </c:pt>
                <c:pt idx="38">
                  <c:v>1.1100000000000001</c:v>
                </c:pt>
              </c:numCache>
            </c:numRef>
          </c:val>
          <c:smooth val="0"/>
        </c:ser>
        <c:ser>
          <c:idx val="1"/>
          <c:order val="3"/>
          <c:tx>
            <c:strRef>
              <c:f>'[データ資料_雇用.xlsx]雇用（求人倍率）'!$A$7</c:f>
              <c:strCache>
                <c:ptCount val="1"/>
                <c:pt idx="0">
                  <c:v>有効求人倍率（全国）</c:v>
                </c:pt>
              </c:strCache>
            </c:strRef>
          </c:tx>
          <c:spPr>
            <a:ln w="57150" cmpd="dbl">
              <a:prstDash val="sysDot"/>
            </a:ln>
          </c:spPr>
          <c:marker>
            <c:symbol val="none"/>
          </c:marker>
          <c:cat>
            <c:multiLvlStrRef>
              <c:f>'[データ資料_雇用.xlsx]雇用（求人倍率）'!$B$2:$AO$3</c:f>
              <c:multiLvlStrCache>
                <c:ptCount val="40"/>
                <c:lvl>
                  <c:pt idx="0">
                    <c:v>1</c:v>
                  </c:pt>
                  <c:pt idx="1">
                    <c:v>2</c:v>
                  </c:pt>
                  <c:pt idx="2">
                    <c:v>3</c:v>
                  </c:pt>
                  <c:pt idx="3">
                    <c:v>4</c:v>
                  </c:pt>
                  <c:pt idx="4">
                    <c:v>5</c:v>
                  </c:pt>
                  <c:pt idx="5">
                    <c:v>6</c:v>
                  </c:pt>
                  <c:pt idx="6">
                    <c:v>7</c:v>
                  </c:pt>
                  <c:pt idx="7">
                    <c:v>8</c:v>
                  </c:pt>
                  <c:pt idx="8">
                    <c:v>9</c:v>
                  </c:pt>
                  <c:pt idx="9">
                    <c:v>10</c:v>
                  </c:pt>
                  <c:pt idx="10">
                    <c:v>11</c:v>
                  </c:pt>
                  <c:pt idx="11">
                    <c:v>12</c:v>
                  </c:pt>
                  <c:pt idx="12">
                    <c:v>1</c:v>
                  </c:pt>
                  <c:pt idx="13">
                    <c:v>2</c:v>
                  </c:pt>
                  <c:pt idx="14">
                    <c:v>3</c:v>
                  </c:pt>
                  <c:pt idx="15">
                    <c:v>4</c:v>
                  </c:pt>
                  <c:pt idx="16">
                    <c:v>5</c:v>
                  </c:pt>
                  <c:pt idx="17">
                    <c:v>6</c:v>
                  </c:pt>
                  <c:pt idx="18">
                    <c:v>7</c:v>
                  </c:pt>
                  <c:pt idx="19">
                    <c:v>8</c:v>
                  </c:pt>
                  <c:pt idx="20">
                    <c:v>9</c:v>
                  </c:pt>
                  <c:pt idx="21">
                    <c:v>10</c:v>
                  </c:pt>
                  <c:pt idx="22">
                    <c:v>11</c:v>
                  </c:pt>
                  <c:pt idx="23">
                    <c:v>12</c:v>
                  </c:pt>
                  <c:pt idx="24">
                    <c:v>1</c:v>
                  </c:pt>
                  <c:pt idx="25">
                    <c:v>2</c:v>
                  </c:pt>
                  <c:pt idx="26">
                    <c:v>3</c:v>
                  </c:pt>
                  <c:pt idx="27">
                    <c:v>4</c:v>
                  </c:pt>
                  <c:pt idx="28">
                    <c:v>5</c:v>
                  </c:pt>
                  <c:pt idx="29">
                    <c:v>6</c:v>
                  </c:pt>
                  <c:pt idx="30">
                    <c:v>7</c:v>
                  </c:pt>
                  <c:pt idx="31">
                    <c:v>8</c:v>
                  </c:pt>
                  <c:pt idx="32">
                    <c:v>9</c:v>
                  </c:pt>
                  <c:pt idx="33">
                    <c:v>10</c:v>
                  </c:pt>
                  <c:pt idx="34">
                    <c:v>11</c:v>
                  </c:pt>
                  <c:pt idx="35">
                    <c:v>12</c:v>
                  </c:pt>
                  <c:pt idx="36">
                    <c:v>1</c:v>
                  </c:pt>
                  <c:pt idx="37">
                    <c:v>2</c:v>
                  </c:pt>
                  <c:pt idx="38">
                    <c:v>3</c:v>
                  </c:pt>
                  <c:pt idx="39">
                    <c:v>4</c:v>
                  </c:pt>
                </c:lvl>
                <c:lvl>
                  <c:pt idx="0">
                    <c:v>H23</c:v>
                  </c:pt>
                  <c:pt idx="12">
                    <c:v>H24</c:v>
                  </c:pt>
                  <c:pt idx="24">
                    <c:v>H25</c:v>
                  </c:pt>
                  <c:pt idx="36">
                    <c:v>H26</c:v>
                  </c:pt>
                </c:lvl>
              </c:multiLvlStrCache>
            </c:multiLvlStrRef>
          </c:cat>
          <c:val>
            <c:numRef>
              <c:f>'[データ資料_雇用.xlsx]雇用（求人倍率）'!$B$7:$AO$7</c:f>
              <c:numCache>
                <c:formatCode>0.00_);[Red]\(0.00\)</c:formatCode>
                <c:ptCount val="40"/>
                <c:pt idx="0">
                  <c:v>0.6</c:v>
                </c:pt>
                <c:pt idx="1">
                  <c:v>0.62</c:v>
                </c:pt>
                <c:pt idx="2">
                  <c:v>0.62</c:v>
                </c:pt>
                <c:pt idx="3">
                  <c:v>0.62</c:v>
                </c:pt>
                <c:pt idx="4">
                  <c:v>0.61</c:v>
                </c:pt>
                <c:pt idx="5">
                  <c:v>0.62</c:v>
                </c:pt>
                <c:pt idx="6">
                  <c:v>0.64</c:v>
                </c:pt>
                <c:pt idx="7">
                  <c:v>0.65</c:v>
                </c:pt>
                <c:pt idx="8">
                  <c:v>0.67</c:v>
                </c:pt>
                <c:pt idx="9">
                  <c:v>0.69</c:v>
                </c:pt>
                <c:pt idx="10">
                  <c:v>0.71</c:v>
                </c:pt>
                <c:pt idx="11">
                  <c:v>0.72</c:v>
                </c:pt>
                <c:pt idx="12">
                  <c:v>0.74</c:v>
                </c:pt>
                <c:pt idx="13">
                  <c:v>0.75</c:v>
                </c:pt>
                <c:pt idx="14">
                  <c:v>0.77</c:v>
                </c:pt>
                <c:pt idx="15">
                  <c:v>0.79</c:v>
                </c:pt>
                <c:pt idx="16">
                  <c:v>0.8</c:v>
                </c:pt>
                <c:pt idx="17">
                  <c:v>0.81</c:v>
                </c:pt>
                <c:pt idx="18">
                  <c:v>0.81</c:v>
                </c:pt>
                <c:pt idx="19">
                  <c:v>0.81</c:v>
                </c:pt>
                <c:pt idx="20">
                  <c:v>0.81</c:v>
                </c:pt>
                <c:pt idx="21">
                  <c:v>0.82</c:v>
                </c:pt>
                <c:pt idx="22">
                  <c:v>0.82</c:v>
                </c:pt>
                <c:pt idx="23">
                  <c:v>0.83</c:v>
                </c:pt>
                <c:pt idx="24">
                  <c:v>0.84</c:v>
                </c:pt>
                <c:pt idx="25">
                  <c:v>0.85</c:v>
                </c:pt>
                <c:pt idx="26">
                  <c:v>0.87</c:v>
                </c:pt>
                <c:pt idx="27">
                  <c:v>0.88</c:v>
                </c:pt>
                <c:pt idx="28">
                  <c:v>0.9</c:v>
                </c:pt>
                <c:pt idx="29">
                  <c:v>0.92</c:v>
                </c:pt>
                <c:pt idx="30">
                  <c:v>0.94</c:v>
                </c:pt>
                <c:pt idx="31">
                  <c:v>0.95</c:v>
                </c:pt>
                <c:pt idx="32">
                  <c:v>0.96</c:v>
                </c:pt>
                <c:pt idx="33">
                  <c:v>0.98</c:v>
                </c:pt>
                <c:pt idx="34">
                  <c:v>1.01</c:v>
                </c:pt>
                <c:pt idx="35">
                  <c:v>1.03</c:v>
                </c:pt>
                <c:pt idx="36">
                  <c:v>1.04</c:v>
                </c:pt>
                <c:pt idx="37">
                  <c:v>1.05</c:v>
                </c:pt>
                <c:pt idx="38">
                  <c:v>1.07</c:v>
                </c:pt>
              </c:numCache>
            </c:numRef>
          </c:val>
          <c:smooth val="0"/>
        </c:ser>
        <c:dLbls>
          <c:showLegendKey val="0"/>
          <c:showVal val="0"/>
          <c:showCatName val="0"/>
          <c:showSerName val="0"/>
          <c:showPercent val="0"/>
          <c:showBubbleSize val="0"/>
        </c:dLbls>
        <c:marker val="1"/>
        <c:smooth val="0"/>
        <c:axId val="274225024"/>
        <c:axId val="274226560"/>
      </c:lineChart>
      <c:catAx>
        <c:axId val="274225024"/>
        <c:scaling>
          <c:orientation val="minMax"/>
        </c:scaling>
        <c:delete val="0"/>
        <c:axPos val="b"/>
        <c:majorTickMark val="out"/>
        <c:minorTickMark val="none"/>
        <c:tickLblPos val="nextTo"/>
        <c:crossAx val="274226560"/>
        <c:crosses val="autoZero"/>
        <c:auto val="1"/>
        <c:lblAlgn val="ctr"/>
        <c:lblOffset val="100"/>
        <c:noMultiLvlLbl val="0"/>
      </c:catAx>
      <c:valAx>
        <c:axId val="274226560"/>
        <c:scaling>
          <c:orientation val="minMax"/>
          <c:max val="2"/>
          <c:min val="0.30000000000000004"/>
        </c:scaling>
        <c:delete val="0"/>
        <c:axPos val="l"/>
        <c:majorGridlines/>
        <c:numFmt formatCode="0.00_);[Red]\(0.00\)" sourceLinked="1"/>
        <c:majorTickMark val="out"/>
        <c:minorTickMark val="none"/>
        <c:tickLblPos val="nextTo"/>
        <c:crossAx val="274225024"/>
        <c:crosses val="autoZero"/>
        <c:crossBetween val="between"/>
        <c:majorUnit val="0.2"/>
        <c:minorUnit val="4.0000000000000008E-2"/>
      </c:valAx>
    </c:plotArea>
    <c:legend>
      <c:legendPos val="r"/>
      <c:layout>
        <c:manualLayout>
          <c:xMode val="edge"/>
          <c:yMode val="edge"/>
          <c:x val="0.1009731603672126"/>
          <c:y val="0.11799074528062282"/>
          <c:w val="0.38797196199179756"/>
          <c:h val="0.19606929276981738"/>
        </c:manualLayout>
      </c:layout>
      <c:overlay val="0"/>
      <c:spPr>
        <a:solidFill>
          <a:schemeClr val="bg1"/>
        </a:solidFill>
        <a:ln w="19050">
          <a:solidFill>
            <a:schemeClr val="tx1"/>
          </a:solidFill>
        </a:ln>
      </c:spPr>
      <c:txPr>
        <a:bodyPr/>
        <a:lstStyle/>
        <a:p>
          <a:pPr>
            <a:defRPr>
              <a:latin typeface="HGPｺﾞｼｯｸM" panose="020B0600000000000000" pitchFamily="50" charset="-128"/>
              <a:ea typeface="HGPｺﾞｼｯｸM" panose="020B0600000000000000" pitchFamily="50" charset="-128"/>
            </a:defRPr>
          </a:pPr>
          <a:endParaRPr lang="ja-JP"/>
        </a:p>
      </c:txPr>
    </c:legend>
    <c:plotVisOnly val="1"/>
    <c:dispBlanksAs val="gap"/>
    <c:showDLblsOverMax val="0"/>
  </c:chart>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1"/>
          <c:order val="0"/>
          <c:tx>
            <c:strRef>
              <c:f>'[関西国際空王における国際線就航便数・都市数の推移.xlsx]国際線就航便数（夏）'!$A$3</c:f>
              <c:strCache>
                <c:ptCount val="1"/>
                <c:pt idx="0">
                  <c:v>合計</c:v>
                </c:pt>
              </c:strCache>
            </c:strRef>
          </c:tx>
          <c:dLbls>
            <c:showLegendKey val="0"/>
            <c:showVal val="1"/>
            <c:showCatName val="0"/>
            <c:showSerName val="0"/>
            <c:showPercent val="0"/>
            <c:showBubbleSize val="0"/>
            <c:showLeaderLines val="0"/>
          </c:dLbls>
          <c:cat>
            <c:strRef>
              <c:f>'[関西国際空王における国際線就航便数・都市数の推移.xlsx]国際線就航便数（夏）'!$B$2:$J$2</c:f>
              <c:strCache>
                <c:ptCount val="9"/>
                <c:pt idx="0">
                  <c:v>H18</c:v>
                </c:pt>
                <c:pt idx="1">
                  <c:v>19</c:v>
                </c:pt>
                <c:pt idx="2">
                  <c:v>20</c:v>
                </c:pt>
                <c:pt idx="3">
                  <c:v>21</c:v>
                </c:pt>
                <c:pt idx="4">
                  <c:v>22</c:v>
                </c:pt>
                <c:pt idx="5">
                  <c:v>23</c:v>
                </c:pt>
                <c:pt idx="6">
                  <c:v>24</c:v>
                </c:pt>
                <c:pt idx="7">
                  <c:v>25</c:v>
                </c:pt>
                <c:pt idx="8">
                  <c:v>26</c:v>
                </c:pt>
              </c:strCache>
            </c:strRef>
          </c:cat>
          <c:val>
            <c:numRef>
              <c:f>'[関西国際空王における国際線就航便数・都市数の推移.xlsx]国際線就航便数（夏）'!$B$3:$J$3</c:f>
              <c:numCache>
                <c:formatCode>General</c:formatCode>
                <c:ptCount val="9"/>
                <c:pt idx="0">
                  <c:v>711</c:v>
                </c:pt>
                <c:pt idx="1">
                  <c:v>782</c:v>
                </c:pt>
                <c:pt idx="2">
                  <c:v>782</c:v>
                </c:pt>
                <c:pt idx="3">
                  <c:v>719</c:v>
                </c:pt>
                <c:pt idx="4">
                  <c:v>736</c:v>
                </c:pt>
                <c:pt idx="5">
                  <c:v>728</c:v>
                </c:pt>
                <c:pt idx="6">
                  <c:v>854</c:v>
                </c:pt>
                <c:pt idx="7">
                  <c:v>831</c:v>
                </c:pt>
                <c:pt idx="8">
                  <c:v>919</c:v>
                </c:pt>
              </c:numCache>
            </c:numRef>
          </c:val>
          <c:smooth val="0"/>
        </c:ser>
        <c:ser>
          <c:idx val="2"/>
          <c:order val="1"/>
          <c:tx>
            <c:strRef>
              <c:f>'[関西国際空王における国際線就航便数・都市数の推移.xlsx]国際線就航便数（夏）'!$A$4</c:f>
              <c:strCache>
                <c:ptCount val="1"/>
                <c:pt idx="0">
                  <c:v>旅客</c:v>
                </c:pt>
              </c:strCache>
            </c:strRef>
          </c:tx>
          <c:dLbls>
            <c:showLegendKey val="0"/>
            <c:showVal val="1"/>
            <c:showCatName val="0"/>
            <c:showSerName val="0"/>
            <c:showPercent val="0"/>
            <c:showBubbleSize val="0"/>
            <c:showLeaderLines val="0"/>
          </c:dLbls>
          <c:cat>
            <c:strRef>
              <c:f>'[関西国際空王における国際線就航便数・都市数の推移.xlsx]国際線就航便数（夏）'!$B$2:$J$2</c:f>
              <c:strCache>
                <c:ptCount val="9"/>
                <c:pt idx="0">
                  <c:v>H18</c:v>
                </c:pt>
                <c:pt idx="1">
                  <c:v>19</c:v>
                </c:pt>
                <c:pt idx="2">
                  <c:v>20</c:v>
                </c:pt>
                <c:pt idx="3">
                  <c:v>21</c:v>
                </c:pt>
                <c:pt idx="4">
                  <c:v>22</c:v>
                </c:pt>
                <c:pt idx="5">
                  <c:v>23</c:v>
                </c:pt>
                <c:pt idx="6">
                  <c:v>24</c:v>
                </c:pt>
                <c:pt idx="7">
                  <c:v>25</c:v>
                </c:pt>
                <c:pt idx="8">
                  <c:v>26</c:v>
                </c:pt>
              </c:strCache>
            </c:strRef>
          </c:cat>
          <c:val>
            <c:numRef>
              <c:f>'[関西国際空王における国際線就航便数・都市数の推移.xlsx]国際線就航便数（夏）'!$B$4:$J$4</c:f>
              <c:numCache>
                <c:formatCode>General</c:formatCode>
                <c:ptCount val="9"/>
                <c:pt idx="0">
                  <c:v>577</c:v>
                </c:pt>
                <c:pt idx="1">
                  <c:v>605</c:v>
                </c:pt>
                <c:pt idx="2">
                  <c:v>598</c:v>
                </c:pt>
                <c:pt idx="3">
                  <c:v>599</c:v>
                </c:pt>
                <c:pt idx="4">
                  <c:v>594</c:v>
                </c:pt>
                <c:pt idx="5">
                  <c:v>581</c:v>
                </c:pt>
                <c:pt idx="6">
                  <c:v>716</c:v>
                </c:pt>
                <c:pt idx="7">
                  <c:v>696</c:v>
                </c:pt>
                <c:pt idx="8">
                  <c:v>767</c:v>
                </c:pt>
              </c:numCache>
            </c:numRef>
          </c:val>
          <c:smooth val="0"/>
        </c:ser>
        <c:ser>
          <c:idx val="3"/>
          <c:order val="2"/>
          <c:tx>
            <c:strRef>
              <c:f>'[関西国際空王における国際線就航便数・都市数の推移.xlsx]国際線就航便数（夏）'!$A$5</c:f>
              <c:strCache>
                <c:ptCount val="1"/>
                <c:pt idx="0">
                  <c:v>貨物</c:v>
                </c:pt>
              </c:strCache>
            </c:strRef>
          </c:tx>
          <c:dLbls>
            <c:dLblPos val="r"/>
            <c:showLegendKey val="0"/>
            <c:showVal val="1"/>
            <c:showCatName val="0"/>
            <c:showSerName val="0"/>
            <c:showPercent val="0"/>
            <c:showBubbleSize val="0"/>
            <c:showLeaderLines val="0"/>
          </c:dLbls>
          <c:cat>
            <c:strRef>
              <c:f>'[関西国際空王における国際線就航便数・都市数の推移.xlsx]国際線就航便数（夏）'!$B$2:$J$2</c:f>
              <c:strCache>
                <c:ptCount val="9"/>
                <c:pt idx="0">
                  <c:v>H18</c:v>
                </c:pt>
                <c:pt idx="1">
                  <c:v>19</c:v>
                </c:pt>
                <c:pt idx="2">
                  <c:v>20</c:v>
                </c:pt>
                <c:pt idx="3">
                  <c:v>21</c:v>
                </c:pt>
                <c:pt idx="4">
                  <c:v>22</c:v>
                </c:pt>
                <c:pt idx="5">
                  <c:v>23</c:v>
                </c:pt>
                <c:pt idx="6">
                  <c:v>24</c:v>
                </c:pt>
                <c:pt idx="7">
                  <c:v>25</c:v>
                </c:pt>
                <c:pt idx="8">
                  <c:v>26</c:v>
                </c:pt>
              </c:strCache>
            </c:strRef>
          </c:cat>
          <c:val>
            <c:numRef>
              <c:f>'[関西国際空王における国際線就航便数・都市数の推移.xlsx]国際線就航便数（夏）'!$B$5:$J$5</c:f>
              <c:numCache>
                <c:formatCode>General</c:formatCode>
                <c:ptCount val="9"/>
                <c:pt idx="0">
                  <c:v>134</c:v>
                </c:pt>
                <c:pt idx="1">
                  <c:v>177</c:v>
                </c:pt>
                <c:pt idx="2">
                  <c:v>184</c:v>
                </c:pt>
                <c:pt idx="3">
                  <c:v>120</c:v>
                </c:pt>
                <c:pt idx="4">
                  <c:v>142</c:v>
                </c:pt>
                <c:pt idx="5">
                  <c:v>147</c:v>
                </c:pt>
                <c:pt idx="6">
                  <c:v>138</c:v>
                </c:pt>
                <c:pt idx="7">
                  <c:v>135</c:v>
                </c:pt>
                <c:pt idx="8">
                  <c:v>152</c:v>
                </c:pt>
              </c:numCache>
            </c:numRef>
          </c:val>
          <c:smooth val="0"/>
        </c:ser>
        <c:dLbls>
          <c:showLegendKey val="0"/>
          <c:showVal val="0"/>
          <c:showCatName val="0"/>
          <c:showSerName val="0"/>
          <c:showPercent val="0"/>
          <c:showBubbleSize val="0"/>
        </c:dLbls>
        <c:marker val="1"/>
        <c:smooth val="0"/>
        <c:axId val="264440448"/>
        <c:axId val="264450432"/>
      </c:lineChart>
      <c:catAx>
        <c:axId val="264440448"/>
        <c:scaling>
          <c:orientation val="minMax"/>
        </c:scaling>
        <c:delete val="0"/>
        <c:axPos val="b"/>
        <c:majorTickMark val="out"/>
        <c:minorTickMark val="none"/>
        <c:tickLblPos val="nextTo"/>
        <c:crossAx val="264450432"/>
        <c:crosses val="autoZero"/>
        <c:auto val="1"/>
        <c:lblAlgn val="ctr"/>
        <c:lblOffset val="100"/>
        <c:noMultiLvlLbl val="0"/>
      </c:catAx>
      <c:valAx>
        <c:axId val="264450432"/>
        <c:scaling>
          <c:orientation val="minMax"/>
        </c:scaling>
        <c:delete val="0"/>
        <c:axPos val="l"/>
        <c:majorGridlines/>
        <c:numFmt formatCode="General" sourceLinked="1"/>
        <c:majorTickMark val="out"/>
        <c:minorTickMark val="none"/>
        <c:tickLblPos val="nextTo"/>
        <c:crossAx val="264440448"/>
        <c:crosses val="autoZero"/>
        <c:crossBetween val="between"/>
        <c:majorUnit val="200"/>
      </c:valAx>
    </c:plotArea>
    <c:legend>
      <c:legendPos val="r"/>
      <c:layout/>
      <c:overlay val="1"/>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1"/>
          <c:order val="0"/>
          <c:tx>
            <c:strRef>
              <c:f>[●ＬＣＣ.xlsx]夏期バージョン!$A$2</c:f>
              <c:strCache>
                <c:ptCount val="1"/>
                <c:pt idx="0">
                  <c:v>旅客便数</c:v>
                </c:pt>
              </c:strCache>
            </c:strRef>
          </c:tx>
          <c:invertIfNegative val="0"/>
          <c:cat>
            <c:strRef>
              <c:f>[●ＬＣＣ.xlsx]夏期バージョン!$B$1:$H$1</c:f>
              <c:strCache>
                <c:ptCount val="7"/>
                <c:pt idx="0">
                  <c:v>2008年</c:v>
                </c:pt>
                <c:pt idx="1">
                  <c:v>2009</c:v>
                </c:pt>
                <c:pt idx="2">
                  <c:v>2010</c:v>
                </c:pt>
                <c:pt idx="3">
                  <c:v>2011</c:v>
                </c:pt>
                <c:pt idx="4">
                  <c:v>2012</c:v>
                </c:pt>
                <c:pt idx="5">
                  <c:v>2013</c:v>
                </c:pt>
                <c:pt idx="6">
                  <c:v>2014</c:v>
                </c:pt>
              </c:strCache>
            </c:strRef>
          </c:cat>
          <c:val>
            <c:numRef>
              <c:f>[●ＬＣＣ.xlsx]夏期バージョン!$B$2:$H$2</c:f>
            </c:numRef>
          </c:val>
        </c:ser>
        <c:ser>
          <c:idx val="2"/>
          <c:order val="1"/>
          <c:tx>
            <c:strRef>
              <c:f>[●ＬＣＣ.xlsx]夏期バージョン!$A$3</c:f>
              <c:strCache>
                <c:ptCount val="1"/>
                <c:pt idx="0">
                  <c:v>国際線LCC便数</c:v>
                </c:pt>
              </c:strCache>
            </c:strRef>
          </c:tx>
          <c:spPr>
            <a:solidFill>
              <a:schemeClr val="bg2">
                <a:lumMod val="50000"/>
              </a:schemeClr>
            </a:solidFill>
          </c:spPr>
          <c:invertIfNegative val="0"/>
          <c:dLbls>
            <c:dLbl>
              <c:idx val="0"/>
              <c:layout>
                <c:manualLayout>
                  <c:x val="-5.2310550852754699E-3"/>
                  <c:y val="5.8231115605962065E-2"/>
                </c:manualLayout>
              </c:layout>
              <c:dLblPos val="outEnd"/>
              <c:showLegendKey val="0"/>
              <c:showVal val="1"/>
              <c:showCatName val="0"/>
              <c:showSerName val="0"/>
              <c:showPercent val="0"/>
              <c:showBubbleSize val="0"/>
            </c:dLbl>
            <c:dLbl>
              <c:idx val="6"/>
              <c:spPr/>
              <c:txPr>
                <a:bodyPr/>
                <a:lstStyle/>
                <a:p>
                  <a:pPr>
                    <a:defRPr sz="1400" b="1">
                      <a:solidFill>
                        <a:sysClr val="windowText" lastClr="000000"/>
                      </a:solidFill>
                    </a:defRPr>
                  </a:pPr>
                  <a:endParaRPr lang="ja-JP"/>
                </a:p>
              </c:txPr>
              <c:dLblPos val="ctr"/>
              <c:showLegendKey val="0"/>
              <c:showVal val="1"/>
              <c:showCatName val="0"/>
              <c:showSerName val="0"/>
              <c:showPercent val="0"/>
              <c:showBubbleSize val="0"/>
            </c:dLbl>
            <c:txPr>
              <a:bodyPr/>
              <a:lstStyle/>
              <a:p>
                <a:pPr>
                  <a:defRPr b="1">
                    <a:solidFill>
                      <a:schemeClr val="bg1"/>
                    </a:solidFill>
                  </a:defRPr>
                </a:pPr>
                <a:endParaRPr lang="ja-JP"/>
              </a:p>
            </c:txPr>
            <c:dLblPos val="ctr"/>
            <c:showLegendKey val="0"/>
            <c:showVal val="1"/>
            <c:showCatName val="0"/>
            <c:showSerName val="0"/>
            <c:showPercent val="0"/>
            <c:showBubbleSize val="0"/>
            <c:showLeaderLines val="0"/>
          </c:dLbls>
          <c:cat>
            <c:strRef>
              <c:f>[●ＬＣＣ.xlsx]夏期バージョン!$B$1:$H$1</c:f>
              <c:strCache>
                <c:ptCount val="7"/>
                <c:pt idx="0">
                  <c:v>2008年</c:v>
                </c:pt>
                <c:pt idx="1">
                  <c:v>2009</c:v>
                </c:pt>
                <c:pt idx="2">
                  <c:v>2010</c:v>
                </c:pt>
                <c:pt idx="3">
                  <c:v>2011</c:v>
                </c:pt>
                <c:pt idx="4">
                  <c:v>2012</c:v>
                </c:pt>
                <c:pt idx="5">
                  <c:v>2013</c:v>
                </c:pt>
                <c:pt idx="6">
                  <c:v>2014</c:v>
                </c:pt>
              </c:strCache>
            </c:strRef>
          </c:cat>
          <c:val>
            <c:numRef>
              <c:f>[●ＬＣＣ.xlsx]夏期バージョン!$B$3:$H$3</c:f>
              <c:numCache>
                <c:formatCode>General</c:formatCode>
                <c:ptCount val="7"/>
                <c:pt idx="0">
                  <c:v>12</c:v>
                </c:pt>
                <c:pt idx="1">
                  <c:v>17</c:v>
                </c:pt>
                <c:pt idx="2">
                  <c:v>42</c:v>
                </c:pt>
                <c:pt idx="3">
                  <c:v>43</c:v>
                </c:pt>
                <c:pt idx="4">
                  <c:v>104</c:v>
                </c:pt>
                <c:pt idx="5">
                  <c:v>119</c:v>
                </c:pt>
                <c:pt idx="6">
                  <c:v>153</c:v>
                </c:pt>
              </c:numCache>
            </c:numRef>
          </c:val>
        </c:ser>
        <c:dLbls>
          <c:showLegendKey val="0"/>
          <c:showVal val="0"/>
          <c:showCatName val="0"/>
          <c:showSerName val="0"/>
          <c:showPercent val="0"/>
          <c:showBubbleSize val="0"/>
        </c:dLbls>
        <c:gapWidth val="150"/>
        <c:axId val="264110848"/>
        <c:axId val="264112000"/>
      </c:barChart>
      <c:lineChart>
        <c:grouping val="standard"/>
        <c:varyColors val="0"/>
        <c:ser>
          <c:idx val="3"/>
          <c:order val="2"/>
          <c:tx>
            <c:strRef>
              <c:f>[●ＬＣＣ.xlsx]夏期バージョン!$A$4</c:f>
              <c:strCache>
                <c:ptCount val="1"/>
                <c:pt idx="0">
                  <c:v>国際旅客便に占めるLCC便数割合</c:v>
                </c:pt>
              </c:strCache>
            </c:strRef>
          </c:tx>
          <c:spPr>
            <a:ln cmpd="dbl"/>
          </c:spPr>
          <c:marker>
            <c:symbol val="diamond"/>
            <c:size val="5"/>
            <c:spPr>
              <a:solidFill>
                <a:schemeClr val="tx1"/>
              </a:solidFill>
            </c:spPr>
          </c:marker>
          <c:dLbls>
            <c:dLbl>
              <c:idx val="6"/>
              <c:spPr/>
              <c:txPr>
                <a:bodyPr/>
                <a:lstStyle/>
                <a:p>
                  <a:pPr>
                    <a:defRPr sz="1100" b="1"/>
                  </a:pPr>
                  <a:endParaRPr lang="ja-JP"/>
                </a:p>
              </c:txPr>
              <c:dLblPos val="l"/>
              <c:showLegendKey val="0"/>
              <c:showVal val="1"/>
              <c:showCatName val="0"/>
              <c:showSerName val="0"/>
              <c:showPercent val="0"/>
              <c:showBubbleSize val="0"/>
            </c:dLbl>
            <c:dLblPos val="l"/>
            <c:showLegendKey val="0"/>
            <c:showVal val="1"/>
            <c:showCatName val="0"/>
            <c:showSerName val="0"/>
            <c:showPercent val="0"/>
            <c:showBubbleSize val="0"/>
            <c:showLeaderLines val="0"/>
          </c:dLbls>
          <c:cat>
            <c:strRef>
              <c:f>[●ＬＣＣ.xlsx]夏期バージョン!$B$1:$H$1</c:f>
              <c:strCache>
                <c:ptCount val="7"/>
                <c:pt idx="0">
                  <c:v>2008年</c:v>
                </c:pt>
                <c:pt idx="1">
                  <c:v>2009</c:v>
                </c:pt>
                <c:pt idx="2">
                  <c:v>2010</c:v>
                </c:pt>
                <c:pt idx="3">
                  <c:v>2011</c:v>
                </c:pt>
                <c:pt idx="4">
                  <c:v>2012</c:v>
                </c:pt>
                <c:pt idx="5">
                  <c:v>2013</c:v>
                </c:pt>
                <c:pt idx="6">
                  <c:v>2014</c:v>
                </c:pt>
              </c:strCache>
            </c:strRef>
          </c:cat>
          <c:val>
            <c:numRef>
              <c:f>[●ＬＣＣ.xlsx]夏期バージョン!$B$4:$H$4</c:f>
              <c:numCache>
                <c:formatCode>0.0%</c:formatCode>
                <c:ptCount val="7"/>
                <c:pt idx="0">
                  <c:v>2.0066889632107017E-2</c:v>
                </c:pt>
                <c:pt idx="1">
                  <c:v>2.8380634390651069E-2</c:v>
                </c:pt>
                <c:pt idx="2">
                  <c:v>7.0707070707070704E-2</c:v>
                </c:pt>
                <c:pt idx="3">
                  <c:v>7.4010327022375241E-2</c:v>
                </c:pt>
                <c:pt idx="4">
                  <c:v>0.14525139664804471</c:v>
                </c:pt>
                <c:pt idx="5">
                  <c:v>0.1709770114942529</c:v>
                </c:pt>
                <c:pt idx="6">
                  <c:v>0.2</c:v>
                </c:pt>
              </c:numCache>
            </c:numRef>
          </c:val>
          <c:smooth val="0"/>
        </c:ser>
        <c:dLbls>
          <c:showLegendKey val="0"/>
          <c:showVal val="0"/>
          <c:showCatName val="0"/>
          <c:showSerName val="0"/>
          <c:showPercent val="0"/>
          <c:showBubbleSize val="0"/>
        </c:dLbls>
        <c:marker val="1"/>
        <c:smooth val="0"/>
        <c:axId val="264127616"/>
        <c:axId val="264113536"/>
      </c:lineChart>
      <c:catAx>
        <c:axId val="264110848"/>
        <c:scaling>
          <c:orientation val="minMax"/>
        </c:scaling>
        <c:delete val="0"/>
        <c:axPos val="b"/>
        <c:majorTickMark val="out"/>
        <c:minorTickMark val="none"/>
        <c:tickLblPos val="nextTo"/>
        <c:crossAx val="264112000"/>
        <c:crosses val="autoZero"/>
        <c:auto val="1"/>
        <c:lblAlgn val="ctr"/>
        <c:lblOffset val="100"/>
        <c:noMultiLvlLbl val="0"/>
      </c:catAx>
      <c:valAx>
        <c:axId val="264112000"/>
        <c:scaling>
          <c:orientation val="minMax"/>
          <c:max val="180"/>
        </c:scaling>
        <c:delete val="0"/>
        <c:axPos val="l"/>
        <c:majorGridlines/>
        <c:numFmt formatCode="General" sourceLinked="1"/>
        <c:majorTickMark val="out"/>
        <c:minorTickMark val="none"/>
        <c:tickLblPos val="nextTo"/>
        <c:crossAx val="264110848"/>
        <c:crosses val="autoZero"/>
        <c:crossBetween val="between"/>
      </c:valAx>
      <c:valAx>
        <c:axId val="264113536"/>
        <c:scaling>
          <c:orientation val="minMax"/>
        </c:scaling>
        <c:delete val="0"/>
        <c:axPos val="r"/>
        <c:numFmt formatCode="0.0%" sourceLinked="1"/>
        <c:majorTickMark val="out"/>
        <c:minorTickMark val="none"/>
        <c:tickLblPos val="nextTo"/>
        <c:crossAx val="264127616"/>
        <c:crosses val="max"/>
        <c:crossBetween val="between"/>
      </c:valAx>
      <c:catAx>
        <c:axId val="264127616"/>
        <c:scaling>
          <c:orientation val="minMax"/>
        </c:scaling>
        <c:delete val="1"/>
        <c:axPos val="b"/>
        <c:majorTickMark val="out"/>
        <c:minorTickMark val="none"/>
        <c:tickLblPos val="none"/>
        <c:crossAx val="264113536"/>
        <c:crosses val="autoZero"/>
        <c:auto val="1"/>
        <c:lblAlgn val="ctr"/>
        <c:lblOffset val="100"/>
        <c:noMultiLvlLbl val="0"/>
      </c:catAx>
    </c:plotArea>
    <c:legend>
      <c:legendPos val="b"/>
      <c:layout/>
      <c:overlay val="0"/>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21828521434821"/>
          <c:y val="0.13936351706036745"/>
          <c:w val="0.75103696412948395"/>
          <c:h val="0.7291126149545536"/>
        </c:manualLayout>
      </c:layout>
      <c:barChart>
        <c:barDir val="col"/>
        <c:grouping val="clustered"/>
        <c:varyColors val="0"/>
        <c:ser>
          <c:idx val="1"/>
          <c:order val="1"/>
          <c:tx>
            <c:strRef>
              <c:f>Sheet1!$A$4</c:f>
              <c:strCache>
                <c:ptCount val="1"/>
                <c:pt idx="0">
                  <c:v>[実績]訪日外国人数</c:v>
                </c:pt>
              </c:strCache>
            </c:strRef>
          </c:tx>
          <c:invertIfNegative val="0"/>
          <c:cat>
            <c:strRef>
              <c:f>Sheet1!$B$2:$F$2</c:f>
              <c:strCache>
                <c:ptCount val="5"/>
                <c:pt idx="0">
                  <c:v>H21</c:v>
                </c:pt>
                <c:pt idx="1">
                  <c:v>H22</c:v>
                </c:pt>
                <c:pt idx="2">
                  <c:v>H23</c:v>
                </c:pt>
                <c:pt idx="3">
                  <c:v>H24</c:v>
                </c:pt>
                <c:pt idx="4">
                  <c:v>H25</c:v>
                </c:pt>
              </c:strCache>
            </c:strRef>
          </c:cat>
          <c:val>
            <c:numRef>
              <c:f>Sheet1!$B$4:$F$4</c:f>
              <c:numCache>
                <c:formatCode>General</c:formatCode>
                <c:ptCount val="5"/>
                <c:pt idx="0">
                  <c:v>170</c:v>
                </c:pt>
                <c:pt idx="1">
                  <c:v>235</c:v>
                </c:pt>
                <c:pt idx="2">
                  <c:v>158</c:v>
                </c:pt>
                <c:pt idx="3">
                  <c:v>203</c:v>
                </c:pt>
                <c:pt idx="4">
                  <c:v>262</c:v>
                </c:pt>
              </c:numCache>
            </c:numRef>
          </c:val>
        </c:ser>
        <c:dLbls>
          <c:showLegendKey val="0"/>
          <c:showVal val="0"/>
          <c:showCatName val="0"/>
          <c:showSerName val="0"/>
          <c:showPercent val="0"/>
          <c:showBubbleSize val="0"/>
        </c:dLbls>
        <c:gapWidth val="150"/>
        <c:axId val="264730496"/>
        <c:axId val="264732032"/>
      </c:barChart>
      <c:lineChart>
        <c:grouping val="standard"/>
        <c:varyColors val="0"/>
        <c:ser>
          <c:idx val="0"/>
          <c:order val="0"/>
          <c:tx>
            <c:strRef>
              <c:f>Sheet1!$A$3</c:f>
              <c:strCache>
                <c:ptCount val="1"/>
                <c:pt idx="0">
                  <c:v>訪問率</c:v>
                </c:pt>
              </c:strCache>
            </c:strRef>
          </c:tx>
          <c:cat>
            <c:strRef>
              <c:f>Sheet1!$B$2:$F$2</c:f>
              <c:strCache>
                <c:ptCount val="5"/>
                <c:pt idx="0">
                  <c:v>H21</c:v>
                </c:pt>
                <c:pt idx="1">
                  <c:v>H22</c:v>
                </c:pt>
                <c:pt idx="2">
                  <c:v>H23</c:v>
                </c:pt>
                <c:pt idx="3">
                  <c:v>H24</c:v>
                </c:pt>
                <c:pt idx="4">
                  <c:v>H25</c:v>
                </c:pt>
              </c:strCache>
            </c:strRef>
          </c:cat>
          <c:val>
            <c:numRef>
              <c:f>Sheet1!$B$3:$F$3</c:f>
              <c:numCache>
                <c:formatCode>General</c:formatCode>
                <c:ptCount val="5"/>
                <c:pt idx="0">
                  <c:v>24.4</c:v>
                </c:pt>
                <c:pt idx="1">
                  <c:v>26.1</c:v>
                </c:pt>
                <c:pt idx="2">
                  <c:v>25.2</c:v>
                </c:pt>
                <c:pt idx="3">
                  <c:v>24</c:v>
                </c:pt>
                <c:pt idx="4">
                  <c:v>25.1</c:v>
                </c:pt>
              </c:numCache>
            </c:numRef>
          </c:val>
          <c:smooth val="0"/>
        </c:ser>
        <c:dLbls>
          <c:showLegendKey val="0"/>
          <c:showVal val="0"/>
          <c:showCatName val="0"/>
          <c:showSerName val="0"/>
          <c:showPercent val="0"/>
          <c:showBubbleSize val="0"/>
        </c:dLbls>
        <c:marker val="1"/>
        <c:smooth val="0"/>
        <c:axId val="264735360"/>
        <c:axId val="264733824"/>
      </c:lineChart>
      <c:catAx>
        <c:axId val="264730496"/>
        <c:scaling>
          <c:orientation val="minMax"/>
        </c:scaling>
        <c:delete val="0"/>
        <c:axPos val="b"/>
        <c:majorTickMark val="out"/>
        <c:minorTickMark val="none"/>
        <c:tickLblPos val="nextTo"/>
        <c:txPr>
          <a:bodyPr/>
          <a:lstStyle/>
          <a:p>
            <a:pPr>
              <a:defRPr sz="1400"/>
            </a:pPr>
            <a:endParaRPr lang="ja-JP"/>
          </a:p>
        </c:txPr>
        <c:crossAx val="264732032"/>
        <c:crosses val="autoZero"/>
        <c:auto val="1"/>
        <c:lblAlgn val="ctr"/>
        <c:lblOffset val="100"/>
        <c:noMultiLvlLbl val="0"/>
      </c:catAx>
      <c:valAx>
        <c:axId val="264732032"/>
        <c:scaling>
          <c:orientation val="minMax"/>
        </c:scaling>
        <c:delete val="0"/>
        <c:axPos val="l"/>
        <c:majorGridlines/>
        <c:numFmt formatCode="General" sourceLinked="1"/>
        <c:majorTickMark val="out"/>
        <c:minorTickMark val="none"/>
        <c:tickLblPos val="nextTo"/>
        <c:txPr>
          <a:bodyPr/>
          <a:lstStyle/>
          <a:p>
            <a:pPr>
              <a:defRPr sz="1100"/>
            </a:pPr>
            <a:endParaRPr lang="ja-JP"/>
          </a:p>
        </c:txPr>
        <c:crossAx val="264730496"/>
        <c:crosses val="autoZero"/>
        <c:crossBetween val="between"/>
      </c:valAx>
      <c:valAx>
        <c:axId val="264733824"/>
        <c:scaling>
          <c:orientation val="minMax"/>
          <c:max val="27.5"/>
          <c:min val="23.5"/>
        </c:scaling>
        <c:delete val="0"/>
        <c:axPos val="r"/>
        <c:numFmt formatCode="General" sourceLinked="1"/>
        <c:majorTickMark val="out"/>
        <c:minorTickMark val="none"/>
        <c:tickLblPos val="nextTo"/>
        <c:txPr>
          <a:bodyPr/>
          <a:lstStyle/>
          <a:p>
            <a:pPr>
              <a:defRPr sz="1100" baseline="0"/>
            </a:pPr>
            <a:endParaRPr lang="ja-JP"/>
          </a:p>
        </c:txPr>
        <c:crossAx val="264735360"/>
        <c:crosses val="max"/>
        <c:crossBetween val="between"/>
      </c:valAx>
      <c:catAx>
        <c:axId val="264735360"/>
        <c:scaling>
          <c:orientation val="minMax"/>
        </c:scaling>
        <c:delete val="1"/>
        <c:axPos val="b"/>
        <c:majorTickMark val="out"/>
        <c:minorTickMark val="none"/>
        <c:tickLblPos val="none"/>
        <c:crossAx val="264733824"/>
        <c:crosses val="autoZero"/>
        <c:auto val="1"/>
        <c:lblAlgn val="ctr"/>
        <c:lblOffset val="100"/>
        <c:noMultiLvlLbl val="0"/>
      </c:catAx>
    </c:plotArea>
    <c:legend>
      <c:legendPos val="r"/>
      <c:layout>
        <c:manualLayout>
          <c:xMode val="edge"/>
          <c:yMode val="edge"/>
          <c:x val="0.39963888888888904"/>
          <c:y val="0.15702354913969091"/>
          <c:w val="0.32258333333333344"/>
          <c:h val="0.16743438320209986"/>
        </c:manualLayout>
      </c:layout>
      <c:overlay val="0"/>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5213010779142349E-2"/>
          <c:y val="0.13590211475574362"/>
          <c:w val="0.63939872467807946"/>
          <c:h val="0.63629133724319442"/>
        </c:manualLayout>
      </c:layout>
      <c:lineChart>
        <c:grouping val="standard"/>
        <c:varyColors val="0"/>
        <c:ser>
          <c:idx val="0"/>
          <c:order val="0"/>
          <c:tx>
            <c:strRef>
              <c:f>[データ資料_貨物取扱量・物流施設.xlsx]グラフ統計!$A$4</c:f>
              <c:strCache>
                <c:ptCount val="1"/>
                <c:pt idx="0">
                  <c:v>関西空港</c:v>
                </c:pt>
              </c:strCache>
            </c:strRef>
          </c:tx>
          <c:spPr>
            <a:ln w="47625" cmpd="dbl">
              <a:solidFill>
                <a:srgbClr val="002060"/>
              </a:solidFill>
            </a:ln>
          </c:spPr>
          <c:marker>
            <c:symbol val="none"/>
          </c:marker>
          <c:cat>
            <c:multiLvlStrRef>
              <c:f>[データ資料_貨物取扱量・物流施設.xlsx]グラフ統計!$B$2:$AI$3</c:f>
              <c:multiLvlStrCache>
                <c:ptCount val="34"/>
                <c:lvl>
                  <c:pt idx="0">
                    <c:v>4</c:v>
                  </c:pt>
                  <c:pt idx="1">
                    <c:v>5</c:v>
                  </c:pt>
                  <c:pt idx="2">
                    <c:v>6</c:v>
                  </c:pt>
                  <c:pt idx="3">
                    <c:v>7</c:v>
                  </c:pt>
                  <c:pt idx="4">
                    <c:v>8</c:v>
                  </c:pt>
                  <c:pt idx="5">
                    <c:v>9</c:v>
                  </c:pt>
                  <c:pt idx="6">
                    <c:v>10</c:v>
                  </c:pt>
                  <c:pt idx="7">
                    <c:v>11</c:v>
                  </c:pt>
                  <c:pt idx="8">
                    <c:v>12</c:v>
                  </c:pt>
                  <c:pt idx="9">
                    <c:v>1</c:v>
                  </c:pt>
                  <c:pt idx="10">
                    <c:v>2</c:v>
                  </c:pt>
                  <c:pt idx="11">
                    <c:v>3</c:v>
                  </c:pt>
                  <c:pt idx="12">
                    <c:v>4</c:v>
                  </c:pt>
                  <c:pt idx="13">
                    <c:v>5</c:v>
                  </c:pt>
                  <c:pt idx="14">
                    <c:v>6</c:v>
                  </c:pt>
                  <c:pt idx="15">
                    <c:v>7</c:v>
                  </c:pt>
                  <c:pt idx="16">
                    <c:v>8</c:v>
                  </c:pt>
                  <c:pt idx="17">
                    <c:v>9</c:v>
                  </c:pt>
                  <c:pt idx="18">
                    <c:v>10</c:v>
                  </c:pt>
                  <c:pt idx="19">
                    <c:v>11</c:v>
                  </c:pt>
                  <c:pt idx="20">
                    <c:v>12</c:v>
                  </c:pt>
                  <c:pt idx="21">
                    <c:v>1</c:v>
                  </c:pt>
                  <c:pt idx="22">
                    <c:v>2</c:v>
                  </c:pt>
                  <c:pt idx="23">
                    <c:v>3</c:v>
                  </c:pt>
                  <c:pt idx="24">
                    <c:v>4</c:v>
                  </c:pt>
                  <c:pt idx="25">
                    <c:v>5</c:v>
                  </c:pt>
                  <c:pt idx="26">
                    <c:v>6</c:v>
                  </c:pt>
                  <c:pt idx="27">
                    <c:v>7</c:v>
                  </c:pt>
                  <c:pt idx="28">
                    <c:v>8</c:v>
                  </c:pt>
                  <c:pt idx="29">
                    <c:v>9</c:v>
                  </c:pt>
                  <c:pt idx="30">
                    <c:v>10</c:v>
                  </c:pt>
                  <c:pt idx="31">
                    <c:v>11</c:v>
                  </c:pt>
                  <c:pt idx="32">
                    <c:v>12</c:v>
                  </c:pt>
                  <c:pt idx="33">
                    <c:v>1</c:v>
                  </c:pt>
                </c:lvl>
                <c:lvl>
                  <c:pt idx="0">
                    <c:v>H23</c:v>
                  </c:pt>
                  <c:pt idx="9">
                    <c:v>H24</c:v>
                  </c:pt>
                  <c:pt idx="21">
                    <c:v>H25</c:v>
                  </c:pt>
                  <c:pt idx="33">
                    <c:v>H26</c:v>
                  </c:pt>
                </c:lvl>
              </c:multiLvlStrCache>
            </c:multiLvlStrRef>
          </c:cat>
          <c:val>
            <c:numRef>
              <c:f>[データ資料_貨物取扱量・物流施設.xlsx]グラフ統計!$B$4:$AI$4</c:f>
              <c:numCache>
                <c:formatCode>#,##0_ </c:formatCode>
                <c:ptCount val="34"/>
                <c:pt idx="0">
                  <c:v>67636</c:v>
                </c:pt>
                <c:pt idx="1">
                  <c:v>58041</c:v>
                </c:pt>
                <c:pt idx="2">
                  <c:v>59912</c:v>
                </c:pt>
                <c:pt idx="3">
                  <c:v>59513</c:v>
                </c:pt>
                <c:pt idx="4">
                  <c:v>56664</c:v>
                </c:pt>
                <c:pt idx="5">
                  <c:v>58834</c:v>
                </c:pt>
                <c:pt idx="6">
                  <c:v>60724</c:v>
                </c:pt>
                <c:pt idx="7">
                  <c:v>58935</c:v>
                </c:pt>
                <c:pt idx="8">
                  <c:v>64060</c:v>
                </c:pt>
                <c:pt idx="9">
                  <c:v>48100</c:v>
                </c:pt>
                <c:pt idx="10">
                  <c:v>55683</c:v>
                </c:pt>
                <c:pt idx="11">
                  <c:v>64016</c:v>
                </c:pt>
                <c:pt idx="12">
                  <c:v>59336</c:v>
                </c:pt>
                <c:pt idx="13">
                  <c:v>56580</c:v>
                </c:pt>
                <c:pt idx="14">
                  <c:v>60201</c:v>
                </c:pt>
                <c:pt idx="15">
                  <c:v>59924</c:v>
                </c:pt>
                <c:pt idx="16">
                  <c:v>58455</c:v>
                </c:pt>
                <c:pt idx="17">
                  <c:v>61653</c:v>
                </c:pt>
                <c:pt idx="18">
                  <c:v>59986</c:v>
                </c:pt>
                <c:pt idx="19">
                  <c:v>58791</c:v>
                </c:pt>
                <c:pt idx="20">
                  <c:v>58809</c:v>
                </c:pt>
                <c:pt idx="21">
                  <c:v>48725</c:v>
                </c:pt>
                <c:pt idx="22">
                  <c:v>45837</c:v>
                </c:pt>
                <c:pt idx="23">
                  <c:v>59128</c:v>
                </c:pt>
                <c:pt idx="24">
                  <c:v>52473</c:v>
                </c:pt>
                <c:pt idx="25">
                  <c:v>53327</c:v>
                </c:pt>
                <c:pt idx="26">
                  <c:v>52622</c:v>
                </c:pt>
                <c:pt idx="27">
                  <c:v>54439</c:v>
                </c:pt>
                <c:pt idx="28">
                  <c:v>52879</c:v>
                </c:pt>
                <c:pt idx="29">
                  <c:v>56841</c:v>
                </c:pt>
                <c:pt idx="30">
                  <c:v>59592</c:v>
                </c:pt>
                <c:pt idx="31">
                  <c:v>62976</c:v>
                </c:pt>
                <c:pt idx="32">
                  <c:v>60746</c:v>
                </c:pt>
                <c:pt idx="33">
                  <c:v>52109</c:v>
                </c:pt>
              </c:numCache>
            </c:numRef>
          </c:val>
          <c:smooth val="0"/>
        </c:ser>
        <c:dLbls>
          <c:showLegendKey val="0"/>
          <c:showVal val="0"/>
          <c:showCatName val="0"/>
          <c:showSerName val="0"/>
          <c:showPercent val="0"/>
          <c:showBubbleSize val="0"/>
        </c:dLbls>
        <c:marker val="1"/>
        <c:smooth val="0"/>
        <c:axId val="197230976"/>
        <c:axId val="197232512"/>
      </c:lineChart>
      <c:lineChart>
        <c:grouping val="standard"/>
        <c:varyColors val="0"/>
        <c:ser>
          <c:idx val="1"/>
          <c:order val="1"/>
          <c:tx>
            <c:strRef>
              <c:f>[データ資料_貨物取扱量・物流施設.xlsx]グラフ統計!$A$5</c:f>
              <c:strCache>
                <c:ptCount val="1"/>
                <c:pt idx="0">
                  <c:v>大阪港</c:v>
                </c:pt>
              </c:strCache>
            </c:strRef>
          </c:tx>
          <c:spPr>
            <a:ln w="47625" cap="sq" cmpd="sng">
              <a:solidFill>
                <a:srgbClr val="00B050"/>
              </a:solidFill>
              <a:prstDash val="sysDash"/>
            </a:ln>
          </c:spPr>
          <c:marker>
            <c:symbol val="none"/>
          </c:marker>
          <c:cat>
            <c:multiLvlStrRef>
              <c:f>[データ資料_貨物取扱量・物流施設.xlsx]グラフ統計!$B$2:$AI$3</c:f>
              <c:multiLvlStrCache>
                <c:ptCount val="34"/>
                <c:lvl>
                  <c:pt idx="0">
                    <c:v>4</c:v>
                  </c:pt>
                  <c:pt idx="1">
                    <c:v>5</c:v>
                  </c:pt>
                  <c:pt idx="2">
                    <c:v>6</c:v>
                  </c:pt>
                  <c:pt idx="3">
                    <c:v>7</c:v>
                  </c:pt>
                  <c:pt idx="4">
                    <c:v>8</c:v>
                  </c:pt>
                  <c:pt idx="5">
                    <c:v>9</c:v>
                  </c:pt>
                  <c:pt idx="6">
                    <c:v>10</c:v>
                  </c:pt>
                  <c:pt idx="7">
                    <c:v>11</c:v>
                  </c:pt>
                  <c:pt idx="8">
                    <c:v>12</c:v>
                  </c:pt>
                  <c:pt idx="9">
                    <c:v>1</c:v>
                  </c:pt>
                  <c:pt idx="10">
                    <c:v>2</c:v>
                  </c:pt>
                  <c:pt idx="11">
                    <c:v>3</c:v>
                  </c:pt>
                  <c:pt idx="12">
                    <c:v>4</c:v>
                  </c:pt>
                  <c:pt idx="13">
                    <c:v>5</c:v>
                  </c:pt>
                  <c:pt idx="14">
                    <c:v>6</c:v>
                  </c:pt>
                  <c:pt idx="15">
                    <c:v>7</c:v>
                  </c:pt>
                  <c:pt idx="16">
                    <c:v>8</c:v>
                  </c:pt>
                  <c:pt idx="17">
                    <c:v>9</c:v>
                  </c:pt>
                  <c:pt idx="18">
                    <c:v>10</c:v>
                  </c:pt>
                  <c:pt idx="19">
                    <c:v>11</c:v>
                  </c:pt>
                  <c:pt idx="20">
                    <c:v>12</c:v>
                  </c:pt>
                  <c:pt idx="21">
                    <c:v>1</c:v>
                  </c:pt>
                  <c:pt idx="22">
                    <c:v>2</c:v>
                  </c:pt>
                  <c:pt idx="23">
                    <c:v>3</c:v>
                  </c:pt>
                  <c:pt idx="24">
                    <c:v>4</c:v>
                  </c:pt>
                  <c:pt idx="25">
                    <c:v>5</c:v>
                  </c:pt>
                  <c:pt idx="26">
                    <c:v>6</c:v>
                  </c:pt>
                  <c:pt idx="27">
                    <c:v>7</c:v>
                  </c:pt>
                  <c:pt idx="28">
                    <c:v>8</c:v>
                  </c:pt>
                  <c:pt idx="29">
                    <c:v>9</c:v>
                  </c:pt>
                  <c:pt idx="30">
                    <c:v>10</c:v>
                  </c:pt>
                  <c:pt idx="31">
                    <c:v>11</c:v>
                  </c:pt>
                  <c:pt idx="32">
                    <c:v>12</c:v>
                  </c:pt>
                  <c:pt idx="33">
                    <c:v>1</c:v>
                  </c:pt>
                </c:lvl>
                <c:lvl>
                  <c:pt idx="0">
                    <c:v>H23</c:v>
                  </c:pt>
                  <c:pt idx="9">
                    <c:v>H24</c:v>
                  </c:pt>
                  <c:pt idx="21">
                    <c:v>H25</c:v>
                  </c:pt>
                  <c:pt idx="33">
                    <c:v>H26</c:v>
                  </c:pt>
                </c:lvl>
              </c:multiLvlStrCache>
            </c:multiLvlStrRef>
          </c:cat>
          <c:val>
            <c:numRef>
              <c:f>[データ資料_貨物取扱量・物流施設.xlsx]グラフ統計!$B$5:$AI$5</c:f>
              <c:numCache>
                <c:formatCode>#,##0\ ;[Red]\-#,##0\ ;\-\ ;</c:formatCode>
                <c:ptCount val="34"/>
                <c:pt idx="0">
                  <c:v>7850836</c:v>
                </c:pt>
                <c:pt idx="1">
                  <c:v>7166448</c:v>
                </c:pt>
                <c:pt idx="2">
                  <c:v>7262678</c:v>
                </c:pt>
                <c:pt idx="3">
                  <c:v>7303283</c:v>
                </c:pt>
                <c:pt idx="4">
                  <c:v>7463088</c:v>
                </c:pt>
                <c:pt idx="5">
                  <c:v>6956203</c:v>
                </c:pt>
                <c:pt idx="6">
                  <c:v>7525302</c:v>
                </c:pt>
                <c:pt idx="7">
                  <c:v>7533980</c:v>
                </c:pt>
                <c:pt idx="8">
                  <c:v>7600673</c:v>
                </c:pt>
                <c:pt idx="9">
                  <c:v>6886176</c:v>
                </c:pt>
                <c:pt idx="10">
                  <c:v>6626393</c:v>
                </c:pt>
                <c:pt idx="11">
                  <c:v>7797198</c:v>
                </c:pt>
                <c:pt idx="12">
                  <c:v>7392177</c:v>
                </c:pt>
                <c:pt idx="13">
                  <c:v>7544717</c:v>
                </c:pt>
                <c:pt idx="14">
                  <c:v>6907034</c:v>
                </c:pt>
                <c:pt idx="15">
                  <c:v>7322225</c:v>
                </c:pt>
                <c:pt idx="16">
                  <c:v>7013510</c:v>
                </c:pt>
                <c:pt idx="17">
                  <c:v>6821968</c:v>
                </c:pt>
                <c:pt idx="18">
                  <c:v>7494683</c:v>
                </c:pt>
                <c:pt idx="19">
                  <c:v>7211893</c:v>
                </c:pt>
                <c:pt idx="20">
                  <c:v>7385043</c:v>
                </c:pt>
                <c:pt idx="21" formatCode="#,##0_ ;[Red]\-#,##0\ ">
                  <c:v>6811005</c:v>
                </c:pt>
                <c:pt idx="22" formatCode="#,##0_ ;[Red]\-#,##0\ ">
                  <c:v>6303825</c:v>
                </c:pt>
                <c:pt idx="23" formatCode="#,##0_ ;[Red]\-#,##0\ ">
                  <c:v>7556277</c:v>
                </c:pt>
                <c:pt idx="24" formatCode="#,##0_ ">
                  <c:v>7567267</c:v>
                </c:pt>
                <c:pt idx="25" formatCode="#,##0_ ">
                  <c:v>7158946</c:v>
                </c:pt>
                <c:pt idx="26" formatCode="#,##0_ ">
                  <c:v>6801807</c:v>
                </c:pt>
                <c:pt idx="27" formatCode="#,##0_ ">
                  <c:v>7599057</c:v>
                </c:pt>
                <c:pt idx="28" formatCode="#,##0_ ">
                  <c:v>7184374</c:v>
                </c:pt>
                <c:pt idx="29" formatCode="#,##0_ ">
                  <c:v>7206129</c:v>
                </c:pt>
                <c:pt idx="30" formatCode="#,##0_ ">
                  <c:v>7385416</c:v>
                </c:pt>
                <c:pt idx="31" formatCode="#,##0_ ">
                  <c:v>7563418</c:v>
                </c:pt>
                <c:pt idx="32" formatCode="#,##0_ ">
                  <c:v>7808032</c:v>
                </c:pt>
                <c:pt idx="33" formatCode="#,##0_ ">
                  <c:v>7314469</c:v>
                </c:pt>
              </c:numCache>
            </c:numRef>
          </c:val>
          <c:smooth val="0"/>
        </c:ser>
        <c:ser>
          <c:idx val="2"/>
          <c:order val="2"/>
          <c:tx>
            <c:strRef>
              <c:f>[データ資料_貨物取扱量・物流施設.xlsx]グラフ統計!$A$6</c:f>
              <c:strCache>
                <c:ptCount val="1"/>
                <c:pt idx="0">
                  <c:v>神戸港</c:v>
                </c:pt>
              </c:strCache>
            </c:strRef>
          </c:tx>
          <c:spPr>
            <a:ln w="38100" cap="sq">
              <a:solidFill>
                <a:srgbClr val="FF0000"/>
              </a:solidFill>
              <a:prstDash val="solid"/>
            </a:ln>
          </c:spPr>
          <c:marker>
            <c:symbol val="none"/>
          </c:marker>
          <c:cat>
            <c:multiLvlStrRef>
              <c:f>[データ資料_貨物取扱量・物流施設.xlsx]グラフ統計!$B$2:$AI$3</c:f>
              <c:multiLvlStrCache>
                <c:ptCount val="34"/>
                <c:lvl>
                  <c:pt idx="0">
                    <c:v>4</c:v>
                  </c:pt>
                  <c:pt idx="1">
                    <c:v>5</c:v>
                  </c:pt>
                  <c:pt idx="2">
                    <c:v>6</c:v>
                  </c:pt>
                  <c:pt idx="3">
                    <c:v>7</c:v>
                  </c:pt>
                  <c:pt idx="4">
                    <c:v>8</c:v>
                  </c:pt>
                  <c:pt idx="5">
                    <c:v>9</c:v>
                  </c:pt>
                  <c:pt idx="6">
                    <c:v>10</c:v>
                  </c:pt>
                  <c:pt idx="7">
                    <c:v>11</c:v>
                  </c:pt>
                  <c:pt idx="8">
                    <c:v>12</c:v>
                  </c:pt>
                  <c:pt idx="9">
                    <c:v>1</c:v>
                  </c:pt>
                  <c:pt idx="10">
                    <c:v>2</c:v>
                  </c:pt>
                  <c:pt idx="11">
                    <c:v>3</c:v>
                  </c:pt>
                  <c:pt idx="12">
                    <c:v>4</c:v>
                  </c:pt>
                  <c:pt idx="13">
                    <c:v>5</c:v>
                  </c:pt>
                  <c:pt idx="14">
                    <c:v>6</c:v>
                  </c:pt>
                  <c:pt idx="15">
                    <c:v>7</c:v>
                  </c:pt>
                  <c:pt idx="16">
                    <c:v>8</c:v>
                  </c:pt>
                  <c:pt idx="17">
                    <c:v>9</c:v>
                  </c:pt>
                  <c:pt idx="18">
                    <c:v>10</c:v>
                  </c:pt>
                  <c:pt idx="19">
                    <c:v>11</c:v>
                  </c:pt>
                  <c:pt idx="20">
                    <c:v>12</c:v>
                  </c:pt>
                  <c:pt idx="21">
                    <c:v>1</c:v>
                  </c:pt>
                  <c:pt idx="22">
                    <c:v>2</c:v>
                  </c:pt>
                  <c:pt idx="23">
                    <c:v>3</c:v>
                  </c:pt>
                  <c:pt idx="24">
                    <c:v>4</c:v>
                  </c:pt>
                  <c:pt idx="25">
                    <c:v>5</c:v>
                  </c:pt>
                  <c:pt idx="26">
                    <c:v>6</c:v>
                  </c:pt>
                  <c:pt idx="27">
                    <c:v>7</c:v>
                  </c:pt>
                  <c:pt idx="28">
                    <c:v>8</c:v>
                  </c:pt>
                  <c:pt idx="29">
                    <c:v>9</c:v>
                  </c:pt>
                  <c:pt idx="30">
                    <c:v>10</c:v>
                  </c:pt>
                  <c:pt idx="31">
                    <c:v>11</c:v>
                  </c:pt>
                  <c:pt idx="32">
                    <c:v>12</c:v>
                  </c:pt>
                  <c:pt idx="33">
                    <c:v>1</c:v>
                  </c:pt>
                </c:lvl>
                <c:lvl>
                  <c:pt idx="0">
                    <c:v>H23</c:v>
                  </c:pt>
                  <c:pt idx="9">
                    <c:v>H24</c:v>
                  </c:pt>
                  <c:pt idx="21">
                    <c:v>H25</c:v>
                  </c:pt>
                  <c:pt idx="33">
                    <c:v>H26</c:v>
                  </c:pt>
                </c:lvl>
              </c:multiLvlStrCache>
            </c:multiLvlStrRef>
          </c:cat>
          <c:val>
            <c:numRef>
              <c:f>[データ資料_貨物取扱量・物流施設.xlsx]グラフ統計!$B$6:$AI$6</c:f>
              <c:numCache>
                <c:formatCode>#,##0_);[Red]\(#,##0\)</c:formatCode>
                <c:ptCount val="34"/>
                <c:pt idx="0">
                  <c:v>7255453</c:v>
                </c:pt>
                <c:pt idx="1">
                  <c:v>6935882</c:v>
                </c:pt>
                <c:pt idx="2">
                  <c:v>7265524</c:v>
                </c:pt>
                <c:pt idx="3">
                  <c:v>7359034</c:v>
                </c:pt>
                <c:pt idx="4">
                  <c:v>7186784</c:v>
                </c:pt>
                <c:pt idx="5">
                  <c:v>7142347</c:v>
                </c:pt>
                <c:pt idx="6">
                  <c:v>7617976</c:v>
                </c:pt>
                <c:pt idx="7">
                  <c:v>7288184</c:v>
                </c:pt>
                <c:pt idx="8">
                  <c:v>7315843</c:v>
                </c:pt>
                <c:pt idx="9">
                  <c:v>7167692</c:v>
                </c:pt>
                <c:pt idx="10">
                  <c:v>6891675</c:v>
                </c:pt>
                <c:pt idx="11">
                  <c:v>7891419</c:v>
                </c:pt>
                <c:pt idx="12">
                  <c:v>7263488</c:v>
                </c:pt>
                <c:pt idx="13">
                  <c:v>7469917</c:v>
                </c:pt>
                <c:pt idx="14">
                  <c:v>7104333</c:v>
                </c:pt>
                <c:pt idx="15">
                  <c:v>7349348</c:v>
                </c:pt>
                <c:pt idx="16">
                  <c:v>7169976</c:v>
                </c:pt>
                <c:pt idx="17">
                  <c:v>7288370</c:v>
                </c:pt>
                <c:pt idx="18">
                  <c:v>7690748</c:v>
                </c:pt>
                <c:pt idx="19">
                  <c:v>6888548</c:v>
                </c:pt>
                <c:pt idx="20">
                  <c:v>7029593</c:v>
                </c:pt>
                <c:pt idx="21">
                  <c:v>6863703</c:v>
                </c:pt>
                <c:pt idx="22">
                  <c:v>6805153</c:v>
                </c:pt>
                <c:pt idx="23">
                  <c:v>7891639</c:v>
                </c:pt>
                <c:pt idx="24">
                  <c:v>7444584</c:v>
                </c:pt>
                <c:pt idx="25">
                  <c:v>7238159</c:v>
                </c:pt>
                <c:pt idx="26">
                  <c:v>7231596</c:v>
                </c:pt>
                <c:pt idx="27">
                  <c:v>7828104</c:v>
                </c:pt>
                <c:pt idx="28">
                  <c:v>7275633</c:v>
                </c:pt>
                <c:pt idx="29">
                  <c:v>7223849</c:v>
                </c:pt>
                <c:pt idx="30">
                  <c:v>7634420</c:v>
                </c:pt>
                <c:pt idx="31">
                  <c:v>7321654</c:v>
                </c:pt>
                <c:pt idx="32">
                  <c:v>7594686</c:v>
                </c:pt>
                <c:pt idx="33">
                  <c:v>7193858</c:v>
                </c:pt>
              </c:numCache>
            </c:numRef>
          </c:val>
          <c:smooth val="0"/>
        </c:ser>
        <c:dLbls>
          <c:showLegendKey val="0"/>
          <c:showVal val="0"/>
          <c:showCatName val="0"/>
          <c:showSerName val="0"/>
          <c:showPercent val="0"/>
          <c:showBubbleSize val="0"/>
        </c:dLbls>
        <c:marker val="1"/>
        <c:smooth val="0"/>
        <c:axId val="190329984"/>
        <c:axId val="197242880"/>
      </c:lineChart>
      <c:catAx>
        <c:axId val="197230976"/>
        <c:scaling>
          <c:orientation val="minMax"/>
        </c:scaling>
        <c:delete val="0"/>
        <c:axPos val="b"/>
        <c:majorTickMark val="out"/>
        <c:minorTickMark val="none"/>
        <c:tickLblPos val="nextTo"/>
        <c:crossAx val="197232512"/>
        <c:crosses val="autoZero"/>
        <c:auto val="1"/>
        <c:lblAlgn val="ctr"/>
        <c:lblOffset val="100"/>
        <c:noMultiLvlLbl val="0"/>
      </c:catAx>
      <c:valAx>
        <c:axId val="197232512"/>
        <c:scaling>
          <c:orientation val="minMax"/>
          <c:max val="150000"/>
          <c:min val="0"/>
        </c:scaling>
        <c:delete val="0"/>
        <c:axPos val="l"/>
        <c:majorGridlines/>
        <c:numFmt formatCode="#,##0_ " sourceLinked="1"/>
        <c:majorTickMark val="out"/>
        <c:minorTickMark val="none"/>
        <c:tickLblPos val="nextTo"/>
        <c:crossAx val="197230976"/>
        <c:crosses val="autoZero"/>
        <c:crossBetween val="between"/>
        <c:dispUnits>
          <c:builtInUnit val="thousands"/>
        </c:dispUnits>
      </c:valAx>
      <c:valAx>
        <c:axId val="197242880"/>
        <c:scaling>
          <c:orientation val="minMax"/>
          <c:max val="9000000"/>
          <c:min val="0"/>
        </c:scaling>
        <c:delete val="0"/>
        <c:axPos val="r"/>
        <c:numFmt formatCode="#,##0\ ;[Red]\-#,##0\ ;\-\ ;" sourceLinked="1"/>
        <c:majorTickMark val="out"/>
        <c:minorTickMark val="none"/>
        <c:tickLblPos val="nextTo"/>
        <c:crossAx val="190329984"/>
        <c:crosses val="max"/>
        <c:crossBetween val="between"/>
        <c:dispUnits>
          <c:builtInUnit val="thousands"/>
        </c:dispUnits>
      </c:valAx>
      <c:catAx>
        <c:axId val="190329984"/>
        <c:scaling>
          <c:orientation val="minMax"/>
        </c:scaling>
        <c:delete val="1"/>
        <c:axPos val="b"/>
        <c:majorTickMark val="out"/>
        <c:minorTickMark val="none"/>
        <c:tickLblPos val="nextTo"/>
        <c:crossAx val="197242880"/>
        <c:crosses val="autoZero"/>
        <c:auto val="1"/>
        <c:lblAlgn val="ctr"/>
        <c:lblOffset val="100"/>
        <c:noMultiLvlLbl val="0"/>
      </c:catAx>
    </c:plotArea>
    <c:legend>
      <c:legendPos val="b"/>
      <c:layout>
        <c:manualLayout>
          <c:xMode val="edge"/>
          <c:yMode val="edge"/>
          <c:x val="8.3835583058959801E-2"/>
          <c:y val="0.90935469734956209"/>
          <c:w val="0.6548002321335451"/>
          <c:h val="5.4487114849460699E-2"/>
        </c:manualLayout>
      </c:layout>
      <c:overlay val="0"/>
    </c:legend>
    <c:plotVisOnly val="1"/>
    <c:dispBlanksAs val="gap"/>
    <c:showDLblsOverMax val="0"/>
  </c:chart>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157644465468485"/>
          <c:y val="0.15344179247191231"/>
          <c:w val="0.76688998894968752"/>
          <c:h val="0.80585528795763361"/>
        </c:manualLayout>
      </c:layout>
      <c:barChart>
        <c:barDir val="bar"/>
        <c:grouping val="percentStacked"/>
        <c:varyColors val="0"/>
        <c:ser>
          <c:idx val="0"/>
          <c:order val="0"/>
          <c:tx>
            <c:strRef>
              <c:f>'[06-5_【NEW!】所得階層別世帯数割合の変化_130718.xlsx]編集用グラフ'!$C$1</c:f>
              <c:strCache>
                <c:ptCount val="1"/>
                <c:pt idx="0">
                  <c:v>1000万円以上</c:v>
                </c:pt>
              </c:strCache>
            </c:strRef>
          </c:tx>
          <c:spPr>
            <a:solidFill>
              <a:schemeClr val="accent4">
                <a:lumMod val="60000"/>
                <a:lumOff val="40000"/>
              </a:schemeClr>
            </a:solidFill>
          </c:spPr>
          <c:invertIfNegative val="0"/>
          <c:dLbls>
            <c:txPr>
              <a:bodyPr/>
              <a:lstStyle/>
              <a:p>
                <a:pPr>
                  <a:defRPr sz="1050">
                    <a:latin typeface="+mn-ea"/>
                    <a:ea typeface="+mn-ea"/>
                  </a:defRPr>
                </a:pPr>
                <a:endParaRPr lang="ja-JP"/>
              </a:p>
            </c:txPr>
            <c:dLblPos val="ctr"/>
            <c:showLegendKey val="0"/>
            <c:showVal val="1"/>
            <c:showCatName val="0"/>
            <c:showSerName val="0"/>
            <c:showPercent val="0"/>
            <c:showBubbleSize val="0"/>
            <c:showLeaderLines val="0"/>
          </c:dLbls>
          <c:cat>
            <c:multiLvlStrRef>
              <c:f>'[06-5_【NEW!】所得階層別世帯数割合の変化_130718.xlsx]編集用グラフ'!$A$2:$B$9</c:f>
              <c:multiLvlStrCache>
                <c:ptCount val="8"/>
                <c:lvl>
                  <c:pt idx="0">
                    <c:v>24年</c:v>
                  </c:pt>
                  <c:pt idx="1">
                    <c:v>平成4年</c:v>
                  </c:pt>
                  <c:pt idx="2">
                    <c:v>24年</c:v>
                  </c:pt>
                  <c:pt idx="3">
                    <c:v>平成4年</c:v>
                  </c:pt>
                  <c:pt idx="4">
                    <c:v>24年</c:v>
                  </c:pt>
                  <c:pt idx="5">
                    <c:v>平成4年</c:v>
                  </c:pt>
                  <c:pt idx="6">
                    <c:v>24年</c:v>
                  </c:pt>
                  <c:pt idx="7">
                    <c:v>平成4年</c:v>
                  </c:pt>
                </c:lvl>
                <c:lvl>
                  <c:pt idx="0">
                    <c:v>愛知県</c:v>
                  </c:pt>
                  <c:pt idx="2">
                    <c:v>東京都</c:v>
                  </c:pt>
                  <c:pt idx="4">
                    <c:v>大阪府</c:v>
                  </c:pt>
                  <c:pt idx="6">
                    <c:v>全国</c:v>
                  </c:pt>
                </c:lvl>
              </c:multiLvlStrCache>
            </c:multiLvlStrRef>
          </c:cat>
          <c:val>
            <c:numRef>
              <c:f>'[06-5_【NEW!】所得階層別世帯数割合の変化_130718.xlsx]編集用グラフ'!$C$2:$C$9</c:f>
              <c:numCache>
                <c:formatCode>0.0_ </c:formatCode>
                <c:ptCount val="8"/>
                <c:pt idx="0">
                  <c:v>10.689323925933284</c:v>
                </c:pt>
                <c:pt idx="1">
                  <c:v>17.71866546438233</c:v>
                </c:pt>
                <c:pt idx="2">
                  <c:v>12.556543680955166</c:v>
                </c:pt>
                <c:pt idx="3">
                  <c:v>19.947735191637626</c:v>
                </c:pt>
                <c:pt idx="4">
                  <c:v>7.0177661758369867</c:v>
                </c:pt>
                <c:pt idx="5">
                  <c:v>13.160422670509126</c:v>
                </c:pt>
                <c:pt idx="6">
                  <c:v>8.642357124337936</c:v>
                </c:pt>
                <c:pt idx="7">
                  <c:v>13.762428048142334</c:v>
                </c:pt>
              </c:numCache>
            </c:numRef>
          </c:val>
        </c:ser>
        <c:ser>
          <c:idx val="1"/>
          <c:order val="1"/>
          <c:tx>
            <c:strRef>
              <c:f>'[06-5_【NEW!】所得階層別世帯数割合の変化_130718.xlsx]編集用グラフ'!$D$1</c:f>
              <c:strCache>
                <c:ptCount val="1"/>
                <c:pt idx="0">
                  <c:v>500～1000万円</c:v>
                </c:pt>
              </c:strCache>
            </c:strRef>
          </c:tx>
          <c:spPr>
            <a:solidFill>
              <a:srgbClr val="FF6600"/>
            </a:solidFill>
            <a:ln w="6350">
              <a:solidFill>
                <a:schemeClr val="tx1"/>
              </a:solidFill>
            </a:ln>
          </c:spPr>
          <c:invertIfNegative val="0"/>
          <c:dLbls>
            <c:txPr>
              <a:bodyPr/>
              <a:lstStyle/>
              <a:p>
                <a:pPr>
                  <a:defRPr sz="1050">
                    <a:latin typeface="+mn-ea"/>
                    <a:ea typeface="+mn-ea"/>
                  </a:defRPr>
                </a:pPr>
                <a:endParaRPr lang="ja-JP"/>
              </a:p>
            </c:txPr>
            <c:dLblPos val="ctr"/>
            <c:showLegendKey val="0"/>
            <c:showVal val="1"/>
            <c:showCatName val="0"/>
            <c:showSerName val="0"/>
            <c:showPercent val="0"/>
            <c:showBubbleSize val="0"/>
            <c:showLeaderLines val="0"/>
          </c:dLbls>
          <c:cat>
            <c:multiLvlStrRef>
              <c:f>'[06-5_【NEW!】所得階層別世帯数割合の変化_130718.xlsx]編集用グラフ'!$A$2:$B$9</c:f>
              <c:multiLvlStrCache>
                <c:ptCount val="8"/>
                <c:lvl>
                  <c:pt idx="0">
                    <c:v>24年</c:v>
                  </c:pt>
                  <c:pt idx="1">
                    <c:v>平成4年</c:v>
                  </c:pt>
                  <c:pt idx="2">
                    <c:v>24年</c:v>
                  </c:pt>
                  <c:pt idx="3">
                    <c:v>平成4年</c:v>
                  </c:pt>
                  <c:pt idx="4">
                    <c:v>24年</c:v>
                  </c:pt>
                  <c:pt idx="5">
                    <c:v>平成4年</c:v>
                  </c:pt>
                  <c:pt idx="6">
                    <c:v>24年</c:v>
                  </c:pt>
                  <c:pt idx="7">
                    <c:v>平成4年</c:v>
                  </c:pt>
                </c:lvl>
                <c:lvl>
                  <c:pt idx="0">
                    <c:v>愛知県</c:v>
                  </c:pt>
                  <c:pt idx="2">
                    <c:v>東京都</c:v>
                  </c:pt>
                  <c:pt idx="4">
                    <c:v>大阪府</c:v>
                  </c:pt>
                  <c:pt idx="6">
                    <c:v>全国</c:v>
                  </c:pt>
                </c:lvl>
              </c:multiLvlStrCache>
            </c:multiLvlStrRef>
          </c:cat>
          <c:val>
            <c:numRef>
              <c:f>'[06-5_【NEW!】所得階層別世帯数割合の変化_130718.xlsx]編集用グラフ'!$D$2:$D$9</c:f>
              <c:numCache>
                <c:formatCode>0.0_ </c:formatCode>
                <c:ptCount val="8"/>
                <c:pt idx="0">
                  <c:v>31.13385670277254</c:v>
                </c:pt>
                <c:pt idx="1">
                  <c:v>39.585211902614972</c:v>
                </c:pt>
                <c:pt idx="2">
                  <c:v>27.990276025479272</c:v>
                </c:pt>
                <c:pt idx="3">
                  <c:v>35.017421602787437</c:v>
                </c:pt>
                <c:pt idx="4">
                  <c:v>24.360696454368039</c:v>
                </c:pt>
                <c:pt idx="5">
                  <c:v>36.37528017931475</c:v>
                </c:pt>
                <c:pt idx="6">
                  <c:v>27.706026149116632</c:v>
                </c:pt>
                <c:pt idx="7">
                  <c:v>36.591979449122306</c:v>
                </c:pt>
              </c:numCache>
            </c:numRef>
          </c:val>
        </c:ser>
        <c:ser>
          <c:idx val="2"/>
          <c:order val="2"/>
          <c:tx>
            <c:strRef>
              <c:f>'[06-5_【NEW!】所得階層別世帯数割合の変化_130718.xlsx]編集用グラフ'!$E$1</c:f>
              <c:strCache>
                <c:ptCount val="1"/>
                <c:pt idx="0">
                  <c:v>300～500万円</c:v>
                </c:pt>
              </c:strCache>
            </c:strRef>
          </c:tx>
          <c:spPr>
            <a:solidFill>
              <a:srgbClr val="FF6600"/>
            </a:solidFill>
          </c:spPr>
          <c:invertIfNegative val="0"/>
          <c:dLbls>
            <c:txPr>
              <a:bodyPr/>
              <a:lstStyle/>
              <a:p>
                <a:pPr>
                  <a:defRPr sz="1050">
                    <a:latin typeface="+mn-ea"/>
                    <a:ea typeface="+mn-ea"/>
                  </a:defRPr>
                </a:pPr>
                <a:endParaRPr lang="ja-JP"/>
              </a:p>
            </c:txPr>
            <c:dLblPos val="ctr"/>
            <c:showLegendKey val="0"/>
            <c:showVal val="1"/>
            <c:showCatName val="0"/>
            <c:showSerName val="0"/>
            <c:showPercent val="0"/>
            <c:showBubbleSize val="0"/>
            <c:showLeaderLines val="0"/>
          </c:dLbls>
          <c:cat>
            <c:multiLvlStrRef>
              <c:f>'[06-5_【NEW!】所得階層別世帯数割合の変化_130718.xlsx]編集用グラフ'!$A$2:$B$9</c:f>
              <c:multiLvlStrCache>
                <c:ptCount val="8"/>
                <c:lvl>
                  <c:pt idx="0">
                    <c:v>24年</c:v>
                  </c:pt>
                  <c:pt idx="1">
                    <c:v>平成4年</c:v>
                  </c:pt>
                  <c:pt idx="2">
                    <c:v>24年</c:v>
                  </c:pt>
                  <c:pt idx="3">
                    <c:v>平成4年</c:v>
                  </c:pt>
                  <c:pt idx="4">
                    <c:v>24年</c:v>
                  </c:pt>
                  <c:pt idx="5">
                    <c:v>平成4年</c:v>
                  </c:pt>
                  <c:pt idx="6">
                    <c:v>24年</c:v>
                  </c:pt>
                  <c:pt idx="7">
                    <c:v>平成4年</c:v>
                  </c:pt>
                </c:lvl>
                <c:lvl>
                  <c:pt idx="0">
                    <c:v>愛知県</c:v>
                  </c:pt>
                  <c:pt idx="2">
                    <c:v>東京都</c:v>
                  </c:pt>
                  <c:pt idx="4">
                    <c:v>大阪府</c:v>
                  </c:pt>
                  <c:pt idx="6">
                    <c:v>全国</c:v>
                  </c:pt>
                </c:lvl>
              </c:multiLvlStrCache>
            </c:multiLvlStrRef>
          </c:cat>
          <c:val>
            <c:numRef>
              <c:f>'[06-5_【NEW!】所得階層別世帯数割合の変化_130718.xlsx]編集用グラフ'!$E$2:$E$9</c:f>
              <c:numCache>
                <c:formatCode>0.0_ </c:formatCode>
                <c:ptCount val="8"/>
                <c:pt idx="0">
                  <c:v>23.621186524893179</c:v>
                </c:pt>
                <c:pt idx="1">
                  <c:v>22.407574391343552</c:v>
                </c:pt>
                <c:pt idx="2">
                  <c:v>22.506692925500808</c:v>
                </c:pt>
                <c:pt idx="3">
                  <c:v>20.75348432055749</c:v>
                </c:pt>
                <c:pt idx="4">
                  <c:v>23.843677927870846</c:v>
                </c:pt>
                <c:pt idx="5">
                  <c:v>23.631123919308358</c:v>
                </c:pt>
                <c:pt idx="6">
                  <c:v>23.843105300196303</c:v>
                </c:pt>
                <c:pt idx="7">
                  <c:v>22.965130107987235</c:v>
                </c:pt>
              </c:numCache>
            </c:numRef>
          </c:val>
        </c:ser>
        <c:ser>
          <c:idx val="3"/>
          <c:order val="3"/>
          <c:tx>
            <c:strRef>
              <c:f>'[06-5_【NEW!】所得階層別世帯数割合の変化_130718.xlsx]編集用グラフ'!$F$1</c:f>
              <c:strCache>
                <c:ptCount val="1"/>
                <c:pt idx="0">
                  <c:v>300万円未満</c:v>
                </c:pt>
              </c:strCache>
            </c:strRef>
          </c:tx>
          <c:spPr>
            <a:solidFill>
              <a:srgbClr val="92D050"/>
            </a:solidFill>
          </c:spPr>
          <c:invertIfNegative val="0"/>
          <c:dLbls>
            <c:txPr>
              <a:bodyPr/>
              <a:lstStyle/>
              <a:p>
                <a:pPr>
                  <a:defRPr sz="1050">
                    <a:latin typeface="+mn-ea"/>
                    <a:ea typeface="+mn-ea"/>
                  </a:defRPr>
                </a:pPr>
                <a:endParaRPr lang="ja-JP"/>
              </a:p>
            </c:txPr>
            <c:dLblPos val="ctr"/>
            <c:showLegendKey val="0"/>
            <c:showVal val="1"/>
            <c:showCatName val="0"/>
            <c:showSerName val="0"/>
            <c:showPercent val="0"/>
            <c:showBubbleSize val="0"/>
            <c:showLeaderLines val="0"/>
          </c:dLbls>
          <c:cat>
            <c:multiLvlStrRef>
              <c:f>'[06-5_【NEW!】所得階層別世帯数割合の変化_130718.xlsx]編集用グラフ'!$A$2:$B$9</c:f>
              <c:multiLvlStrCache>
                <c:ptCount val="8"/>
                <c:lvl>
                  <c:pt idx="0">
                    <c:v>24年</c:v>
                  </c:pt>
                  <c:pt idx="1">
                    <c:v>平成4年</c:v>
                  </c:pt>
                  <c:pt idx="2">
                    <c:v>24年</c:v>
                  </c:pt>
                  <c:pt idx="3">
                    <c:v>平成4年</c:v>
                  </c:pt>
                  <c:pt idx="4">
                    <c:v>24年</c:v>
                  </c:pt>
                  <c:pt idx="5">
                    <c:v>平成4年</c:v>
                  </c:pt>
                  <c:pt idx="6">
                    <c:v>24年</c:v>
                  </c:pt>
                  <c:pt idx="7">
                    <c:v>平成4年</c:v>
                  </c:pt>
                </c:lvl>
                <c:lvl>
                  <c:pt idx="0">
                    <c:v>愛知県</c:v>
                  </c:pt>
                  <c:pt idx="2">
                    <c:v>東京都</c:v>
                  </c:pt>
                  <c:pt idx="4">
                    <c:v>大阪府</c:v>
                  </c:pt>
                  <c:pt idx="6">
                    <c:v>全国</c:v>
                  </c:pt>
                </c:lvl>
              </c:multiLvlStrCache>
            </c:multiLvlStrRef>
          </c:cat>
          <c:val>
            <c:numRef>
              <c:f>'[06-5_【NEW!】所得階層別世帯数割合の変化_130718.xlsx]編集用グラフ'!$F$2:$F$9</c:f>
              <c:numCache>
                <c:formatCode>0.0_ </c:formatCode>
                <c:ptCount val="8"/>
                <c:pt idx="0">
                  <c:v>31.892411143131596</c:v>
                </c:pt>
                <c:pt idx="1">
                  <c:v>19.61226330027052</c:v>
                </c:pt>
                <c:pt idx="2">
                  <c:v>31.212111887251126</c:v>
                </c:pt>
                <c:pt idx="3">
                  <c:v>22.473867595818824</c:v>
                </c:pt>
                <c:pt idx="4">
                  <c:v>40.917961324986685</c:v>
                </c:pt>
                <c:pt idx="5">
                  <c:v>25.360230547550429</c:v>
                </c:pt>
                <c:pt idx="6">
                  <c:v>36.304863143079359</c:v>
                </c:pt>
                <c:pt idx="7">
                  <c:v>25.510204081632654</c:v>
                </c:pt>
              </c:numCache>
            </c:numRef>
          </c:val>
        </c:ser>
        <c:dLbls>
          <c:showLegendKey val="0"/>
          <c:showVal val="1"/>
          <c:showCatName val="0"/>
          <c:showSerName val="0"/>
          <c:showPercent val="0"/>
          <c:showBubbleSize val="0"/>
        </c:dLbls>
        <c:gapWidth val="100"/>
        <c:overlap val="100"/>
        <c:axId val="253266176"/>
        <c:axId val="253272064"/>
      </c:barChart>
      <c:catAx>
        <c:axId val="253266176"/>
        <c:scaling>
          <c:orientation val="minMax"/>
        </c:scaling>
        <c:delete val="0"/>
        <c:axPos val="l"/>
        <c:majorTickMark val="out"/>
        <c:minorTickMark val="none"/>
        <c:tickLblPos val="nextTo"/>
        <c:txPr>
          <a:bodyPr rot="0" vert="horz" anchor="ctr" anchorCtr="1"/>
          <a:lstStyle/>
          <a:p>
            <a:pPr>
              <a:defRPr sz="1050">
                <a:latin typeface="+mn-ea"/>
                <a:ea typeface="+mn-ea"/>
              </a:defRPr>
            </a:pPr>
            <a:endParaRPr lang="ja-JP"/>
          </a:p>
        </c:txPr>
        <c:crossAx val="253272064"/>
        <c:crosses val="autoZero"/>
        <c:auto val="1"/>
        <c:lblAlgn val="ctr"/>
        <c:lblOffset val="100"/>
        <c:noMultiLvlLbl val="0"/>
      </c:catAx>
      <c:valAx>
        <c:axId val="253272064"/>
        <c:scaling>
          <c:orientation val="minMax"/>
        </c:scaling>
        <c:delete val="0"/>
        <c:axPos val="b"/>
        <c:majorGridlines/>
        <c:numFmt formatCode="0%" sourceLinked="1"/>
        <c:majorTickMark val="in"/>
        <c:minorTickMark val="none"/>
        <c:tickLblPos val="high"/>
        <c:crossAx val="253266176"/>
        <c:crosses val="autoZero"/>
        <c:crossBetween val="between"/>
        <c:majorUnit val="0.2"/>
      </c:valAx>
      <c:spPr>
        <a:noFill/>
        <a:ln>
          <a:solidFill>
            <a:schemeClr val="tx1"/>
          </a:solidFill>
        </a:ln>
      </c:spPr>
    </c:plotArea>
    <c:plotVisOnly val="1"/>
    <c:dispBlanksAs val="gap"/>
    <c:showDLblsOverMax val="0"/>
  </c:chart>
  <c:spPr>
    <a:noFill/>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5859346104657097E-2"/>
          <c:y val="4.0226520597968725E-2"/>
          <c:w val="0.87236929000173791"/>
          <c:h val="0.90963761632068763"/>
        </c:manualLayout>
      </c:layout>
      <c:lineChart>
        <c:grouping val="standard"/>
        <c:varyColors val="0"/>
        <c:ser>
          <c:idx val="0"/>
          <c:order val="0"/>
          <c:tx>
            <c:strRef>
              <c:f>Sheet1!$A$9</c:f>
              <c:strCache>
                <c:ptCount val="1"/>
                <c:pt idx="0">
                  <c:v>H21(全国)</c:v>
                </c:pt>
              </c:strCache>
            </c:strRef>
          </c:tx>
          <c:spPr>
            <a:ln>
              <a:prstDash val="dash"/>
            </a:ln>
          </c:spPr>
          <c:cat>
            <c:strRef>
              <c:f>Sheet1!$B$8:$G$8</c:f>
              <c:strCache>
                <c:ptCount val="6"/>
                <c:pt idx="0">
                  <c:v>15～24歳</c:v>
                </c:pt>
                <c:pt idx="1">
                  <c:v>25～34歳</c:v>
                </c:pt>
                <c:pt idx="2">
                  <c:v>35～44歳</c:v>
                </c:pt>
                <c:pt idx="3">
                  <c:v>45～54歳</c:v>
                </c:pt>
                <c:pt idx="4">
                  <c:v>55～64歳</c:v>
                </c:pt>
                <c:pt idx="5">
                  <c:v>65歳以上</c:v>
                </c:pt>
              </c:strCache>
            </c:strRef>
          </c:cat>
          <c:val>
            <c:numRef>
              <c:f>Sheet1!$B$9:$G$9</c:f>
              <c:numCache>
                <c:formatCode>0.0</c:formatCode>
                <c:ptCount val="6"/>
                <c:pt idx="0">
                  <c:v>41.1</c:v>
                </c:pt>
                <c:pt idx="1">
                  <c:v>67.3</c:v>
                </c:pt>
                <c:pt idx="2">
                  <c:v>65</c:v>
                </c:pt>
                <c:pt idx="3">
                  <c:v>71</c:v>
                </c:pt>
                <c:pt idx="4">
                  <c:v>51.7</c:v>
                </c:pt>
                <c:pt idx="5">
                  <c:v>13</c:v>
                </c:pt>
              </c:numCache>
            </c:numRef>
          </c:val>
          <c:smooth val="0"/>
        </c:ser>
        <c:ser>
          <c:idx val="2"/>
          <c:order val="1"/>
          <c:tx>
            <c:strRef>
              <c:f>Sheet1!$A$10</c:f>
              <c:strCache>
                <c:ptCount val="1"/>
                <c:pt idx="0">
                  <c:v>H25(全国)</c:v>
                </c:pt>
              </c:strCache>
            </c:strRef>
          </c:tx>
          <c:spPr>
            <a:ln>
              <a:prstDash val="dash"/>
            </a:ln>
          </c:spPr>
          <c:cat>
            <c:strRef>
              <c:f>Sheet1!$B$8:$G$8</c:f>
              <c:strCache>
                <c:ptCount val="6"/>
                <c:pt idx="0">
                  <c:v>15～24歳</c:v>
                </c:pt>
                <c:pt idx="1">
                  <c:v>25～34歳</c:v>
                </c:pt>
                <c:pt idx="2">
                  <c:v>35～44歳</c:v>
                </c:pt>
                <c:pt idx="3">
                  <c:v>45～54歳</c:v>
                </c:pt>
                <c:pt idx="4">
                  <c:v>55～64歳</c:v>
                </c:pt>
                <c:pt idx="5">
                  <c:v>65歳以上</c:v>
                </c:pt>
              </c:strCache>
            </c:strRef>
          </c:cat>
          <c:val>
            <c:numRef>
              <c:f>Sheet1!$B$10:$G$10</c:f>
              <c:numCache>
                <c:formatCode>0.0</c:formatCode>
                <c:ptCount val="6"/>
                <c:pt idx="0">
                  <c:v>40.6</c:v>
                </c:pt>
                <c:pt idx="1">
                  <c:v>70.7</c:v>
                </c:pt>
                <c:pt idx="2">
                  <c:v>68.599999999999994</c:v>
                </c:pt>
                <c:pt idx="3">
                  <c:v>73.3</c:v>
                </c:pt>
                <c:pt idx="4">
                  <c:v>54.2</c:v>
                </c:pt>
                <c:pt idx="5">
                  <c:v>13.7</c:v>
                </c:pt>
              </c:numCache>
            </c:numRef>
          </c:val>
          <c:smooth val="0"/>
        </c:ser>
        <c:ser>
          <c:idx val="3"/>
          <c:order val="2"/>
          <c:tx>
            <c:strRef>
              <c:f>Sheet1!$A$11</c:f>
              <c:strCache>
                <c:ptCount val="1"/>
                <c:pt idx="0">
                  <c:v>H21（大阪府）</c:v>
                </c:pt>
              </c:strCache>
            </c:strRef>
          </c:tx>
          <c:cat>
            <c:strRef>
              <c:f>Sheet1!$B$8:$G$8</c:f>
              <c:strCache>
                <c:ptCount val="6"/>
                <c:pt idx="0">
                  <c:v>15～24歳</c:v>
                </c:pt>
                <c:pt idx="1">
                  <c:v>25～34歳</c:v>
                </c:pt>
                <c:pt idx="2">
                  <c:v>35～44歳</c:v>
                </c:pt>
                <c:pt idx="3">
                  <c:v>45～54歳</c:v>
                </c:pt>
                <c:pt idx="4">
                  <c:v>55～64歳</c:v>
                </c:pt>
                <c:pt idx="5">
                  <c:v>65歳以上</c:v>
                </c:pt>
              </c:strCache>
            </c:strRef>
          </c:cat>
          <c:val>
            <c:numRef>
              <c:f>Sheet1!$B$11:$G$11</c:f>
              <c:numCache>
                <c:formatCode>0.0</c:formatCode>
                <c:ptCount val="6"/>
                <c:pt idx="0">
                  <c:v>41.5</c:v>
                </c:pt>
                <c:pt idx="1">
                  <c:v>62</c:v>
                </c:pt>
                <c:pt idx="2">
                  <c:v>57.5</c:v>
                </c:pt>
                <c:pt idx="3">
                  <c:v>65.2</c:v>
                </c:pt>
                <c:pt idx="4">
                  <c:v>46</c:v>
                </c:pt>
                <c:pt idx="5">
                  <c:v>9.9</c:v>
                </c:pt>
              </c:numCache>
            </c:numRef>
          </c:val>
          <c:smooth val="0"/>
        </c:ser>
        <c:ser>
          <c:idx val="5"/>
          <c:order val="3"/>
          <c:tx>
            <c:strRef>
              <c:f>Sheet1!$A$12</c:f>
              <c:strCache>
                <c:ptCount val="1"/>
                <c:pt idx="0">
                  <c:v>H25（大阪府）</c:v>
                </c:pt>
              </c:strCache>
            </c:strRef>
          </c:tx>
          <c:cat>
            <c:strRef>
              <c:f>Sheet1!$B$8:$G$8</c:f>
              <c:strCache>
                <c:ptCount val="6"/>
                <c:pt idx="0">
                  <c:v>15～24歳</c:v>
                </c:pt>
                <c:pt idx="1">
                  <c:v>25～34歳</c:v>
                </c:pt>
                <c:pt idx="2">
                  <c:v>35～44歳</c:v>
                </c:pt>
                <c:pt idx="3">
                  <c:v>45～54歳</c:v>
                </c:pt>
                <c:pt idx="4">
                  <c:v>55～64歳</c:v>
                </c:pt>
                <c:pt idx="5">
                  <c:v>65歳以上</c:v>
                </c:pt>
              </c:strCache>
            </c:strRef>
          </c:cat>
          <c:val>
            <c:numRef>
              <c:f>Sheet1!$B$12:$G$12</c:f>
              <c:numCache>
                <c:formatCode>0.0</c:formatCode>
                <c:ptCount val="6"/>
                <c:pt idx="0">
                  <c:v>40.4</c:v>
                </c:pt>
                <c:pt idx="1">
                  <c:v>69.8</c:v>
                </c:pt>
                <c:pt idx="2">
                  <c:v>62.9</c:v>
                </c:pt>
                <c:pt idx="3">
                  <c:v>68.900000000000006</c:v>
                </c:pt>
                <c:pt idx="4">
                  <c:v>48.3</c:v>
                </c:pt>
                <c:pt idx="5">
                  <c:v>12</c:v>
                </c:pt>
              </c:numCache>
            </c:numRef>
          </c:val>
          <c:smooth val="0"/>
        </c:ser>
        <c:dLbls>
          <c:showLegendKey val="0"/>
          <c:showVal val="0"/>
          <c:showCatName val="0"/>
          <c:showSerName val="0"/>
          <c:showPercent val="0"/>
          <c:showBubbleSize val="0"/>
        </c:dLbls>
        <c:marker val="1"/>
        <c:smooth val="0"/>
        <c:axId val="259324928"/>
        <c:axId val="259339008"/>
      </c:lineChart>
      <c:catAx>
        <c:axId val="259324928"/>
        <c:scaling>
          <c:orientation val="minMax"/>
        </c:scaling>
        <c:delete val="1"/>
        <c:axPos val="b"/>
        <c:majorTickMark val="out"/>
        <c:minorTickMark val="none"/>
        <c:tickLblPos val="none"/>
        <c:crossAx val="259339008"/>
        <c:crosses val="autoZero"/>
        <c:auto val="1"/>
        <c:lblAlgn val="ctr"/>
        <c:lblOffset val="100"/>
        <c:noMultiLvlLbl val="0"/>
      </c:catAx>
      <c:valAx>
        <c:axId val="259339008"/>
        <c:scaling>
          <c:orientation val="minMax"/>
        </c:scaling>
        <c:delete val="0"/>
        <c:axPos val="l"/>
        <c:majorGridlines/>
        <c:numFmt formatCode="0.0" sourceLinked="1"/>
        <c:majorTickMark val="out"/>
        <c:minorTickMark val="none"/>
        <c:tickLblPos val="nextTo"/>
        <c:txPr>
          <a:bodyPr/>
          <a:lstStyle/>
          <a:p>
            <a:pPr>
              <a:defRPr sz="1200"/>
            </a:pPr>
            <a:endParaRPr lang="ja-JP"/>
          </a:p>
        </c:txPr>
        <c:crossAx val="259324928"/>
        <c:crosses val="autoZero"/>
        <c:crossBetween val="between"/>
      </c:valAx>
      <c:spPr>
        <a:ln w="3175"/>
      </c:spPr>
    </c:plotArea>
    <c:legend>
      <c:legendPos val="r"/>
      <c:layout>
        <c:manualLayout>
          <c:xMode val="edge"/>
          <c:yMode val="edge"/>
          <c:x val="0.24647425014148286"/>
          <c:y val="0.49939917836357423"/>
          <c:w val="0.22381437464629322"/>
          <c:h val="0.27398353614889048"/>
        </c:manualLayout>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070731540204556E-2"/>
          <c:y val="2.6971849661553738E-2"/>
          <c:w val="0.84290865681444183"/>
          <c:h val="0.75571809075727103"/>
        </c:manualLayout>
      </c:layout>
      <c:barChart>
        <c:barDir val="col"/>
        <c:grouping val="clustered"/>
        <c:varyColors val="0"/>
        <c:ser>
          <c:idx val="0"/>
          <c:order val="0"/>
          <c:tx>
            <c:strRef>
              <c:f>'[●「医療、福祉分野の就業者数」推移.xlsx]「医療・福祉」に係る就業者数'!$B$2</c:f>
              <c:strCache>
                <c:ptCount val="1"/>
                <c:pt idx="0">
                  <c:v>人数（男女計）</c:v>
                </c:pt>
              </c:strCache>
            </c:strRef>
          </c:tx>
          <c:spPr>
            <a:solidFill>
              <a:schemeClr val="accent1"/>
            </a:solidFill>
            <a:ln w="22225">
              <a:solidFill>
                <a:schemeClr val="accent1"/>
              </a:solidFill>
            </a:ln>
          </c:spPr>
          <c:invertIfNegative val="0"/>
          <c:dPt>
            <c:idx val="6"/>
            <c:invertIfNegative val="0"/>
            <c:bubble3D val="0"/>
          </c:dPt>
          <c:cat>
            <c:strRef>
              <c:f>'[●「医療、福祉分野の就業者数」推移.xlsx]「医療・福祉」に係る就業者数'!$A$9:$A$13</c:f>
              <c:strCache>
                <c:ptCount val="5"/>
                <c:pt idx="0">
                  <c:v>平成21年</c:v>
                </c:pt>
                <c:pt idx="1">
                  <c:v>平成22年</c:v>
                </c:pt>
                <c:pt idx="2">
                  <c:v>平成23年</c:v>
                </c:pt>
                <c:pt idx="3">
                  <c:v>平成24年</c:v>
                </c:pt>
                <c:pt idx="4">
                  <c:v>平成25年</c:v>
                </c:pt>
              </c:strCache>
            </c:strRef>
          </c:cat>
          <c:val>
            <c:numRef>
              <c:f>'[●「医療、福祉分野の就業者数」推移.xlsx]「医療・福祉」に係る就業者数'!$B$9:$B$13</c:f>
              <c:numCache>
                <c:formatCode>#,##0;"▲ "#,##0</c:formatCode>
                <c:ptCount val="5"/>
                <c:pt idx="0">
                  <c:v>407</c:v>
                </c:pt>
                <c:pt idx="1">
                  <c:v>469</c:v>
                </c:pt>
                <c:pt idx="2">
                  <c:v>478</c:v>
                </c:pt>
                <c:pt idx="3">
                  <c:v>501</c:v>
                </c:pt>
                <c:pt idx="4">
                  <c:v>545</c:v>
                </c:pt>
              </c:numCache>
            </c:numRef>
          </c:val>
        </c:ser>
        <c:ser>
          <c:idx val="2"/>
          <c:order val="1"/>
          <c:tx>
            <c:strRef>
              <c:f>'[●「医療、福祉分野の就業者数」推移.xlsx]「医療・福祉」に係る就業者数'!$D$2</c:f>
              <c:strCache>
                <c:ptCount val="1"/>
                <c:pt idx="0">
                  <c:v>人数（女）</c:v>
                </c:pt>
              </c:strCache>
            </c:strRef>
          </c:tx>
          <c:spPr>
            <a:pattFill prst="pct50">
              <a:fgClr>
                <a:schemeClr val="accent1"/>
              </a:fgClr>
              <a:bgClr>
                <a:schemeClr val="bg1"/>
              </a:bgClr>
            </a:pattFill>
            <a:ln w="22225">
              <a:noFill/>
            </a:ln>
          </c:spPr>
          <c:invertIfNegative val="0"/>
          <c:dPt>
            <c:idx val="6"/>
            <c:invertIfNegative val="0"/>
            <c:bubble3D val="0"/>
          </c:dPt>
          <c:cat>
            <c:strRef>
              <c:f>'[●「医療、福祉分野の就業者数」推移.xlsx]「医療・福祉」に係る就業者数'!$A$9:$A$13</c:f>
              <c:strCache>
                <c:ptCount val="5"/>
                <c:pt idx="0">
                  <c:v>平成21年</c:v>
                </c:pt>
                <c:pt idx="1">
                  <c:v>平成22年</c:v>
                </c:pt>
                <c:pt idx="2">
                  <c:v>平成23年</c:v>
                </c:pt>
                <c:pt idx="3">
                  <c:v>平成24年</c:v>
                </c:pt>
                <c:pt idx="4">
                  <c:v>平成25年</c:v>
                </c:pt>
              </c:strCache>
            </c:strRef>
          </c:cat>
          <c:val>
            <c:numRef>
              <c:f>'[●「医療、福祉分野の就業者数」推移.xlsx]「医療・福祉」に係る就業者数'!$D$9:$D$13</c:f>
              <c:numCache>
                <c:formatCode>#,##0;"▲ "#,##0</c:formatCode>
                <c:ptCount val="5"/>
                <c:pt idx="0">
                  <c:v>302</c:v>
                </c:pt>
                <c:pt idx="1">
                  <c:v>355</c:v>
                </c:pt>
                <c:pt idx="2">
                  <c:v>356</c:v>
                </c:pt>
                <c:pt idx="3">
                  <c:v>372</c:v>
                </c:pt>
                <c:pt idx="4">
                  <c:v>414</c:v>
                </c:pt>
              </c:numCache>
            </c:numRef>
          </c:val>
        </c:ser>
        <c:dLbls>
          <c:showLegendKey val="0"/>
          <c:showVal val="0"/>
          <c:showCatName val="0"/>
          <c:showSerName val="0"/>
          <c:showPercent val="0"/>
          <c:showBubbleSize val="0"/>
        </c:dLbls>
        <c:gapWidth val="150"/>
        <c:overlap val="50"/>
        <c:axId val="259451136"/>
        <c:axId val="259469696"/>
      </c:barChart>
      <c:lineChart>
        <c:grouping val="standard"/>
        <c:varyColors val="0"/>
        <c:ser>
          <c:idx val="3"/>
          <c:order val="2"/>
          <c:tx>
            <c:strRef>
              <c:f>'[●「医療、福祉分野の就業者数」推移.xlsx]「医療・福祉」に係る就業者数'!$F$2</c:f>
              <c:strCache>
                <c:ptCount val="1"/>
                <c:pt idx="0">
                  <c:v>就業者全体に占める割合（男女計）</c:v>
                </c:pt>
              </c:strCache>
            </c:strRef>
          </c:tx>
          <c:spPr>
            <a:ln>
              <a:solidFill>
                <a:schemeClr val="accent1"/>
              </a:solidFill>
            </a:ln>
          </c:spPr>
          <c:marker>
            <c:symbol val="diamond"/>
            <c:size val="7"/>
            <c:spPr>
              <a:solidFill>
                <a:schemeClr val="accent1"/>
              </a:solidFill>
              <a:ln>
                <a:solidFill>
                  <a:schemeClr val="accent1"/>
                </a:solidFill>
              </a:ln>
            </c:spPr>
          </c:marker>
          <c:cat>
            <c:strRef>
              <c:f>'[●「医療、福祉分野の就業者数」推移.xlsx]「医療・福祉」に係る就業者数'!$A$3:$A$12</c:f>
              <c:strCache>
                <c:ptCount val="10"/>
                <c:pt idx="0">
                  <c:v>平成15年</c:v>
                </c:pt>
                <c:pt idx="1">
                  <c:v>平成16年</c:v>
                </c:pt>
                <c:pt idx="2">
                  <c:v>平成17年</c:v>
                </c:pt>
                <c:pt idx="3">
                  <c:v>平成18年</c:v>
                </c:pt>
                <c:pt idx="4">
                  <c:v>平成19年</c:v>
                </c:pt>
                <c:pt idx="5">
                  <c:v>平成20年</c:v>
                </c:pt>
                <c:pt idx="6">
                  <c:v>平成21年</c:v>
                </c:pt>
                <c:pt idx="7">
                  <c:v>平成22年</c:v>
                </c:pt>
                <c:pt idx="8">
                  <c:v>平成23年</c:v>
                </c:pt>
                <c:pt idx="9">
                  <c:v>平成24年</c:v>
                </c:pt>
              </c:strCache>
            </c:strRef>
          </c:cat>
          <c:val>
            <c:numRef>
              <c:f>'[●「医療、福祉分野の就業者数」推移.xlsx]「医療・福祉」に係る就業者数'!$F$9:$F$13</c:f>
              <c:numCache>
                <c:formatCode>0.0%</c:formatCode>
                <c:ptCount val="5"/>
                <c:pt idx="0">
                  <c:v>0.10022162029056883</c:v>
                </c:pt>
                <c:pt idx="1">
                  <c:v>0.11597428288822947</c:v>
                </c:pt>
                <c:pt idx="2">
                  <c:v>0.11515297518670201</c:v>
                </c:pt>
                <c:pt idx="3">
                  <c:v>0.12130750605326876</c:v>
                </c:pt>
                <c:pt idx="4">
                  <c:v>0.12957679505468378</c:v>
                </c:pt>
              </c:numCache>
            </c:numRef>
          </c:val>
          <c:smooth val="0"/>
        </c:ser>
        <c:ser>
          <c:idx val="5"/>
          <c:order val="3"/>
          <c:tx>
            <c:strRef>
              <c:f>'[●「医療、福祉分野の就業者数」推移.xlsx]「医療・福祉」に係る就業者数'!$J$2</c:f>
              <c:strCache>
                <c:ptCount val="1"/>
                <c:pt idx="0">
                  <c:v>就業者全体に占める割合（女）</c:v>
                </c:pt>
              </c:strCache>
            </c:strRef>
          </c:tx>
          <c:spPr>
            <a:ln>
              <a:solidFill>
                <a:schemeClr val="accent1"/>
              </a:solidFill>
              <a:prstDash val="sysDash"/>
            </a:ln>
          </c:spPr>
          <c:marker>
            <c:spPr>
              <a:solidFill>
                <a:schemeClr val="bg1"/>
              </a:solidFill>
              <a:ln>
                <a:solidFill>
                  <a:schemeClr val="accent1"/>
                </a:solidFill>
              </a:ln>
            </c:spPr>
          </c:marker>
          <c:cat>
            <c:strRef>
              <c:f>'[●「医療、福祉分野の就業者数」推移.xlsx]「医療・福祉」に係る就業者数'!$A$3:$A$12</c:f>
              <c:strCache>
                <c:ptCount val="10"/>
                <c:pt idx="0">
                  <c:v>平成15年</c:v>
                </c:pt>
                <c:pt idx="1">
                  <c:v>平成16年</c:v>
                </c:pt>
                <c:pt idx="2">
                  <c:v>平成17年</c:v>
                </c:pt>
                <c:pt idx="3">
                  <c:v>平成18年</c:v>
                </c:pt>
                <c:pt idx="4">
                  <c:v>平成19年</c:v>
                </c:pt>
                <c:pt idx="5">
                  <c:v>平成20年</c:v>
                </c:pt>
                <c:pt idx="6">
                  <c:v>平成21年</c:v>
                </c:pt>
                <c:pt idx="7">
                  <c:v>平成22年</c:v>
                </c:pt>
                <c:pt idx="8">
                  <c:v>平成23年</c:v>
                </c:pt>
                <c:pt idx="9">
                  <c:v>平成24年</c:v>
                </c:pt>
              </c:strCache>
            </c:strRef>
          </c:cat>
          <c:val>
            <c:numRef>
              <c:f>'[●「医療、福祉分野の就業者数」推移.xlsx]「医療・福祉」に係る就業者数'!$J$9:$J$13</c:f>
              <c:numCache>
                <c:formatCode>0.0%</c:formatCode>
                <c:ptCount val="5"/>
                <c:pt idx="0">
                  <c:v>0.1800834824090638</c:v>
                </c:pt>
                <c:pt idx="1">
                  <c:v>0.20943952802359883</c:v>
                </c:pt>
                <c:pt idx="2">
                  <c:v>0.20273348519362186</c:v>
                </c:pt>
                <c:pt idx="3">
                  <c:v>0.21076487252124645</c:v>
                </c:pt>
                <c:pt idx="4">
                  <c:v>0.23064066852367687</c:v>
                </c:pt>
              </c:numCache>
            </c:numRef>
          </c:val>
          <c:smooth val="0"/>
        </c:ser>
        <c:dLbls>
          <c:showLegendKey val="0"/>
          <c:showVal val="0"/>
          <c:showCatName val="0"/>
          <c:showSerName val="0"/>
          <c:showPercent val="0"/>
          <c:showBubbleSize val="0"/>
        </c:dLbls>
        <c:marker val="1"/>
        <c:smooth val="0"/>
        <c:axId val="259481600"/>
        <c:axId val="259471616"/>
      </c:lineChart>
      <c:catAx>
        <c:axId val="259451136"/>
        <c:scaling>
          <c:orientation val="minMax"/>
        </c:scaling>
        <c:delete val="0"/>
        <c:axPos val="b"/>
        <c:majorTickMark val="out"/>
        <c:minorTickMark val="none"/>
        <c:tickLblPos val="nextTo"/>
        <c:txPr>
          <a:bodyPr/>
          <a:lstStyle/>
          <a:p>
            <a:pPr>
              <a:defRPr sz="1400">
                <a:latin typeface="+mn-ea"/>
                <a:ea typeface="+mn-ea"/>
              </a:defRPr>
            </a:pPr>
            <a:endParaRPr lang="ja-JP"/>
          </a:p>
        </c:txPr>
        <c:crossAx val="259469696"/>
        <c:crosses val="autoZero"/>
        <c:auto val="1"/>
        <c:lblAlgn val="ctr"/>
        <c:lblOffset val="100"/>
        <c:noMultiLvlLbl val="0"/>
      </c:catAx>
      <c:valAx>
        <c:axId val="259469696"/>
        <c:scaling>
          <c:orientation val="minMax"/>
          <c:max val="510"/>
          <c:min val="0"/>
        </c:scaling>
        <c:delete val="0"/>
        <c:axPos val="l"/>
        <c:majorGridlines/>
        <c:title>
          <c:tx>
            <c:rich>
              <a:bodyPr rot="0" vert="wordArtVertRtl"/>
              <a:lstStyle/>
              <a:p>
                <a:pPr>
                  <a:defRPr sz="1100" b="0"/>
                </a:pPr>
                <a:r>
                  <a:rPr lang="ja-JP" altLang="en-US" sz="1100" b="0"/>
                  <a:t>千人</a:t>
                </a:r>
              </a:p>
            </c:rich>
          </c:tx>
          <c:layout/>
          <c:overlay val="0"/>
        </c:title>
        <c:numFmt formatCode="General" sourceLinked="0"/>
        <c:majorTickMark val="out"/>
        <c:minorTickMark val="none"/>
        <c:tickLblPos val="nextTo"/>
        <c:spPr>
          <a:noFill/>
        </c:spPr>
        <c:txPr>
          <a:bodyPr/>
          <a:lstStyle/>
          <a:p>
            <a:pPr>
              <a:defRPr sz="1200"/>
            </a:pPr>
            <a:endParaRPr lang="ja-JP"/>
          </a:p>
        </c:txPr>
        <c:crossAx val="259451136"/>
        <c:crosses val="autoZero"/>
        <c:crossBetween val="between"/>
      </c:valAx>
      <c:valAx>
        <c:axId val="259471616"/>
        <c:scaling>
          <c:orientation val="minMax"/>
          <c:max val="0.255"/>
          <c:min val="0"/>
        </c:scaling>
        <c:delete val="0"/>
        <c:axPos val="r"/>
        <c:numFmt formatCode="0.0%" sourceLinked="1"/>
        <c:majorTickMark val="out"/>
        <c:minorTickMark val="none"/>
        <c:tickLblPos val="nextTo"/>
        <c:txPr>
          <a:bodyPr/>
          <a:lstStyle/>
          <a:p>
            <a:pPr>
              <a:defRPr sz="1200"/>
            </a:pPr>
            <a:endParaRPr lang="ja-JP"/>
          </a:p>
        </c:txPr>
        <c:crossAx val="259481600"/>
        <c:crosses val="max"/>
        <c:crossBetween val="between"/>
      </c:valAx>
      <c:catAx>
        <c:axId val="259481600"/>
        <c:scaling>
          <c:orientation val="minMax"/>
        </c:scaling>
        <c:delete val="1"/>
        <c:axPos val="b"/>
        <c:majorTickMark val="out"/>
        <c:minorTickMark val="none"/>
        <c:tickLblPos val="nextTo"/>
        <c:crossAx val="259471616"/>
        <c:crosses val="autoZero"/>
        <c:auto val="1"/>
        <c:lblAlgn val="ctr"/>
        <c:lblOffset val="100"/>
        <c:noMultiLvlLbl val="0"/>
      </c:catAx>
      <c:spPr>
        <a:noFill/>
        <a:ln>
          <a:noFill/>
        </a:ln>
      </c:spPr>
    </c:plotArea>
    <c:legend>
      <c:legendPos val="b"/>
      <c:layout>
        <c:manualLayout>
          <c:xMode val="edge"/>
          <c:yMode val="edge"/>
          <c:x val="7.9138684882966215E-2"/>
          <c:y val="0.84479049069438239"/>
          <c:w val="0.87885300756056339"/>
          <c:h val="0.14674334214281357"/>
        </c:manualLayout>
      </c:layout>
      <c:overlay val="0"/>
      <c:txPr>
        <a:bodyPr/>
        <a:lstStyle/>
        <a:p>
          <a:pPr>
            <a:defRPr sz="1000"/>
          </a:pPr>
          <a:endParaRPr lang="ja-JP"/>
        </a:p>
      </c:txPr>
    </c:legend>
    <c:plotVisOnly val="1"/>
    <c:dispBlanksAs val="gap"/>
    <c:showDLblsOverMax val="0"/>
  </c:chart>
  <c:spPr>
    <a:noFill/>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914505297730706E-2"/>
          <c:y val="0.17750050745886783"/>
          <c:w val="0.80691512801098653"/>
          <c:h val="0.74206886885500478"/>
        </c:manualLayout>
      </c:layout>
      <c:lineChart>
        <c:grouping val="standard"/>
        <c:varyColors val="0"/>
        <c:ser>
          <c:idx val="0"/>
          <c:order val="0"/>
          <c:tx>
            <c:strRef>
              <c:f>Sheet1!$A$2</c:f>
              <c:strCache>
                <c:ptCount val="1"/>
                <c:pt idx="0">
                  <c:v>日本</c:v>
                </c:pt>
              </c:strCache>
            </c:strRef>
          </c:tx>
          <c:spPr>
            <a:ln w="31750">
              <a:solidFill>
                <a:srgbClr val="FF0000"/>
              </a:solidFill>
            </a:ln>
          </c:spPr>
          <c:marker>
            <c:symbol val="circle"/>
            <c:size val="7"/>
            <c:spPr>
              <a:solidFill>
                <a:srgbClr val="FF0000"/>
              </a:solidFill>
              <a:ln>
                <a:solidFill>
                  <a:srgbClr val="FF0000"/>
                </a:solidFill>
              </a:ln>
            </c:spPr>
          </c:marker>
          <c:dLbls>
            <c:dLbl>
              <c:idx val="0"/>
              <c:layout>
                <c:manualLayout>
                  <c:x val="-3.5711134803882667E-2"/>
                  <c:y val="-7.8995639896820534E-3"/>
                </c:manualLayout>
              </c:layout>
              <c:dLblPos val="r"/>
              <c:showLegendKey val="0"/>
              <c:showVal val="1"/>
              <c:showCatName val="0"/>
              <c:showSerName val="0"/>
              <c:showPercent val="0"/>
              <c:showBubbleSize val="0"/>
            </c:dLbl>
            <c:dLbl>
              <c:idx val="13"/>
              <c:layout>
                <c:manualLayout>
                  <c:x val="9.4854073170208095E-2"/>
                  <c:y val="-0.13165939982803421"/>
                </c:manualLayout>
              </c:layout>
              <c:tx>
                <c:rich>
                  <a:bodyPr/>
                  <a:lstStyle/>
                  <a:p>
                    <a:r>
                      <a:rPr lang="en-US" altLang="en-US" dirty="0" smtClean="0"/>
                      <a:t>21</a:t>
                    </a:r>
                    <a:endParaRPr lang="en-US" altLang="en-US" dirty="0"/>
                  </a:p>
                </c:rich>
              </c:tx>
              <c:showLegendKey val="0"/>
              <c:showVal val="1"/>
              <c:showCatName val="0"/>
              <c:showSerName val="0"/>
              <c:showPercent val="0"/>
              <c:showBubbleSize val="0"/>
            </c:dLbl>
            <c:txPr>
              <a:bodyPr/>
              <a:lstStyle/>
              <a:p>
                <a:pPr>
                  <a:defRPr sz="1400"/>
                </a:pPr>
                <a:endParaRPr lang="ja-JP"/>
              </a:p>
            </c:txPr>
            <c:showLegendKey val="0"/>
            <c:showVal val="0"/>
            <c:showCatName val="0"/>
            <c:showSerName val="0"/>
            <c:showPercent val="0"/>
            <c:showBubbleSize val="0"/>
          </c:dLbls>
          <c:cat>
            <c:strRef>
              <c:f>Sheet1!$B$1:$Q$1</c:f>
              <c:strCache>
                <c:ptCount val="16"/>
                <c:pt idx="0">
                  <c:v>1991</c:v>
                </c:pt>
                <c:pt idx="1">
                  <c:v>93</c:v>
                </c:pt>
                <c:pt idx="2">
                  <c:v>96</c:v>
                </c:pt>
                <c:pt idx="3">
                  <c:v>00</c:v>
                </c:pt>
                <c:pt idx="4">
                  <c:v>03</c:v>
                </c:pt>
                <c:pt idx="5">
                  <c:v>04</c:v>
                </c:pt>
                <c:pt idx="6">
                  <c:v>05</c:v>
                </c:pt>
                <c:pt idx="7">
                  <c:v>06</c:v>
                </c:pt>
                <c:pt idx="8">
                  <c:v>07</c:v>
                </c:pt>
                <c:pt idx="9">
                  <c:v>08</c:v>
                </c:pt>
                <c:pt idx="10">
                  <c:v>09</c:v>
                </c:pt>
                <c:pt idx="11">
                  <c:v>10</c:v>
                </c:pt>
                <c:pt idx="12">
                  <c:v>11</c:v>
                </c:pt>
                <c:pt idx="13">
                  <c:v>12</c:v>
                </c:pt>
                <c:pt idx="14">
                  <c:v>13</c:v>
                </c:pt>
                <c:pt idx="15">
                  <c:v>2014</c:v>
                </c:pt>
              </c:strCache>
            </c:strRef>
          </c:cat>
          <c:val>
            <c:numRef>
              <c:f>Sheet1!$B$2:$Q$2</c:f>
              <c:numCache>
                <c:formatCode>General</c:formatCode>
                <c:ptCount val="16"/>
                <c:pt idx="0">
                  <c:v>1</c:v>
                </c:pt>
                <c:pt idx="1">
                  <c:v>1</c:v>
                </c:pt>
                <c:pt idx="2">
                  <c:v>4</c:v>
                </c:pt>
                <c:pt idx="3">
                  <c:v>21</c:v>
                </c:pt>
                <c:pt idx="4">
                  <c:v>25</c:v>
                </c:pt>
                <c:pt idx="5">
                  <c:v>23</c:v>
                </c:pt>
                <c:pt idx="6">
                  <c:v>21</c:v>
                </c:pt>
                <c:pt idx="7">
                  <c:v>17</c:v>
                </c:pt>
                <c:pt idx="8">
                  <c:v>24</c:v>
                </c:pt>
                <c:pt idx="9">
                  <c:v>22</c:v>
                </c:pt>
                <c:pt idx="10">
                  <c:v>17</c:v>
                </c:pt>
                <c:pt idx="11">
                  <c:v>27</c:v>
                </c:pt>
                <c:pt idx="12">
                  <c:v>26</c:v>
                </c:pt>
                <c:pt idx="13">
                  <c:v>27</c:v>
                </c:pt>
                <c:pt idx="14">
                  <c:v>24</c:v>
                </c:pt>
                <c:pt idx="15">
                  <c:v>21</c:v>
                </c:pt>
              </c:numCache>
            </c:numRef>
          </c:val>
          <c:smooth val="0"/>
        </c:ser>
        <c:ser>
          <c:idx val="1"/>
          <c:order val="1"/>
          <c:tx>
            <c:strRef>
              <c:f>Sheet1!$A$3</c:f>
              <c:strCache>
                <c:ptCount val="1"/>
                <c:pt idx="0">
                  <c:v>アメリカ</c:v>
                </c:pt>
              </c:strCache>
            </c:strRef>
          </c:tx>
          <c:cat>
            <c:strRef>
              <c:f>Sheet1!$B$1:$Q$1</c:f>
              <c:strCache>
                <c:ptCount val="16"/>
                <c:pt idx="0">
                  <c:v>1991</c:v>
                </c:pt>
                <c:pt idx="1">
                  <c:v>93</c:v>
                </c:pt>
                <c:pt idx="2">
                  <c:v>96</c:v>
                </c:pt>
                <c:pt idx="3">
                  <c:v>00</c:v>
                </c:pt>
                <c:pt idx="4">
                  <c:v>03</c:v>
                </c:pt>
                <c:pt idx="5">
                  <c:v>04</c:v>
                </c:pt>
                <c:pt idx="6">
                  <c:v>05</c:v>
                </c:pt>
                <c:pt idx="7">
                  <c:v>06</c:v>
                </c:pt>
                <c:pt idx="8">
                  <c:v>07</c:v>
                </c:pt>
                <c:pt idx="9">
                  <c:v>08</c:v>
                </c:pt>
                <c:pt idx="10">
                  <c:v>09</c:v>
                </c:pt>
                <c:pt idx="11">
                  <c:v>10</c:v>
                </c:pt>
                <c:pt idx="12">
                  <c:v>11</c:v>
                </c:pt>
                <c:pt idx="13">
                  <c:v>12</c:v>
                </c:pt>
                <c:pt idx="14">
                  <c:v>13</c:v>
                </c:pt>
                <c:pt idx="15">
                  <c:v>2014</c:v>
                </c:pt>
              </c:strCache>
            </c:strRef>
          </c:cat>
          <c:val>
            <c:numRef>
              <c:f>Sheet1!$B$3:$Q$3</c:f>
              <c:numCache>
                <c:formatCode>General</c:formatCode>
                <c:ptCount val="16"/>
                <c:pt idx="0">
                  <c:v>2</c:v>
                </c:pt>
                <c:pt idx="1">
                  <c:v>2</c:v>
                </c:pt>
                <c:pt idx="2">
                  <c:v>1</c:v>
                </c:pt>
                <c:pt idx="3">
                  <c:v>1</c:v>
                </c:pt>
                <c:pt idx="4">
                  <c:v>1</c:v>
                </c:pt>
                <c:pt idx="5">
                  <c:v>1</c:v>
                </c:pt>
                <c:pt idx="6">
                  <c:v>1</c:v>
                </c:pt>
                <c:pt idx="7">
                  <c:v>1</c:v>
                </c:pt>
                <c:pt idx="8">
                  <c:v>1</c:v>
                </c:pt>
                <c:pt idx="9">
                  <c:v>1</c:v>
                </c:pt>
                <c:pt idx="10">
                  <c:v>1</c:v>
                </c:pt>
                <c:pt idx="11">
                  <c:v>3</c:v>
                </c:pt>
                <c:pt idx="12">
                  <c:v>1</c:v>
                </c:pt>
                <c:pt idx="13">
                  <c:v>2</c:v>
                </c:pt>
                <c:pt idx="14">
                  <c:v>1</c:v>
                </c:pt>
                <c:pt idx="15">
                  <c:v>1</c:v>
                </c:pt>
              </c:numCache>
            </c:numRef>
          </c:val>
          <c:smooth val="0"/>
        </c:ser>
        <c:ser>
          <c:idx val="2"/>
          <c:order val="2"/>
          <c:tx>
            <c:strRef>
              <c:f>Sheet1!$A$4</c:f>
              <c:strCache>
                <c:ptCount val="1"/>
                <c:pt idx="0">
                  <c:v>ドイツ</c:v>
                </c:pt>
              </c:strCache>
            </c:strRef>
          </c:tx>
          <c:cat>
            <c:strRef>
              <c:f>Sheet1!$B$1:$Q$1</c:f>
              <c:strCache>
                <c:ptCount val="16"/>
                <c:pt idx="0">
                  <c:v>1991</c:v>
                </c:pt>
                <c:pt idx="1">
                  <c:v>93</c:v>
                </c:pt>
                <c:pt idx="2">
                  <c:v>96</c:v>
                </c:pt>
                <c:pt idx="3">
                  <c:v>00</c:v>
                </c:pt>
                <c:pt idx="4">
                  <c:v>03</c:v>
                </c:pt>
                <c:pt idx="5">
                  <c:v>04</c:v>
                </c:pt>
                <c:pt idx="6">
                  <c:v>05</c:v>
                </c:pt>
                <c:pt idx="7">
                  <c:v>06</c:v>
                </c:pt>
                <c:pt idx="8">
                  <c:v>07</c:v>
                </c:pt>
                <c:pt idx="9">
                  <c:v>08</c:v>
                </c:pt>
                <c:pt idx="10">
                  <c:v>09</c:v>
                </c:pt>
                <c:pt idx="11">
                  <c:v>10</c:v>
                </c:pt>
                <c:pt idx="12">
                  <c:v>11</c:v>
                </c:pt>
                <c:pt idx="13">
                  <c:v>12</c:v>
                </c:pt>
                <c:pt idx="14">
                  <c:v>13</c:v>
                </c:pt>
                <c:pt idx="15">
                  <c:v>2014</c:v>
                </c:pt>
              </c:strCache>
            </c:strRef>
          </c:cat>
          <c:val>
            <c:numRef>
              <c:f>Sheet1!$B$4:$Q$4</c:f>
              <c:numCache>
                <c:formatCode>General</c:formatCode>
                <c:ptCount val="16"/>
                <c:pt idx="3">
                  <c:v>13</c:v>
                </c:pt>
                <c:pt idx="4">
                  <c:v>20</c:v>
                </c:pt>
                <c:pt idx="5">
                  <c:v>21</c:v>
                </c:pt>
                <c:pt idx="6">
                  <c:v>23</c:v>
                </c:pt>
                <c:pt idx="7">
                  <c:v>26</c:v>
                </c:pt>
                <c:pt idx="8">
                  <c:v>16</c:v>
                </c:pt>
                <c:pt idx="9">
                  <c:v>16</c:v>
                </c:pt>
                <c:pt idx="10">
                  <c:v>13</c:v>
                </c:pt>
                <c:pt idx="11">
                  <c:v>16</c:v>
                </c:pt>
                <c:pt idx="12">
                  <c:v>10</c:v>
                </c:pt>
                <c:pt idx="13">
                  <c:v>9</c:v>
                </c:pt>
                <c:pt idx="14">
                  <c:v>9</c:v>
                </c:pt>
                <c:pt idx="15">
                  <c:v>6</c:v>
                </c:pt>
              </c:numCache>
            </c:numRef>
          </c:val>
          <c:smooth val="0"/>
        </c:ser>
        <c:ser>
          <c:idx val="3"/>
          <c:order val="3"/>
          <c:tx>
            <c:strRef>
              <c:f>Sheet1!$A$5</c:f>
              <c:strCache>
                <c:ptCount val="1"/>
                <c:pt idx="0">
                  <c:v>イギリス</c:v>
                </c:pt>
              </c:strCache>
            </c:strRef>
          </c:tx>
          <c:cat>
            <c:strRef>
              <c:f>Sheet1!$B$1:$Q$1</c:f>
              <c:strCache>
                <c:ptCount val="16"/>
                <c:pt idx="0">
                  <c:v>1991</c:v>
                </c:pt>
                <c:pt idx="1">
                  <c:v>93</c:v>
                </c:pt>
                <c:pt idx="2">
                  <c:v>96</c:v>
                </c:pt>
                <c:pt idx="3">
                  <c:v>00</c:v>
                </c:pt>
                <c:pt idx="4">
                  <c:v>03</c:v>
                </c:pt>
                <c:pt idx="5">
                  <c:v>04</c:v>
                </c:pt>
                <c:pt idx="6">
                  <c:v>05</c:v>
                </c:pt>
                <c:pt idx="7">
                  <c:v>06</c:v>
                </c:pt>
                <c:pt idx="8">
                  <c:v>07</c:v>
                </c:pt>
                <c:pt idx="9">
                  <c:v>08</c:v>
                </c:pt>
                <c:pt idx="10">
                  <c:v>09</c:v>
                </c:pt>
                <c:pt idx="11">
                  <c:v>10</c:v>
                </c:pt>
                <c:pt idx="12">
                  <c:v>11</c:v>
                </c:pt>
                <c:pt idx="13">
                  <c:v>12</c:v>
                </c:pt>
                <c:pt idx="14">
                  <c:v>13</c:v>
                </c:pt>
                <c:pt idx="15">
                  <c:v>2014</c:v>
                </c:pt>
              </c:strCache>
            </c:strRef>
          </c:cat>
          <c:val>
            <c:numRef>
              <c:f>Sheet1!$B$5:$Q$5</c:f>
              <c:numCache>
                <c:formatCode>General</c:formatCode>
                <c:ptCount val="16"/>
                <c:pt idx="1">
                  <c:v>10</c:v>
                </c:pt>
                <c:pt idx="2">
                  <c:v>19</c:v>
                </c:pt>
                <c:pt idx="3">
                  <c:v>20</c:v>
                </c:pt>
                <c:pt idx="4">
                  <c:v>19</c:v>
                </c:pt>
                <c:pt idx="5">
                  <c:v>22</c:v>
                </c:pt>
                <c:pt idx="6">
                  <c:v>22</c:v>
                </c:pt>
                <c:pt idx="7">
                  <c:v>21</c:v>
                </c:pt>
                <c:pt idx="8">
                  <c:v>20</c:v>
                </c:pt>
                <c:pt idx="9">
                  <c:v>21</c:v>
                </c:pt>
                <c:pt idx="10">
                  <c:v>21</c:v>
                </c:pt>
                <c:pt idx="11">
                  <c:v>22</c:v>
                </c:pt>
                <c:pt idx="12">
                  <c:v>20</c:v>
                </c:pt>
                <c:pt idx="13">
                  <c:v>18</c:v>
                </c:pt>
                <c:pt idx="14">
                  <c:v>18</c:v>
                </c:pt>
                <c:pt idx="15">
                  <c:v>16</c:v>
                </c:pt>
              </c:numCache>
            </c:numRef>
          </c:val>
          <c:smooth val="0"/>
        </c:ser>
        <c:ser>
          <c:idx val="4"/>
          <c:order val="4"/>
          <c:tx>
            <c:strRef>
              <c:f>Sheet1!$A$6</c:f>
              <c:strCache>
                <c:ptCount val="1"/>
                <c:pt idx="0">
                  <c:v>ｼﾝｶﾞﾎﾟｰﾙ</c:v>
                </c:pt>
              </c:strCache>
            </c:strRef>
          </c:tx>
          <c:cat>
            <c:strRef>
              <c:f>Sheet1!$B$1:$Q$1</c:f>
              <c:strCache>
                <c:ptCount val="16"/>
                <c:pt idx="0">
                  <c:v>1991</c:v>
                </c:pt>
                <c:pt idx="1">
                  <c:v>93</c:v>
                </c:pt>
                <c:pt idx="2">
                  <c:v>96</c:v>
                </c:pt>
                <c:pt idx="3">
                  <c:v>00</c:v>
                </c:pt>
                <c:pt idx="4">
                  <c:v>03</c:v>
                </c:pt>
                <c:pt idx="5">
                  <c:v>04</c:v>
                </c:pt>
                <c:pt idx="6">
                  <c:v>05</c:v>
                </c:pt>
                <c:pt idx="7">
                  <c:v>06</c:v>
                </c:pt>
                <c:pt idx="8">
                  <c:v>07</c:v>
                </c:pt>
                <c:pt idx="9">
                  <c:v>08</c:v>
                </c:pt>
                <c:pt idx="10">
                  <c:v>09</c:v>
                </c:pt>
                <c:pt idx="11">
                  <c:v>10</c:v>
                </c:pt>
                <c:pt idx="12">
                  <c:v>11</c:v>
                </c:pt>
                <c:pt idx="13">
                  <c:v>12</c:v>
                </c:pt>
                <c:pt idx="14">
                  <c:v>13</c:v>
                </c:pt>
                <c:pt idx="15">
                  <c:v>2014</c:v>
                </c:pt>
              </c:strCache>
            </c:strRef>
          </c:cat>
          <c:val>
            <c:numRef>
              <c:f>Sheet1!$B$6:$Q$6</c:f>
              <c:numCache>
                <c:formatCode>General</c:formatCode>
                <c:ptCount val="16"/>
                <c:pt idx="3">
                  <c:v>2</c:v>
                </c:pt>
                <c:pt idx="4">
                  <c:v>4</c:v>
                </c:pt>
                <c:pt idx="5">
                  <c:v>2</c:v>
                </c:pt>
                <c:pt idx="6">
                  <c:v>3</c:v>
                </c:pt>
                <c:pt idx="7">
                  <c:v>3</c:v>
                </c:pt>
                <c:pt idx="8">
                  <c:v>2</c:v>
                </c:pt>
                <c:pt idx="9">
                  <c:v>2</c:v>
                </c:pt>
                <c:pt idx="10">
                  <c:v>3</c:v>
                </c:pt>
                <c:pt idx="11">
                  <c:v>1</c:v>
                </c:pt>
                <c:pt idx="12">
                  <c:v>3</c:v>
                </c:pt>
                <c:pt idx="13">
                  <c:v>4</c:v>
                </c:pt>
                <c:pt idx="14">
                  <c:v>5</c:v>
                </c:pt>
                <c:pt idx="15">
                  <c:v>3</c:v>
                </c:pt>
              </c:numCache>
            </c:numRef>
          </c:val>
          <c:smooth val="0"/>
        </c:ser>
        <c:ser>
          <c:idx val="5"/>
          <c:order val="5"/>
          <c:tx>
            <c:strRef>
              <c:f>Sheet1!$A$7</c:f>
              <c:strCache>
                <c:ptCount val="1"/>
                <c:pt idx="0">
                  <c:v>中国</c:v>
                </c:pt>
              </c:strCache>
            </c:strRef>
          </c:tx>
          <c:marker>
            <c:symbol val="dash"/>
            <c:size val="7"/>
          </c:marker>
          <c:cat>
            <c:strRef>
              <c:f>Sheet1!$B$1:$Q$1</c:f>
              <c:strCache>
                <c:ptCount val="16"/>
                <c:pt idx="0">
                  <c:v>1991</c:v>
                </c:pt>
                <c:pt idx="1">
                  <c:v>93</c:v>
                </c:pt>
                <c:pt idx="2">
                  <c:v>96</c:v>
                </c:pt>
                <c:pt idx="3">
                  <c:v>00</c:v>
                </c:pt>
                <c:pt idx="4">
                  <c:v>03</c:v>
                </c:pt>
                <c:pt idx="5">
                  <c:v>04</c:v>
                </c:pt>
                <c:pt idx="6">
                  <c:v>05</c:v>
                </c:pt>
                <c:pt idx="7">
                  <c:v>06</c:v>
                </c:pt>
                <c:pt idx="8">
                  <c:v>07</c:v>
                </c:pt>
                <c:pt idx="9">
                  <c:v>08</c:v>
                </c:pt>
                <c:pt idx="10">
                  <c:v>09</c:v>
                </c:pt>
                <c:pt idx="11">
                  <c:v>10</c:v>
                </c:pt>
                <c:pt idx="12">
                  <c:v>11</c:v>
                </c:pt>
                <c:pt idx="13">
                  <c:v>12</c:v>
                </c:pt>
                <c:pt idx="14">
                  <c:v>13</c:v>
                </c:pt>
                <c:pt idx="15">
                  <c:v>2014</c:v>
                </c:pt>
              </c:strCache>
            </c:strRef>
          </c:cat>
          <c:val>
            <c:numRef>
              <c:f>Sheet1!$B$7:$Q$7</c:f>
              <c:numCache>
                <c:formatCode>General</c:formatCode>
                <c:ptCount val="16"/>
                <c:pt idx="2">
                  <c:v>26</c:v>
                </c:pt>
                <c:pt idx="3">
                  <c:v>24</c:v>
                </c:pt>
                <c:pt idx="4">
                  <c:v>29</c:v>
                </c:pt>
                <c:pt idx="5">
                  <c:v>24</c:v>
                </c:pt>
                <c:pt idx="6">
                  <c:v>31</c:v>
                </c:pt>
                <c:pt idx="7">
                  <c:v>19</c:v>
                </c:pt>
                <c:pt idx="8">
                  <c:v>15</c:v>
                </c:pt>
                <c:pt idx="9">
                  <c:v>17</c:v>
                </c:pt>
                <c:pt idx="10">
                  <c:v>20</c:v>
                </c:pt>
                <c:pt idx="11">
                  <c:v>18</c:v>
                </c:pt>
                <c:pt idx="12">
                  <c:v>19</c:v>
                </c:pt>
                <c:pt idx="13">
                  <c:v>23</c:v>
                </c:pt>
                <c:pt idx="14">
                  <c:v>21</c:v>
                </c:pt>
                <c:pt idx="15">
                  <c:v>23</c:v>
                </c:pt>
              </c:numCache>
            </c:numRef>
          </c:val>
          <c:smooth val="0"/>
        </c:ser>
        <c:ser>
          <c:idx val="6"/>
          <c:order val="6"/>
          <c:tx>
            <c:strRef>
              <c:f>Sheet1!$A$8</c:f>
              <c:strCache>
                <c:ptCount val="1"/>
                <c:pt idx="0">
                  <c:v>韓国</c:v>
                </c:pt>
              </c:strCache>
            </c:strRef>
          </c:tx>
          <c:cat>
            <c:strRef>
              <c:f>Sheet1!$B$1:$Q$1</c:f>
              <c:strCache>
                <c:ptCount val="16"/>
                <c:pt idx="0">
                  <c:v>1991</c:v>
                </c:pt>
                <c:pt idx="1">
                  <c:v>93</c:v>
                </c:pt>
                <c:pt idx="2">
                  <c:v>96</c:v>
                </c:pt>
                <c:pt idx="3">
                  <c:v>00</c:v>
                </c:pt>
                <c:pt idx="4">
                  <c:v>03</c:v>
                </c:pt>
                <c:pt idx="5">
                  <c:v>04</c:v>
                </c:pt>
                <c:pt idx="6">
                  <c:v>05</c:v>
                </c:pt>
                <c:pt idx="7">
                  <c:v>06</c:v>
                </c:pt>
                <c:pt idx="8">
                  <c:v>07</c:v>
                </c:pt>
                <c:pt idx="9">
                  <c:v>08</c:v>
                </c:pt>
                <c:pt idx="10">
                  <c:v>09</c:v>
                </c:pt>
                <c:pt idx="11">
                  <c:v>10</c:v>
                </c:pt>
                <c:pt idx="12">
                  <c:v>11</c:v>
                </c:pt>
                <c:pt idx="13">
                  <c:v>12</c:v>
                </c:pt>
                <c:pt idx="14">
                  <c:v>13</c:v>
                </c:pt>
                <c:pt idx="15">
                  <c:v>2014</c:v>
                </c:pt>
              </c:strCache>
            </c:strRef>
          </c:cat>
          <c:val>
            <c:numRef>
              <c:f>Sheet1!$B$8:$Q$8</c:f>
            </c:numRef>
          </c:val>
          <c:smooth val="0"/>
        </c:ser>
        <c:ser>
          <c:idx val="7"/>
          <c:order val="7"/>
          <c:tx>
            <c:strRef>
              <c:f>Sheet1!$A$9</c:f>
              <c:strCache>
                <c:ptCount val="1"/>
                <c:pt idx="0">
                  <c:v>台湾</c:v>
                </c:pt>
              </c:strCache>
            </c:strRef>
          </c:tx>
          <c:marker>
            <c:symbol val="plus"/>
            <c:size val="7"/>
          </c:marker>
          <c:cat>
            <c:strRef>
              <c:f>Sheet1!$B$1:$Q$1</c:f>
              <c:strCache>
                <c:ptCount val="16"/>
                <c:pt idx="0">
                  <c:v>1991</c:v>
                </c:pt>
                <c:pt idx="1">
                  <c:v>93</c:v>
                </c:pt>
                <c:pt idx="2">
                  <c:v>96</c:v>
                </c:pt>
                <c:pt idx="3">
                  <c:v>00</c:v>
                </c:pt>
                <c:pt idx="4">
                  <c:v>03</c:v>
                </c:pt>
                <c:pt idx="5">
                  <c:v>04</c:v>
                </c:pt>
                <c:pt idx="6">
                  <c:v>05</c:v>
                </c:pt>
                <c:pt idx="7">
                  <c:v>06</c:v>
                </c:pt>
                <c:pt idx="8">
                  <c:v>07</c:v>
                </c:pt>
                <c:pt idx="9">
                  <c:v>08</c:v>
                </c:pt>
                <c:pt idx="10">
                  <c:v>09</c:v>
                </c:pt>
                <c:pt idx="11">
                  <c:v>10</c:v>
                </c:pt>
                <c:pt idx="12">
                  <c:v>11</c:v>
                </c:pt>
                <c:pt idx="13">
                  <c:v>12</c:v>
                </c:pt>
                <c:pt idx="14">
                  <c:v>13</c:v>
                </c:pt>
                <c:pt idx="15">
                  <c:v>2014</c:v>
                </c:pt>
              </c:strCache>
            </c:strRef>
          </c:cat>
          <c:val>
            <c:numRef>
              <c:f>Sheet1!$B$9:$Q$9</c:f>
              <c:numCache>
                <c:formatCode>General</c:formatCode>
                <c:ptCount val="16"/>
                <c:pt idx="4">
                  <c:v>17</c:v>
                </c:pt>
                <c:pt idx="5">
                  <c:v>12</c:v>
                </c:pt>
                <c:pt idx="6">
                  <c:v>11</c:v>
                </c:pt>
                <c:pt idx="7">
                  <c:v>18</c:v>
                </c:pt>
                <c:pt idx="8">
                  <c:v>18</c:v>
                </c:pt>
                <c:pt idx="9">
                  <c:v>13</c:v>
                </c:pt>
                <c:pt idx="10">
                  <c:v>23</c:v>
                </c:pt>
                <c:pt idx="11">
                  <c:v>8</c:v>
                </c:pt>
                <c:pt idx="12">
                  <c:v>6</c:v>
                </c:pt>
                <c:pt idx="13">
                  <c:v>7</c:v>
                </c:pt>
                <c:pt idx="14">
                  <c:v>11</c:v>
                </c:pt>
                <c:pt idx="15">
                  <c:v>13</c:v>
                </c:pt>
              </c:numCache>
            </c:numRef>
          </c:val>
          <c:smooth val="0"/>
        </c:ser>
        <c:ser>
          <c:idx val="8"/>
          <c:order val="8"/>
          <c:tx>
            <c:strRef>
              <c:f>Sheet1!$A$10</c:f>
              <c:strCache>
                <c:ptCount val="1"/>
                <c:pt idx="0">
                  <c:v>香港</c:v>
                </c:pt>
              </c:strCache>
            </c:strRef>
          </c:tx>
          <c:marker>
            <c:symbol val="diamond"/>
            <c:size val="7"/>
          </c:marker>
          <c:cat>
            <c:strRef>
              <c:f>Sheet1!$B$1:$Q$1</c:f>
              <c:strCache>
                <c:ptCount val="16"/>
                <c:pt idx="0">
                  <c:v>1991</c:v>
                </c:pt>
                <c:pt idx="1">
                  <c:v>93</c:v>
                </c:pt>
                <c:pt idx="2">
                  <c:v>96</c:v>
                </c:pt>
                <c:pt idx="3">
                  <c:v>00</c:v>
                </c:pt>
                <c:pt idx="4">
                  <c:v>03</c:v>
                </c:pt>
                <c:pt idx="5">
                  <c:v>04</c:v>
                </c:pt>
                <c:pt idx="6">
                  <c:v>05</c:v>
                </c:pt>
                <c:pt idx="7">
                  <c:v>06</c:v>
                </c:pt>
                <c:pt idx="8">
                  <c:v>07</c:v>
                </c:pt>
                <c:pt idx="9">
                  <c:v>08</c:v>
                </c:pt>
                <c:pt idx="10">
                  <c:v>09</c:v>
                </c:pt>
                <c:pt idx="11">
                  <c:v>10</c:v>
                </c:pt>
                <c:pt idx="12">
                  <c:v>11</c:v>
                </c:pt>
                <c:pt idx="13">
                  <c:v>12</c:v>
                </c:pt>
                <c:pt idx="14">
                  <c:v>13</c:v>
                </c:pt>
                <c:pt idx="15">
                  <c:v>2014</c:v>
                </c:pt>
              </c:strCache>
            </c:strRef>
          </c:cat>
          <c:val>
            <c:numRef>
              <c:f>Sheet1!$B$10:$Q$10</c:f>
              <c:numCache>
                <c:formatCode>General</c:formatCode>
                <c:ptCount val="16"/>
                <c:pt idx="4">
                  <c:v>10</c:v>
                </c:pt>
                <c:pt idx="5">
                  <c:v>6</c:v>
                </c:pt>
                <c:pt idx="6">
                  <c:v>2</c:v>
                </c:pt>
                <c:pt idx="7">
                  <c:v>2</c:v>
                </c:pt>
                <c:pt idx="8">
                  <c:v>3</c:v>
                </c:pt>
                <c:pt idx="9">
                  <c:v>3</c:v>
                </c:pt>
                <c:pt idx="10">
                  <c:v>2</c:v>
                </c:pt>
                <c:pt idx="11">
                  <c:v>2</c:v>
                </c:pt>
                <c:pt idx="12">
                  <c:v>1</c:v>
                </c:pt>
                <c:pt idx="13">
                  <c:v>1</c:v>
                </c:pt>
                <c:pt idx="14">
                  <c:v>3</c:v>
                </c:pt>
                <c:pt idx="15">
                  <c:v>4</c:v>
                </c:pt>
              </c:numCache>
            </c:numRef>
          </c:val>
          <c:smooth val="0"/>
        </c:ser>
        <c:dLbls>
          <c:showLegendKey val="0"/>
          <c:showVal val="0"/>
          <c:showCatName val="0"/>
          <c:showSerName val="0"/>
          <c:showPercent val="0"/>
          <c:showBubbleSize val="0"/>
        </c:dLbls>
        <c:marker val="1"/>
        <c:smooth val="0"/>
        <c:axId val="250269696"/>
        <c:axId val="250271232"/>
      </c:lineChart>
      <c:catAx>
        <c:axId val="250269696"/>
        <c:scaling>
          <c:orientation val="minMax"/>
        </c:scaling>
        <c:delete val="0"/>
        <c:axPos val="t"/>
        <c:majorTickMark val="none"/>
        <c:minorTickMark val="none"/>
        <c:tickLblPos val="nextTo"/>
        <c:txPr>
          <a:bodyPr/>
          <a:lstStyle/>
          <a:p>
            <a:pPr>
              <a:defRPr sz="1050"/>
            </a:pPr>
            <a:endParaRPr lang="ja-JP"/>
          </a:p>
        </c:txPr>
        <c:crossAx val="250271232"/>
        <c:crosses val="autoZero"/>
        <c:auto val="1"/>
        <c:lblAlgn val="ctr"/>
        <c:lblOffset val="100"/>
        <c:noMultiLvlLbl val="0"/>
      </c:catAx>
      <c:valAx>
        <c:axId val="250271232"/>
        <c:scaling>
          <c:orientation val="maxMin"/>
        </c:scaling>
        <c:delete val="0"/>
        <c:axPos val="l"/>
        <c:majorGridlines>
          <c:spPr>
            <a:ln>
              <a:solidFill>
                <a:schemeClr val="accent1"/>
              </a:solidFill>
              <a:prstDash val="dash"/>
            </a:ln>
          </c:spPr>
        </c:majorGridlines>
        <c:numFmt formatCode="General" sourceLinked="1"/>
        <c:majorTickMark val="none"/>
        <c:minorTickMark val="none"/>
        <c:tickLblPos val="nextTo"/>
        <c:txPr>
          <a:bodyPr/>
          <a:lstStyle/>
          <a:p>
            <a:pPr>
              <a:defRPr sz="1200"/>
            </a:pPr>
            <a:endParaRPr lang="ja-JP"/>
          </a:p>
        </c:txPr>
        <c:crossAx val="250269696"/>
        <c:crosses val="autoZero"/>
        <c:crossBetween val="between"/>
      </c:valAx>
    </c:plotArea>
    <c:legend>
      <c:legendPos val="r"/>
      <c:layout/>
      <c:overlay val="0"/>
      <c:txPr>
        <a:bodyPr/>
        <a:lstStyle/>
        <a:p>
          <a:pPr>
            <a:defRPr sz="1200"/>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7294914100202555E-2"/>
          <c:y val="7.5916632583738375E-2"/>
          <c:w val="0.93745731156792478"/>
          <c:h val="0.78349042773005817"/>
        </c:manualLayout>
      </c:layout>
      <c:barChart>
        <c:barDir val="col"/>
        <c:grouping val="clustered"/>
        <c:varyColors val="0"/>
        <c:ser>
          <c:idx val="0"/>
          <c:order val="0"/>
          <c:spPr>
            <a:solidFill>
              <a:srgbClr val="FFC000"/>
            </a:solidFill>
          </c:spPr>
          <c:invertIfNegative val="0"/>
          <c:dLbls>
            <c:showLegendKey val="0"/>
            <c:showVal val="1"/>
            <c:showCatName val="0"/>
            <c:showSerName val="0"/>
            <c:showPercent val="0"/>
            <c:showBubbleSize val="0"/>
            <c:showLeaderLines val="0"/>
          </c:dLbls>
          <c:cat>
            <c:strRef>
              <c:f>Sheet1!$A$2:$A$9</c:f>
              <c:strCache>
                <c:ptCount val="8"/>
                <c:pt idx="0">
                  <c:v>日本
（東京都）</c:v>
                </c:pt>
                <c:pt idx="1">
                  <c:v>アメリカ
（カリフォルニア州）</c:v>
                </c:pt>
                <c:pt idx="2">
                  <c:v>フランス</c:v>
                </c:pt>
                <c:pt idx="3">
                  <c:v>ドイツ</c:v>
                </c:pt>
                <c:pt idx="4">
                  <c:v>中国</c:v>
                </c:pt>
                <c:pt idx="5">
                  <c:v>韓国
（ソウル）</c:v>
                </c:pt>
                <c:pt idx="6">
                  <c:v>イギリス</c:v>
                </c:pt>
                <c:pt idx="7">
                  <c:v>シンガポール</c:v>
                </c:pt>
              </c:strCache>
            </c:strRef>
          </c:cat>
          <c:val>
            <c:numRef>
              <c:f>Sheet1!$D$2:$D$9</c:f>
              <c:numCache>
                <c:formatCode>General</c:formatCode>
                <c:ptCount val="8"/>
                <c:pt idx="0">
                  <c:v>35.64</c:v>
                </c:pt>
                <c:pt idx="1">
                  <c:v>40.75</c:v>
                </c:pt>
                <c:pt idx="2">
                  <c:v>33.33</c:v>
                </c:pt>
                <c:pt idx="3">
                  <c:v>29.59</c:v>
                </c:pt>
                <c:pt idx="4" formatCode="0.00">
                  <c:v>25</c:v>
                </c:pt>
                <c:pt idx="5" formatCode="0.00">
                  <c:v>24.2</c:v>
                </c:pt>
                <c:pt idx="6" formatCode="0.00">
                  <c:v>23</c:v>
                </c:pt>
                <c:pt idx="7" formatCode="0.00">
                  <c:v>17</c:v>
                </c:pt>
              </c:numCache>
            </c:numRef>
          </c:val>
        </c:ser>
        <c:dLbls>
          <c:showLegendKey val="0"/>
          <c:showVal val="0"/>
          <c:showCatName val="0"/>
          <c:showSerName val="0"/>
          <c:showPercent val="0"/>
          <c:showBubbleSize val="0"/>
        </c:dLbls>
        <c:gapWidth val="150"/>
        <c:axId val="260965120"/>
        <c:axId val="260966656"/>
      </c:barChart>
      <c:catAx>
        <c:axId val="260965120"/>
        <c:scaling>
          <c:orientation val="minMax"/>
        </c:scaling>
        <c:delete val="0"/>
        <c:axPos val="b"/>
        <c:majorTickMark val="out"/>
        <c:minorTickMark val="none"/>
        <c:tickLblPos val="nextTo"/>
        <c:txPr>
          <a:bodyPr rot="0"/>
          <a:lstStyle/>
          <a:p>
            <a:pPr>
              <a:defRPr sz="800"/>
            </a:pPr>
            <a:endParaRPr lang="ja-JP"/>
          </a:p>
        </c:txPr>
        <c:crossAx val="260966656"/>
        <c:crosses val="autoZero"/>
        <c:auto val="1"/>
        <c:lblAlgn val="ctr"/>
        <c:lblOffset val="100"/>
        <c:noMultiLvlLbl val="0"/>
      </c:catAx>
      <c:valAx>
        <c:axId val="260966656"/>
        <c:scaling>
          <c:orientation val="minMax"/>
        </c:scaling>
        <c:delete val="0"/>
        <c:axPos val="l"/>
        <c:majorGridlines>
          <c:spPr>
            <a:ln>
              <a:noFill/>
            </a:ln>
          </c:spPr>
        </c:majorGridlines>
        <c:numFmt formatCode="General" sourceLinked="1"/>
        <c:majorTickMark val="out"/>
        <c:minorTickMark val="none"/>
        <c:tickLblPos val="nextTo"/>
        <c:crossAx val="260965120"/>
        <c:crosses val="autoZero"/>
        <c:crossBetween val="between"/>
      </c:valAx>
    </c:plotArea>
    <c:plotVisOnly val="1"/>
    <c:dispBlanksAs val="gap"/>
    <c:showDLblsOverMax val="0"/>
  </c:chart>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4"/>
          <c:order val="0"/>
          <c:tx>
            <c:strRef>
              <c:f>Sheet1!$B$11</c:f>
              <c:strCache>
                <c:ptCount val="1"/>
                <c:pt idx="0">
                  <c:v>その他</c:v>
                </c:pt>
              </c:strCache>
            </c:strRef>
          </c:tx>
          <c:invertIfNegative val="0"/>
          <c:dLbls>
            <c:spPr>
              <a:solidFill>
                <a:schemeClr val="bg1"/>
              </a:solidFill>
            </c:spPr>
            <c:txPr>
              <a:bodyPr/>
              <a:lstStyle/>
              <a:p>
                <a:pPr>
                  <a:defRPr sz="900"/>
                </a:pPr>
                <a:endParaRPr lang="ja-JP"/>
              </a:p>
            </c:txPr>
            <c:dLblPos val="ctr"/>
            <c:showLegendKey val="0"/>
            <c:showVal val="1"/>
            <c:showCatName val="0"/>
            <c:showSerName val="0"/>
            <c:showPercent val="0"/>
            <c:showBubbleSize val="0"/>
            <c:showLeaderLines val="0"/>
          </c:dLbls>
          <c:cat>
            <c:strRef>
              <c:f>Sheet1!$C$5:$G$5</c:f>
              <c:strCache>
                <c:ptCount val="5"/>
                <c:pt idx="0">
                  <c:v>H21年</c:v>
                </c:pt>
                <c:pt idx="1">
                  <c:v>H22年</c:v>
                </c:pt>
                <c:pt idx="2">
                  <c:v>H23年</c:v>
                </c:pt>
                <c:pt idx="3">
                  <c:v>H24年</c:v>
                </c:pt>
                <c:pt idx="4">
                  <c:v>H25年</c:v>
                </c:pt>
              </c:strCache>
            </c:strRef>
          </c:cat>
          <c:val>
            <c:numRef>
              <c:f>Sheet1!$C$11:$G$11</c:f>
              <c:numCache>
                <c:formatCode>General</c:formatCode>
                <c:ptCount val="5"/>
                <c:pt idx="0">
                  <c:v>344</c:v>
                </c:pt>
                <c:pt idx="1">
                  <c:v>328</c:v>
                </c:pt>
                <c:pt idx="2">
                  <c:v>328</c:v>
                </c:pt>
                <c:pt idx="3">
                  <c:v>319</c:v>
                </c:pt>
                <c:pt idx="4">
                  <c:v>313</c:v>
                </c:pt>
              </c:numCache>
            </c:numRef>
          </c:val>
        </c:ser>
        <c:ser>
          <c:idx val="3"/>
          <c:order val="1"/>
          <c:tx>
            <c:strRef>
              <c:f>Sheet1!$B$10</c:f>
              <c:strCache>
                <c:ptCount val="1"/>
                <c:pt idx="0">
                  <c:v>愛知県</c:v>
                </c:pt>
              </c:strCache>
            </c:strRef>
          </c:tx>
          <c:invertIfNegative val="0"/>
          <c:dLbls>
            <c:spPr>
              <a:solidFill>
                <a:schemeClr val="bg1"/>
              </a:solidFill>
            </c:spPr>
            <c:txPr>
              <a:bodyPr/>
              <a:lstStyle/>
              <a:p>
                <a:pPr>
                  <a:defRPr sz="900"/>
                </a:pPr>
                <a:endParaRPr lang="ja-JP"/>
              </a:p>
            </c:txPr>
            <c:dLblPos val="ctr"/>
            <c:showLegendKey val="0"/>
            <c:showVal val="1"/>
            <c:showCatName val="0"/>
            <c:showSerName val="0"/>
            <c:showPercent val="0"/>
            <c:showBubbleSize val="0"/>
            <c:showLeaderLines val="0"/>
          </c:dLbls>
          <c:cat>
            <c:strRef>
              <c:f>Sheet1!$C$5:$G$5</c:f>
              <c:strCache>
                <c:ptCount val="5"/>
                <c:pt idx="0">
                  <c:v>H21年</c:v>
                </c:pt>
                <c:pt idx="1">
                  <c:v>H22年</c:v>
                </c:pt>
                <c:pt idx="2">
                  <c:v>H23年</c:v>
                </c:pt>
                <c:pt idx="3">
                  <c:v>H24年</c:v>
                </c:pt>
                <c:pt idx="4">
                  <c:v>H25年</c:v>
                </c:pt>
              </c:strCache>
            </c:strRef>
          </c:cat>
          <c:val>
            <c:numRef>
              <c:f>Sheet1!$C$10:$G$10</c:f>
              <c:numCache>
                <c:formatCode>General</c:formatCode>
                <c:ptCount val="5"/>
                <c:pt idx="0">
                  <c:v>43</c:v>
                </c:pt>
                <c:pt idx="1">
                  <c:v>40</c:v>
                </c:pt>
                <c:pt idx="2">
                  <c:v>37</c:v>
                </c:pt>
                <c:pt idx="3">
                  <c:v>36</c:v>
                </c:pt>
                <c:pt idx="4">
                  <c:v>33</c:v>
                </c:pt>
              </c:numCache>
            </c:numRef>
          </c:val>
        </c:ser>
        <c:ser>
          <c:idx val="2"/>
          <c:order val="2"/>
          <c:tx>
            <c:strRef>
              <c:f>Sheet1!$B$9</c:f>
              <c:strCache>
                <c:ptCount val="1"/>
                <c:pt idx="0">
                  <c:v>神奈川県</c:v>
                </c:pt>
              </c:strCache>
            </c:strRef>
          </c:tx>
          <c:invertIfNegative val="0"/>
          <c:dLbls>
            <c:spPr>
              <a:solidFill>
                <a:schemeClr val="bg1"/>
              </a:solidFill>
            </c:spPr>
            <c:txPr>
              <a:bodyPr/>
              <a:lstStyle/>
              <a:p>
                <a:pPr>
                  <a:defRPr sz="900"/>
                </a:pPr>
                <a:endParaRPr lang="ja-JP"/>
              </a:p>
            </c:txPr>
            <c:dLblPos val="ctr"/>
            <c:showLegendKey val="0"/>
            <c:showVal val="1"/>
            <c:showCatName val="0"/>
            <c:showSerName val="0"/>
            <c:showPercent val="0"/>
            <c:showBubbleSize val="0"/>
            <c:showLeaderLines val="0"/>
          </c:dLbls>
          <c:cat>
            <c:strRef>
              <c:f>Sheet1!$C$5:$G$5</c:f>
              <c:strCache>
                <c:ptCount val="5"/>
                <c:pt idx="0">
                  <c:v>H21年</c:v>
                </c:pt>
                <c:pt idx="1">
                  <c:v>H22年</c:v>
                </c:pt>
                <c:pt idx="2">
                  <c:v>H23年</c:v>
                </c:pt>
                <c:pt idx="3">
                  <c:v>H24年</c:v>
                </c:pt>
                <c:pt idx="4">
                  <c:v>H25年</c:v>
                </c:pt>
              </c:strCache>
            </c:strRef>
          </c:cat>
          <c:val>
            <c:numRef>
              <c:f>Sheet1!$C$9:$G$9</c:f>
              <c:numCache>
                <c:formatCode>General</c:formatCode>
                <c:ptCount val="5"/>
                <c:pt idx="0">
                  <c:v>276</c:v>
                </c:pt>
                <c:pt idx="1">
                  <c:v>275</c:v>
                </c:pt>
                <c:pt idx="2">
                  <c:v>267</c:v>
                </c:pt>
                <c:pt idx="3">
                  <c:v>277</c:v>
                </c:pt>
                <c:pt idx="4">
                  <c:v>267</c:v>
                </c:pt>
              </c:numCache>
            </c:numRef>
          </c:val>
        </c:ser>
        <c:ser>
          <c:idx val="1"/>
          <c:order val="3"/>
          <c:tx>
            <c:strRef>
              <c:f>Sheet1!$B$8</c:f>
              <c:strCache>
                <c:ptCount val="1"/>
                <c:pt idx="0">
                  <c:v>東京都</c:v>
                </c:pt>
              </c:strCache>
            </c:strRef>
          </c:tx>
          <c:invertIfNegative val="0"/>
          <c:dLbls>
            <c:spPr>
              <a:solidFill>
                <a:schemeClr val="bg1"/>
              </a:solidFill>
            </c:spPr>
            <c:txPr>
              <a:bodyPr/>
              <a:lstStyle/>
              <a:p>
                <a:pPr>
                  <a:defRPr sz="900"/>
                </a:pPr>
                <a:endParaRPr lang="ja-JP"/>
              </a:p>
            </c:txPr>
            <c:dLblPos val="ctr"/>
            <c:showLegendKey val="0"/>
            <c:showVal val="1"/>
            <c:showCatName val="0"/>
            <c:showSerName val="0"/>
            <c:showPercent val="0"/>
            <c:showBubbleSize val="0"/>
            <c:showLeaderLines val="0"/>
          </c:dLbls>
          <c:cat>
            <c:strRef>
              <c:f>Sheet1!$C$5:$G$5</c:f>
              <c:strCache>
                <c:ptCount val="5"/>
                <c:pt idx="0">
                  <c:v>H21年</c:v>
                </c:pt>
                <c:pt idx="1">
                  <c:v>H22年</c:v>
                </c:pt>
                <c:pt idx="2">
                  <c:v>H23年</c:v>
                </c:pt>
                <c:pt idx="3">
                  <c:v>H24年</c:v>
                </c:pt>
                <c:pt idx="4">
                  <c:v>H25年</c:v>
                </c:pt>
              </c:strCache>
            </c:strRef>
          </c:cat>
          <c:val>
            <c:numRef>
              <c:f>Sheet1!$C$8:$G$8</c:f>
              <c:numCache>
                <c:formatCode>General</c:formatCode>
                <c:ptCount val="5"/>
                <c:pt idx="0">
                  <c:v>2356</c:v>
                </c:pt>
                <c:pt idx="1">
                  <c:v>2330</c:v>
                </c:pt>
                <c:pt idx="2">
                  <c:v>2346</c:v>
                </c:pt>
                <c:pt idx="3">
                  <c:v>2331</c:v>
                </c:pt>
                <c:pt idx="4">
                  <c:v>2371</c:v>
                </c:pt>
              </c:numCache>
            </c:numRef>
          </c:val>
        </c:ser>
        <c:ser>
          <c:idx val="0"/>
          <c:order val="4"/>
          <c:tx>
            <c:strRef>
              <c:f>Sheet1!$B$7</c:f>
              <c:strCache>
                <c:ptCount val="1"/>
                <c:pt idx="0">
                  <c:v>大阪府</c:v>
                </c:pt>
              </c:strCache>
            </c:strRef>
          </c:tx>
          <c:invertIfNegative val="0"/>
          <c:dLbls>
            <c:spPr>
              <a:solidFill>
                <a:schemeClr val="bg1"/>
              </a:solidFill>
            </c:spPr>
            <c:txPr>
              <a:bodyPr/>
              <a:lstStyle/>
              <a:p>
                <a:pPr>
                  <a:defRPr sz="900"/>
                </a:pPr>
                <a:endParaRPr lang="ja-JP"/>
              </a:p>
            </c:txPr>
            <c:dLblPos val="inEnd"/>
            <c:showLegendKey val="0"/>
            <c:showVal val="1"/>
            <c:showCatName val="0"/>
            <c:showSerName val="0"/>
            <c:showPercent val="0"/>
            <c:showBubbleSize val="0"/>
            <c:showLeaderLines val="0"/>
          </c:dLbls>
          <c:cat>
            <c:strRef>
              <c:f>Sheet1!$C$5:$G$5</c:f>
              <c:strCache>
                <c:ptCount val="5"/>
                <c:pt idx="0">
                  <c:v>H21年</c:v>
                </c:pt>
                <c:pt idx="1">
                  <c:v>H22年</c:v>
                </c:pt>
                <c:pt idx="2">
                  <c:v>H23年</c:v>
                </c:pt>
                <c:pt idx="3">
                  <c:v>H24年</c:v>
                </c:pt>
                <c:pt idx="4">
                  <c:v>H25年</c:v>
                </c:pt>
              </c:strCache>
            </c:strRef>
          </c:cat>
          <c:val>
            <c:numRef>
              <c:f>Sheet1!$C$7:$G$7</c:f>
              <c:numCache>
                <c:formatCode>General</c:formatCode>
                <c:ptCount val="5"/>
                <c:pt idx="0">
                  <c:v>143</c:v>
                </c:pt>
                <c:pt idx="1">
                  <c:v>126</c:v>
                </c:pt>
                <c:pt idx="2">
                  <c:v>120</c:v>
                </c:pt>
                <c:pt idx="3">
                  <c:v>123</c:v>
                </c:pt>
                <c:pt idx="4">
                  <c:v>119</c:v>
                </c:pt>
              </c:numCache>
            </c:numRef>
          </c:val>
        </c:ser>
        <c:dLbls>
          <c:showLegendKey val="0"/>
          <c:showVal val="0"/>
          <c:showCatName val="0"/>
          <c:showSerName val="0"/>
          <c:showPercent val="0"/>
          <c:showBubbleSize val="0"/>
        </c:dLbls>
        <c:gapWidth val="86"/>
        <c:overlap val="100"/>
        <c:serLines/>
        <c:axId val="261876736"/>
        <c:axId val="261886720"/>
      </c:barChart>
      <c:catAx>
        <c:axId val="261876736"/>
        <c:scaling>
          <c:orientation val="minMax"/>
        </c:scaling>
        <c:delete val="0"/>
        <c:axPos val="b"/>
        <c:majorTickMark val="none"/>
        <c:minorTickMark val="none"/>
        <c:tickLblPos val="nextTo"/>
        <c:crossAx val="261886720"/>
        <c:crosses val="autoZero"/>
        <c:auto val="1"/>
        <c:lblAlgn val="ctr"/>
        <c:lblOffset val="100"/>
        <c:noMultiLvlLbl val="0"/>
      </c:catAx>
      <c:valAx>
        <c:axId val="261886720"/>
        <c:scaling>
          <c:orientation val="minMax"/>
        </c:scaling>
        <c:delete val="0"/>
        <c:axPos val="l"/>
        <c:majorGridlines/>
        <c:numFmt formatCode="General" sourceLinked="1"/>
        <c:majorTickMark val="out"/>
        <c:minorTickMark val="none"/>
        <c:tickLblPos val="nextTo"/>
        <c:crossAx val="261876736"/>
        <c:crosses val="autoZero"/>
        <c:crossBetween val="between"/>
      </c:valAx>
    </c:plotArea>
    <c:legend>
      <c:legendPos val="r"/>
      <c:layout>
        <c:manualLayout>
          <c:xMode val="edge"/>
          <c:yMode val="edge"/>
          <c:x val="0.81763451028814305"/>
          <c:y val="0.10992954238929094"/>
          <c:w val="0.16499307041096267"/>
          <c:h val="0.81141312559810619"/>
        </c:manualLayout>
      </c:layout>
      <c:overlay val="0"/>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1"/>
          <c:order val="0"/>
          <c:tx>
            <c:strRef>
              <c:f>'[関西国際空王における国際線就航便数・都市数の推移.xlsx]国際線就航便数（冬）'!$A$3</c:f>
              <c:strCache>
                <c:ptCount val="1"/>
                <c:pt idx="0">
                  <c:v>合計</c:v>
                </c:pt>
              </c:strCache>
            </c:strRef>
          </c:tx>
          <c:dLbls>
            <c:showLegendKey val="0"/>
            <c:showVal val="1"/>
            <c:showCatName val="0"/>
            <c:showSerName val="0"/>
            <c:showPercent val="0"/>
            <c:showBubbleSize val="0"/>
            <c:showLeaderLines val="0"/>
          </c:dLbls>
          <c:cat>
            <c:strRef>
              <c:f>'[関西国際空王における国際線就航便数・都市数の推移.xlsx]国際線就航便数（冬）'!$B$2:$I$2</c:f>
              <c:strCache>
                <c:ptCount val="8"/>
                <c:pt idx="0">
                  <c:v>H18</c:v>
                </c:pt>
                <c:pt idx="1">
                  <c:v>19</c:v>
                </c:pt>
                <c:pt idx="2">
                  <c:v>20</c:v>
                </c:pt>
                <c:pt idx="3">
                  <c:v>21</c:v>
                </c:pt>
                <c:pt idx="4">
                  <c:v>22</c:v>
                </c:pt>
                <c:pt idx="5">
                  <c:v>23</c:v>
                </c:pt>
                <c:pt idx="6">
                  <c:v>24</c:v>
                </c:pt>
                <c:pt idx="7">
                  <c:v>25</c:v>
                </c:pt>
              </c:strCache>
            </c:strRef>
          </c:cat>
          <c:val>
            <c:numRef>
              <c:f>'[関西国際空王における国際線就航便数・都市数の推移.xlsx]国際線就航便数（冬）'!$B$3:$I$3</c:f>
              <c:numCache>
                <c:formatCode>General</c:formatCode>
                <c:ptCount val="8"/>
                <c:pt idx="0">
                  <c:v>726</c:v>
                </c:pt>
                <c:pt idx="1">
                  <c:v>779</c:v>
                </c:pt>
                <c:pt idx="2">
                  <c:v>765</c:v>
                </c:pt>
                <c:pt idx="3">
                  <c:v>711.5</c:v>
                </c:pt>
                <c:pt idx="4">
                  <c:v>728</c:v>
                </c:pt>
                <c:pt idx="5">
                  <c:v>770</c:v>
                </c:pt>
                <c:pt idx="6">
                  <c:v>810</c:v>
                </c:pt>
                <c:pt idx="7">
                  <c:v>868</c:v>
                </c:pt>
              </c:numCache>
            </c:numRef>
          </c:val>
          <c:smooth val="0"/>
        </c:ser>
        <c:ser>
          <c:idx val="2"/>
          <c:order val="1"/>
          <c:tx>
            <c:strRef>
              <c:f>'[関西国際空王における国際線就航便数・都市数の推移.xlsx]国際線就航便数（冬）'!$A$4</c:f>
              <c:strCache>
                <c:ptCount val="1"/>
                <c:pt idx="0">
                  <c:v>旅客</c:v>
                </c:pt>
              </c:strCache>
            </c:strRef>
          </c:tx>
          <c:dLbls>
            <c:showLegendKey val="0"/>
            <c:showVal val="1"/>
            <c:showCatName val="0"/>
            <c:showSerName val="0"/>
            <c:showPercent val="0"/>
            <c:showBubbleSize val="0"/>
            <c:showLeaderLines val="0"/>
          </c:dLbls>
          <c:cat>
            <c:strRef>
              <c:f>'[関西国際空王における国際線就航便数・都市数の推移.xlsx]国際線就航便数（冬）'!$B$2:$I$2</c:f>
              <c:strCache>
                <c:ptCount val="8"/>
                <c:pt idx="0">
                  <c:v>H18</c:v>
                </c:pt>
                <c:pt idx="1">
                  <c:v>19</c:v>
                </c:pt>
                <c:pt idx="2">
                  <c:v>20</c:v>
                </c:pt>
                <c:pt idx="3">
                  <c:v>21</c:v>
                </c:pt>
                <c:pt idx="4">
                  <c:v>22</c:v>
                </c:pt>
                <c:pt idx="5">
                  <c:v>23</c:v>
                </c:pt>
                <c:pt idx="6">
                  <c:v>24</c:v>
                </c:pt>
                <c:pt idx="7">
                  <c:v>25</c:v>
                </c:pt>
              </c:strCache>
            </c:strRef>
          </c:cat>
          <c:val>
            <c:numRef>
              <c:f>'[関西国際空王における国際線就航便数・都市数の推移.xlsx]国際線就航便数（冬）'!$B$4:$I$4</c:f>
              <c:numCache>
                <c:formatCode>General</c:formatCode>
                <c:ptCount val="8"/>
                <c:pt idx="0">
                  <c:v>565</c:v>
                </c:pt>
                <c:pt idx="1">
                  <c:v>578</c:v>
                </c:pt>
                <c:pt idx="2">
                  <c:v>611</c:v>
                </c:pt>
                <c:pt idx="3">
                  <c:v>589</c:v>
                </c:pt>
                <c:pt idx="4">
                  <c:v>577</c:v>
                </c:pt>
                <c:pt idx="5">
                  <c:v>624</c:v>
                </c:pt>
                <c:pt idx="6">
                  <c:v>681</c:v>
                </c:pt>
                <c:pt idx="7">
                  <c:v>726</c:v>
                </c:pt>
              </c:numCache>
            </c:numRef>
          </c:val>
          <c:smooth val="0"/>
        </c:ser>
        <c:ser>
          <c:idx val="3"/>
          <c:order val="2"/>
          <c:tx>
            <c:strRef>
              <c:f>'[関西国際空王における国際線就航便数・都市数の推移.xlsx]国際線就航便数（冬）'!$A$5</c:f>
              <c:strCache>
                <c:ptCount val="1"/>
                <c:pt idx="0">
                  <c:v>貨物</c:v>
                </c:pt>
              </c:strCache>
            </c:strRef>
          </c:tx>
          <c:dLbls>
            <c:dLblPos val="r"/>
            <c:showLegendKey val="0"/>
            <c:showVal val="1"/>
            <c:showCatName val="0"/>
            <c:showSerName val="0"/>
            <c:showPercent val="0"/>
            <c:showBubbleSize val="0"/>
            <c:showLeaderLines val="0"/>
          </c:dLbls>
          <c:cat>
            <c:strRef>
              <c:f>'[関西国際空王における国際線就航便数・都市数の推移.xlsx]国際線就航便数（冬）'!$B$2:$I$2</c:f>
              <c:strCache>
                <c:ptCount val="8"/>
                <c:pt idx="0">
                  <c:v>H18</c:v>
                </c:pt>
                <c:pt idx="1">
                  <c:v>19</c:v>
                </c:pt>
                <c:pt idx="2">
                  <c:v>20</c:v>
                </c:pt>
                <c:pt idx="3">
                  <c:v>21</c:v>
                </c:pt>
                <c:pt idx="4">
                  <c:v>22</c:v>
                </c:pt>
                <c:pt idx="5">
                  <c:v>23</c:v>
                </c:pt>
                <c:pt idx="6">
                  <c:v>24</c:v>
                </c:pt>
                <c:pt idx="7">
                  <c:v>25</c:v>
                </c:pt>
              </c:strCache>
            </c:strRef>
          </c:cat>
          <c:val>
            <c:numRef>
              <c:f>'[関西国際空王における国際線就航便数・都市数の推移.xlsx]国際線就航便数（冬）'!$B$5:$I$5</c:f>
              <c:numCache>
                <c:formatCode>General</c:formatCode>
                <c:ptCount val="8"/>
                <c:pt idx="0">
                  <c:v>161</c:v>
                </c:pt>
                <c:pt idx="1">
                  <c:v>201</c:v>
                </c:pt>
                <c:pt idx="2">
                  <c:v>154</c:v>
                </c:pt>
                <c:pt idx="3">
                  <c:v>122.5</c:v>
                </c:pt>
                <c:pt idx="4">
                  <c:v>151</c:v>
                </c:pt>
                <c:pt idx="5">
                  <c:v>146</c:v>
                </c:pt>
                <c:pt idx="6">
                  <c:v>129</c:v>
                </c:pt>
                <c:pt idx="7">
                  <c:v>142</c:v>
                </c:pt>
              </c:numCache>
            </c:numRef>
          </c:val>
          <c:smooth val="0"/>
        </c:ser>
        <c:dLbls>
          <c:showLegendKey val="0"/>
          <c:showVal val="0"/>
          <c:showCatName val="0"/>
          <c:showSerName val="0"/>
          <c:showPercent val="0"/>
          <c:showBubbleSize val="0"/>
        </c:dLbls>
        <c:marker val="1"/>
        <c:smooth val="0"/>
        <c:axId val="264067712"/>
        <c:axId val="264077696"/>
      </c:lineChart>
      <c:catAx>
        <c:axId val="264067712"/>
        <c:scaling>
          <c:orientation val="minMax"/>
        </c:scaling>
        <c:delete val="0"/>
        <c:axPos val="b"/>
        <c:majorTickMark val="out"/>
        <c:minorTickMark val="none"/>
        <c:tickLblPos val="nextTo"/>
        <c:crossAx val="264077696"/>
        <c:crosses val="autoZero"/>
        <c:auto val="1"/>
        <c:lblAlgn val="ctr"/>
        <c:lblOffset val="100"/>
        <c:noMultiLvlLbl val="0"/>
      </c:catAx>
      <c:valAx>
        <c:axId val="264077696"/>
        <c:scaling>
          <c:orientation val="minMax"/>
        </c:scaling>
        <c:delete val="0"/>
        <c:axPos val="l"/>
        <c:majorGridlines/>
        <c:numFmt formatCode="General" sourceLinked="1"/>
        <c:majorTickMark val="out"/>
        <c:minorTickMark val="none"/>
        <c:tickLblPos val="nextTo"/>
        <c:crossAx val="264067712"/>
        <c:crosses val="autoZero"/>
        <c:crossBetween val="between"/>
        <c:majorUnit val="200"/>
      </c:valAx>
    </c:plotArea>
    <c:legend>
      <c:legendPos val="r"/>
      <c:layout/>
      <c:overlay val="1"/>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7.emf"/></Relationships>
</file>

<file path=ppt/drawings/drawing1.xml><?xml version="1.0" encoding="utf-8"?>
<c:userShapes xmlns:c="http://schemas.openxmlformats.org/drawingml/2006/chart">
  <cdr:relSizeAnchor xmlns:cdr="http://schemas.openxmlformats.org/drawingml/2006/chartDrawing">
    <cdr:from>
      <cdr:x>0.00857</cdr:x>
      <cdr:y>0.01156</cdr:y>
    </cdr:from>
    <cdr:to>
      <cdr:x>0.27338</cdr:x>
      <cdr:y>0.06665</cdr:y>
    </cdr:to>
    <cdr:sp macro="" textlink="">
      <cdr:nvSpPr>
        <cdr:cNvPr id="2" name="正方形/長方形 1"/>
        <cdr:cNvSpPr/>
      </cdr:nvSpPr>
      <cdr:spPr>
        <a:xfrm xmlns:a="http://schemas.openxmlformats.org/drawingml/2006/main">
          <a:off x="57150" y="47625"/>
          <a:ext cx="1766888" cy="226946"/>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ja-JP" altLang="en-US" sz="1050">
              <a:solidFill>
                <a:schemeClr val="tx1"/>
              </a:solidFill>
              <a:latin typeface="HGPｺﾞｼｯｸM" panose="020B0600000000000000" pitchFamily="50" charset="-128"/>
              <a:ea typeface="HGPｺﾞｼｯｸM" panose="020B0600000000000000" pitchFamily="50" charset="-128"/>
            </a:rPr>
            <a:t>（季節調整済、倍）</a:t>
          </a:r>
          <a:endParaRPr lang="ja-JP" sz="1050">
            <a:solidFill>
              <a:schemeClr val="tx1"/>
            </a:solidFill>
            <a:latin typeface="HGPｺﾞｼｯｸM" panose="020B0600000000000000" pitchFamily="50" charset="-128"/>
            <a:ea typeface="HGPｺﾞｼｯｸM" panose="020B0600000000000000" pitchFamily="50" charset="-128"/>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0.68044</cdr:x>
      <cdr:y>0.05763</cdr:y>
    </cdr:from>
    <cdr:to>
      <cdr:x>0.86265</cdr:x>
      <cdr:y>0.12769</cdr:y>
    </cdr:to>
    <cdr:sp macro="" textlink="">
      <cdr:nvSpPr>
        <cdr:cNvPr id="2" name="正方形/長方形 1"/>
        <cdr:cNvSpPr/>
      </cdr:nvSpPr>
      <cdr:spPr>
        <a:xfrm xmlns:a="http://schemas.openxmlformats.org/drawingml/2006/main">
          <a:off x="4624345" y="242881"/>
          <a:ext cx="1238315" cy="29529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ja-JP" altLang="en-US" sz="800" dirty="0">
              <a:latin typeface="Meiryo UI" panose="020B0604030504040204" pitchFamily="50" charset="-128"/>
              <a:ea typeface="Meiryo UI" panose="020B0604030504040204" pitchFamily="50" charset="-128"/>
              <a:cs typeface="Meiryo UI" panose="020B0604030504040204" pitchFamily="50" charset="-128"/>
            </a:rPr>
            <a:t>（単位：千トン</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endParaRPr lang="ja-JP" sz="900"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dr:relSizeAnchor xmlns:cdr="http://schemas.openxmlformats.org/drawingml/2006/chartDrawing">
    <cdr:from>
      <cdr:x>0.00491</cdr:x>
      <cdr:y>0.39435</cdr:y>
    </cdr:from>
    <cdr:to>
      <cdr:x>0.03994</cdr:x>
      <cdr:y>0.85085</cdr:y>
    </cdr:to>
    <cdr:sp macro="" textlink="">
      <cdr:nvSpPr>
        <cdr:cNvPr id="3" name="正方形/長方形 2"/>
        <cdr:cNvSpPr/>
      </cdr:nvSpPr>
      <cdr:spPr>
        <a:xfrm xmlns:a="http://schemas.openxmlformats.org/drawingml/2006/main">
          <a:off x="33338" y="1662114"/>
          <a:ext cx="238125" cy="1924049"/>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vert="eaVert" anchor="ctr" anchorCtr="0"/>
        <a:lstStyle xmlns:a="http://schemas.openxmlformats.org/drawingml/2006/main"/>
        <a:p xmlns:a="http://schemas.openxmlformats.org/drawingml/2006/main">
          <a:pPr algn="ctr"/>
          <a:r>
            <a:rPr lang="ja-JP" altLang="en-US" sz="1050" dirty="0">
              <a:solidFill>
                <a:schemeClr val="tx1"/>
              </a:solidFill>
            </a:rPr>
            <a:t>関西空港貨物取扱量</a:t>
          </a:r>
          <a:endParaRPr lang="ja-JP" sz="1050" dirty="0">
            <a:solidFill>
              <a:schemeClr val="tx1"/>
            </a:solidFill>
          </a:endParaRPr>
        </a:p>
      </cdr:txBody>
    </cdr:sp>
  </cdr:relSizeAnchor>
  <cdr:relSizeAnchor xmlns:cdr="http://schemas.openxmlformats.org/drawingml/2006/chartDrawing">
    <cdr:from>
      <cdr:x>0.80916</cdr:x>
      <cdr:y>0.31073</cdr:y>
    </cdr:from>
    <cdr:to>
      <cdr:x>0.8442</cdr:x>
      <cdr:y>0.84595</cdr:y>
    </cdr:to>
    <cdr:sp macro="" textlink="">
      <cdr:nvSpPr>
        <cdr:cNvPr id="4" name="正方形/長方形 3"/>
        <cdr:cNvSpPr/>
      </cdr:nvSpPr>
      <cdr:spPr>
        <a:xfrm xmlns:a="http://schemas.openxmlformats.org/drawingml/2006/main">
          <a:off x="5499100" y="1309689"/>
          <a:ext cx="238125" cy="2255835"/>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eaVert" anchor="ctr" anchorCtr="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ja-JP" altLang="en-US" sz="1050" dirty="0">
              <a:solidFill>
                <a:schemeClr val="tx1"/>
              </a:solidFill>
            </a:rPr>
            <a:t>大阪港・神戸港貨物取扱量</a:t>
          </a:r>
          <a:endParaRPr lang="ja-JP" sz="1050" dirty="0">
            <a:solidFill>
              <a:schemeClr val="tx1"/>
            </a:solidFill>
          </a:endParaRPr>
        </a:p>
      </cdr:txBody>
    </cdr:sp>
  </cdr:relSizeAnchor>
  <cdr:relSizeAnchor xmlns:cdr="http://schemas.openxmlformats.org/drawingml/2006/chartDrawing">
    <cdr:from>
      <cdr:x>0</cdr:x>
      <cdr:y>0.05273</cdr:y>
    </cdr:from>
    <cdr:to>
      <cdr:x>0.18221</cdr:x>
      <cdr:y>0.12279</cdr:y>
    </cdr:to>
    <cdr:sp macro="" textlink="">
      <cdr:nvSpPr>
        <cdr:cNvPr id="5" name="正方形/長方形 4"/>
        <cdr:cNvSpPr/>
      </cdr:nvSpPr>
      <cdr:spPr>
        <a:xfrm xmlns:a="http://schemas.openxmlformats.org/drawingml/2006/main">
          <a:off x="0" y="222250"/>
          <a:ext cx="1238315" cy="29529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ja-JP" altLang="en-US" sz="800" dirty="0">
              <a:latin typeface="Meiryo UI" panose="020B0604030504040204" pitchFamily="50" charset="-128"/>
              <a:ea typeface="Meiryo UI" panose="020B0604030504040204" pitchFamily="50" charset="-128"/>
              <a:cs typeface="Meiryo UI" panose="020B0604030504040204" pitchFamily="50" charset="-128"/>
            </a:rPr>
            <a:t>（単位：千トン</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endParaRPr lang="ja-JP" sz="900"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0.00678</cdr:x>
      <cdr:y>0.0159</cdr:y>
    </cdr:from>
    <cdr:to>
      <cdr:x>0.07903</cdr:x>
      <cdr:y>0.0934</cdr:y>
    </cdr:to>
    <cdr:sp macro="" textlink="">
      <cdr:nvSpPr>
        <cdr:cNvPr id="2" name="テキスト ボックス 1"/>
        <cdr:cNvSpPr txBox="1"/>
      </cdr:nvSpPr>
      <cdr:spPr>
        <a:xfrm xmlns:a="http://schemas.openxmlformats.org/drawingml/2006/main">
          <a:off x="50800" y="50800"/>
          <a:ext cx="541634" cy="24766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1100" dirty="0"/>
            <a:t>(%)</a:t>
          </a:r>
          <a:endParaRPr lang="ja-JP" altLang="en-US"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0.04896</cdr:x>
      <cdr:y>0.05556</cdr:y>
    </cdr:from>
    <cdr:to>
      <cdr:x>0.14688</cdr:x>
      <cdr:y>0.15625</cdr:y>
    </cdr:to>
    <cdr:sp macro="" textlink="">
      <cdr:nvSpPr>
        <cdr:cNvPr id="3" name="テキスト ボックス 2"/>
        <cdr:cNvSpPr txBox="1"/>
      </cdr:nvSpPr>
      <cdr:spPr>
        <a:xfrm xmlns:a="http://schemas.openxmlformats.org/drawingml/2006/main">
          <a:off x="223838" y="152400"/>
          <a:ext cx="447675" cy="2762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900"/>
            <a:t>(</a:t>
          </a:r>
          <a:r>
            <a:rPr lang="ja-JP" altLang="en-US" sz="900"/>
            <a:t>万人</a:t>
          </a:r>
          <a:r>
            <a:rPr lang="en-US" altLang="ja-JP" sz="900"/>
            <a:t>)</a:t>
          </a:r>
          <a:endParaRPr lang="ja-JP" altLang="en-US" sz="900"/>
        </a:p>
      </cdr:txBody>
    </cdr:sp>
  </cdr:relSizeAnchor>
  <cdr:relSizeAnchor xmlns:cdr="http://schemas.openxmlformats.org/drawingml/2006/chartDrawing">
    <cdr:from>
      <cdr:x>0.01466</cdr:x>
      <cdr:y>0</cdr:y>
    </cdr:from>
    <cdr:to>
      <cdr:x>1</cdr:x>
      <cdr:y>0.19948</cdr:y>
    </cdr:to>
    <cdr:sp macro="" textlink="">
      <cdr:nvSpPr>
        <cdr:cNvPr id="4" name="正方形/長方形 3"/>
        <cdr:cNvSpPr/>
      </cdr:nvSpPr>
      <cdr:spPr>
        <a:xfrm xmlns:a="http://schemas.openxmlformats.org/drawingml/2006/main">
          <a:off x="67026" y="0"/>
          <a:ext cx="4504974" cy="707886"/>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来阪外国人数と訪問率</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xmlns:a="http://schemas.openxmlformats.org/drawingml/2006/main">
          <a:pPr marL="177800" indent="-177800"/>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出典：</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観光庁</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「訪日外国人消費動向調査</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1200" dirty="0">
            <a:latin typeface="Meiryo UI" panose="020B0604030504040204" pitchFamily="50" charset="-128"/>
            <a:ea typeface="Meiryo UI" panose="020B0604030504040204" pitchFamily="50" charset="-128"/>
            <a:cs typeface="Meiryo UI" panose="020B0604030504040204" pitchFamily="50" charset="-128"/>
          </a:endParaRPr>
        </a:p>
        <a:p xmlns:a="http://schemas.openxmlformats.org/drawingml/2006/main">
          <a:pPr marL="177800" indent="-177800"/>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fld id="{B97A48F3-A724-4C50-AB8C-62AD5A6214D2}" type="datetimeFigureOut">
              <a:rPr kumimoji="1" lang="ja-JP" altLang="en-US" smtClean="0"/>
              <a:pPr/>
              <a:t>2014/8/21</a:t>
            </a:fld>
            <a:endParaRPr kumimoji="1" lang="ja-JP" altLang="en-US"/>
          </a:p>
        </p:txBody>
      </p:sp>
      <p:sp>
        <p:nvSpPr>
          <p:cNvPr id="4" name="フッター プレースホルダー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2809F5EA-51D7-4105-B835-3B3227DB692A}" type="slidenum">
              <a:rPr kumimoji="1" lang="ja-JP" altLang="en-US" smtClean="0"/>
              <a:pPr/>
              <a:t>‹#›</a:t>
            </a:fld>
            <a:endParaRPr kumimoji="1" lang="ja-JP" altLang="en-US"/>
          </a:p>
        </p:txBody>
      </p:sp>
    </p:spTree>
    <p:extLst>
      <p:ext uri="{BB962C8B-B14F-4D97-AF65-F5344CB8AC3E}">
        <p14:creationId xmlns:p14="http://schemas.microsoft.com/office/powerpoint/2010/main" val="24242610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08113AC0-15A0-4DAC-9951-D33C541E6C7A}" type="datetimeFigureOut">
              <a:rPr kumimoji="1" lang="ja-JP" altLang="en-US" smtClean="0"/>
              <a:pPr/>
              <a:t>2014/8/21</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C81005DB-AF70-41D7-A185-2905A016DB4F}" type="slidenum">
              <a:rPr kumimoji="1" lang="ja-JP" altLang="en-US" smtClean="0"/>
              <a:pPr/>
              <a:t>‹#›</a:t>
            </a:fld>
            <a:endParaRPr kumimoji="1" lang="ja-JP" altLang="en-US"/>
          </a:p>
        </p:txBody>
      </p:sp>
    </p:spTree>
    <p:extLst>
      <p:ext uri="{BB962C8B-B14F-4D97-AF65-F5344CB8AC3E}">
        <p14:creationId xmlns:p14="http://schemas.microsoft.com/office/powerpoint/2010/main" val="83485002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1</a:t>
            </a:fld>
            <a:endParaRPr kumimoji="1" lang="ja-JP" altLang="en-US"/>
          </a:p>
        </p:txBody>
      </p:sp>
    </p:spTree>
    <p:extLst>
      <p:ext uri="{BB962C8B-B14F-4D97-AF65-F5344CB8AC3E}">
        <p14:creationId xmlns:p14="http://schemas.microsoft.com/office/powerpoint/2010/main" val="2157422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16</a:t>
            </a:fld>
            <a:endParaRPr kumimoji="1" lang="ja-JP" altLang="en-US"/>
          </a:p>
        </p:txBody>
      </p:sp>
    </p:spTree>
    <p:extLst>
      <p:ext uri="{BB962C8B-B14F-4D97-AF65-F5344CB8AC3E}">
        <p14:creationId xmlns:p14="http://schemas.microsoft.com/office/powerpoint/2010/main" val="2766384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267738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58</a:t>
            </a:fld>
            <a:endParaRPr kumimoji="1" lang="ja-JP" altLang="en-US"/>
          </a:p>
        </p:txBody>
      </p:sp>
    </p:spTree>
    <p:extLst>
      <p:ext uri="{BB962C8B-B14F-4D97-AF65-F5344CB8AC3E}">
        <p14:creationId xmlns:p14="http://schemas.microsoft.com/office/powerpoint/2010/main" val="2811859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003752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CE151CF6-0C16-4F8E-B4DF-052667DACDF0}" type="datetime1">
              <a:rPr kumimoji="1" lang="ja-JP" altLang="en-US" smtClean="0"/>
              <a:t>2014/8/21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856E5EEC-149B-42CE-91A4-C696B896CAE2}" type="datetime1">
              <a:rPr kumimoji="1" lang="ja-JP" altLang="en-US" smtClean="0"/>
              <a:t>2014/8/21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8B6955D-525A-4126-8B9C-B9BFADC6F2F9}" type="datetime1">
              <a:rPr kumimoji="1" lang="ja-JP" altLang="en-US" smtClean="0"/>
              <a:t>2014/8/21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BCBD989-5D79-4CE5-9C88-B03134AAD875}" type="datetime1">
              <a:rPr kumimoji="1" lang="ja-JP" altLang="en-US" smtClean="0"/>
              <a:t>2014/8/21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0DF2EB2-E4D2-4979-86C1-8F3E91C6F88F}" type="datetime1">
              <a:rPr kumimoji="1" lang="ja-JP" altLang="en-US" smtClean="0"/>
              <a:t>2014/8/21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551EC2AA-1350-4E49-821E-3B60371D77AD}" type="datetime1">
              <a:rPr kumimoji="1" lang="ja-JP" altLang="en-US" smtClean="0"/>
              <a:t>2014/8/21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8D9AF256-13B0-4C92-8C2A-7AFD553F3B20}" type="datetime1">
              <a:rPr kumimoji="1" lang="ja-JP" altLang="en-US" smtClean="0"/>
              <a:t>2014/8/21</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33878529-DD4F-4D5A-8C63-A23F5B8D5396}" type="datetime1">
              <a:rPr kumimoji="1" lang="ja-JP" altLang="en-US" smtClean="0"/>
              <a:t>2014/8/21</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04A1825C-9738-48E1-AEC4-93768742CF74}" type="datetime1">
              <a:rPr kumimoji="1" lang="ja-JP" altLang="en-US" smtClean="0"/>
              <a:t>2014/8/21</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3BFAE10-48D2-4EB1-8469-FA201B7D5474}" type="datetime1">
              <a:rPr kumimoji="1" lang="ja-JP" altLang="en-US" smtClean="0"/>
              <a:t>2014/8/21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58B4B5FC-99F2-4866-AC7B-36C5F976FF1E}" type="datetime1">
              <a:rPr kumimoji="1" lang="ja-JP" altLang="en-US" smtClean="0"/>
              <a:t>2014/8/21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33BDF2-2E74-451C-8258-174E7EDE6EB4}" type="datetime1">
              <a:rPr kumimoji="1" lang="ja-JP" altLang="en-US" smtClean="0"/>
              <a:t>2014/8/21</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emf"/></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oleObject" Target="../embeddings/oleObject4.bin"/><Relationship Id="rId7" Type="http://schemas.openxmlformats.org/officeDocument/2006/relationships/package" Target="../embeddings/Microsoft_Excel_______5.xlsx"/><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5.bin"/><Relationship Id="rId5" Type="http://schemas.openxmlformats.org/officeDocument/2006/relationships/image" Target="../media/image27.emf"/><Relationship Id="rId4" Type="http://schemas.openxmlformats.org/officeDocument/2006/relationships/package" Target="../embeddings/Microsoft_Excel_______4.xlsx"/></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hart" Target="../charts/chart11.xml"/><Relationship Id="rId4" Type="http://schemas.openxmlformats.org/officeDocument/2006/relationships/chart" Target="../charts/char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70.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2.xml"/><Relationship Id="rId5" Type="http://schemas.openxmlformats.org/officeDocument/2006/relationships/image" Target="../media/image48.emf"/><Relationship Id="rId4" Type="http://schemas.openxmlformats.org/officeDocument/2006/relationships/image" Target="../media/image47.png"/></Relationships>
</file>

<file path=ppt/slides/_rels/slide7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1560" y="1556792"/>
            <a:ext cx="7772400" cy="1470025"/>
          </a:xfrm>
        </p:spPr>
        <p:txBody>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データでみる</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b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「大阪の成長戦略</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サブタイトル 2"/>
          <p:cNvSpPr>
            <a:spLocks noGrp="1"/>
          </p:cNvSpPr>
          <p:nvPr>
            <p:ph type="subTitle" idx="1"/>
          </p:nvPr>
        </p:nvSpPr>
        <p:spPr>
          <a:xfrm>
            <a:off x="1371600" y="4941168"/>
            <a:ext cx="6400800" cy="697632"/>
          </a:xfrm>
        </p:spPr>
        <p:txBody>
          <a:bodyPr/>
          <a:lstStyle/>
          <a:p>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7</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7380312" y="332656"/>
            <a:ext cx="1152128" cy="307777"/>
          </a:xfrm>
          <a:prstGeom prst="rect">
            <a:avLst/>
          </a:prstGeom>
          <a:noFill/>
          <a:ln>
            <a:solidFill>
              <a:schemeClr val="accent1"/>
            </a:solidFill>
          </a:ln>
        </p:spPr>
        <p:txBody>
          <a:bodyPr wrap="square" rtlCol="0">
            <a:spAutoFit/>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資料２</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87250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88000" y="0"/>
            <a:ext cx="8600142" cy="307777"/>
          </a:xfrm>
          <a:prstGeom prst="rect">
            <a:avLst/>
          </a:prstGeom>
        </p:spPr>
        <p:txBody>
          <a:bodyPr wrap="square">
            <a:spAutoFit/>
          </a:bodyPr>
          <a:lstStyle/>
          <a:p>
            <a:pPr marL="177800" indent="-177800"/>
            <a:r>
              <a:rPr lang="ja-JP" altLang="ja-JP" sz="1400" dirty="0">
                <a:latin typeface="HGPｺﾞｼｯｸE" pitchFamily="50" charset="-128"/>
                <a:ea typeface="HGPｺﾞｼｯｸE" pitchFamily="50" charset="-128"/>
              </a:rPr>
              <a:t>■</a:t>
            </a:r>
            <a:r>
              <a:rPr lang="ja-JP" altLang="en-US" sz="1400" dirty="0">
                <a:latin typeface="HGPｺﾞｼｯｸE" pitchFamily="50" charset="-128"/>
                <a:ea typeface="HGPｺﾞｼｯｸE" pitchFamily="50" charset="-128"/>
              </a:rPr>
              <a:t>鉱工業生産指数</a:t>
            </a:r>
            <a:r>
              <a:rPr lang="ja-JP" altLang="en-US" sz="1200" dirty="0">
                <a:latin typeface="HGPｺﾞｼｯｸE" pitchFamily="50" charset="-128"/>
                <a:ea typeface="HGPｺﾞｼｯｸE" pitchFamily="50" charset="-128"/>
              </a:rPr>
              <a:t>（出典：大阪府統計課「大阪の工業動向」、近畿経済産業局「鉱工業指数」、経済産業省「鉱工業指数」）</a:t>
            </a:r>
          </a:p>
        </p:txBody>
      </p:sp>
      <p:sp>
        <p:nvSpPr>
          <p:cNvPr id="6" name="正方形/長方形 5"/>
          <p:cNvSpPr/>
          <p:nvPr/>
        </p:nvSpPr>
        <p:spPr>
          <a:xfrm>
            <a:off x="288000" y="2894954"/>
            <a:ext cx="5381634" cy="307777"/>
          </a:xfrm>
          <a:prstGeom prst="rect">
            <a:avLst/>
          </a:prstGeom>
        </p:spPr>
        <p:txBody>
          <a:bodyPr wrap="square">
            <a:spAutoFit/>
          </a:bodyPr>
          <a:lstStyle/>
          <a:p>
            <a:pPr marL="177800" indent="-177800"/>
            <a:r>
              <a:rPr lang="ja-JP" altLang="ja-JP" sz="1400" dirty="0">
                <a:latin typeface="HGPｺﾞｼｯｸE" pitchFamily="50" charset="-128"/>
                <a:ea typeface="HGPｺﾞｼｯｸE" pitchFamily="50" charset="-128"/>
              </a:rPr>
              <a:t>■</a:t>
            </a:r>
            <a:r>
              <a:rPr lang="zh-TW" altLang="en-US" sz="1400" dirty="0">
                <a:latin typeface="HGPｺﾞｼｯｸE" pitchFamily="50" charset="-128"/>
                <a:ea typeface="HGPｺﾞｼｯｸE" pitchFamily="50" charset="-128"/>
              </a:rPr>
              <a:t>輸出額</a:t>
            </a:r>
            <a:r>
              <a:rPr lang="zh-TW" altLang="en-US" sz="1200" dirty="0">
                <a:latin typeface="HGPｺﾞｼｯｸE" pitchFamily="50" charset="-128"/>
                <a:ea typeface="HGPｺﾞｼｯｸE" pitchFamily="50" charset="-128"/>
              </a:rPr>
              <a:t>（出典：大阪税関「貿易統計」、日本銀行「時系列統計」）</a:t>
            </a:r>
            <a:endParaRPr lang="ja-JP" altLang="en-US" sz="1200" dirty="0">
              <a:latin typeface="HGPｺﾞｼｯｸE" pitchFamily="50" charset="-128"/>
              <a:ea typeface="HGPｺﾞｼｯｸE" pitchFamily="50" charset="-128"/>
            </a:endParaRPr>
          </a:p>
        </p:txBody>
      </p:sp>
      <p:sp>
        <p:nvSpPr>
          <p:cNvPr id="3" name="正方形/長方形 2"/>
          <p:cNvSpPr/>
          <p:nvPr/>
        </p:nvSpPr>
        <p:spPr>
          <a:xfrm>
            <a:off x="4822464" y="2409567"/>
            <a:ext cx="2993127" cy="461665"/>
          </a:xfrm>
          <a:prstGeom prst="rect">
            <a:avLst/>
          </a:prstGeom>
        </p:spPr>
        <p:txBody>
          <a:bodyPr wrap="none">
            <a:spAutoFit/>
          </a:bodyPr>
          <a:lstStyle/>
          <a:p>
            <a:r>
              <a:rPr lang="ja-JP" altLang="ja-JP" sz="1200" dirty="0">
                <a:latin typeface="ＭＳ Ｐ明朝" pitchFamily="18" charset="-128"/>
                <a:ea typeface="ＭＳ Ｐ明朝" pitchFamily="18" charset="-128"/>
              </a:rPr>
              <a:t>※大阪府は製造工業指数</a:t>
            </a:r>
            <a:endParaRPr lang="en-US" altLang="ja-JP" sz="1200" dirty="0">
              <a:latin typeface="ＭＳ Ｐ明朝" pitchFamily="18" charset="-128"/>
              <a:ea typeface="ＭＳ Ｐ明朝" pitchFamily="18" charset="-128"/>
            </a:endParaRPr>
          </a:p>
          <a:p>
            <a:r>
              <a:rPr lang="en-US" altLang="ja-JP" sz="1200" dirty="0">
                <a:latin typeface="ＭＳ Ｐ明朝" pitchFamily="18" charset="-128"/>
                <a:ea typeface="ＭＳ Ｐ明朝" pitchFamily="18" charset="-128"/>
              </a:rPr>
              <a:t>※</a:t>
            </a:r>
            <a:r>
              <a:rPr lang="ja-JP" altLang="en-US" sz="1200" dirty="0">
                <a:latin typeface="ＭＳ Ｐ明朝" pitchFamily="18" charset="-128"/>
                <a:ea typeface="ＭＳ Ｐ明朝" pitchFamily="18" charset="-128"/>
              </a:rPr>
              <a:t>大阪府の</a:t>
            </a:r>
            <a:r>
              <a:rPr lang="en-US" altLang="ja-JP" sz="1200" dirty="0" smtClean="0">
                <a:latin typeface="ＭＳ Ｐ明朝" pitchFamily="18" charset="-128"/>
                <a:ea typeface="ＭＳ Ｐ明朝" pitchFamily="18" charset="-128"/>
              </a:rPr>
              <a:t>H26</a:t>
            </a:r>
            <a:r>
              <a:rPr lang="ja-JP" altLang="en-US" sz="1200" dirty="0" smtClean="0">
                <a:latin typeface="ＭＳ Ｐ明朝" pitchFamily="18" charset="-128"/>
                <a:ea typeface="ＭＳ Ｐ明朝" pitchFamily="18" charset="-128"/>
              </a:rPr>
              <a:t>年</a:t>
            </a:r>
            <a:r>
              <a:rPr lang="en-US" altLang="ja-JP" sz="1200" dirty="0" smtClean="0">
                <a:latin typeface="ＭＳ Ｐ明朝" pitchFamily="18" charset="-128"/>
                <a:ea typeface="ＭＳ Ｐ明朝" pitchFamily="18" charset="-128"/>
              </a:rPr>
              <a:t>4</a:t>
            </a:r>
            <a:r>
              <a:rPr lang="ja-JP" altLang="en-US" sz="1200" dirty="0" smtClean="0">
                <a:latin typeface="ＭＳ Ｐ明朝" pitchFamily="18" charset="-128"/>
                <a:ea typeface="ＭＳ Ｐ明朝" pitchFamily="18" charset="-128"/>
              </a:rPr>
              <a:t>月、全国の</a:t>
            </a:r>
            <a:r>
              <a:rPr lang="en-US" altLang="ja-JP" sz="1200" dirty="0" smtClean="0">
                <a:latin typeface="ＭＳ Ｐ明朝" pitchFamily="18" charset="-128"/>
                <a:ea typeface="ＭＳ Ｐ明朝" pitchFamily="18" charset="-128"/>
              </a:rPr>
              <a:t>5</a:t>
            </a:r>
            <a:r>
              <a:rPr lang="ja-JP" altLang="en-US" sz="1200" dirty="0" smtClean="0">
                <a:latin typeface="ＭＳ Ｐ明朝" pitchFamily="18" charset="-128"/>
                <a:ea typeface="ＭＳ Ｐ明朝" pitchFamily="18" charset="-128"/>
              </a:rPr>
              <a:t>月</a:t>
            </a:r>
            <a:r>
              <a:rPr lang="ja-JP" altLang="en-US" sz="1200" dirty="0">
                <a:latin typeface="ＭＳ Ｐ明朝" pitchFamily="18" charset="-128"/>
                <a:ea typeface="ＭＳ Ｐ明朝" pitchFamily="18" charset="-128"/>
              </a:rPr>
              <a:t>は速報値</a:t>
            </a:r>
            <a:endParaRPr lang="ja-JP" altLang="ja-JP" sz="1200" dirty="0">
              <a:latin typeface="ＭＳ Ｐ明朝" pitchFamily="18" charset="-128"/>
              <a:ea typeface="ＭＳ Ｐ明朝" pitchFamily="18" charset="-128"/>
            </a:endParaRPr>
          </a:p>
        </p:txBody>
      </p:sp>
      <p:sp>
        <p:nvSpPr>
          <p:cNvPr id="13" name="正方形/長方形 12"/>
          <p:cNvSpPr/>
          <p:nvPr/>
        </p:nvSpPr>
        <p:spPr>
          <a:xfrm>
            <a:off x="5074636" y="4719598"/>
            <a:ext cx="3853423" cy="646331"/>
          </a:xfrm>
          <a:prstGeom prst="rect">
            <a:avLst/>
          </a:prstGeom>
        </p:spPr>
        <p:txBody>
          <a:bodyPr wrap="square">
            <a:spAutoFit/>
          </a:bodyPr>
          <a:lstStyle/>
          <a:p>
            <a:pPr marL="95250" indent="-95250"/>
            <a:r>
              <a:rPr lang="en-US" altLang="ja-JP" sz="1200" dirty="0">
                <a:latin typeface="ＭＳ Ｐ明朝" pitchFamily="18" charset="-128"/>
                <a:ea typeface="ＭＳ Ｐ明朝" pitchFamily="18" charset="-128"/>
              </a:rPr>
              <a:t>※</a:t>
            </a:r>
            <a:r>
              <a:rPr lang="ja-JP" altLang="en-US" sz="1200" dirty="0">
                <a:latin typeface="ＭＳ Ｐ明朝" pitchFamily="18" charset="-128"/>
                <a:ea typeface="ＭＳ Ｐ明朝" pitchFamily="18" charset="-128"/>
              </a:rPr>
              <a:t>対ドル為替レートは、東京インターバンク相場、ドル・円、スポット、中心相場</a:t>
            </a:r>
            <a:r>
              <a:rPr lang="en-US" altLang="ja-JP" sz="1200" dirty="0">
                <a:latin typeface="ＭＳ Ｐ明朝" pitchFamily="18" charset="-128"/>
                <a:ea typeface="ＭＳ Ｐ明朝" pitchFamily="18" charset="-128"/>
              </a:rPr>
              <a:t>/</a:t>
            </a:r>
            <a:r>
              <a:rPr lang="ja-JP" altLang="en-US" sz="1200" dirty="0">
                <a:latin typeface="ＭＳ Ｐ明朝" pitchFamily="18" charset="-128"/>
                <a:ea typeface="ＭＳ Ｐ明朝" pitchFamily="18" charset="-128"/>
              </a:rPr>
              <a:t>月中平均</a:t>
            </a:r>
            <a:endParaRPr lang="en-US" altLang="ja-JP" sz="1200" dirty="0">
              <a:latin typeface="ＭＳ Ｐ明朝" pitchFamily="18" charset="-128"/>
              <a:ea typeface="ＭＳ Ｐ明朝" pitchFamily="18" charset="-128"/>
            </a:endParaRPr>
          </a:p>
          <a:p>
            <a:pPr marL="95250" indent="-95250"/>
            <a:r>
              <a:rPr lang="en-US" altLang="ja-JP" sz="1200" dirty="0">
                <a:latin typeface="ＭＳ Ｐ明朝" pitchFamily="18" charset="-128"/>
                <a:ea typeface="ＭＳ Ｐ明朝" pitchFamily="18" charset="-128"/>
              </a:rPr>
              <a:t>※</a:t>
            </a:r>
            <a:r>
              <a:rPr lang="ja-JP" altLang="en-US" sz="1200" dirty="0">
                <a:latin typeface="ＭＳ Ｐ明朝" pitchFamily="18" charset="-128"/>
                <a:ea typeface="ＭＳ Ｐ明朝" pitchFamily="18" charset="-128"/>
              </a:rPr>
              <a:t>輸出額の</a:t>
            </a:r>
            <a:r>
              <a:rPr lang="en-US" altLang="ja-JP" sz="1200" dirty="0" smtClean="0">
                <a:latin typeface="ＭＳ Ｐ明朝" pitchFamily="18" charset="-128"/>
                <a:ea typeface="ＭＳ Ｐ明朝" pitchFamily="18" charset="-128"/>
              </a:rPr>
              <a:t>H26</a:t>
            </a:r>
            <a:r>
              <a:rPr lang="ja-JP" altLang="en-US" sz="1200" dirty="0" smtClean="0">
                <a:latin typeface="ＭＳ Ｐ明朝" pitchFamily="18" charset="-128"/>
                <a:ea typeface="ＭＳ Ｐ明朝" pitchFamily="18" charset="-128"/>
              </a:rPr>
              <a:t>年</a:t>
            </a:r>
            <a:r>
              <a:rPr lang="en-US" altLang="ja-JP" sz="1200" dirty="0">
                <a:latin typeface="ＭＳ Ｐ明朝" pitchFamily="18" charset="-128"/>
                <a:ea typeface="ＭＳ Ｐ明朝" pitchFamily="18" charset="-128"/>
              </a:rPr>
              <a:t>5</a:t>
            </a:r>
            <a:r>
              <a:rPr lang="ja-JP" altLang="en-US" sz="1200" dirty="0" smtClean="0">
                <a:latin typeface="ＭＳ Ｐ明朝" pitchFamily="18" charset="-128"/>
                <a:ea typeface="ＭＳ Ｐ明朝" pitchFamily="18" charset="-128"/>
              </a:rPr>
              <a:t>月は</a:t>
            </a:r>
            <a:r>
              <a:rPr lang="ja-JP" altLang="en-US" sz="1200" dirty="0">
                <a:latin typeface="ＭＳ Ｐ明朝" pitchFamily="18" charset="-128"/>
                <a:ea typeface="ＭＳ Ｐ明朝" pitchFamily="18" charset="-128"/>
              </a:rPr>
              <a:t>速報値</a:t>
            </a:r>
            <a:endParaRPr lang="ja-JP" altLang="ja-JP" sz="1200" dirty="0">
              <a:latin typeface="ＭＳ Ｐ明朝" pitchFamily="18" charset="-128"/>
              <a:ea typeface="ＭＳ Ｐ明朝" pitchFamily="18" charset="-12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4192535" cy="253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2906" y="764704"/>
            <a:ext cx="3283248" cy="61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3172445"/>
            <a:ext cx="4363616" cy="2625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4048" y="3573016"/>
            <a:ext cx="2995216" cy="704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テキスト ボックス 13"/>
          <p:cNvSpPr txBox="1"/>
          <p:nvPr/>
        </p:nvSpPr>
        <p:spPr>
          <a:xfrm>
            <a:off x="8899666" y="6608385"/>
            <a:ext cx="28084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5</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110277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288000" y="1052736"/>
            <a:ext cx="8621827" cy="2398871"/>
          </a:xfrm>
          <a:prstGeom prst="roundRect">
            <a:avLst>
              <a:gd name="adj" fmla="val 6474"/>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近畿の設備投資は</a:t>
            </a:r>
            <a:r>
              <a:rPr lang="ja-JP"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緩やかに持ち直しの状況。</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lang="ja-JP"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年第</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Ⅱ</a:t>
            </a:r>
            <a:r>
              <a:rPr lang="ja-JP"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四半期</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大型</a:t>
            </a:r>
            <a:r>
              <a:rPr lang="ja-JP"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投資が一巡</a:t>
            </a:r>
            <a:r>
              <a:rPr lang="ja-JP"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した</a:t>
            </a:r>
            <a:r>
              <a:rPr lang="ja-JP"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ため</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大幅減少し</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lang="ja-JP"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年第</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Ⅱ</a:t>
            </a:r>
            <a:r>
              <a:rPr lang="ja-JP"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四半期</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ja-JP"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ややプラス</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となったが、それ以降はマイナスが拡大</a:t>
            </a:r>
            <a:r>
              <a:rPr lang="ja-JP"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改装工事や新規出店の続く卸売・</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小売など、非製造業に牽引され、</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ja-JP"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Ⅲ</a:t>
            </a:r>
            <a:r>
              <a:rPr lang="ja-JP"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四半期</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に持ち直し第</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Ⅳ</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四半期もプラス。</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年第</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四半期は大幅にプラスとなった。設備</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投資計画は</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増加。</a:t>
            </a: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179512" y="3440613"/>
            <a:ext cx="8460432" cy="492443"/>
          </a:xfrm>
          <a:prstGeom prst="rect">
            <a:avLst/>
          </a:prstGeom>
        </p:spPr>
        <p:txBody>
          <a:bodyPr wrap="square">
            <a:spAutoFit/>
          </a:bodyPr>
          <a:lstStyle/>
          <a:p>
            <a:pPr marL="177800" indent="-177800"/>
            <a:r>
              <a:rPr lang="ja-JP" altLang="ja-JP" sz="1400" dirty="0">
                <a:latin typeface="HGPｺﾞｼｯｸE" pitchFamily="50" charset="-128"/>
                <a:ea typeface="HGPｺﾞｼｯｸE" pitchFamily="50" charset="-128"/>
              </a:rPr>
              <a:t>■</a:t>
            </a:r>
            <a:r>
              <a:rPr lang="ja-JP" altLang="en-US" sz="1400" dirty="0">
                <a:latin typeface="HGPｺﾞｼｯｸE" pitchFamily="50" charset="-128"/>
                <a:ea typeface="HGPｺﾞｼｯｸE" pitchFamily="50" charset="-128"/>
              </a:rPr>
              <a:t>設備投資動向（近畿）</a:t>
            </a:r>
            <a:r>
              <a:rPr lang="ja-JP" altLang="en-US" sz="1200" dirty="0">
                <a:latin typeface="HGPｺﾞｼｯｸE" pitchFamily="50" charset="-128"/>
                <a:ea typeface="HGPｺﾞｼｯｸE" pitchFamily="50" charset="-128"/>
              </a:rPr>
              <a:t>（出典：近畿財務局「法人企業統計調査」、財務省「法人企業統計」</a:t>
            </a:r>
            <a:r>
              <a:rPr lang="en-US" altLang="ja-JP" sz="1200" dirty="0">
                <a:latin typeface="HGPｺﾞｼｯｸE" pitchFamily="50" charset="-128"/>
                <a:ea typeface="HGPｺﾞｼｯｸE" pitchFamily="50" charset="-128"/>
              </a:rPr>
              <a:t>※</a:t>
            </a:r>
            <a:r>
              <a:rPr lang="ja-JP" altLang="en-US" sz="1200" dirty="0">
                <a:latin typeface="HGPｺﾞｼｯｸE" pitchFamily="50" charset="-128"/>
                <a:ea typeface="HGPｺﾞｼｯｸE" pitchFamily="50" charset="-128"/>
              </a:rPr>
              <a:t>資本金</a:t>
            </a:r>
            <a:r>
              <a:rPr lang="en-US" altLang="ja-JP" sz="1200" dirty="0">
                <a:latin typeface="HGPｺﾞｼｯｸE" pitchFamily="50" charset="-128"/>
                <a:ea typeface="HGPｺﾞｼｯｸE" pitchFamily="50" charset="-128"/>
              </a:rPr>
              <a:t>10</a:t>
            </a:r>
            <a:r>
              <a:rPr lang="ja-JP" altLang="en-US" sz="1200" dirty="0">
                <a:latin typeface="HGPｺﾞｼｯｸE" pitchFamily="50" charset="-128"/>
                <a:ea typeface="HGPｺﾞｼｯｸE" pitchFamily="50" charset="-128"/>
              </a:rPr>
              <a:t>億円以上、全産業（金融・保険業を除く）。ソフトウエアを含む設備投資。）</a:t>
            </a:r>
          </a:p>
        </p:txBody>
      </p:sp>
      <p:sp>
        <p:nvSpPr>
          <p:cNvPr id="15" name="正方形/長方形 14"/>
          <p:cNvSpPr/>
          <p:nvPr/>
        </p:nvSpPr>
        <p:spPr>
          <a:xfrm>
            <a:off x="5415297" y="5013176"/>
            <a:ext cx="3513282" cy="1569660"/>
          </a:xfrm>
          <a:prstGeom prst="rect">
            <a:avLst/>
          </a:prstGeom>
        </p:spPr>
        <p:txBody>
          <a:bodyPr wrap="square">
            <a:spAutoFit/>
          </a:bodyPr>
          <a:lstStyle/>
          <a:p>
            <a:pPr marL="95250" indent="-95250"/>
            <a:r>
              <a:rPr lang="ja-JP" altLang="ja-JP" sz="1200" dirty="0">
                <a:latin typeface="ＭＳ Ｐ明朝" pitchFamily="18" charset="-128"/>
                <a:ea typeface="ＭＳ Ｐ明朝" pitchFamily="18" charset="-128"/>
              </a:rPr>
              <a:t>※なお、近畿財務局「法人企業景気予測調査」</a:t>
            </a:r>
            <a:r>
              <a:rPr lang="en-US" altLang="ja-JP" sz="1200" dirty="0" smtClean="0">
                <a:latin typeface="ＭＳ Ｐ明朝" pitchFamily="18" charset="-128"/>
                <a:ea typeface="ＭＳ Ｐ明朝" pitchFamily="18" charset="-128"/>
              </a:rPr>
              <a:t>H26</a:t>
            </a:r>
            <a:r>
              <a:rPr lang="ja-JP" altLang="ja-JP" sz="1200" dirty="0" smtClean="0">
                <a:latin typeface="ＭＳ Ｐ明朝" pitchFamily="18" charset="-128"/>
                <a:ea typeface="ＭＳ Ｐ明朝" pitchFamily="18" charset="-128"/>
              </a:rPr>
              <a:t>年</a:t>
            </a:r>
            <a:r>
              <a:rPr lang="en-US" altLang="ja-JP" sz="1200" dirty="0">
                <a:latin typeface="ＭＳ Ｐ明朝" pitchFamily="18" charset="-128"/>
                <a:ea typeface="ＭＳ Ｐ明朝" pitchFamily="18" charset="-128"/>
              </a:rPr>
              <a:t>4</a:t>
            </a:r>
            <a:r>
              <a:rPr lang="ja-JP" altLang="ja-JP" sz="1200" dirty="0">
                <a:latin typeface="ＭＳ Ｐ明朝" pitchFamily="18" charset="-128"/>
                <a:ea typeface="ＭＳ Ｐ明朝" pitchFamily="18" charset="-128"/>
              </a:rPr>
              <a:t>～</a:t>
            </a:r>
            <a:r>
              <a:rPr lang="en-US" altLang="ja-JP" sz="1200" dirty="0">
                <a:latin typeface="ＭＳ Ｐ明朝" pitchFamily="18" charset="-128"/>
                <a:ea typeface="ＭＳ Ｐ明朝" pitchFamily="18" charset="-128"/>
              </a:rPr>
              <a:t>6</a:t>
            </a:r>
            <a:r>
              <a:rPr lang="ja-JP" altLang="ja-JP" sz="1200" dirty="0">
                <a:latin typeface="ＭＳ Ｐ明朝" pitchFamily="18" charset="-128"/>
                <a:ea typeface="ＭＳ Ｐ明朝" pitchFamily="18" charset="-128"/>
              </a:rPr>
              <a:t>月期</a:t>
            </a:r>
            <a:r>
              <a:rPr lang="en-US" altLang="ja-JP" sz="1200" dirty="0" smtClean="0">
                <a:latin typeface="ＭＳ Ｐ明朝" pitchFamily="18" charset="-128"/>
                <a:ea typeface="ＭＳ Ｐ明朝" pitchFamily="18" charset="-128"/>
              </a:rPr>
              <a:t>(5/15</a:t>
            </a:r>
            <a:r>
              <a:rPr lang="ja-JP" altLang="ja-JP" sz="1200" dirty="0" smtClean="0">
                <a:latin typeface="ＭＳ Ｐ明朝" pitchFamily="18" charset="-128"/>
                <a:ea typeface="ＭＳ Ｐ明朝" pitchFamily="18" charset="-128"/>
              </a:rPr>
              <a:t>調査</a:t>
            </a:r>
            <a:r>
              <a:rPr lang="en-US" altLang="ja-JP" sz="1200" dirty="0">
                <a:latin typeface="ＭＳ Ｐ明朝" pitchFamily="18" charset="-128"/>
                <a:ea typeface="ＭＳ Ｐ明朝" pitchFamily="18" charset="-128"/>
              </a:rPr>
              <a:t>)</a:t>
            </a:r>
            <a:r>
              <a:rPr lang="ja-JP" altLang="ja-JP" sz="1200" dirty="0">
                <a:latin typeface="ＭＳ Ｐ明朝" pitchFamily="18" charset="-128"/>
                <a:ea typeface="ＭＳ Ｐ明朝" pitchFamily="18" charset="-128"/>
              </a:rPr>
              <a:t>の設備投資（除く土地、含むソフトウェア投資）の</a:t>
            </a:r>
            <a:r>
              <a:rPr lang="en-US" altLang="ja-JP" sz="1200" dirty="0" smtClean="0">
                <a:latin typeface="ＭＳ Ｐ明朝" pitchFamily="18" charset="-128"/>
                <a:ea typeface="ＭＳ Ｐ明朝" pitchFamily="18" charset="-128"/>
              </a:rPr>
              <a:t>H26</a:t>
            </a:r>
            <a:r>
              <a:rPr lang="ja-JP" altLang="ja-JP" sz="1200" dirty="0" smtClean="0">
                <a:latin typeface="ＭＳ Ｐ明朝" pitchFamily="18" charset="-128"/>
                <a:ea typeface="ＭＳ Ｐ明朝" pitchFamily="18" charset="-128"/>
              </a:rPr>
              <a:t>年度</a:t>
            </a:r>
            <a:r>
              <a:rPr lang="ja-JP" altLang="ja-JP" sz="1200" dirty="0">
                <a:latin typeface="ＭＳ Ｐ明朝" pitchFamily="18" charset="-128"/>
                <a:ea typeface="ＭＳ Ｐ明朝" pitchFamily="18" charset="-128"/>
              </a:rPr>
              <a:t>計画</a:t>
            </a:r>
            <a:r>
              <a:rPr lang="ja-JP" altLang="ja-JP" sz="1200" dirty="0" smtClean="0">
                <a:latin typeface="ＭＳ Ｐ明朝" pitchFamily="18" charset="-128"/>
                <a:ea typeface="ＭＳ Ｐ明朝" pitchFamily="18" charset="-128"/>
              </a:rPr>
              <a:t>は</a:t>
            </a:r>
            <a:r>
              <a:rPr lang="en-US" altLang="ja-JP" sz="1200" dirty="0" smtClean="0">
                <a:latin typeface="ＭＳ Ｐ明朝" pitchFamily="18" charset="-128"/>
                <a:ea typeface="ＭＳ Ｐ明朝" pitchFamily="18" charset="-128"/>
              </a:rPr>
              <a:t>10.7</a:t>
            </a:r>
            <a:r>
              <a:rPr lang="ja-JP" altLang="ja-JP" sz="1200" dirty="0" smtClean="0">
                <a:latin typeface="ＭＳ Ｐ明朝" pitchFamily="18" charset="-128"/>
                <a:ea typeface="ＭＳ Ｐ明朝" pitchFamily="18" charset="-128"/>
              </a:rPr>
              <a:t>％</a:t>
            </a:r>
            <a:r>
              <a:rPr lang="ja-JP" altLang="ja-JP" sz="1200" dirty="0">
                <a:latin typeface="ＭＳ Ｐ明朝" pitchFamily="18" charset="-128"/>
                <a:ea typeface="ＭＳ Ｐ明朝" pitchFamily="18" charset="-128"/>
              </a:rPr>
              <a:t>増</a:t>
            </a:r>
            <a:r>
              <a:rPr lang="en-US" altLang="ja-JP" sz="1200" dirty="0">
                <a:latin typeface="ＭＳ Ｐ明朝" pitchFamily="18" charset="-128"/>
                <a:ea typeface="ＭＳ Ｐ明朝" pitchFamily="18" charset="-128"/>
              </a:rPr>
              <a:t>(</a:t>
            </a:r>
            <a:r>
              <a:rPr lang="ja-JP" altLang="ja-JP" sz="1200" dirty="0">
                <a:latin typeface="ＭＳ Ｐ明朝" pitchFamily="18" charset="-128"/>
                <a:ea typeface="ＭＳ Ｐ明朝" pitchFamily="18" charset="-128"/>
              </a:rPr>
              <a:t>対前年同期増減率</a:t>
            </a:r>
            <a:r>
              <a:rPr lang="en-US" altLang="ja-JP" sz="1200" dirty="0">
                <a:latin typeface="ＭＳ Ｐ明朝" pitchFamily="18" charset="-128"/>
                <a:ea typeface="ＭＳ Ｐ明朝" pitchFamily="18" charset="-128"/>
              </a:rPr>
              <a:t>)</a:t>
            </a:r>
            <a:r>
              <a:rPr lang="ja-JP" altLang="en-US" sz="1200" dirty="0">
                <a:latin typeface="ＭＳ Ｐ明朝" pitchFamily="18" charset="-128"/>
                <a:ea typeface="ＭＳ Ｐ明朝" pitchFamily="18" charset="-128"/>
              </a:rPr>
              <a:t>。</a:t>
            </a:r>
            <a:r>
              <a:rPr lang="ja-JP" altLang="ja-JP" sz="1200" dirty="0">
                <a:latin typeface="ＭＳ Ｐ明朝" pitchFamily="18" charset="-128"/>
                <a:ea typeface="ＭＳ Ｐ明朝" pitchFamily="18" charset="-128"/>
              </a:rPr>
              <a:t>日銀大阪支店「日銀短観（近畿地区）」</a:t>
            </a:r>
            <a:r>
              <a:rPr lang="en-US" altLang="ja-JP" sz="1200" dirty="0" smtClean="0">
                <a:latin typeface="ＭＳ Ｐ明朝" pitchFamily="18" charset="-128"/>
                <a:ea typeface="ＭＳ Ｐ明朝" pitchFamily="18" charset="-128"/>
              </a:rPr>
              <a:t>H26</a:t>
            </a:r>
            <a:r>
              <a:rPr lang="ja-JP" altLang="ja-JP" sz="1200" dirty="0" smtClean="0">
                <a:latin typeface="ＭＳ Ｐ明朝" pitchFamily="18" charset="-128"/>
                <a:ea typeface="ＭＳ Ｐ明朝" pitchFamily="18" charset="-128"/>
              </a:rPr>
              <a:t>年</a:t>
            </a:r>
            <a:r>
              <a:rPr lang="en-US" altLang="ja-JP" sz="1200" dirty="0" smtClean="0">
                <a:latin typeface="ＭＳ Ｐ明朝" pitchFamily="18" charset="-128"/>
                <a:ea typeface="ＭＳ Ｐ明朝" pitchFamily="18" charset="-128"/>
              </a:rPr>
              <a:t>6</a:t>
            </a:r>
            <a:r>
              <a:rPr lang="ja-JP" altLang="ja-JP" sz="1200" dirty="0" smtClean="0">
                <a:latin typeface="ＭＳ Ｐ明朝" pitchFamily="18" charset="-128"/>
                <a:ea typeface="ＭＳ Ｐ明朝" pitchFamily="18" charset="-128"/>
              </a:rPr>
              <a:t>月</a:t>
            </a:r>
            <a:r>
              <a:rPr lang="ja-JP" altLang="ja-JP" sz="1200" dirty="0">
                <a:latin typeface="ＭＳ Ｐ明朝" pitchFamily="18" charset="-128"/>
                <a:ea typeface="ＭＳ Ｐ明朝" pitchFamily="18" charset="-128"/>
              </a:rPr>
              <a:t>調査では、設備投資（含む土地投資額）の</a:t>
            </a:r>
            <a:r>
              <a:rPr lang="en-US" altLang="ja-JP" sz="1200" dirty="0" smtClean="0">
                <a:latin typeface="ＭＳ Ｐ明朝" pitchFamily="18" charset="-128"/>
                <a:ea typeface="ＭＳ Ｐ明朝" pitchFamily="18" charset="-128"/>
              </a:rPr>
              <a:t>H26</a:t>
            </a:r>
            <a:r>
              <a:rPr lang="ja-JP" altLang="ja-JP" sz="1200" dirty="0" smtClean="0">
                <a:latin typeface="ＭＳ Ｐ明朝" pitchFamily="18" charset="-128"/>
                <a:ea typeface="ＭＳ Ｐ明朝" pitchFamily="18" charset="-128"/>
              </a:rPr>
              <a:t>年度</a:t>
            </a:r>
            <a:r>
              <a:rPr lang="ja-JP" altLang="en-US" sz="1200" dirty="0">
                <a:latin typeface="ＭＳ Ｐ明朝" pitchFamily="18" charset="-128"/>
                <a:ea typeface="ＭＳ Ｐ明朝" pitchFamily="18" charset="-128"/>
              </a:rPr>
              <a:t>計画</a:t>
            </a:r>
            <a:r>
              <a:rPr lang="ja-JP" altLang="ja-JP" sz="1200" dirty="0" smtClean="0">
                <a:latin typeface="ＭＳ Ｐ明朝" pitchFamily="18" charset="-128"/>
                <a:ea typeface="ＭＳ Ｐ明朝" pitchFamily="18" charset="-128"/>
              </a:rPr>
              <a:t>は</a:t>
            </a:r>
            <a:r>
              <a:rPr lang="en-US" altLang="ja-JP" sz="1200" dirty="0" smtClean="0">
                <a:latin typeface="ＭＳ Ｐ明朝" pitchFamily="18" charset="-128"/>
                <a:ea typeface="ＭＳ Ｐ明朝" pitchFamily="18" charset="-128"/>
              </a:rPr>
              <a:t>13.2</a:t>
            </a:r>
            <a:r>
              <a:rPr lang="ja-JP" altLang="ja-JP" sz="1200" dirty="0" smtClean="0">
                <a:latin typeface="ＭＳ Ｐ明朝" pitchFamily="18" charset="-128"/>
                <a:ea typeface="ＭＳ Ｐ明朝" pitchFamily="18" charset="-128"/>
              </a:rPr>
              <a:t>％</a:t>
            </a:r>
            <a:r>
              <a:rPr lang="ja-JP" altLang="en-US" sz="1200" dirty="0" smtClean="0">
                <a:latin typeface="ＭＳ Ｐ明朝" pitchFamily="18" charset="-128"/>
                <a:ea typeface="ＭＳ Ｐ明朝" pitchFamily="18" charset="-128"/>
              </a:rPr>
              <a:t>増</a:t>
            </a:r>
            <a:r>
              <a:rPr lang="ja-JP" altLang="ja-JP" sz="1200" dirty="0" smtClean="0">
                <a:latin typeface="ＭＳ Ｐ明朝" pitchFamily="18" charset="-128"/>
                <a:ea typeface="ＭＳ Ｐ明朝" pitchFamily="18" charset="-128"/>
              </a:rPr>
              <a:t>。</a:t>
            </a:r>
            <a:r>
              <a:rPr lang="ja-JP" altLang="en-US" sz="1200" dirty="0" smtClean="0">
                <a:latin typeface="ＭＳ Ｐ明朝" pitchFamily="18" charset="-128"/>
                <a:ea typeface="ＭＳ Ｐ明朝" pitchFamily="18" charset="-128"/>
              </a:rPr>
              <a:t>（大企業：</a:t>
            </a:r>
            <a:r>
              <a:rPr lang="en-US" altLang="ja-JP" sz="1200" dirty="0" smtClean="0">
                <a:latin typeface="ＭＳ Ｐ明朝" pitchFamily="18" charset="-128"/>
                <a:ea typeface="ＭＳ Ｐ明朝" pitchFamily="18" charset="-128"/>
              </a:rPr>
              <a:t>13.7</a:t>
            </a:r>
            <a:r>
              <a:rPr lang="ja-JP" altLang="en-US" sz="1200" dirty="0" smtClean="0">
                <a:latin typeface="ＭＳ Ｐ明朝" pitchFamily="18" charset="-128"/>
                <a:ea typeface="ＭＳ Ｐ明朝" pitchFamily="18" charset="-128"/>
              </a:rPr>
              <a:t>％増、中堅企業：</a:t>
            </a:r>
            <a:r>
              <a:rPr lang="en-US" altLang="ja-JP" sz="1200" dirty="0" smtClean="0">
                <a:latin typeface="ＭＳ Ｐ明朝" pitchFamily="18" charset="-128"/>
                <a:ea typeface="ＭＳ Ｐ明朝" pitchFamily="18" charset="-128"/>
              </a:rPr>
              <a:t>9.7</a:t>
            </a:r>
            <a:r>
              <a:rPr lang="ja-JP" altLang="en-US" sz="1200" dirty="0" smtClean="0">
                <a:latin typeface="ＭＳ Ｐ明朝" pitchFamily="18" charset="-128"/>
                <a:ea typeface="ＭＳ Ｐ明朝" pitchFamily="18" charset="-128"/>
              </a:rPr>
              <a:t>％増、中小企業：</a:t>
            </a:r>
            <a:r>
              <a:rPr lang="en-US" altLang="ja-JP" sz="1200" dirty="0" smtClean="0">
                <a:latin typeface="ＭＳ Ｐ明朝" pitchFamily="18" charset="-128"/>
                <a:ea typeface="ＭＳ Ｐ明朝" pitchFamily="18" charset="-128"/>
              </a:rPr>
              <a:t>2.9</a:t>
            </a:r>
            <a:r>
              <a:rPr lang="ja-JP" altLang="en-US" sz="1200" dirty="0" smtClean="0">
                <a:latin typeface="ＭＳ Ｐ明朝" pitchFamily="18" charset="-128"/>
                <a:ea typeface="ＭＳ Ｐ明朝" pitchFamily="18" charset="-128"/>
              </a:rPr>
              <a:t>％増）</a:t>
            </a:r>
            <a:endParaRPr lang="ja-JP" altLang="ja-JP" sz="1200" dirty="0">
              <a:latin typeface="ＭＳ Ｐ明朝" pitchFamily="18" charset="-128"/>
              <a:ea typeface="ＭＳ Ｐ明朝" pitchFamily="18" charset="-12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5624" y="4077072"/>
            <a:ext cx="3355256" cy="624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901732"/>
            <a:ext cx="5030249" cy="2983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正方形/長方形 9"/>
          <p:cNvSpPr/>
          <p:nvPr/>
        </p:nvSpPr>
        <p:spPr>
          <a:xfrm>
            <a:off x="152604" y="620688"/>
            <a:ext cx="1467068" cy="400110"/>
          </a:xfrm>
          <a:prstGeom prst="rect">
            <a:avLst/>
          </a:prstGeom>
        </p:spPr>
        <p:txBody>
          <a:bodyPr wrap="none">
            <a:spAutoFit/>
          </a:bodyPr>
          <a:lstStyle/>
          <a:p>
            <a:pPr marL="271463" indent="-271463" algn="just"/>
            <a:r>
              <a:rPr kumimoji="0" lang="en-US"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設備投資</a:t>
            </a:r>
            <a:r>
              <a:rPr kumimoji="0" lang="en-US"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288000" y="136735"/>
            <a:ext cx="5976664" cy="400110"/>
          </a:xfrm>
          <a:prstGeom prst="rect">
            <a:avLst/>
          </a:prstGeom>
          <a:noFill/>
        </p:spPr>
        <p:txBody>
          <a:bodyPr wrap="square" rtlCol="0">
            <a:spAutoFit/>
          </a:bodyPr>
          <a:lstStyle/>
          <a:p>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経　済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現状</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分析③</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 name="直線コネクタ 12"/>
          <p:cNvCxnSpPr/>
          <p:nvPr/>
        </p:nvCxnSpPr>
        <p:spPr>
          <a:xfrm>
            <a:off x="251520" y="620688"/>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79470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251520" y="908720"/>
            <a:ext cx="8621827" cy="5811560"/>
          </a:xfrm>
          <a:prstGeom prst="roundRect">
            <a:avLst>
              <a:gd name="adj" fmla="val 541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個人消費は、消費税引上げに伴う駆け込み需要の反動減がみられているが、基調としては緩やかに回復している。</a:t>
            </a:r>
            <a:endPar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endPar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大型小売店販売額（全店）は</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lang="ja-JP" altLang="en-US"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月以降は、都心再開発に伴う大型商業施設</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の新規</a:t>
            </a:r>
            <a:r>
              <a:rPr lang="ja-JP" altLang="en-US"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開業・改装等により、プラスで推移した。</a:t>
            </a:r>
            <a:r>
              <a:rPr lang="en-US" altLang="ja-JP"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lang="ja-JP" altLang="en-US"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月以降は、前年の開業効果による売り上げ増の反動減等により、再び減少。しかし、</a:t>
            </a:r>
            <a:r>
              <a:rPr lang="en-US" altLang="ja-JP"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月の百貨店のグランドオープンの影響などで再び増加した</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年は、商業</a:t>
            </a:r>
            <a:r>
              <a:rPr lang="ja-JP" altLang="en-US"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施設の増床や新規開業に加え、訪日外国人や富裕層の高額品購入、消費税率引き上げ前の駆け込み需要の発生などもあり</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、増加基調で推移した。足もと</a:t>
            </a: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月は消費増税の駆け込み需要で急激に上昇したが、</a:t>
            </a: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月は大幅反動減。</a:t>
            </a: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月は増加に転じている。</a:t>
            </a:r>
            <a:endParaRPr lang="en-US" altLang="ja-JP"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endParaRPr lang="en-US" altLang="ja-JP"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近畿の大型家電量販店販売額は、省エネ家電への買い替え需要や気温上昇、</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消費増税前</a:t>
            </a:r>
            <a:r>
              <a:rPr lang="ja-JP" altLang="en-US"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の駆け込み需要などを追い風に、緩やかに改善した</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。足もと</a:t>
            </a: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月は</a:t>
            </a:r>
            <a:r>
              <a:rPr lang="ja-JP" altLang="en-US"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消費増税の駆け込み需要で急激に</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上昇したが、</a:t>
            </a:r>
            <a:r>
              <a:rPr lang="en-US" altLang="ja-JP"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4</a:t>
            </a:r>
            <a:r>
              <a:rPr lang="ja-JP" altLang="en-US"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月は</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大幅反動減。</a:t>
            </a:r>
            <a:endPar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endParaRPr lang="en-US" altLang="ja-JP"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近畿のコンビ</a:t>
            </a:r>
            <a:r>
              <a:rPr lang="ja-JP" altLang="en-US"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二販売</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額も、</a:t>
            </a:r>
            <a:r>
              <a:rPr lang="en-US" altLang="ja-JP"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年は増加基調で推移した。新車</a:t>
            </a:r>
            <a:r>
              <a:rPr lang="ja-JP" altLang="en-US"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販売</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台数は、</a:t>
            </a: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月の補助金終了後の反動減が一巡したことから、</a:t>
            </a: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月以降は増加基調。足もとでは、コンビ二販売、新車販売ともに</a:t>
            </a:r>
            <a:r>
              <a:rPr lang="ja-JP" altLang="en-US"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消費</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増税による駆け込み需要と反動減がみられる。</a:t>
            </a:r>
            <a:endParaRPr lang="en-US" altLang="ja-JP"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128240" y="548680"/>
            <a:ext cx="1467068" cy="400110"/>
          </a:xfrm>
          <a:prstGeom prst="rect">
            <a:avLst/>
          </a:prstGeom>
        </p:spPr>
        <p:txBody>
          <a:bodyPr wrap="none">
            <a:spAutoFit/>
          </a:bodyPr>
          <a:lstStyle/>
          <a:p>
            <a:pPr marL="271463" indent="-271463" algn="just"/>
            <a:r>
              <a:rPr kumimoji="0" lang="en-US"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個人消費</a:t>
            </a:r>
            <a:r>
              <a:rPr kumimoji="0" lang="en-US"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6" name="テキスト ボックス 5"/>
          <p:cNvSpPr txBox="1"/>
          <p:nvPr/>
        </p:nvSpPr>
        <p:spPr>
          <a:xfrm>
            <a:off x="288000" y="136735"/>
            <a:ext cx="5976664" cy="400110"/>
          </a:xfrm>
          <a:prstGeom prst="rect">
            <a:avLst/>
          </a:prstGeom>
          <a:noFill/>
        </p:spPr>
        <p:txBody>
          <a:bodyPr wrap="square" rtlCol="0">
            <a:spAutoFit/>
          </a:bodyPr>
          <a:lstStyle/>
          <a:p>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経　済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現状</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分析④</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 name="直線コネクタ 7"/>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8899666" y="6608385"/>
            <a:ext cx="28084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6</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17237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88000" y="0"/>
            <a:ext cx="6839744" cy="307777"/>
          </a:xfrm>
          <a:prstGeom prst="rect">
            <a:avLst/>
          </a:prstGeom>
        </p:spPr>
        <p:txBody>
          <a:bodyPr wrap="square">
            <a:spAutoFit/>
          </a:bodyPr>
          <a:lstStyle/>
          <a:p>
            <a:pPr marL="177800" indent="-177800"/>
            <a:r>
              <a:rPr lang="ja-JP" altLang="ja-JP" sz="1400" dirty="0">
                <a:latin typeface="HGPｺﾞｼｯｸE" pitchFamily="50" charset="-128"/>
                <a:ea typeface="HGPｺﾞｼｯｸE" pitchFamily="50" charset="-128"/>
              </a:rPr>
              <a:t>■</a:t>
            </a:r>
            <a:r>
              <a:rPr lang="zh-TW" altLang="en-US" sz="1400" dirty="0">
                <a:latin typeface="HGPｺﾞｼｯｸE" pitchFamily="50" charset="-128"/>
                <a:ea typeface="HGPｺﾞｼｯｸE" pitchFamily="50" charset="-128"/>
              </a:rPr>
              <a:t>大型小売店販売額</a:t>
            </a:r>
            <a:r>
              <a:rPr lang="zh-TW" altLang="en-US" sz="1200" dirty="0">
                <a:latin typeface="HGPｺﾞｼｯｸE" pitchFamily="50" charset="-128"/>
                <a:ea typeface="HGPｺﾞｼｯｸE" pitchFamily="50" charset="-128"/>
              </a:rPr>
              <a:t>（出典：近畿経済産業局「大型小売店販売状況」）</a:t>
            </a:r>
            <a:endParaRPr lang="ja-JP" altLang="en-US" sz="1200" dirty="0">
              <a:latin typeface="HGPｺﾞｼｯｸE" pitchFamily="50" charset="-128"/>
              <a:ea typeface="HGPｺﾞｼｯｸE" pitchFamily="50" charset="-128"/>
            </a:endParaRPr>
          </a:p>
        </p:txBody>
      </p:sp>
      <p:sp>
        <p:nvSpPr>
          <p:cNvPr id="13" name="正方形/長方形 12"/>
          <p:cNvSpPr/>
          <p:nvPr/>
        </p:nvSpPr>
        <p:spPr>
          <a:xfrm>
            <a:off x="5627821" y="2638854"/>
            <a:ext cx="1598515" cy="276999"/>
          </a:xfrm>
          <a:prstGeom prst="rect">
            <a:avLst/>
          </a:prstGeom>
        </p:spPr>
        <p:txBody>
          <a:bodyPr wrap="none">
            <a:spAutoFit/>
          </a:bodyPr>
          <a:lstStyle/>
          <a:p>
            <a:r>
              <a:rPr lang="en-US" altLang="ja-JP" sz="1200" dirty="0">
                <a:solidFill>
                  <a:prstClr val="black"/>
                </a:solidFill>
                <a:latin typeface="ＭＳ Ｐ明朝" pitchFamily="18" charset="-128"/>
                <a:ea typeface="ＭＳ Ｐ明朝" pitchFamily="18" charset="-128"/>
              </a:rPr>
              <a:t>※</a:t>
            </a:r>
            <a:r>
              <a:rPr lang="en-US" altLang="ja-JP" sz="1200" dirty="0" smtClean="0">
                <a:solidFill>
                  <a:prstClr val="black"/>
                </a:solidFill>
                <a:latin typeface="ＭＳ Ｐ明朝" pitchFamily="18" charset="-128"/>
                <a:ea typeface="ＭＳ Ｐ明朝" pitchFamily="18" charset="-128"/>
              </a:rPr>
              <a:t>H26</a:t>
            </a:r>
            <a:r>
              <a:rPr lang="ja-JP" altLang="en-US" sz="1200" dirty="0" smtClean="0">
                <a:solidFill>
                  <a:prstClr val="black"/>
                </a:solidFill>
                <a:latin typeface="ＭＳ Ｐ明朝" pitchFamily="18" charset="-128"/>
                <a:ea typeface="ＭＳ Ｐ明朝" pitchFamily="18" charset="-128"/>
              </a:rPr>
              <a:t>年</a:t>
            </a:r>
            <a:r>
              <a:rPr lang="en-US" altLang="ja-JP" sz="1200" dirty="0" smtClean="0">
                <a:solidFill>
                  <a:prstClr val="black"/>
                </a:solidFill>
                <a:latin typeface="ＭＳ Ｐ明朝" pitchFamily="18" charset="-128"/>
                <a:ea typeface="ＭＳ Ｐ明朝" pitchFamily="18" charset="-128"/>
              </a:rPr>
              <a:t>5</a:t>
            </a:r>
            <a:r>
              <a:rPr lang="ja-JP" altLang="en-US" sz="1200" dirty="0" smtClean="0">
                <a:solidFill>
                  <a:prstClr val="black"/>
                </a:solidFill>
                <a:latin typeface="ＭＳ Ｐ明朝" pitchFamily="18" charset="-128"/>
                <a:ea typeface="ＭＳ Ｐ明朝" pitchFamily="18" charset="-128"/>
              </a:rPr>
              <a:t>月</a:t>
            </a:r>
            <a:r>
              <a:rPr lang="ja-JP" altLang="en-US" sz="1200" dirty="0">
                <a:solidFill>
                  <a:prstClr val="black"/>
                </a:solidFill>
                <a:latin typeface="ＭＳ Ｐ明朝" pitchFamily="18" charset="-128"/>
                <a:ea typeface="ＭＳ Ｐ明朝" pitchFamily="18" charset="-128"/>
              </a:rPr>
              <a:t>は速報値</a:t>
            </a:r>
            <a:endParaRPr lang="ja-JP" altLang="ja-JP" sz="1200" dirty="0">
              <a:solidFill>
                <a:prstClr val="black"/>
              </a:solidFill>
              <a:latin typeface="ＭＳ Ｐ明朝" pitchFamily="18" charset="-128"/>
              <a:ea typeface="ＭＳ Ｐ明朝" pitchFamily="18" charset="-128"/>
            </a:endParaRPr>
          </a:p>
        </p:txBody>
      </p:sp>
      <p:sp>
        <p:nvSpPr>
          <p:cNvPr id="18" name="正方形/長方形 17"/>
          <p:cNvSpPr/>
          <p:nvPr/>
        </p:nvSpPr>
        <p:spPr>
          <a:xfrm>
            <a:off x="288000" y="3481263"/>
            <a:ext cx="6839744" cy="307777"/>
          </a:xfrm>
          <a:prstGeom prst="rect">
            <a:avLst/>
          </a:prstGeom>
        </p:spPr>
        <p:txBody>
          <a:bodyPr wrap="square">
            <a:spAutoFit/>
          </a:bodyPr>
          <a:lstStyle/>
          <a:p>
            <a:pPr marL="177800" indent="-177800"/>
            <a:r>
              <a:rPr lang="ja-JP" altLang="ja-JP" sz="1400" dirty="0">
                <a:latin typeface="HGPｺﾞｼｯｸE" pitchFamily="50" charset="-128"/>
                <a:ea typeface="HGPｺﾞｼｯｸE" pitchFamily="50" charset="-128"/>
              </a:rPr>
              <a:t>■</a:t>
            </a:r>
            <a:r>
              <a:rPr lang="zh-TW" altLang="en-US" sz="1400" dirty="0">
                <a:latin typeface="HGPｺﾞｼｯｸE" pitchFamily="50" charset="-128"/>
                <a:ea typeface="HGPｺﾞｼｯｸE" pitchFamily="50" charset="-128"/>
              </a:rPr>
              <a:t>大型</a:t>
            </a:r>
            <a:r>
              <a:rPr lang="ja-JP" altLang="en-US" sz="1400" dirty="0">
                <a:latin typeface="HGPｺﾞｼｯｸE" pitchFamily="50" charset="-128"/>
                <a:ea typeface="HGPｺﾞｼｯｸE" pitchFamily="50" charset="-128"/>
              </a:rPr>
              <a:t>家電量販店</a:t>
            </a:r>
            <a:r>
              <a:rPr lang="zh-TW" altLang="en-US" sz="1400" dirty="0">
                <a:latin typeface="HGPｺﾞｼｯｸE" pitchFamily="50" charset="-128"/>
                <a:ea typeface="HGPｺﾞｼｯｸE" pitchFamily="50" charset="-128"/>
              </a:rPr>
              <a:t>販売額</a:t>
            </a:r>
            <a:r>
              <a:rPr lang="zh-TW" altLang="en-US" sz="1200" dirty="0">
                <a:latin typeface="HGPｺﾞｼｯｸE" pitchFamily="50" charset="-128"/>
                <a:ea typeface="HGPｺﾞｼｯｸE" pitchFamily="50" charset="-128"/>
              </a:rPr>
              <a:t>（出典：近畿経済産業局「</a:t>
            </a:r>
            <a:r>
              <a:rPr lang="ja-JP" altLang="en-US" sz="1200" dirty="0">
                <a:latin typeface="HGPｺﾞｼｯｸE" pitchFamily="50" charset="-128"/>
                <a:ea typeface="HGPｺﾞｼｯｸE" pitchFamily="50" charset="-128"/>
              </a:rPr>
              <a:t>近畿経済の動向</a:t>
            </a:r>
            <a:r>
              <a:rPr lang="zh-TW" altLang="en-US" sz="1200" dirty="0">
                <a:latin typeface="HGPｺﾞｼｯｸE" pitchFamily="50" charset="-128"/>
                <a:ea typeface="HGPｺﾞｼｯｸE" pitchFamily="50" charset="-128"/>
              </a:rPr>
              <a:t>」）</a:t>
            </a:r>
            <a:endParaRPr lang="ja-JP" altLang="en-US" sz="1200" dirty="0">
              <a:latin typeface="HGPｺﾞｼｯｸE" pitchFamily="50" charset="-128"/>
              <a:ea typeface="HGPｺﾞｼｯｸE" pitchFamily="50" charset="-12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7165" y="1371117"/>
            <a:ext cx="3211240" cy="755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724" y="307777"/>
            <a:ext cx="4850356" cy="2891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9153" y="5021463"/>
            <a:ext cx="3289067" cy="467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3789040"/>
            <a:ext cx="4850356" cy="2900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83708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88000" y="116632"/>
            <a:ext cx="7991872" cy="307777"/>
          </a:xfrm>
          <a:prstGeom prst="rect">
            <a:avLst/>
          </a:prstGeom>
        </p:spPr>
        <p:txBody>
          <a:bodyPr wrap="square">
            <a:spAutoFit/>
          </a:bodyPr>
          <a:lstStyle/>
          <a:p>
            <a:pPr marL="177800" indent="-177800"/>
            <a:r>
              <a:rPr lang="ja-JP" altLang="ja-JP" sz="1400" dirty="0">
                <a:latin typeface="HGPｺﾞｼｯｸE" pitchFamily="50" charset="-128"/>
                <a:ea typeface="HGPｺﾞｼｯｸE" pitchFamily="50" charset="-128"/>
              </a:rPr>
              <a:t>■</a:t>
            </a:r>
            <a:r>
              <a:rPr lang="ja-JP" altLang="en-US" sz="1400" dirty="0">
                <a:latin typeface="HGPｺﾞｼｯｸE" pitchFamily="50" charset="-128"/>
                <a:ea typeface="HGPｺﾞｼｯｸE" pitchFamily="50" charset="-128"/>
              </a:rPr>
              <a:t>コンビニエンスストア販売額</a:t>
            </a:r>
            <a:r>
              <a:rPr lang="ja-JP" altLang="en-US" sz="1200" dirty="0">
                <a:latin typeface="HGPｺﾞｼｯｸE" pitchFamily="50" charset="-128"/>
                <a:ea typeface="HGPｺﾞｼｯｸE" pitchFamily="50" charset="-128"/>
              </a:rPr>
              <a:t>（出典：近畿経済産業局「大型小売店販売状況」）</a:t>
            </a:r>
          </a:p>
        </p:txBody>
      </p:sp>
      <p:sp>
        <p:nvSpPr>
          <p:cNvPr id="11" name="正方形/長方形 10"/>
          <p:cNvSpPr/>
          <p:nvPr/>
        </p:nvSpPr>
        <p:spPr>
          <a:xfrm>
            <a:off x="232405" y="3399897"/>
            <a:ext cx="6139795" cy="492443"/>
          </a:xfrm>
          <a:prstGeom prst="rect">
            <a:avLst/>
          </a:prstGeom>
        </p:spPr>
        <p:txBody>
          <a:bodyPr wrap="square">
            <a:spAutoFit/>
          </a:bodyPr>
          <a:lstStyle/>
          <a:p>
            <a:pPr marL="177800" indent="-177800"/>
            <a:r>
              <a:rPr lang="ja-JP" altLang="ja-JP" sz="1400" dirty="0">
                <a:latin typeface="HGPｺﾞｼｯｸE" pitchFamily="50" charset="-128"/>
                <a:ea typeface="HGPｺﾞｼｯｸE" pitchFamily="50" charset="-128"/>
              </a:rPr>
              <a:t>■</a:t>
            </a:r>
            <a:r>
              <a:rPr lang="zh-TW" altLang="en-US" sz="1400" dirty="0">
                <a:latin typeface="HGPｺﾞｼｯｸE" pitchFamily="50" charset="-128"/>
                <a:ea typeface="HGPｺﾞｼｯｸE" pitchFamily="50" charset="-128"/>
              </a:rPr>
              <a:t>新車販売台数（普通＋小型＋軽自動車）</a:t>
            </a:r>
            <a:endParaRPr lang="en-US" altLang="zh-TW" sz="1400" dirty="0">
              <a:latin typeface="HGPｺﾞｼｯｸE" pitchFamily="50" charset="-128"/>
              <a:ea typeface="HGPｺﾞｼｯｸE" pitchFamily="50" charset="-128"/>
            </a:endParaRPr>
          </a:p>
          <a:p>
            <a:pPr marL="177800" indent="-177800"/>
            <a:r>
              <a:rPr lang="ja-JP" altLang="en-US" sz="1200" dirty="0">
                <a:latin typeface="HGPｺﾞｼｯｸE" pitchFamily="50" charset="-128"/>
                <a:ea typeface="HGPｺﾞｼｯｸE" pitchFamily="50" charset="-128"/>
              </a:rPr>
              <a:t>　</a:t>
            </a:r>
            <a:r>
              <a:rPr lang="zh-TW" altLang="en-US" sz="1200" dirty="0">
                <a:latin typeface="HGPｺﾞｼｯｸE" pitchFamily="50" charset="-128"/>
                <a:ea typeface="HGPｺﾞｼｯｸE" pitchFamily="50" charset="-128"/>
              </a:rPr>
              <a:t>（出典：社団法人日本自動車販売協会連合会、社団法人全国軽自動車協会連合会）</a:t>
            </a:r>
            <a:endParaRPr lang="ja-JP" altLang="en-US" sz="1400" dirty="0">
              <a:latin typeface="HGPｺﾞｼｯｸE" pitchFamily="50" charset="-128"/>
              <a:ea typeface="HGPｺﾞｼｯｸE" pitchFamily="50" charset="-128"/>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241" y="445766"/>
            <a:ext cx="4757012" cy="2839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1412776"/>
            <a:ext cx="3211240" cy="605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4748454"/>
            <a:ext cx="3112786" cy="587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241" y="3898480"/>
            <a:ext cx="4757012" cy="2705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テキスト ボックス 7"/>
          <p:cNvSpPr txBox="1"/>
          <p:nvPr/>
        </p:nvSpPr>
        <p:spPr>
          <a:xfrm>
            <a:off x="8899666" y="6608385"/>
            <a:ext cx="28084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7</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82490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251520" y="148570"/>
            <a:ext cx="5976664" cy="400110"/>
          </a:xfrm>
          <a:prstGeom prst="rect">
            <a:avLst/>
          </a:prstGeom>
          <a:noFill/>
        </p:spPr>
        <p:txBody>
          <a:bodyPr wrap="square" rtlCol="0">
            <a:spAutoFit/>
          </a:bodyPr>
          <a:lstStyle/>
          <a:p>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雇　用</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　　雇用創出の達成状況</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角丸四角形 1"/>
          <p:cNvSpPr/>
          <p:nvPr/>
        </p:nvSpPr>
        <p:spPr>
          <a:xfrm>
            <a:off x="251520" y="764704"/>
            <a:ext cx="8586982" cy="3456384"/>
          </a:xfrm>
          <a:prstGeom prst="roundRect">
            <a:avLst>
              <a:gd name="adj" fmla="val 0"/>
            </a:avLst>
          </a:prstGeom>
          <a:noFill/>
          <a:ln w="76200"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defRPr/>
            </a:pPr>
            <a:r>
              <a:rPr kumimoji="0"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a:t>
            </a:r>
            <a:r>
              <a:rPr kumimoji="0"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雇用</a:t>
            </a:r>
            <a:r>
              <a:rPr kumimoji="0"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創出　年平均</a:t>
            </a:r>
            <a:r>
              <a:rPr kumimoji="0"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0"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万人以上（＊概ね</a:t>
            </a:r>
            <a:r>
              <a:rPr kumimoji="0"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kumimoji="0"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年までの</a:t>
            </a:r>
            <a:r>
              <a:rPr kumimoji="0"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0"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年間を目途）</a:t>
            </a:r>
            <a:endParaRPr kumimoji="0"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defRPr/>
            </a:pPr>
            <a:endParaRPr kumimoji="0"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defRPr/>
            </a:pPr>
            <a:r>
              <a:rPr kumimoji="0"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現状</a:t>
            </a:r>
            <a:r>
              <a:rPr kumimoji="0"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就業者数</a:t>
            </a:r>
            <a:endParaRPr kumimoji="0"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defRPr/>
            </a:pPr>
            <a:endParaRPr kumimoji="0" lang="en-US" altLang="ja-JP" kern="100" dirty="0">
              <a:latin typeface="HGPｺﾞｼｯｸE" pitchFamily="50" charset="-128"/>
              <a:ea typeface="HGPｺﾞｼｯｸE" pitchFamily="50" charset="-128"/>
              <a:cs typeface="Times New Roman"/>
            </a:endParaRPr>
          </a:p>
          <a:p>
            <a:pPr algn="ctr"/>
            <a:endParaRPr kumimoji="1" lang="ja-JP" altLang="en-US" dirty="0"/>
          </a:p>
        </p:txBody>
      </p:sp>
      <p:graphicFrame>
        <p:nvGraphicFramePr>
          <p:cNvPr id="6" name="表 5"/>
          <p:cNvGraphicFramePr>
            <a:graphicFrameLocks noGrp="1"/>
          </p:cNvGraphicFramePr>
          <p:nvPr>
            <p:extLst>
              <p:ext uri="{D42A27DB-BD31-4B8C-83A1-F6EECF244321}">
                <p14:modId xmlns:p14="http://schemas.microsoft.com/office/powerpoint/2010/main" val="1311860279"/>
              </p:ext>
            </p:extLst>
          </p:nvPr>
        </p:nvGraphicFramePr>
        <p:xfrm>
          <a:off x="539552" y="1988840"/>
          <a:ext cx="7992887" cy="2036694"/>
        </p:xfrm>
        <a:graphic>
          <a:graphicData uri="http://schemas.openxmlformats.org/drawingml/2006/table">
            <a:tbl>
              <a:tblPr firstRow="1" bandRow="1">
                <a:tableStyleId>{5940675A-B579-460E-94D1-54222C63F5DA}</a:tableStyleId>
              </a:tblPr>
              <a:tblGrid>
                <a:gridCol w="3140063"/>
                <a:gridCol w="1213206"/>
                <a:gridCol w="1213206"/>
                <a:gridCol w="1213206"/>
                <a:gridCol w="1213206"/>
              </a:tblGrid>
              <a:tr h="365760">
                <a:tc>
                  <a: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6">
                        <a:lumMod val="60000"/>
                        <a:lumOff val="40000"/>
                      </a:schemeClr>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2010</a:t>
                      </a:r>
                    </a:p>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H22</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2011</a:t>
                      </a:r>
                    </a:p>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2012</a:t>
                      </a:r>
                    </a:p>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2013</a:t>
                      </a:r>
                    </a:p>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r>
              <a:tr h="270030">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目標</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r>
              <a:tr h="336318">
                <a:tc>
                  <a:txBody>
                    <a:bodyPr/>
                    <a:lstStyle/>
                    <a:p>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代替）府内就業者の変化　</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1.7</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10.7</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2.1</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7.6</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r>
              <a:tr h="846936">
                <a:tc>
                  <a:txBody>
                    <a:bodyPr/>
                    <a:lstStyle/>
                    <a:p>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代替</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府内就業者生産年齢人口急減の影響を一定取り除いた推計値　　　　　　</a:t>
                      </a:r>
                      <a:r>
                        <a:rPr kumimoji="1" lang="ja-JP" altLang="en-US" sz="1400" baseline="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0.4</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5.9</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　</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0.6</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11.0</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r>
            </a:tbl>
          </a:graphicData>
        </a:graphic>
      </p:graphicFrame>
      <p:sp>
        <p:nvSpPr>
          <p:cNvPr id="7" name="テキスト ボックス 6"/>
          <p:cNvSpPr txBox="1"/>
          <p:nvPr/>
        </p:nvSpPr>
        <p:spPr>
          <a:xfrm>
            <a:off x="341557" y="4653136"/>
            <a:ext cx="8496945" cy="1887696"/>
          </a:xfrm>
          <a:prstGeom prst="rect">
            <a:avLst/>
          </a:prstGeom>
          <a:noFill/>
        </p:spPr>
        <p:txBody>
          <a:bodyPr wrap="square" rtlCol="0">
            <a:spAutoFit/>
          </a:bodyPr>
          <a:lstStyle/>
          <a:p>
            <a:pPr>
              <a:lnSpc>
                <a:spcPts val="2000"/>
              </a:lnSpc>
            </a:pPr>
            <a:r>
              <a:rPr lang="ja-JP" altLang="ja-JP" sz="1400" kern="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kern="1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ja-JP" sz="1400" kern="100">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smtClean="0">
                <a:latin typeface="Meiryo UI" panose="020B0604030504040204" pitchFamily="50" charset="-128"/>
                <a:ea typeface="Meiryo UI" panose="020B0604030504040204" pitchFamily="50" charset="-128"/>
                <a:cs typeface="Meiryo UI" panose="020B0604030504040204" pitchFamily="50" charset="-128"/>
              </a:rPr>
              <a:t>府内就業者数</a:t>
            </a:r>
            <a:r>
              <a:rPr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の変化は、「労働力調査地方集計結果（年平均）」（大阪府統計課）で計算。</a:t>
            </a:r>
            <a:endParaRPr lang="en-US" altLang="ja-JP" sz="1400" kern="1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　　　ただし、</a:t>
            </a:r>
            <a:r>
              <a:rPr lang="en-US" altLang="ja-JP" sz="1400" kern="100" dirty="0" smtClean="0">
                <a:latin typeface="Meiryo UI" panose="020B0604030504040204" pitchFamily="50" charset="-128"/>
                <a:ea typeface="Meiryo UI" panose="020B0604030504040204" pitchFamily="50" charset="-128"/>
                <a:cs typeface="Meiryo UI" panose="020B0604030504040204" pitchFamily="50" charset="-128"/>
              </a:rPr>
              <a:t>2011</a:t>
            </a:r>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kern="100" dirty="0">
                <a:latin typeface="Meiryo UI" panose="020B0604030504040204" pitchFamily="50" charset="-128"/>
                <a:ea typeface="Meiryo UI" panose="020B0604030504040204" pitchFamily="50" charset="-128"/>
                <a:cs typeface="Meiryo UI" panose="020B0604030504040204" pitchFamily="50" charset="-128"/>
              </a:rPr>
              <a:t>H23</a:t>
            </a:r>
            <a:r>
              <a:rPr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以前</a:t>
            </a:r>
            <a:r>
              <a:rPr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数値は、平成</a:t>
            </a:r>
            <a:r>
              <a:rPr lang="en-US" altLang="ja-JP" sz="1400" kern="10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年国勢調査結果を基準とする推計人口</a:t>
            </a:r>
            <a:r>
              <a:rPr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で遡及集計</a:t>
            </a:r>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したもの。</a:t>
            </a:r>
            <a:endParaRPr lang="en-US" altLang="ja-JP" sz="1400" kern="1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ja-JP" sz="1400" kern="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kern="100" dirty="0">
                <a:latin typeface="Meiryo UI" panose="020B0604030504040204" pitchFamily="50" charset="-128"/>
                <a:ea typeface="Meiryo UI" panose="020B0604030504040204" pitchFamily="50" charset="-128"/>
                <a:cs typeface="Meiryo UI" panose="020B0604030504040204" pitchFamily="50" charset="-128"/>
              </a:rPr>
              <a:t>2</a:t>
            </a:r>
            <a:r>
              <a:rPr lang="ja-JP" altLang="ja-JP" sz="14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以下の文献を参考にして推計。</a:t>
            </a:r>
            <a:endParaRPr lang="ja-JP" altLang="ja-JP" sz="14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266700" indent="6350">
              <a:lnSpc>
                <a:spcPts val="2000"/>
              </a:lnSpc>
            </a:pPr>
            <a:r>
              <a:rPr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「少子高齢化が就業者数に与える影響～就業者数の変化を分析するために～」（総務省統計局「労働力調査の結果を見る際のポイント№</a:t>
            </a:r>
            <a:r>
              <a:rPr lang="en-US" altLang="ja-JP" sz="1400" kern="1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kern="100" dirty="0" smtClean="0">
                <a:latin typeface="Meiryo UI" panose="020B0604030504040204" pitchFamily="50" charset="-128"/>
                <a:ea typeface="Meiryo UI" panose="020B0604030504040204" pitchFamily="50" charset="-128"/>
                <a:cs typeface="Meiryo UI" panose="020B0604030504040204" pitchFamily="50" charset="-128"/>
              </a:rPr>
              <a:t>22</a:t>
            </a:r>
            <a:r>
              <a:rPr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kern="1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kern="10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日）、「「団塊の世代」の動きを含む人口構造の変化が就業状態に与える影響～就業者数と非労働力人口の変化を分析するために～」（</a:t>
            </a:r>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総務省統計局労働力調査の結果を見る際のポイント№</a:t>
            </a:r>
            <a:r>
              <a:rPr lang="en-US" altLang="ja-JP" sz="1400" kern="100" dirty="0" smtClean="0">
                <a:latin typeface="Meiryo UI" panose="020B0604030504040204" pitchFamily="50" charset="-128"/>
                <a:ea typeface="Meiryo UI" panose="020B0604030504040204" pitchFamily="50" charset="-128"/>
                <a:cs typeface="Meiryo UI" panose="020B0604030504040204" pitchFamily="50" charset="-128"/>
              </a:rPr>
              <a:t>14</a:t>
            </a:r>
            <a:r>
              <a:rPr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kern="100" dirty="0" smtClean="0">
                <a:latin typeface="Meiryo UI" panose="020B0604030504040204" pitchFamily="50" charset="-128"/>
                <a:ea typeface="Meiryo UI" panose="020B0604030504040204" pitchFamily="50" charset="-128"/>
                <a:cs typeface="Meiryo UI" panose="020B0604030504040204" pitchFamily="50" charset="-128"/>
              </a:rPr>
              <a:t>24</a:t>
            </a:r>
            <a:r>
              <a:rPr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kern="1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kern="1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日）</a:t>
            </a:r>
            <a:endParaRPr lang="en-US" altLang="ja-JP" sz="1400" kern="1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549232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251520" y="148570"/>
            <a:ext cx="5976664" cy="400110"/>
          </a:xfrm>
          <a:prstGeom prst="rect">
            <a:avLst/>
          </a:prstGeom>
          <a:noFill/>
        </p:spPr>
        <p:txBody>
          <a:bodyPr wrap="square" rtlCol="0">
            <a:spAutoFit/>
          </a:bodyPr>
          <a:lstStyle/>
          <a:p>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雇　用</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　　現状分析　</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就業状況～</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角丸四角形 3"/>
          <p:cNvSpPr/>
          <p:nvPr/>
        </p:nvSpPr>
        <p:spPr>
          <a:xfrm>
            <a:off x="228126" y="764704"/>
            <a:ext cx="8592346" cy="2123639"/>
          </a:xfrm>
          <a:prstGeom prst="roundRect">
            <a:avLst>
              <a:gd name="adj" fmla="val 5749"/>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1463" indent="-271463" algn="just">
              <a:defRP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完全</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失業率（年平均）</a:t>
            </a:r>
            <a:endPar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3050" indent="-273050" algn="just">
              <a:defRPr/>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5.1</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年初</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に悪化した後</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春</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から秋にかけて改善したが、</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秋</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以降</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再び悪化</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3050" indent="-273050" algn="just">
              <a:defRPr/>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5.4</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年平均では若干の悪化となったが、年度後半より改善の傾向。</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3050" indent="-273050" algn="just">
              <a:defRPr/>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4.8</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年を通して改善。年</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平均で</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4.8</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年ぶりに</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％台へ。</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defRPr/>
            </a:pP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defRPr/>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大阪府の完全失業率・完全失業者数は、リーマンショック以降急増。</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defRPr/>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年からは改善がみられるものの、全国平均より高い状況が続く。</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a:spLocks noChangeArrowheads="1"/>
          </p:cNvSpPr>
          <p:nvPr/>
        </p:nvSpPr>
        <p:spPr bwMode="auto">
          <a:xfrm>
            <a:off x="251520" y="2996952"/>
            <a:ext cx="85689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eaLnBrk="1" hangingPunct="1"/>
            <a:r>
              <a:rPr lang="ja-JP"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完全失業者数・完全失業率の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推移</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eaLnBrk="1" hangingPunct="1"/>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出典：総務省「労働力調査」</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、大阪府統計課「</a:t>
            </a:r>
            <a:r>
              <a:rPr lang="zh-TW" altLang="en-US" sz="1400" dirty="0" smtClean="0">
                <a:latin typeface="Meiryo UI" panose="020B0604030504040204" pitchFamily="50" charset="-128"/>
                <a:ea typeface="Meiryo UI" panose="020B0604030504040204" pitchFamily="50" charset="-128"/>
                <a:cs typeface="Meiryo UI" panose="020B0604030504040204" pitchFamily="50" charset="-128"/>
              </a:rPr>
              <a:t>労働力</a:t>
            </a:r>
            <a:r>
              <a:rPr lang="zh-TW" altLang="en-US" sz="1400" dirty="0">
                <a:latin typeface="Meiryo UI" panose="020B0604030504040204" pitchFamily="50" charset="-128"/>
                <a:ea typeface="Meiryo UI" panose="020B0604030504040204" pitchFamily="50" charset="-128"/>
                <a:cs typeface="Meiryo UI" panose="020B0604030504040204" pitchFamily="50" charset="-128"/>
              </a:rPr>
              <a:t>調査地方集計結果（年</a:t>
            </a:r>
            <a:r>
              <a:rPr lang="zh-TW" altLang="en-US" sz="1400" dirty="0" smtClean="0">
                <a:latin typeface="Meiryo UI" panose="020B0604030504040204" pitchFamily="50" charset="-128"/>
                <a:ea typeface="Meiryo UI" panose="020B0604030504040204" pitchFamily="50" charset="-128"/>
                <a:cs typeface="Meiryo UI" panose="020B0604030504040204" pitchFamily="50" charset="-128"/>
              </a:rPr>
              <a:t>平均</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より大阪府企画室作成）</a:t>
            </a:r>
          </a:p>
        </p:txBody>
      </p:sp>
      <p:sp>
        <p:nvSpPr>
          <p:cNvPr id="8" name="テキスト ボックス 7"/>
          <p:cNvSpPr txBox="1"/>
          <p:nvPr/>
        </p:nvSpPr>
        <p:spPr>
          <a:xfrm>
            <a:off x="8899666" y="6608385"/>
            <a:ext cx="280846" cy="276999"/>
          </a:xfrm>
          <a:prstGeom prst="rect">
            <a:avLst/>
          </a:prstGeom>
          <a:noFill/>
        </p:spPr>
        <p:txBody>
          <a:bodyPr wrap="none" rtlCol="0">
            <a:spAutoFit/>
          </a:bodyPr>
          <a:lstStyle/>
          <a:p>
            <a:pPr algn="r"/>
            <a:r>
              <a:rPr lang="en-US" altLang="ja-JP" sz="1200" dirty="0">
                <a:latin typeface="Meiryo UI" panose="020B0604030504040204" pitchFamily="50" charset="-128"/>
                <a:ea typeface="Meiryo UI" panose="020B0604030504040204" pitchFamily="50" charset="-128"/>
                <a:cs typeface="Meiryo UI" panose="020B0604030504040204" pitchFamily="50" charset="-128"/>
              </a:rPr>
              <a:t>8</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425" y="3501008"/>
            <a:ext cx="8439150" cy="3310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66652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0"/>
          <p:cNvGraphicFramePr>
            <a:graphicFrameLocks noGrp="1"/>
          </p:cNvGraphicFramePr>
          <p:nvPr>
            <p:extLst>
              <p:ext uri="{D42A27DB-BD31-4B8C-83A1-F6EECF244321}">
                <p14:modId xmlns:p14="http://schemas.microsoft.com/office/powerpoint/2010/main" val="4183988549"/>
              </p:ext>
            </p:extLst>
          </p:nvPr>
        </p:nvGraphicFramePr>
        <p:xfrm>
          <a:off x="5299337" y="3501008"/>
          <a:ext cx="3641757" cy="2657475"/>
        </p:xfrm>
        <a:graphic>
          <a:graphicData uri="http://schemas.openxmlformats.org/drawingml/2006/table">
            <a:tbl>
              <a:tblPr/>
              <a:tblGrid>
                <a:gridCol w="321413"/>
                <a:gridCol w="319214"/>
                <a:gridCol w="319214"/>
                <a:gridCol w="319214"/>
                <a:gridCol w="319214"/>
                <a:gridCol w="319214"/>
                <a:gridCol w="319214"/>
                <a:gridCol w="319214"/>
                <a:gridCol w="319214"/>
                <a:gridCol w="319214"/>
                <a:gridCol w="319214"/>
                <a:gridCol w="128204"/>
              </a:tblGrid>
              <a:tr h="157963">
                <a:tc>
                  <a:txBody>
                    <a:bodyPr/>
                    <a:lstStyle/>
                    <a:p>
                      <a:pPr algn="l" fontAlgn="ctr"/>
                      <a:r>
                        <a:rPr lang="ja-JP" altLang="en-US" sz="1100" b="0" i="0" u="none" strike="noStrike" dirty="0">
                          <a:solidFill>
                            <a:srgbClr val="000000"/>
                          </a:solidFill>
                          <a:effectLst/>
                          <a:latin typeface="Meiryo UI"/>
                        </a:rPr>
                        <a:t>　</a:t>
                      </a:r>
                    </a:p>
                  </a:txBody>
                  <a:tcPr marL="9525" marR="9525" marT="9525" marB="0" anchor="ctr">
                    <a:lnL>
                      <a:noFill/>
                    </a:lnL>
                    <a:lnR>
                      <a:noFill/>
                    </a:lnR>
                    <a:lnT>
                      <a:noFill/>
                    </a:lnT>
                    <a:lnB>
                      <a:noFill/>
                    </a:lnB>
                    <a:solidFill>
                      <a:srgbClr val="FFFFFF"/>
                    </a:solidFill>
                  </a:tcPr>
                </a:tc>
                <a:tc>
                  <a:txBody>
                    <a:bodyPr/>
                    <a:lstStyle/>
                    <a:p>
                      <a:pPr algn="l" fontAlgn="ctr"/>
                      <a:r>
                        <a:rPr lang="ja-JP" altLang="en-US" sz="1100" b="0" i="0" u="none" strike="noStrike">
                          <a:solidFill>
                            <a:srgbClr val="000000"/>
                          </a:solidFill>
                          <a:effectLst/>
                          <a:latin typeface="Meiryo UI"/>
                        </a:rPr>
                        <a:t>　</a:t>
                      </a:r>
                    </a:p>
                  </a:txBody>
                  <a:tcPr marL="9525" marR="9525" marT="9525" marB="0" anchor="ctr">
                    <a:lnL>
                      <a:noFill/>
                    </a:lnL>
                    <a:lnR>
                      <a:noFill/>
                    </a:lnR>
                    <a:lnT>
                      <a:noFill/>
                    </a:lnT>
                    <a:lnB>
                      <a:noFill/>
                    </a:lnB>
                    <a:solidFill>
                      <a:srgbClr val="FFFFFF"/>
                    </a:solidFill>
                  </a:tcPr>
                </a:tc>
                <a:tc>
                  <a:txBody>
                    <a:bodyPr/>
                    <a:lstStyle/>
                    <a:p>
                      <a:pPr algn="l" fontAlgn="ctr"/>
                      <a:r>
                        <a:rPr lang="ja-JP" altLang="en-US" sz="1100" b="0" i="0" u="none" strike="noStrike">
                          <a:solidFill>
                            <a:srgbClr val="000000"/>
                          </a:solidFill>
                          <a:effectLst/>
                          <a:latin typeface="Meiryo UI"/>
                        </a:rPr>
                        <a:t>　</a:t>
                      </a:r>
                    </a:p>
                  </a:txBody>
                  <a:tcPr marL="9525" marR="9525" marT="9525" marB="0" anchor="ctr">
                    <a:lnL>
                      <a:noFill/>
                    </a:lnL>
                    <a:lnR>
                      <a:noFill/>
                    </a:lnR>
                    <a:lnT>
                      <a:noFill/>
                    </a:lnT>
                    <a:lnB>
                      <a:noFill/>
                    </a:lnB>
                    <a:solidFill>
                      <a:srgbClr val="FFFFFF"/>
                    </a:solidFill>
                  </a:tcPr>
                </a:tc>
                <a:tc>
                  <a:txBody>
                    <a:bodyPr/>
                    <a:lstStyle/>
                    <a:p>
                      <a:pPr algn="l" fontAlgn="ctr"/>
                      <a:r>
                        <a:rPr lang="ja-JP" altLang="en-US" sz="1100" b="0" i="0" u="none" strike="noStrike">
                          <a:solidFill>
                            <a:srgbClr val="000000"/>
                          </a:solidFill>
                          <a:effectLst/>
                          <a:latin typeface="Meiryo UI"/>
                        </a:rPr>
                        <a:t>　</a:t>
                      </a:r>
                    </a:p>
                  </a:txBody>
                  <a:tcPr marL="9525" marR="9525" marT="9525" marB="0" anchor="ctr">
                    <a:lnL>
                      <a:noFill/>
                    </a:lnL>
                    <a:lnR>
                      <a:noFill/>
                    </a:lnR>
                    <a:lnT>
                      <a:noFill/>
                    </a:lnT>
                    <a:lnB>
                      <a:noFill/>
                    </a:lnB>
                    <a:solidFill>
                      <a:srgbClr val="FFFFFF"/>
                    </a:solidFill>
                  </a:tcPr>
                </a:tc>
                <a:tc>
                  <a:txBody>
                    <a:bodyPr/>
                    <a:lstStyle/>
                    <a:p>
                      <a:pPr algn="l" fontAlgn="ctr"/>
                      <a:r>
                        <a:rPr lang="ja-JP" altLang="en-US" sz="1100" b="0" i="0" u="none" strike="noStrike">
                          <a:solidFill>
                            <a:srgbClr val="000000"/>
                          </a:solidFill>
                          <a:effectLst/>
                          <a:latin typeface="Meiryo UI"/>
                        </a:rPr>
                        <a:t>　</a:t>
                      </a:r>
                    </a:p>
                  </a:txBody>
                  <a:tcPr marL="9525" marR="9525" marT="9525" marB="0" anchor="ctr">
                    <a:lnL>
                      <a:noFill/>
                    </a:lnL>
                    <a:lnR>
                      <a:noFill/>
                    </a:lnR>
                    <a:lnT>
                      <a:noFill/>
                    </a:lnT>
                    <a:lnB>
                      <a:noFill/>
                    </a:lnB>
                    <a:solidFill>
                      <a:srgbClr val="FFFFFF"/>
                    </a:solidFill>
                  </a:tcPr>
                </a:tc>
                <a:tc>
                  <a:txBody>
                    <a:bodyPr/>
                    <a:lstStyle/>
                    <a:p>
                      <a:pPr algn="l" fontAlgn="ctr"/>
                      <a:r>
                        <a:rPr lang="ja-JP" altLang="en-US" sz="1100" b="0" i="0" u="none" strike="noStrike">
                          <a:solidFill>
                            <a:srgbClr val="000000"/>
                          </a:solidFill>
                          <a:effectLst/>
                          <a:latin typeface="Meiryo UI"/>
                        </a:rPr>
                        <a:t>　</a:t>
                      </a:r>
                    </a:p>
                  </a:txBody>
                  <a:tcPr marL="9525" marR="9525" marT="9525" marB="0" anchor="ctr">
                    <a:lnL>
                      <a:noFill/>
                    </a:lnL>
                    <a:lnR>
                      <a:noFill/>
                    </a:lnR>
                    <a:lnT>
                      <a:noFill/>
                    </a:lnT>
                    <a:lnB>
                      <a:noFill/>
                    </a:lnB>
                    <a:solidFill>
                      <a:srgbClr val="FFFFFF"/>
                    </a:solidFill>
                  </a:tcPr>
                </a:tc>
                <a:tc>
                  <a:txBody>
                    <a:bodyPr/>
                    <a:lstStyle/>
                    <a:p>
                      <a:pPr algn="l" fontAlgn="ctr"/>
                      <a:r>
                        <a:rPr lang="ja-JP" altLang="en-US" sz="1100" b="0" i="0" u="none" strike="noStrike" dirty="0">
                          <a:solidFill>
                            <a:srgbClr val="000000"/>
                          </a:solidFill>
                          <a:effectLst/>
                          <a:latin typeface="Meiryo UI"/>
                        </a:rPr>
                        <a:t>　</a:t>
                      </a:r>
                    </a:p>
                  </a:txBody>
                  <a:tcPr marL="9525" marR="9525" marT="9525" marB="0" anchor="ctr">
                    <a:lnL>
                      <a:noFill/>
                    </a:lnL>
                    <a:lnR>
                      <a:noFill/>
                    </a:lnR>
                    <a:lnT>
                      <a:noFill/>
                    </a:lnT>
                    <a:lnB>
                      <a:noFill/>
                    </a:lnB>
                    <a:solidFill>
                      <a:srgbClr val="FFFFFF"/>
                    </a:solidFill>
                  </a:tcPr>
                </a:tc>
                <a:tc>
                  <a:txBody>
                    <a:bodyPr/>
                    <a:lstStyle/>
                    <a:p>
                      <a:pPr algn="l" fontAlgn="ctr"/>
                      <a:r>
                        <a:rPr lang="ja-JP" altLang="en-US" sz="1100" b="0" i="0" u="none" strike="noStrike" dirty="0">
                          <a:solidFill>
                            <a:srgbClr val="000000"/>
                          </a:solidFill>
                          <a:effectLst/>
                          <a:latin typeface="Meiryo UI"/>
                        </a:rPr>
                        <a:t>　</a:t>
                      </a:r>
                    </a:p>
                  </a:txBody>
                  <a:tcPr marL="9525" marR="9525" marT="9525" marB="0" anchor="ctr">
                    <a:lnL>
                      <a:noFill/>
                    </a:lnL>
                    <a:lnR>
                      <a:noFill/>
                    </a:lnR>
                    <a:lnT>
                      <a:noFill/>
                    </a:lnT>
                    <a:lnB>
                      <a:noFill/>
                    </a:lnB>
                    <a:solidFill>
                      <a:srgbClr val="FFFFFF"/>
                    </a:solidFill>
                  </a:tcPr>
                </a:tc>
                <a:tc>
                  <a:txBody>
                    <a:bodyPr/>
                    <a:lstStyle/>
                    <a:p>
                      <a:pPr algn="l" fontAlgn="ctr"/>
                      <a:r>
                        <a:rPr lang="ja-JP" altLang="en-US" sz="1100" b="0" i="0" u="none" strike="noStrike" dirty="0">
                          <a:solidFill>
                            <a:srgbClr val="000000"/>
                          </a:solidFill>
                          <a:effectLst/>
                          <a:latin typeface="Meiryo UI"/>
                        </a:rPr>
                        <a:t>　</a:t>
                      </a:r>
                    </a:p>
                  </a:txBody>
                  <a:tcPr marL="9525" marR="9525" marT="9525" marB="0" anchor="ctr">
                    <a:lnL>
                      <a:noFill/>
                    </a:lnL>
                    <a:lnR>
                      <a:noFill/>
                    </a:lnR>
                    <a:lnT>
                      <a:noFill/>
                    </a:lnT>
                    <a:lnB>
                      <a:noFill/>
                    </a:lnB>
                    <a:solidFill>
                      <a:srgbClr val="FFFFFF"/>
                    </a:solidFill>
                  </a:tcPr>
                </a:tc>
                <a:tc>
                  <a:txBody>
                    <a:bodyPr/>
                    <a:lstStyle/>
                    <a:p>
                      <a:pPr algn="l" fontAlgn="ctr"/>
                      <a:r>
                        <a:rPr lang="ja-JP" altLang="en-US" sz="1100" b="0" i="0" u="none" strike="noStrike">
                          <a:solidFill>
                            <a:srgbClr val="000000"/>
                          </a:solidFill>
                          <a:effectLst/>
                          <a:latin typeface="Meiryo UI"/>
                        </a:rPr>
                        <a:t>　</a:t>
                      </a:r>
                    </a:p>
                  </a:txBody>
                  <a:tcPr marL="9525" marR="9525" marT="9525" marB="0" anchor="ctr">
                    <a:lnL>
                      <a:noFill/>
                    </a:lnL>
                    <a:lnR>
                      <a:noFill/>
                    </a:lnR>
                    <a:lnT>
                      <a:noFill/>
                    </a:lnT>
                    <a:lnB>
                      <a:noFill/>
                    </a:lnB>
                    <a:solidFill>
                      <a:srgbClr val="FFFFFF"/>
                    </a:solidFill>
                  </a:tcPr>
                </a:tc>
                <a:tc>
                  <a:txBody>
                    <a:bodyPr/>
                    <a:lstStyle/>
                    <a:p>
                      <a:pPr algn="l" fontAlgn="ctr"/>
                      <a:r>
                        <a:rPr lang="ja-JP" altLang="en-US" sz="1100" b="0" i="0" u="none" strike="noStrike">
                          <a:solidFill>
                            <a:srgbClr val="000000"/>
                          </a:solidFill>
                          <a:effectLst/>
                          <a:latin typeface="Meiryo UI"/>
                        </a:rPr>
                        <a:t>　</a:t>
                      </a:r>
                    </a:p>
                  </a:txBody>
                  <a:tcPr marL="9525" marR="9525" marT="9525" marB="0" anchor="ctr">
                    <a:lnL>
                      <a:noFill/>
                    </a:lnL>
                    <a:lnR>
                      <a:noFill/>
                    </a:lnR>
                    <a:lnT>
                      <a:noFill/>
                    </a:lnT>
                    <a:lnB>
                      <a:noFill/>
                    </a:lnB>
                    <a:solidFill>
                      <a:srgbClr val="FFFFFF"/>
                    </a:solidFill>
                  </a:tcPr>
                </a:tc>
                <a:tc>
                  <a:txBody>
                    <a:bodyPr/>
                    <a:lstStyle/>
                    <a:p>
                      <a:pPr algn="l" fontAlgn="ctr"/>
                      <a:r>
                        <a:rPr lang="ja-JP" altLang="en-US" sz="1100" b="0" i="0" u="none" strike="noStrike">
                          <a:solidFill>
                            <a:srgbClr val="000000"/>
                          </a:solidFill>
                          <a:effectLst/>
                          <a:latin typeface="Meiryo UI"/>
                        </a:rPr>
                        <a:t>　</a:t>
                      </a:r>
                    </a:p>
                  </a:txBody>
                  <a:tcPr marL="9525" marR="9525" marT="9525" marB="0" anchor="ctr">
                    <a:lnL>
                      <a:noFill/>
                    </a:lnL>
                    <a:lnR>
                      <a:noFill/>
                    </a:lnR>
                    <a:lnT>
                      <a:noFill/>
                    </a:lnT>
                    <a:lnB>
                      <a:noFill/>
                    </a:lnB>
                    <a:solidFill>
                      <a:srgbClr val="FFFFFF"/>
                    </a:solidFill>
                  </a:tcPr>
                </a:tc>
              </a:tr>
              <a:tr h="157963">
                <a:tc>
                  <a:txBody>
                    <a:bodyPr/>
                    <a:lstStyle/>
                    <a:p>
                      <a:pPr algn="l" fontAlgn="ctr"/>
                      <a:r>
                        <a:rPr lang="ja-JP" altLang="en-US" sz="1100" b="0" i="0" u="none" strike="noStrike">
                          <a:solidFill>
                            <a:srgbClr val="000000"/>
                          </a:solidFill>
                          <a:effectLst/>
                          <a:latin typeface="Meiryo UI"/>
                        </a:rPr>
                        <a:t>　</a:t>
                      </a:r>
                    </a:p>
                  </a:txBody>
                  <a:tcPr marL="9525" marR="9525" marT="9525" marB="0" anchor="ctr">
                    <a:lnL>
                      <a:noFill/>
                    </a:lnL>
                    <a:lnR>
                      <a:noFill/>
                    </a:lnR>
                    <a:lnT>
                      <a:noFill/>
                    </a:lnT>
                    <a:lnB>
                      <a:noFill/>
                    </a:lnB>
                    <a:solidFill>
                      <a:srgbClr val="FFFFFF"/>
                    </a:solidFill>
                  </a:tcPr>
                </a:tc>
                <a:tc gridSpan="4">
                  <a:txBody>
                    <a:bodyPr/>
                    <a:lstStyle/>
                    <a:p>
                      <a:pPr algn="l" fontAlgn="ctr"/>
                      <a:r>
                        <a:rPr lang="zh-TW" altLang="en-US" sz="1000" b="0" i="0" u="none" strike="noStrike">
                          <a:solidFill>
                            <a:srgbClr val="000000"/>
                          </a:solidFill>
                          <a:effectLst/>
                          <a:latin typeface="Meiryo UI"/>
                        </a:rPr>
                        <a:t>＜新規求人倍率＞</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1000" b="0" i="0" u="none" strike="noStrike">
                          <a:solidFill>
                            <a:srgbClr val="000000"/>
                          </a:solidFill>
                          <a:effectLst/>
                          <a:latin typeface="Meiryo UI"/>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0" i="0" u="none" strike="noStrike">
                          <a:solidFill>
                            <a:srgbClr val="000000"/>
                          </a:solidFill>
                          <a:effectLst/>
                          <a:latin typeface="Meiryo UI"/>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100" b="0" i="0" u="none" strike="noStrike">
                          <a:solidFill>
                            <a:srgbClr val="000000"/>
                          </a:solidFill>
                          <a:effectLst/>
                          <a:latin typeface="Meiryo UI"/>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100" b="0" i="0" u="none" strike="noStrike">
                          <a:solidFill>
                            <a:srgbClr val="000000"/>
                          </a:solidFill>
                          <a:effectLst/>
                          <a:latin typeface="Meiryo UI"/>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ja-JP" altLang="en-US" sz="1000" b="0" i="0" u="none" strike="noStrike">
                          <a:solidFill>
                            <a:srgbClr val="000000"/>
                          </a:solidFill>
                          <a:effectLst/>
                          <a:latin typeface="Meiryo UI"/>
                        </a:rPr>
                        <a:t>（単位：倍）</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l" fontAlgn="ctr"/>
                      <a:r>
                        <a:rPr lang="ja-JP" altLang="en-US" sz="1100" b="0" i="0" u="none" strike="noStrike">
                          <a:solidFill>
                            <a:srgbClr val="000000"/>
                          </a:solidFill>
                          <a:effectLst/>
                          <a:latin typeface="Meiryo UI"/>
                        </a:rPr>
                        <a:t>　</a:t>
                      </a:r>
                    </a:p>
                  </a:txBody>
                  <a:tcPr marL="9525" marR="9525" marT="9525" marB="0" anchor="ctr">
                    <a:lnL>
                      <a:noFill/>
                    </a:lnL>
                    <a:lnR>
                      <a:noFill/>
                    </a:lnR>
                    <a:lnT>
                      <a:noFill/>
                    </a:lnT>
                    <a:lnB>
                      <a:noFill/>
                    </a:lnB>
                    <a:solidFill>
                      <a:srgbClr val="FFFFFF"/>
                    </a:solidFill>
                  </a:tcPr>
                </a:tc>
              </a:tr>
              <a:tr h="157963">
                <a:tc>
                  <a:txBody>
                    <a:bodyPr/>
                    <a:lstStyle/>
                    <a:p>
                      <a:pPr algn="l" fontAlgn="ctr"/>
                      <a:r>
                        <a:rPr lang="ja-JP" altLang="en-US" sz="1100" b="0" i="0" u="none" strike="noStrike">
                          <a:solidFill>
                            <a:srgbClr val="000000"/>
                          </a:solidFill>
                          <a:effectLst/>
                          <a:latin typeface="Meiryo UI"/>
                        </a:rPr>
                        <a:t>　</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rowSpan="2" gridSpan="2">
                  <a:txBody>
                    <a:bodyPr/>
                    <a:lstStyle/>
                    <a:p>
                      <a:pPr algn="ctr" fontAlgn="ctr"/>
                      <a:r>
                        <a:rPr lang="ja-JP" altLang="en-US" sz="1000" b="0" i="0" u="none" strike="noStrike" dirty="0">
                          <a:solidFill>
                            <a:srgbClr val="000000"/>
                          </a:solidFill>
                          <a:effectLst/>
                          <a:latin typeface="Meiryo U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rowSpan="2" hMerge="1">
                  <a:txBody>
                    <a:bodyPr/>
                    <a:lstStyle/>
                    <a:p>
                      <a:endParaRPr kumimoji="1" lang="ja-JP" altLang="en-US"/>
                    </a:p>
                  </a:txBody>
                  <a:tcPr/>
                </a:tc>
                <a:tc gridSpan="6">
                  <a:txBody>
                    <a:bodyPr/>
                    <a:lstStyle/>
                    <a:p>
                      <a:pPr algn="ctr" fontAlgn="ctr"/>
                      <a:r>
                        <a:rPr lang="en-US" sz="1000" b="0" i="0" u="none" strike="noStrike">
                          <a:solidFill>
                            <a:srgbClr val="000000"/>
                          </a:solidFill>
                          <a:effectLst/>
                          <a:latin typeface="Meiryo UI"/>
                        </a:rPr>
                        <a:t>H25</a:t>
                      </a:r>
                      <a:r>
                        <a:rPr lang="ja-JP" altLang="en-US" sz="1000" b="0" i="0" u="none" strike="noStrike">
                          <a:solidFill>
                            <a:srgbClr val="000000"/>
                          </a:solidFill>
                          <a:effectLst/>
                          <a:latin typeface="Meiryo UI"/>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ctr"/>
                      <a:r>
                        <a:rPr lang="en-US" sz="1000" b="0" i="0" u="none" strike="noStrike">
                          <a:solidFill>
                            <a:srgbClr val="000000"/>
                          </a:solidFill>
                          <a:effectLst/>
                          <a:latin typeface="Meiryo UI"/>
                        </a:rPr>
                        <a:t>H26</a:t>
                      </a:r>
                      <a:r>
                        <a:rPr lang="ja-JP" altLang="en-US" sz="1000" b="0" i="0" u="none" strike="noStrike">
                          <a:solidFill>
                            <a:srgbClr val="000000"/>
                          </a:solidFill>
                          <a:effectLst/>
                          <a:latin typeface="Meiryo UI"/>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l" fontAlgn="ctr"/>
                      <a:r>
                        <a:rPr lang="ja-JP" altLang="en-US" sz="1100" b="0" i="0" u="none" strike="noStrike" dirty="0">
                          <a:solidFill>
                            <a:srgbClr val="000000"/>
                          </a:solidFill>
                          <a:effectLst/>
                          <a:latin typeface="Meiryo UI"/>
                        </a:rPr>
                        <a:t>　</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157963">
                <a:tc>
                  <a:txBody>
                    <a:bodyPr/>
                    <a:lstStyle/>
                    <a:p>
                      <a:pPr algn="l" fontAlgn="ctr"/>
                      <a:r>
                        <a:rPr lang="ja-JP" altLang="en-US" sz="1100" b="0" i="0" u="none" strike="noStrike">
                          <a:solidFill>
                            <a:srgbClr val="000000"/>
                          </a:solidFill>
                          <a:effectLst/>
                          <a:latin typeface="Meiryo UI"/>
                        </a:rPr>
                        <a:t>　</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gridSpan="2" vMerge="1">
                  <a:txBody>
                    <a:bodyPr/>
                    <a:lstStyle/>
                    <a:p>
                      <a:endParaRPr kumimoji="1" lang="ja-JP" altLang="en-US"/>
                    </a:p>
                  </a:txBody>
                  <a:tcPr/>
                </a:tc>
                <a:tc hMerge="1" vMerge="1">
                  <a:txBody>
                    <a:bodyPr/>
                    <a:lstStyle/>
                    <a:p>
                      <a:endParaRPr kumimoji="1" lang="ja-JP" altLang="en-US"/>
                    </a:p>
                  </a:txBody>
                  <a:tcPr/>
                </a:tc>
                <a:tc gridSpan="2">
                  <a:txBody>
                    <a:bodyPr/>
                    <a:lstStyle/>
                    <a:p>
                      <a:pPr algn="ctr" fontAlgn="ctr"/>
                      <a:r>
                        <a:rPr lang="en-US" altLang="ja-JP" sz="1000" b="0" i="0" u="none" strike="noStrike">
                          <a:solidFill>
                            <a:srgbClr val="000000"/>
                          </a:solidFill>
                          <a:effectLst/>
                          <a:latin typeface="Meiryo UI"/>
                        </a:rPr>
                        <a:t>6</a:t>
                      </a:r>
                      <a:r>
                        <a:rPr lang="ja-JP" altLang="en-US" sz="1000" b="0" i="0" u="none" strike="noStrike">
                          <a:solidFill>
                            <a:srgbClr val="000000"/>
                          </a:solidFill>
                          <a:effectLst/>
                          <a:latin typeface="Meiryo UI"/>
                        </a:rPr>
                        <a:t>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gridSpan="2">
                  <a:txBody>
                    <a:bodyPr/>
                    <a:lstStyle/>
                    <a:p>
                      <a:pPr algn="ctr" fontAlgn="ctr"/>
                      <a:r>
                        <a:rPr lang="en-US" altLang="ja-JP" sz="1000" b="0" i="0" u="none" strike="noStrike">
                          <a:solidFill>
                            <a:srgbClr val="000000"/>
                          </a:solidFill>
                          <a:effectLst/>
                          <a:latin typeface="Meiryo UI"/>
                        </a:rPr>
                        <a:t>9</a:t>
                      </a:r>
                      <a:r>
                        <a:rPr lang="ja-JP" altLang="en-US" sz="1000" b="0" i="0" u="none" strike="noStrike">
                          <a:solidFill>
                            <a:srgbClr val="000000"/>
                          </a:solidFill>
                          <a:effectLst/>
                          <a:latin typeface="Meiryo UI"/>
                        </a:rPr>
                        <a:t>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gridSpan="2">
                  <a:txBody>
                    <a:bodyPr/>
                    <a:lstStyle/>
                    <a:p>
                      <a:pPr algn="ctr" fontAlgn="ctr"/>
                      <a:r>
                        <a:rPr lang="en-US" altLang="ja-JP" sz="1000" b="0" i="0" u="none" strike="noStrike">
                          <a:solidFill>
                            <a:srgbClr val="000000"/>
                          </a:solidFill>
                          <a:effectLst/>
                          <a:latin typeface="Meiryo UI"/>
                        </a:rPr>
                        <a:t>12</a:t>
                      </a:r>
                      <a:r>
                        <a:rPr lang="ja-JP" altLang="en-US" sz="1000" b="0" i="0" u="none" strike="noStrike">
                          <a:solidFill>
                            <a:srgbClr val="000000"/>
                          </a:solidFill>
                          <a:effectLst/>
                          <a:latin typeface="Meiryo UI"/>
                        </a:rPr>
                        <a:t>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gridSpan="2">
                  <a:txBody>
                    <a:bodyPr/>
                    <a:lstStyle/>
                    <a:p>
                      <a:pPr algn="ctr" fontAlgn="ctr"/>
                      <a:r>
                        <a:rPr lang="en-US" altLang="ja-JP" sz="1000" b="0" i="0" u="none" strike="noStrike">
                          <a:solidFill>
                            <a:srgbClr val="000000"/>
                          </a:solidFill>
                          <a:effectLst/>
                          <a:latin typeface="Meiryo UI"/>
                        </a:rPr>
                        <a:t>3</a:t>
                      </a:r>
                      <a:r>
                        <a:rPr lang="ja-JP" altLang="en-US" sz="1000" b="0" i="0" u="none" strike="noStrike">
                          <a:solidFill>
                            <a:srgbClr val="000000"/>
                          </a:solidFill>
                          <a:effectLst/>
                          <a:latin typeface="Meiryo UI"/>
                        </a:rPr>
                        <a:t>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l" fontAlgn="ctr"/>
                      <a:r>
                        <a:rPr lang="ja-JP" altLang="en-US" sz="1100" b="0" i="0" u="none" strike="noStrike">
                          <a:solidFill>
                            <a:srgbClr val="000000"/>
                          </a:solidFill>
                          <a:effectLst/>
                          <a:latin typeface="Meiryo UI"/>
                        </a:rPr>
                        <a:t>　</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157963">
                <a:tc>
                  <a:txBody>
                    <a:bodyPr/>
                    <a:lstStyle/>
                    <a:p>
                      <a:pPr algn="l" fontAlgn="ctr"/>
                      <a:r>
                        <a:rPr lang="ja-JP" altLang="en-US" sz="1100" b="0" i="0" u="none" strike="noStrike">
                          <a:solidFill>
                            <a:srgbClr val="000000"/>
                          </a:solidFill>
                          <a:effectLst/>
                          <a:latin typeface="Meiryo UI"/>
                        </a:rPr>
                        <a:t>　</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ctr" fontAlgn="ctr"/>
                      <a:r>
                        <a:rPr lang="ja-JP" altLang="en-US" sz="1000" b="0" i="0" u="none" strike="noStrike">
                          <a:solidFill>
                            <a:srgbClr val="000000"/>
                          </a:solidFill>
                          <a:effectLst/>
                          <a:latin typeface="Meiryo UI"/>
                        </a:rPr>
                        <a:t>大阪府</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gridSpan="2">
                  <a:txBody>
                    <a:bodyPr/>
                    <a:lstStyle/>
                    <a:p>
                      <a:pPr algn="ctr" fontAlgn="ctr"/>
                      <a:r>
                        <a:rPr lang="en-US" altLang="ja-JP" sz="1000" b="0" i="0" u="none" strike="noStrike">
                          <a:solidFill>
                            <a:srgbClr val="000000"/>
                          </a:solidFill>
                          <a:effectLst/>
                          <a:latin typeface="Meiryo UI"/>
                        </a:rPr>
                        <a:t>1.64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gridSpan="2">
                  <a:txBody>
                    <a:bodyPr/>
                    <a:lstStyle/>
                    <a:p>
                      <a:pPr algn="ctr" fontAlgn="ctr"/>
                      <a:r>
                        <a:rPr lang="en-US" altLang="ja-JP" sz="1000" b="0" i="0" u="none" strike="noStrike">
                          <a:solidFill>
                            <a:srgbClr val="000000"/>
                          </a:solidFill>
                          <a:effectLst/>
                          <a:latin typeface="Meiryo UI"/>
                        </a:rPr>
                        <a:t>1.61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gridSpan="2">
                  <a:txBody>
                    <a:bodyPr/>
                    <a:lstStyle/>
                    <a:p>
                      <a:pPr algn="ctr" fontAlgn="ctr"/>
                      <a:r>
                        <a:rPr lang="en-US" altLang="ja-JP" sz="1000" b="0" i="0" u="none" strike="noStrike">
                          <a:solidFill>
                            <a:srgbClr val="000000"/>
                          </a:solidFill>
                          <a:effectLst/>
                          <a:latin typeface="Meiryo UI"/>
                        </a:rPr>
                        <a:t>1.76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gridSpan="2">
                  <a:txBody>
                    <a:bodyPr/>
                    <a:lstStyle/>
                    <a:p>
                      <a:pPr algn="ctr" fontAlgn="ctr"/>
                      <a:r>
                        <a:rPr lang="en-US" altLang="ja-JP" sz="1000" b="0" i="0" u="none" strike="noStrike">
                          <a:solidFill>
                            <a:srgbClr val="000000"/>
                          </a:solidFill>
                          <a:effectLst/>
                          <a:latin typeface="Meiryo UI"/>
                        </a:rPr>
                        <a:t>1.85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l" fontAlgn="ctr"/>
                      <a:r>
                        <a:rPr lang="ja-JP" altLang="en-US" sz="1100" b="0" i="0" u="none" strike="noStrike">
                          <a:solidFill>
                            <a:srgbClr val="000000"/>
                          </a:solidFill>
                          <a:effectLst/>
                          <a:latin typeface="Meiryo UI"/>
                        </a:rPr>
                        <a:t>　</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157963">
                <a:tc>
                  <a:txBody>
                    <a:bodyPr/>
                    <a:lstStyle/>
                    <a:p>
                      <a:pPr algn="l" fontAlgn="ctr"/>
                      <a:r>
                        <a:rPr lang="ja-JP" altLang="en-US" sz="1100" b="0" i="0" u="none" strike="noStrike">
                          <a:solidFill>
                            <a:srgbClr val="000000"/>
                          </a:solidFill>
                          <a:effectLst/>
                          <a:latin typeface="Meiryo UI"/>
                        </a:rPr>
                        <a:t>　</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ctr" fontAlgn="ctr"/>
                      <a:r>
                        <a:rPr lang="ja-JP" altLang="en-US" sz="1000" b="0" i="0" u="none" strike="noStrike">
                          <a:solidFill>
                            <a:srgbClr val="000000"/>
                          </a:solidFill>
                          <a:effectLst/>
                          <a:latin typeface="Meiryo UI"/>
                        </a:rPr>
                        <a:t>全国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gridSpan="2">
                  <a:txBody>
                    <a:bodyPr/>
                    <a:lstStyle/>
                    <a:p>
                      <a:pPr algn="ctr" fontAlgn="ctr"/>
                      <a:r>
                        <a:rPr lang="en-US" altLang="ja-JP" sz="1000" b="0" i="0" u="none" strike="noStrike">
                          <a:solidFill>
                            <a:srgbClr val="000000"/>
                          </a:solidFill>
                          <a:effectLst/>
                          <a:latin typeface="Meiryo UI"/>
                        </a:rPr>
                        <a:t>1.48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gridSpan="2">
                  <a:txBody>
                    <a:bodyPr/>
                    <a:lstStyle/>
                    <a:p>
                      <a:pPr algn="ctr" fontAlgn="ctr"/>
                      <a:r>
                        <a:rPr lang="en-US" altLang="ja-JP" sz="1000" b="0" i="0" u="none" strike="noStrike">
                          <a:solidFill>
                            <a:srgbClr val="000000"/>
                          </a:solidFill>
                          <a:effectLst/>
                          <a:latin typeface="Meiryo UI"/>
                        </a:rPr>
                        <a:t>1.51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gridSpan="2">
                  <a:txBody>
                    <a:bodyPr/>
                    <a:lstStyle/>
                    <a:p>
                      <a:pPr algn="ctr" fontAlgn="ctr"/>
                      <a:r>
                        <a:rPr lang="en-US" altLang="ja-JP" sz="1000" b="0" i="0" u="none" strike="noStrike">
                          <a:solidFill>
                            <a:srgbClr val="000000"/>
                          </a:solidFill>
                          <a:effectLst/>
                          <a:latin typeface="Meiryo UI"/>
                        </a:rPr>
                        <a:t>1.61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gridSpan="2">
                  <a:txBody>
                    <a:bodyPr/>
                    <a:lstStyle/>
                    <a:p>
                      <a:pPr algn="ctr" fontAlgn="ctr"/>
                      <a:r>
                        <a:rPr lang="en-US" altLang="ja-JP" sz="1000" b="0" i="0" u="none" strike="noStrike">
                          <a:solidFill>
                            <a:srgbClr val="000000"/>
                          </a:solidFill>
                          <a:effectLst/>
                          <a:latin typeface="Meiryo UI"/>
                        </a:rPr>
                        <a:t>1.66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l" fontAlgn="ctr"/>
                      <a:r>
                        <a:rPr lang="ja-JP" altLang="en-US" sz="1100" b="0" i="0" u="none" strike="noStrike">
                          <a:solidFill>
                            <a:srgbClr val="000000"/>
                          </a:solidFill>
                          <a:effectLst/>
                          <a:latin typeface="Meiryo UI"/>
                        </a:rPr>
                        <a:t>　</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157963">
                <a:tc>
                  <a:txBody>
                    <a:bodyPr/>
                    <a:lstStyle/>
                    <a:p>
                      <a:pPr algn="l" fontAlgn="ctr"/>
                      <a:r>
                        <a:rPr lang="ja-JP" altLang="en-US" sz="1100" b="0" i="0" u="none" strike="noStrike" dirty="0">
                          <a:solidFill>
                            <a:srgbClr val="000000"/>
                          </a:solidFill>
                          <a:effectLst/>
                          <a:latin typeface="Meiryo UI"/>
                        </a:rPr>
                        <a:t>　</a:t>
                      </a:r>
                    </a:p>
                  </a:txBody>
                  <a:tcPr marL="9525" marR="9525" marT="9525" marB="0" anchor="ctr">
                    <a:lnL>
                      <a:noFill/>
                    </a:lnL>
                    <a:lnR>
                      <a:noFill/>
                    </a:lnR>
                    <a:lnT>
                      <a:noFill/>
                    </a:lnT>
                    <a:lnB>
                      <a:noFill/>
                    </a:lnB>
                    <a:solidFill>
                      <a:srgbClr val="FFFFFF"/>
                    </a:solidFill>
                  </a:tcPr>
                </a:tc>
                <a:tc>
                  <a:txBody>
                    <a:bodyPr/>
                    <a:lstStyle/>
                    <a:p>
                      <a:pPr algn="l" fontAlgn="ctr"/>
                      <a:r>
                        <a:rPr lang="ja-JP" altLang="en-US" sz="1100" b="0" i="0" u="none" strike="noStrike" dirty="0">
                          <a:solidFill>
                            <a:srgbClr val="000000"/>
                          </a:solidFill>
                          <a:effectLst/>
                          <a:latin typeface="Meiryo UI"/>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1100" b="0" i="0" u="none" strike="noStrike" dirty="0">
                          <a:solidFill>
                            <a:srgbClr val="000000"/>
                          </a:solidFill>
                          <a:effectLst/>
                          <a:latin typeface="Meiryo UI"/>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1100" b="0" i="0" u="none" strike="noStrike" dirty="0">
                          <a:solidFill>
                            <a:srgbClr val="000000"/>
                          </a:solidFill>
                          <a:effectLst/>
                          <a:latin typeface="Meiryo UI"/>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1100" b="0" i="0" u="none" strike="noStrike" dirty="0">
                          <a:solidFill>
                            <a:srgbClr val="000000"/>
                          </a:solidFill>
                          <a:effectLst/>
                          <a:latin typeface="Meiryo UI"/>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1100" b="0" i="0" u="none" strike="noStrike" dirty="0">
                          <a:solidFill>
                            <a:srgbClr val="000000"/>
                          </a:solidFill>
                          <a:effectLst/>
                          <a:latin typeface="Meiryo UI"/>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1100" b="0" i="0" u="none" strike="noStrike" dirty="0">
                          <a:solidFill>
                            <a:srgbClr val="000000"/>
                          </a:solidFill>
                          <a:effectLst/>
                          <a:latin typeface="Meiryo UI"/>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1100" b="0" i="0" u="none" strike="noStrike" dirty="0">
                          <a:solidFill>
                            <a:srgbClr val="000000"/>
                          </a:solidFill>
                          <a:effectLst/>
                          <a:latin typeface="Meiryo UI"/>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1100" b="0" i="0" u="none" strike="noStrike" dirty="0">
                          <a:solidFill>
                            <a:srgbClr val="000000"/>
                          </a:solidFill>
                          <a:effectLst/>
                          <a:latin typeface="Meiryo UI"/>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1100" b="0" i="0" u="none" strike="noStrike" dirty="0">
                          <a:solidFill>
                            <a:srgbClr val="000000"/>
                          </a:solidFill>
                          <a:effectLst/>
                          <a:latin typeface="Meiryo UI"/>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1100" b="0" i="0" u="none" strike="noStrike" dirty="0">
                          <a:solidFill>
                            <a:srgbClr val="000000"/>
                          </a:solidFill>
                          <a:effectLst/>
                          <a:latin typeface="Meiryo UI"/>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1100" b="0" i="0" u="none" strike="noStrike" dirty="0">
                          <a:solidFill>
                            <a:srgbClr val="000000"/>
                          </a:solidFill>
                          <a:effectLst/>
                          <a:latin typeface="Meiryo UI"/>
                        </a:rPr>
                        <a:t>　</a:t>
                      </a:r>
                    </a:p>
                  </a:txBody>
                  <a:tcPr marL="9525" marR="9525" marT="9525" marB="0" anchor="ctr">
                    <a:lnL>
                      <a:noFill/>
                    </a:lnL>
                    <a:lnR>
                      <a:noFill/>
                    </a:lnR>
                    <a:lnT>
                      <a:noFill/>
                    </a:lnT>
                    <a:lnB>
                      <a:noFill/>
                    </a:lnB>
                    <a:solidFill>
                      <a:srgbClr val="FFFFFF"/>
                    </a:solidFill>
                  </a:tcPr>
                </a:tc>
              </a:tr>
              <a:tr h="157963">
                <a:tc>
                  <a:txBody>
                    <a:bodyPr/>
                    <a:lstStyle/>
                    <a:p>
                      <a:pPr algn="l" fontAlgn="ctr"/>
                      <a:endParaRPr lang="ja-JP" altLang="en-US" sz="1100" b="0" i="0" u="none" strike="noStrike" dirty="0">
                        <a:solidFill>
                          <a:srgbClr val="000000"/>
                        </a:solidFill>
                        <a:effectLst/>
                        <a:latin typeface="Meiryo UI"/>
                      </a:endParaRPr>
                    </a:p>
                  </a:txBody>
                  <a:tcPr marL="9525" marR="9525" marT="9525" marB="0" anchor="ctr">
                    <a:lnL>
                      <a:noFill/>
                    </a:lnL>
                    <a:lnR>
                      <a:noFill/>
                    </a:lnR>
                    <a:lnT>
                      <a:noFill/>
                    </a:lnT>
                    <a:lnB>
                      <a:noFill/>
                    </a:lnB>
                    <a:solidFill>
                      <a:srgbClr val="FFFFFF"/>
                    </a:solidFill>
                  </a:tcPr>
                </a:tc>
                <a:tc>
                  <a:txBody>
                    <a:bodyPr/>
                    <a:lstStyle/>
                    <a:p>
                      <a:pPr algn="l" fontAlgn="ctr"/>
                      <a:endParaRPr lang="ja-JP" altLang="en-US" sz="1100" b="0" i="0" u="none" strike="noStrike" dirty="0">
                        <a:solidFill>
                          <a:srgbClr val="000000"/>
                        </a:solidFill>
                        <a:effectLst/>
                        <a:latin typeface="Meiryo UI"/>
                      </a:endParaRPr>
                    </a:p>
                  </a:txBody>
                  <a:tcPr marL="9525" marR="9525" marT="9525" marB="0" anchor="ctr">
                    <a:lnL>
                      <a:noFill/>
                    </a:lnL>
                    <a:lnR>
                      <a:noFill/>
                    </a:lnR>
                    <a:lnT w="6350" cap="flat" cmpd="sng" algn="ctr">
                      <a:noFill/>
                      <a:prstDash val="solid"/>
                      <a:round/>
                      <a:headEnd type="none" w="med" len="med"/>
                      <a:tailEnd type="none" w="med" len="med"/>
                    </a:lnT>
                    <a:lnB>
                      <a:noFill/>
                    </a:lnB>
                    <a:solidFill>
                      <a:srgbClr val="FFFFFF"/>
                    </a:solidFill>
                  </a:tcPr>
                </a:tc>
                <a:tc>
                  <a:txBody>
                    <a:bodyPr/>
                    <a:lstStyle/>
                    <a:p>
                      <a:pPr algn="l" fontAlgn="ctr"/>
                      <a:endParaRPr lang="ja-JP" altLang="en-US" sz="1100" b="0" i="0" u="none" strike="noStrike" dirty="0">
                        <a:solidFill>
                          <a:srgbClr val="000000"/>
                        </a:solidFill>
                        <a:effectLst/>
                        <a:latin typeface="Meiryo UI"/>
                      </a:endParaRPr>
                    </a:p>
                  </a:txBody>
                  <a:tcPr marL="9525" marR="9525" marT="9525" marB="0" anchor="ctr">
                    <a:lnL>
                      <a:noFill/>
                    </a:lnL>
                    <a:lnR>
                      <a:noFill/>
                    </a:lnR>
                    <a:lnT w="6350" cap="flat" cmpd="sng" algn="ctr">
                      <a:noFill/>
                      <a:prstDash val="solid"/>
                      <a:round/>
                      <a:headEnd type="none" w="med" len="med"/>
                      <a:tailEnd type="none" w="med" len="med"/>
                    </a:lnT>
                    <a:lnB>
                      <a:noFill/>
                    </a:lnB>
                    <a:solidFill>
                      <a:srgbClr val="FFFFFF"/>
                    </a:solidFill>
                  </a:tcPr>
                </a:tc>
                <a:tc>
                  <a:txBody>
                    <a:bodyPr/>
                    <a:lstStyle/>
                    <a:p>
                      <a:pPr algn="l" fontAlgn="ctr"/>
                      <a:endParaRPr lang="ja-JP" altLang="en-US" sz="1100" b="0" i="0" u="none" strike="noStrike" dirty="0">
                        <a:solidFill>
                          <a:srgbClr val="000000"/>
                        </a:solidFill>
                        <a:effectLst/>
                        <a:latin typeface="Meiryo UI"/>
                      </a:endParaRPr>
                    </a:p>
                  </a:txBody>
                  <a:tcPr marL="9525" marR="9525" marT="9525" marB="0" anchor="ctr">
                    <a:lnL>
                      <a:noFill/>
                    </a:lnL>
                    <a:lnR>
                      <a:noFill/>
                    </a:lnR>
                    <a:lnT w="6350" cap="flat" cmpd="sng" algn="ctr">
                      <a:noFill/>
                      <a:prstDash val="solid"/>
                      <a:round/>
                      <a:headEnd type="none" w="med" len="med"/>
                      <a:tailEnd type="none" w="med" len="med"/>
                    </a:lnT>
                    <a:lnB>
                      <a:noFill/>
                    </a:lnB>
                    <a:solidFill>
                      <a:srgbClr val="FFFFFF"/>
                    </a:solidFill>
                  </a:tcPr>
                </a:tc>
                <a:tc>
                  <a:txBody>
                    <a:bodyPr/>
                    <a:lstStyle/>
                    <a:p>
                      <a:pPr algn="l" fontAlgn="ctr"/>
                      <a:endParaRPr lang="ja-JP" altLang="en-US" sz="1100" b="0" i="0" u="none" strike="noStrike" dirty="0">
                        <a:solidFill>
                          <a:srgbClr val="000000"/>
                        </a:solidFill>
                        <a:effectLst/>
                        <a:latin typeface="Meiryo UI"/>
                      </a:endParaRPr>
                    </a:p>
                  </a:txBody>
                  <a:tcPr marL="9525" marR="9525" marT="9525" marB="0" anchor="ctr">
                    <a:lnL>
                      <a:noFill/>
                    </a:lnL>
                    <a:lnR>
                      <a:noFill/>
                    </a:lnR>
                    <a:lnT w="6350" cap="flat" cmpd="sng" algn="ctr">
                      <a:noFill/>
                      <a:prstDash val="solid"/>
                      <a:round/>
                      <a:headEnd type="none" w="med" len="med"/>
                      <a:tailEnd type="none" w="med" len="med"/>
                    </a:lnT>
                    <a:lnB>
                      <a:noFill/>
                    </a:lnB>
                    <a:solidFill>
                      <a:srgbClr val="FFFFFF"/>
                    </a:solidFill>
                  </a:tcPr>
                </a:tc>
                <a:tc>
                  <a:txBody>
                    <a:bodyPr/>
                    <a:lstStyle/>
                    <a:p>
                      <a:pPr algn="l" fontAlgn="ctr"/>
                      <a:endParaRPr lang="ja-JP" altLang="en-US" sz="1100" b="0" i="0" u="none" strike="noStrike" dirty="0">
                        <a:solidFill>
                          <a:srgbClr val="000000"/>
                        </a:solidFill>
                        <a:effectLst/>
                        <a:latin typeface="Meiryo UI"/>
                      </a:endParaRPr>
                    </a:p>
                  </a:txBody>
                  <a:tcPr marL="9525" marR="9525" marT="9525" marB="0" anchor="ctr">
                    <a:lnL>
                      <a:noFill/>
                    </a:lnL>
                    <a:lnR>
                      <a:noFill/>
                    </a:lnR>
                    <a:lnT w="6350" cap="flat" cmpd="sng" algn="ctr">
                      <a:noFill/>
                      <a:prstDash val="solid"/>
                      <a:round/>
                      <a:headEnd type="none" w="med" len="med"/>
                      <a:tailEnd type="none" w="med" len="med"/>
                    </a:lnT>
                    <a:lnB>
                      <a:noFill/>
                    </a:lnB>
                    <a:solidFill>
                      <a:srgbClr val="FFFFFF"/>
                    </a:solidFill>
                  </a:tcPr>
                </a:tc>
                <a:tc>
                  <a:txBody>
                    <a:bodyPr/>
                    <a:lstStyle/>
                    <a:p>
                      <a:pPr algn="l" fontAlgn="ctr"/>
                      <a:endParaRPr lang="ja-JP" altLang="en-US" sz="1100" b="0" i="0" u="none" strike="noStrike" dirty="0">
                        <a:solidFill>
                          <a:srgbClr val="000000"/>
                        </a:solidFill>
                        <a:effectLst/>
                        <a:latin typeface="Meiryo UI"/>
                      </a:endParaRPr>
                    </a:p>
                  </a:txBody>
                  <a:tcPr marL="9525" marR="9525" marT="9525" marB="0" anchor="ctr">
                    <a:lnL>
                      <a:noFill/>
                    </a:lnL>
                    <a:lnR>
                      <a:noFill/>
                    </a:lnR>
                    <a:lnT w="6350" cap="flat" cmpd="sng" algn="ctr">
                      <a:noFill/>
                      <a:prstDash val="solid"/>
                      <a:round/>
                      <a:headEnd type="none" w="med" len="med"/>
                      <a:tailEnd type="none" w="med" len="med"/>
                    </a:lnT>
                    <a:lnB>
                      <a:noFill/>
                    </a:lnB>
                    <a:solidFill>
                      <a:srgbClr val="FFFFFF"/>
                    </a:solidFill>
                  </a:tcPr>
                </a:tc>
                <a:tc>
                  <a:txBody>
                    <a:bodyPr/>
                    <a:lstStyle/>
                    <a:p>
                      <a:pPr algn="l" fontAlgn="ctr"/>
                      <a:endParaRPr lang="ja-JP" altLang="en-US" sz="1100" b="0" i="0" u="none" strike="noStrike" dirty="0">
                        <a:solidFill>
                          <a:srgbClr val="000000"/>
                        </a:solidFill>
                        <a:effectLst/>
                        <a:latin typeface="Meiryo UI"/>
                      </a:endParaRPr>
                    </a:p>
                  </a:txBody>
                  <a:tcPr marL="9525" marR="9525" marT="9525" marB="0" anchor="ctr">
                    <a:lnL>
                      <a:noFill/>
                    </a:lnL>
                    <a:lnR>
                      <a:noFill/>
                    </a:lnR>
                    <a:lnT w="6350" cap="flat" cmpd="sng" algn="ctr">
                      <a:noFill/>
                      <a:prstDash val="solid"/>
                      <a:round/>
                      <a:headEnd type="none" w="med" len="med"/>
                      <a:tailEnd type="none" w="med" len="med"/>
                    </a:lnT>
                    <a:lnB>
                      <a:noFill/>
                    </a:lnB>
                    <a:solidFill>
                      <a:srgbClr val="FFFFFF"/>
                    </a:solidFill>
                  </a:tcPr>
                </a:tc>
                <a:tc>
                  <a:txBody>
                    <a:bodyPr/>
                    <a:lstStyle/>
                    <a:p>
                      <a:pPr algn="l" fontAlgn="ctr"/>
                      <a:endParaRPr lang="ja-JP" altLang="en-US" sz="1100" b="0" i="0" u="none" strike="noStrike" dirty="0">
                        <a:solidFill>
                          <a:srgbClr val="000000"/>
                        </a:solidFill>
                        <a:effectLst/>
                        <a:latin typeface="Meiryo UI"/>
                      </a:endParaRPr>
                    </a:p>
                  </a:txBody>
                  <a:tcPr marL="9525" marR="9525" marT="9525" marB="0" anchor="ctr">
                    <a:lnL>
                      <a:noFill/>
                    </a:lnL>
                    <a:lnR>
                      <a:noFill/>
                    </a:lnR>
                    <a:lnT w="6350" cap="flat" cmpd="sng" algn="ctr">
                      <a:noFill/>
                      <a:prstDash val="solid"/>
                      <a:round/>
                      <a:headEnd type="none" w="med" len="med"/>
                      <a:tailEnd type="none" w="med" len="med"/>
                    </a:lnT>
                    <a:lnB>
                      <a:noFill/>
                    </a:lnB>
                    <a:solidFill>
                      <a:srgbClr val="FFFFFF"/>
                    </a:solidFill>
                  </a:tcPr>
                </a:tc>
                <a:tc>
                  <a:txBody>
                    <a:bodyPr/>
                    <a:lstStyle/>
                    <a:p>
                      <a:pPr algn="l" fontAlgn="ctr"/>
                      <a:endParaRPr lang="ja-JP" altLang="en-US" sz="1100" b="0" i="0" u="none" strike="noStrike" dirty="0">
                        <a:solidFill>
                          <a:srgbClr val="000000"/>
                        </a:solidFill>
                        <a:effectLst/>
                        <a:latin typeface="Meiryo UI"/>
                      </a:endParaRPr>
                    </a:p>
                  </a:txBody>
                  <a:tcPr marL="9525" marR="9525" marT="9525" marB="0" anchor="ctr">
                    <a:lnL>
                      <a:noFill/>
                    </a:lnL>
                    <a:lnR>
                      <a:noFill/>
                    </a:lnR>
                    <a:lnT w="6350" cap="flat" cmpd="sng" algn="ctr">
                      <a:noFill/>
                      <a:prstDash val="solid"/>
                      <a:round/>
                      <a:headEnd type="none" w="med" len="med"/>
                      <a:tailEnd type="none" w="med" len="med"/>
                    </a:lnT>
                    <a:lnB>
                      <a:noFill/>
                    </a:lnB>
                    <a:solidFill>
                      <a:srgbClr val="FFFFFF"/>
                    </a:solidFill>
                  </a:tcPr>
                </a:tc>
                <a:tc>
                  <a:txBody>
                    <a:bodyPr/>
                    <a:lstStyle/>
                    <a:p>
                      <a:pPr algn="l" fontAlgn="ctr"/>
                      <a:endParaRPr lang="ja-JP" altLang="en-US" sz="1100" b="0" i="0" u="none" strike="noStrike" dirty="0">
                        <a:solidFill>
                          <a:srgbClr val="000000"/>
                        </a:solidFill>
                        <a:effectLst/>
                        <a:latin typeface="Meiryo UI"/>
                      </a:endParaRPr>
                    </a:p>
                  </a:txBody>
                  <a:tcPr marL="9525" marR="9525" marT="9525" marB="0" anchor="ctr">
                    <a:lnL>
                      <a:noFill/>
                    </a:lnL>
                    <a:lnR>
                      <a:noFill/>
                    </a:lnR>
                    <a:lnT w="6350" cap="flat" cmpd="sng" algn="ctr">
                      <a:noFill/>
                      <a:prstDash val="solid"/>
                      <a:round/>
                      <a:headEnd type="none" w="med" len="med"/>
                      <a:tailEnd type="none" w="med" len="med"/>
                    </a:lnT>
                    <a:lnB>
                      <a:noFill/>
                    </a:lnB>
                    <a:solidFill>
                      <a:srgbClr val="FFFFFF"/>
                    </a:solidFill>
                  </a:tcPr>
                </a:tc>
                <a:tc>
                  <a:txBody>
                    <a:bodyPr/>
                    <a:lstStyle/>
                    <a:p>
                      <a:pPr algn="l" fontAlgn="ctr"/>
                      <a:endParaRPr lang="ja-JP" altLang="en-US" sz="1100" b="0" i="0" u="none" strike="noStrike" dirty="0">
                        <a:solidFill>
                          <a:srgbClr val="000000"/>
                        </a:solidFill>
                        <a:effectLst/>
                        <a:latin typeface="Meiryo UI"/>
                      </a:endParaRPr>
                    </a:p>
                  </a:txBody>
                  <a:tcPr marL="9525" marR="9525" marT="9525" marB="0" anchor="ctr">
                    <a:lnL>
                      <a:noFill/>
                    </a:lnL>
                    <a:lnR>
                      <a:noFill/>
                    </a:lnR>
                    <a:lnT>
                      <a:noFill/>
                    </a:lnT>
                    <a:lnB>
                      <a:noFill/>
                    </a:lnB>
                    <a:solidFill>
                      <a:srgbClr val="FFFFFF"/>
                    </a:solidFill>
                  </a:tcPr>
                </a:tc>
              </a:tr>
              <a:tr h="157963">
                <a:tc>
                  <a:txBody>
                    <a:bodyPr/>
                    <a:lstStyle/>
                    <a:p>
                      <a:pPr algn="l" fontAlgn="ctr"/>
                      <a:r>
                        <a:rPr lang="ja-JP" altLang="en-US" sz="1100" b="0" i="0" u="none" strike="noStrike">
                          <a:solidFill>
                            <a:srgbClr val="000000"/>
                          </a:solidFill>
                          <a:effectLst/>
                          <a:latin typeface="Meiryo UI"/>
                        </a:rPr>
                        <a:t>　</a:t>
                      </a:r>
                    </a:p>
                  </a:txBody>
                  <a:tcPr marL="9525" marR="9525" marT="9525" marB="0" anchor="ctr">
                    <a:lnL>
                      <a:noFill/>
                    </a:lnL>
                    <a:lnR>
                      <a:noFill/>
                    </a:lnR>
                    <a:lnT>
                      <a:noFill/>
                    </a:lnT>
                    <a:lnB>
                      <a:noFill/>
                    </a:lnB>
                    <a:solidFill>
                      <a:srgbClr val="FFFFFF"/>
                    </a:solidFill>
                  </a:tcPr>
                </a:tc>
                <a:tc gridSpan="4">
                  <a:txBody>
                    <a:bodyPr/>
                    <a:lstStyle/>
                    <a:p>
                      <a:pPr algn="l" fontAlgn="ctr"/>
                      <a:r>
                        <a:rPr lang="ja-JP" altLang="en-US" sz="1000" b="0" i="0" u="none" strike="noStrike">
                          <a:solidFill>
                            <a:srgbClr val="000000"/>
                          </a:solidFill>
                          <a:effectLst/>
                          <a:latin typeface="Meiryo UI"/>
                        </a:rPr>
                        <a:t>＜有効求人倍率＞</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1000" b="0" i="0" u="none" strike="noStrike">
                          <a:solidFill>
                            <a:srgbClr val="000000"/>
                          </a:solidFill>
                          <a:effectLst/>
                          <a:latin typeface="Meiryo UI"/>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0" i="0" u="none" strike="noStrike">
                          <a:solidFill>
                            <a:srgbClr val="000000"/>
                          </a:solidFill>
                          <a:effectLst/>
                          <a:latin typeface="Meiryo UI"/>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100" b="0" i="0" u="none" strike="noStrike">
                          <a:solidFill>
                            <a:srgbClr val="000000"/>
                          </a:solidFill>
                          <a:effectLst/>
                          <a:latin typeface="Meiryo UI"/>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100" b="0" i="0" u="none" strike="noStrike">
                          <a:solidFill>
                            <a:srgbClr val="000000"/>
                          </a:solidFill>
                          <a:effectLst/>
                          <a:latin typeface="Meiryo UI"/>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100" b="0" i="0" u="none" strike="noStrike">
                          <a:solidFill>
                            <a:srgbClr val="000000"/>
                          </a:solidFill>
                          <a:effectLst/>
                          <a:latin typeface="Meiryo UI"/>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100" b="0" i="0" u="none" strike="noStrike">
                          <a:solidFill>
                            <a:srgbClr val="000000"/>
                          </a:solidFill>
                          <a:effectLst/>
                          <a:latin typeface="Meiryo UI"/>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100" b="0" i="0" u="none" strike="noStrike">
                          <a:solidFill>
                            <a:srgbClr val="000000"/>
                          </a:solidFill>
                          <a:effectLst/>
                          <a:latin typeface="Meiryo UI"/>
                        </a:rPr>
                        <a:t>　</a:t>
                      </a:r>
                    </a:p>
                  </a:txBody>
                  <a:tcPr marL="9525" marR="9525" marT="9525" marB="0" anchor="ctr">
                    <a:lnL>
                      <a:noFill/>
                    </a:lnL>
                    <a:lnR>
                      <a:noFill/>
                    </a:lnR>
                    <a:lnT>
                      <a:noFill/>
                    </a:lnT>
                    <a:lnB>
                      <a:noFill/>
                    </a:lnB>
                    <a:solidFill>
                      <a:srgbClr val="FFFFFF"/>
                    </a:solidFill>
                  </a:tcPr>
                </a:tc>
              </a:tr>
              <a:tr h="157963">
                <a:tc>
                  <a:txBody>
                    <a:bodyPr/>
                    <a:lstStyle/>
                    <a:p>
                      <a:pPr algn="l" fontAlgn="ctr"/>
                      <a:r>
                        <a:rPr lang="ja-JP" altLang="en-US" sz="1100" b="0" i="0" u="none" strike="noStrike">
                          <a:solidFill>
                            <a:srgbClr val="000000"/>
                          </a:solidFill>
                          <a:effectLst/>
                          <a:latin typeface="Meiryo UI"/>
                        </a:rPr>
                        <a:t>　</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rowSpan="2" gridSpan="2">
                  <a:txBody>
                    <a:bodyPr/>
                    <a:lstStyle/>
                    <a:p>
                      <a:pPr algn="ctr" fontAlgn="ctr"/>
                      <a:r>
                        <a:rPr lang="ja-JP" altLang="en-US" sz="1000" b="0" i="0" u="none" strike="noStrike">
                          <a:solidFill>
                            <a:srgbClr val="000000"/>
                          </a:solidFill>
                          <a:effectLst/>
                          <a:latin typeface="Meiryo U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rowSpan="2" hMerge="1">
                  <a:txBody>
                    <a:bodyPr/>
                    <a:lstStyle/>
                    <a:p>
                      <a:endParaRPr kumimoji="1" lang="ja-JP" altLang="en-US"/>
                    </a:p>
                  </a:txBody>
                  <a:tcPr/>
                </a:tc>
                <a:tc gridSpan="6">
                  <a:txBody>
                    <a:bodyPr/>
                    <a:lstStyle/>
                    <a:p>
                      <a:pPr algn="ctr" fontAlgn="ctr"/>
                      <a:r>
                        <a:rPr lang="en-US" sz="1000" b="0" i="0" u="none" strike="noStrike">
                          <a:solidFill>
                            <a:srgbClr val="000000"/>
                          </a:solidFill>
                          <a:effectLst/>
                          <a:latin typeface="Meiryo UI"/>
                        </a:rPr>
                        <a:t>H25</a:t>
                      </a:r>
                      <a:r>
                        <a:rPr lang="ja-JP" altLang="en-US" sz="1000" b="0" i="0" u="none" strike="noStrike">
                          <a:solidFill>
                            <a:srgbClr val="000000"/>
                          </a:solidFill>
                          <a:effectLst/>
                          <a:latin typeface="Meiryo UI"/>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ctr"/>
                      <a:r>
                        <a:rPr lang="en-US" sz="1000" b="0" i="0" u="none" strike="noStrike">
                          <a:solidFill>
                            <a:srgbClr val="000000"/>
                          </a:solidFill>
                          <a:effectLst/>
                          <a:latin typeface="Meiryo UI"/>
                        </a:rPr>
                        <a:t>H26</a:t>
                      </a:r>
                      <a:r>
                        <a:rPr lang="ja-JP" altLang="en-US" sz="1000" b="0" i="0" u="none" strike="noStrike">
                          <a:solidFill>
                            <a:srgbClr val="000000"/>
                          </a:solidFill>
                          <a:effectLst/>
                          <a:latin typeface="Meiryo UI"/>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l" fontAlgn="ctr"/>
                      <a:r>
                        <a:rPr lang="ja-JP" altLang="en-US" sz="1100" b="0" i="0" u="none" strike="noStrike">
                          <a:solidFill>
                            <a:srgbClr val="000000"/>
                          </a:solidFill>
                          <a:effectLst/>
                          <a:latin typeface="Meiryo UI"/>
                        </a:rPr>
                        <a:t>　</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157963">
                <a:tc>
                  <a:txBody>
                    <a:bodyPr/>
                    <a:lstStyle/>
                    <a:p>
                      <a:pPr algn="l" fontAlgn="ctr"/>
                      <a:r>
                        <a:rPr lang="ja-JP" altLang="en-US" sz="1100" b="0" i="0" u="none" strike="noStrike">
                          <a:solidFill>
                            <a:srgbClr val="000000"/>
                          </a:solidFill>
                          <a:effectLst/>
                          <a:latin typeface="Meiryo UI"/>
                        </a:rPr>
                        <a:t>　</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gridSpan="2" vMerge="1">
                  <a:txBody>
                    <a:bodyPr/>
                    <a:lstStyle/>
                    <a:p>
                      <a:endParaRPr kumimoji="1" lang="ja-JP" altLang="en-US"/>
                    </a:p>
                  </a:txBody>
                  <a:tcPr/>
                </a:tc>
                <a:tc hMerge="1" vMerge="1">
                  <a:txBody>
                    <a:bodyPr/>
                    <a:lstStyle/>
                    <a:p>
                      <a:endParaRPr kumimoji="1" lang="ja-JP" altLang="en-US"/>
                    </a:p>
                  </a:txBody>
                  <a:tcPr/>
                </a:tc>
                <a:tc gridSpan="2">
                  <a:txBody>
                    <a:bodyPr/>
                    <a:lstStyle/>
                    <a:p>
                      <a:pPr algn="ctr" fontAlgn="ctr"/>
                      <a:r>
                        <a:rPr lang="en-US" altLang="ja-JP" sz="1000" b="0" i="0" u="none" strike="noStrike">
                          <a:solidFill>
                            <a:srgbClr val="000000"/>
                          </a:solidFill>
                          <a:effectLst/>
                          <a:latin typeface="Meiryo UI"/>
                        </a:rPr>
                        <a:t>6</a:t>
                      </a:r>
                      <a:r>
                        <a:rPr lang="ja-JP" altLang="en-US" sz="1000" b="0" i="0" u="none" strike="noStrike">
                          <a:solidFill>
                            <a:srgbClr val="000000"/>
                          </a:solidFill>
                          <a:effectLst/>
                          <a:latin typeface="Meiryo UI"/>
                        </a:rPr>
                        <a:t>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gridSpan="2">
                  <a:txBody>
                    <a:bodyPr/>
                    <a:lstStyle/>
                    <a:p>
                      <a:pPr algn="ctr" fontAlgn="ctr"/>
                      <a:r>
                        <a:rPr lang="en-US" altLang="ja-JP" sz="1000" b="0" i="0" u="none" strike="noStrike">
                          <a:solidFill>
                            <a:srgbClr val="000000"/>
                          </a:solidFill>
                          <a:effectLst/>
                          <a:latin typeface="Meiryo UI"/>
                        </a:rPr>
                        <a:t>9</a:t>
                      </a:r>
                      <a:r>
                        <a:rPr lang="ja-JP" altLang="en-US" sz="1000" b="0" i="0" u="none" strike="noStrike">
                          <a:solidFill>
                            <a:srgbClr val="000000"/>
                          </a:solidFill>
                          <a:effectLst/>
                          <a:latin typeface="Meiryo UI"/>
                        </a:rPr>
                        <a:t>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gridSpan="2">
                  <a:txBody>
                    <a:bodyPr/>
                    <a:lstStyle/>
                    <a:p>
                      <a:pPr algn="ctr" fontAlgn="ctr"/>
                      <a:r>
                        <a:rPr lang="en-US" altLang="ja-JP" sz="1000" b="0" i="0" u="none" strike="noStrike">
                          <a:solidFill>
                            <a:srgbClr val="000000"/>
                          </a:solidFill>
                          <a:effectLst/>
                          <a:latin typeface="Meiryo UI"/>
                        </a:rPr>
                        <a:t>12</a:t>
                      </a:r>
                      <a:r>
                        <a:rPr lang="ja-JP" altLang="en-US" sz="1000" b="0" i="0" u="none" strike="noStrike">
                          <a:solidFill>
                            <a:srgbClr val="000000"/>
                          </a:solidFill>
                          <a:effectLst/>
                          <a:latin typeface="Meiryo UI"/>
                        </a:rPr>
                        <a:t>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gridSpan="2">
                  <a:txBody>
                    <a:bodyPr/>
                    <a:lstStyle/>
                    <a:p>
                      <a:pPr algn="ctr" fontAlgn="ctr"/>
                      <a:r>
                        <a:rPr lang="en-US" altLang="ja-JP" sz="1000" b="0" i="0" u="none" strike="noStrike">
                          <a:solidFill>
                            <a:srgbClr val="000000"/>
                          </a:solidFill>
                          <a:effectLst/>
                          <a:latin typeface="Meiryo UI"/>
                        </a:rPr>
                        <a:t>3</a:t>
                      </a:r>
                      <a:r>
                        <a:rPr lang="ja-JP" altLang="en-US" sz="1000" b="0" i="0" u="none" strike="noStrike">
                          <a:solidFill>
                            <a:srgbClr val="000000"/>
                          </a:solidFill>
                          <a:effectLst/>
                          <a:latin typeface="Meiryo UI"/>
                        </a:rPr>
                        <a:t>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l" fontAlgn="ctr"/>
                      <a:r>
                        <a:rPr lang="ja-JP" altLang="en-US" sz="1100" b="0" i="0" u="none" strike="noStrike">
                          <a:solidFill>
                            <a:srgbClr val="000000"/>
                          </a:solidFill>
                          <a:effectLst/>
                          <a:latin typeface="Meiryo UI"/>
                        </a:rPr>
                        <a:t>　</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157963">
                <a:tc>
                  <a:txBody>
                    <a:bodyPr/>
                    <a:lstStyle/>
                    <a:p>
                      <a:pPr algn="l" fontAlgn="ctr"/>
                      <a:r>
                        <a:rPr lang="ja-JP" altLang="en-US" sz="1100" b="0" i="0" u="none" strike="noStrike">
                          <a:solidFill>
                            <a:srgbClr val="000000"/>
                          </a:solidFill>
                          <a:effectLst/>
                          <a:latin typeface="Meiryo UI"/>
                        </a:rPr>
                        <a:t>　</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ctr" fontAlgn="ctr"/>
                      <a:r>
                        <a:rPr lang="ja-JP" altLang="en-US" sz="1000" b="0" i="0" u="none" strike="noStrike">
                          <a:solidFill>
                            <a:srgbClr val="000000"/>
                          </a:solidFill>
                          <a:effectLst/>
                          <a:latin typeface="Meiryo UI"/>
                        </a:rPr>
                        <a:t>大阪府</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gridSpan="2">
                  <a:txBody>
                    <a:bodyPr/>
                    <a:lstStyle/>
                    <a:p>
                      <a:pPr algn="ctr" fontAlgn="ctr"/>
                      <a:r>
                        <a:rPr lang="en-US" altLang="ja-JP" sz="1000" b="0" i="0" u="none" strike="noStrike">
                          <a:solidFill>
                            <a:srgbClr val="000000"/>
                          </a:solidFill>
                          <a:effectLst/>
                          <a:latin typeface="Meiryo UI"/>
                        </a:rPr>
                        <a:t>0.95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gridSpan="2">
                  <a:txBody>
                    <a:bodyPr/>
                    <a:lstStyle/>
                    <a:p>
                      <a:pPr algn="ctr" fontAlgn="ctr"/>
                      <a:r>
                        <a:rPr lang="en-US" altLang="ja-JP" sz="1000" b="0" i="0" u="none" strike="noStrike">
                          <a:solidFill>
                            <a:srgbClr val="000000"/>
                          </a:solidFill>
                          <a:effectLst/>
                          <a:latin typeface="Meiryo UI"/>
                        </a:rPr>
                        <a:t>0.99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gridSpan="2">
                  <a:txBody>
                    <a:bodyPr/>
                    <a:lstStyle/>
                    <a:p>
                      <a:pPr algn="ctr" fontAlgn="ctr"/>
                      <a:r>
                        <a:rPr lang="en-US" altLang="ja-JP" sz="1000" b="0" i="0" u="none" strike="noStrike">
                          <a:solidFill>
                            <a:srgbClr val="000000"/>
                          </a:solidFill>
                          <a:effectLst/>
                          <a:latin typeface="Meiryo UI"/>
                        </a:rPr>
                        <a:t>1.07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gridSpan="2">
                  <a:txBody>
                    <a:bodyPr/>
                    <a:lstStyle/>
                    <a:p>
                      <a:pPr algn="ctr" fontAlgn="ctr"/>
                      <a:r>
                        <a:rPr lang="en-US" altLang="ja-JP" sz="1000" b="0" i="0" u="none" strike="noStrike">
                          <a:solidFill>
                            <a:srgbClr val="000000"/>
                          </a:solidFill>
                          <a:effectLst/>
                          <a:latin typeface="Meiryo UI"/>
                        </a:rPr>
                        <a:t>1.11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l" fontAlgn="ctr"/>
                      <a:r>
                        <a:rPr lang="ja-JP" altLang="en-US" sz="1100" b="0" i="0" u="none" strike="noStrike">
                          <a:solidFill>
                            <a:srgbClr val="000000"/>
                          </a:solidFill>
                          <a:effectLst/>
                          <a:latin typeface="Meiryo UI"/>
                        </a:rPr>
                        <a:t>　</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157963">
                <a:tc>
                  <a:txBody>
                    <a:bodyPr/>
                    <a:lstStyle/>
                    <a:p>
                      <a:pPr algn="l" fontAlgn="ctr"/>
                      <a:r>
                        <a:rPr lang="ja-JP" altLang="en-US" sz="1100" b="0" i="0" u="none" strike="noStrike">
                          <a:solidFill>
                            <a:srgbClr val="000000"/>
                          </a:solidFill>
                          <a:effectLst/>
                          <a:latin typeface="Meiryo UI"/>
                        </a:rPr>
                        <a:t>　</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ctr" fontAlgn="ctr"/>
                      <a:r>
                        <a:rPr lang="ja-JP" altLang="en-US" sz="1000" b="0" i="0" u="none" strike="noStrike">
                          <a:solidFill>
                            <a:srgbClr val="000000"/>
                          </a:solidFill>
                          <a:effectLst/>
                          <a:latin typeface="Meiryo UI"/>
                        </a:rPr>
                        <a:t>全国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gridSpan="2">
                  <a:txBody>
                    <a:bodyPr/>
                    <a:lstStyle/>
                    <a:p>
                      <a:pPr algn="ctr" fontAlgn="ctr"/>
                      <a:r>
                        <a:rPr lang="en-US" altLang="ja-JP" sz="1000" b="0" i="0" u="none" strike="noStrike">
                          <a:solidFill>
                            <a:srgbClr val="000000"/>
                          </a:solidFill>
                          <a:effectLst/>
                          <a:latin typeface="Meiryo UI"/>
                        </a:rPr>
                        <a:t>0.92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gridSpan="2">
                  <a:txBody>
                    <a:bodyPr/>
                    <a:lstStyle/>
                    <a:p>
                      <a:pPr algn="ctr" fontAlgn="ctr"/>
                      <a:r>
                        <a:rPr lang="en-US" altLang="ja-JP" sz="1000" b="0" i="0" u="none" strike="noStrike">
                          <a:solidFill>
                            <a:srgbClr val="000000"/>
                          </a:solidFill>
                          <a:effectLst/>
                          <a:latin typeface="Meiryo UI"/>
                        </a:rPr>
                        <a:t>0.96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gridSpan="2">
                  <a:txBody>
                    <a:bodyPr/>
                    <a:lstStyle/>
                    <a:p>
                      <a:pPr algn="ctr" fontAlgn="ctr"/>
                      <a:r>
                        <a:rPr lang="en-US" altLang="ja-JP" sz="1000" b="0" i="0" u="none" strike="noStrike">
                          <a:solidFill>
                            <a:srgbClr val="000000"/>
                          </a:solidFill>
                          <a:effectLst/>
                          <a:latin typeface="Meiryo UI"/>
                        </a:rPr>
                        <a:t>1.03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gridSpan="2">
                  <a:txBody>
                    <a:bodyPr/>
                    <a:lstStyle/>
                    <a:p>
                      <a:pPr algn="ctr" fontAlgn="ctr"/>
                      <a:r>
                        <a:rPr lang="en-US" altLang="ja-JP" sz="1000" b="0" i="0" u="none" strike="noStrike">
                          <a:solidFill>
                            <a:srgbClr val="000000"/>
                          </a:solidFill>
                          <a:effectLst/>
                          <a:latin typeface="Meiryo UI"/>
                        </a:rPr>
                        <a:t>1.07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l" fontAlgn="ctr"/>
                      <a:r>
                        <a:rPr lang="ja-JP" altLang="en-US" sz="1100" b="0" i="0" u="none" strike="noStrike">
                          <a:solidFill>
                            <a:srgbClr val="000000"/>
                          </a:solidFill>
                          <a:effectLst/>
                          <a:latin typeface="Meiryo UI"/>
                        </a:rPr>
                        <a:t>　</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157963">
                <a:tc>
                  <a:txBody>
                    <a:bodyPr/>
                    <a:lstStyle/>
                    <a:p>
                      <a:pPr algn="l" fontAlgn="ctr"/>
                      <a:r>
                        <a:rPr lang="ja-JP" altLang="en-US" sz="1100" b="0" i="0" u="none" strike="noStrike">
                          <a:solidFill>
                            <a:srgbClr val="000000"/>
                          </a:solidFill>
                          <a:effectLst/>
                          <a:latin typeface="Meiryo UI"/>
                        </a:rPr>
                        <a:t>　</a:t>
                      </a:r>
                    </a:p>
                  </a:txBody>
                  <a:tcPr marL="9525" marR="9525" marT="9525" marB="0" anchor="ctr">
                    <a:lnL>
                      <a:noFill/>
                    </a:lnL>
                    <a:lnR>
                      <a:noFill/>
                    </a:lnR>
                    <a:lnT>
                      <a:noFill/>
                    </a:lnT>
                    <a:lnB>
                      <a:noFill/>
                    </a:lnB>
                    <a:solidFill>
                      <a:srgbClr val="FFFFFF"/>
                    </a:solidFill>
                  </a:tcPr>
                </a:tc>
                <a:tc>
                  <a:txBody>
                    <a:bodyPr/>
                    <a:lstStyle/>
                    <a:p>
                      <a:pPr algn="l" fontAlgn="ctr"/>
                      <a:r>
                        <a:rPr lang="ja-JP" altLang="en-US" sz="1100" b="0" i="0" u="none" strike="noStrike">
                          <a:solidFill>
                            <a:srgbClr val="000000"/>
                          </a:solidFill>
                          <a:effectLst/>
                          <a:latin typeface="Meiryo UI"/>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1100" b="0" i="0" u="none" strike="noStrike">
                          <a:solidFill>
                            <a:srgbClr val="000000"/>
                          </a:solidFill>
                          <a:effectLst/>
                          <a:latin typeface="Meiryo UI"/>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1100" b="0" i="0" u="none" strike="noStrike">
                          <a:solidFill>
                            <a:srgbClr val="000000"/>
                          </a:solidFill>
                          <a:effectLst/>
                          <a:latin typeface="Meiryo UI"/>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1100" b="0" i="0" u="none" strike="noStrike">
                          <a:solidFill>
                            <a:srgbClr val="000000"/>
                          </a:solidFill>
                          <a:effectLst/>
                          <a:latin typeface="Meiryo UI"/>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1100" b="0" i="0" u="none" strike="noStrike">
                          <a:solidFill>
                            <a:srgbClr val="000000"/>
                          </a:solidFill>
                          <a:effectLst/>
                          <a:latin typeface="Meiryo UI"/>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1100" b="0" i="0" u="none" strike="noStrike">
                          <a:solidFill>
                            <a:srgbClr val="000000"/>
                          </a:solidFill>
                          <a:effectLst/>
                          <a:latin typeface="Meiryo UI"/>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1100" b="0" i="0" u="none" strike="noStrike">
                          <a:solidFill>
                            <a:srgbClr val="000000"/>
                          </a:solidFill>
                          <a:effectLst/>
                          <a:latin typeface="Meiryo UI"/>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1100" b="0" i="0" u="none" strike="noStrike">
                          <a:solidFill>
                            <a:srgbClr val="000000"/>
                          </a:solidFill>
                          <a:effectLst/>
                          <a:latin typeface="Meiryo UI"/>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1100" b="0" i="0" u="none" strike="noStrike">
                          <a:solidFill>
                            <a:srgbClr val="000000"/>
                          </a:solidFill>
                          <a:effectLst/>
                          <a:latin typeface="Meiryo UI"/>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1100" b="0" i="0" u="none" strike="noStrike">
                          <a:solidFill>
                            <a:srgbClr val="000000"/>
                          </a:solidFill>
                          <a:effectLst/>
                          <a:latin typeface="Meiryo UI"/>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1100" b="0" i="0" u="none" strike="noStrike">
                          <a:solidFill>
                            <a:srgbClr val="000000"/>
                          </a:solidFill>
                          <a:effectLst/>
                          <a:latin typeface="Meiryo UI"/>
                        </a:rPr>
                        <a:t>　</a:t>
                      </a:r>
                    </a:p>
                  </a:txBody>
                  <a:tcPr marL="9525" marR="9525" marT="9525" marB="0" anchor="ctr">
                    <a:lnL>
                      <a:noFill/>
                    </a:lnL>
                    <a:lnR>
                      <a:noFill/>
                    </a:lnR>
                    <a:lnT>
                      <a:noFill/>
                    </a:lnT>
                    <a:lnB>
                      <a:noFill/>
                    </a:lnB>
                    <a:solidFill>
                      <a:srgbClr val="FFFFFF"/>
                    </a:solidFill>
                  </a:tcPr>
                </a:tc>
              </a:tr>
              <a:tr h="157963">
                <a:tc>
                  <a:txBody>
                    <a:bodyPr/>
                    <a:lstStyle/>
                    <a:p>
                      <a:pPr algn="l" fontAlgn="ctr"/>
                      <a:r>
                        <a:rPr lang="ja-JP" altLang="en-US" sz="1100" b="0" i="0" u="none" strike="noStrike">
                          <a:solidFill>
                            <a:srgbClr val="000000"/>
                          </a:solidFill>
                          <a:effectLst/>
                          <a:latin typeface="Meiryo UI"/>
                        </a:rPr>
                        <a:t>　</a:t>
                      </a:r>
                    </a:p>
                  </a:txBody>
                  <a:tcPr marL="9525" marR="9525" marT="9525" marB="0" anchor="ctr">
                    <a:lnL>
                      <a:noFill/>
                    </a:lnL>
                    <a:lnR>
                      <a:noFill/>
                    </a:lnR>
                    <a:lnT>
                      <a:noFill/>
                    </a:lnT>
                    <a:lnB>
                      <a:noFill/>
                    </a:lnB>
                    <a:solidFill>
                      <a:srgbClr val="FFFFFF"/>
                    </a:solidFill>
                  </a:tcPr>
                </a:tc>
                <a:tc>
                  <a:txBody>
                    <a:bodyPr/>
                    <a:lstStyle/>
                    <a:p>
                      <a:pPr algn="l" fontAlgn="ctr"/>
                      <a:r>
                        <a:rPr lang="ja-JP" altLang="en-US" sz="1100" b="0" i="0" u="none" strike="noStrike">
                          <a:solidFill>
                            <a:srgbClr val="000000"/>
                          </a:solidFill>
                          <a:effectLst/>
                          <a:latin typeface="Meiryo UI"/>
                        </a:rPr>
                        <a:t>　</a:t>
                      </a:r>
                    </a:p>
                  </a:txBody>
                  <a:tcPr marL="9525" marR="9525" marT="9525" marB="0" anchor="ctr">
                    <a:lnL>
                      <a:noFill/>
                    </a:lnL>
                    <a:lnR>
                      <a:noFill/>
                    </a:lnR>
                    <a:lnT>
                      <a:noFill/>
                    </a:lnT>
                    <a:lnB>
                      <a:noFill/>
                    </a:lnB>
                    <a:solidFill>
                      <a:srgbClr val="FFFFFF"/>
                    </a:solidFill>
                  </a:tcPr>
                </a:tc>
                <a:tc>
                  <a:txBody>
                    <a:bodyPr/>
                    <a:lstStyle/>
                    <a:p>
                      <a:pPr algn="l" fontAlgn="ctr"/>
                      <a:r>
                        <a:rPr lang="ja-JP" altLang="en-US" sz="1100" b="0" i="0" u="none" strike="noStrike">
                          <a:solidFill>
                            <a:srgbClr val="000000"/>
                          </a:solidFill>
                          <a:effectLst/>
                          <a:latin typeface="Meiryo UI"/>
                        </a:rPr>
                        <a:t>　</a:t>
                      </a:r>
                    </a:p>
                  </a:txBody>
                  <a:tcPr marL="9525" marR="9525" marT="9525" marB="0" anchor="ctr">
                    <a:lnL>
                      <a:noFill/>
                    </a:lnL>
                    <a:lnR>
                      <a:noFill/>
                    </a:lnR>
                    <a:lnT>
                      <a:noFill/>
                    </a:lnT>
                    <a:lnB>
                      <a:noFill/>
                    </a:lnB>
                    <a:solidFill>
                      <a:srgbClr val="FFFFFF"/>
                    </a:solidFill>
                  </a:tcPr>
                </a:tc>
                <a:tc>
                  <a:txBody>
                    <a:bodyPr/>
                    <a:lstStyle/>
                    <a:p>
                      <a:pPr algn="l" fontAlgn="ctr"/>
                      <a:r>
                        <a:rPr lang="ja-JP" altLang="en-US" sz="1100" b="0" i="0" u="none" strike="noStrike">
                          <a:solidFill>
                            <a:srgbClr val="000000"/>
                          </a:solidFill>
                          <a:effectLst/>
                          <a:latin typeface="Meiryo UI"/>
                        </a:rPr>
                        <a:t>　</a:t>
                      </a:r>
                    </a:p>
                  </a:txBody>
                  <a:tcPr marL="9525" marR="9525" marT="9525" marB="0" anchor="ctr">
                    <a:lnL>
                      <a:noFill/>
                    </a:lnL>
                    <a:lnR>
                      <a:noFill/>
                    </a:lnR>
                    <a:lnT>
                      <a:noFill/>
                    </a:lnT>
                    <a:lnB>
                      <a:noFill/>
                    </a:lnB>
                    <a:solidFill>
                      <a:srgbClr val="FFFFFF"/>
                    </a:solidFill>
                  </a:tcPr>
                </a:tc>
                <a:tc>
                  <a:txBody>
                    <a:bodyPr/>
                    <a:lstStyle/>
                    <a:p>
                      <a:pPr algn="l" fontAlgn="ctr"/>
                      <a:r>
                        <a:rPr lang="ja-JP" altLang="en-US" sz="1100" b="0" i="0" u="none" strike="noStrike">
                          <a:solidFill>
                            <a:srgbClr val="000000"/>
                          </a:solidFill>
                          <a:effectLst/>
                          <a:latin typeface="Meiryo UI"/>
                        </a:rPr>
                        <a:t>　</a:t>
                      </a:r>
                    </a:p>
                  </a:txBody>
                  <a:tcPr marL="9525" marR="9525" marT="9525" marB="0" anchor="ctr">
                    <a:lnL>
                      <a:noFill/>
                    </a:lnL>
                    <a:lnR>
                      <a:noFill/>
                    </a:lnR>
                    <a:lnT>
                      <a:noFill/>
                    </a:lnT>
                    <a:lnB>
                      <a:noFill/>
                    </a:lnB>
                    <a:solidFill>
                      <a:srgbClr val="FFFFFF"/>
                    </a:solidFill>
                  </a:tcPr>
                </a:tc>
                <a:tc>
                  <a:txBody>
                    <a:bodyPr/>
                    <a:lstStyle/>
                    <a:p>
                      <a:pPr algn="l" fontAlgn="ctr"/>
                      <a:r>
                        <a:rPr lang="ja-JP" altLang="en-US" sz="1100" b="0" i="0" u="none" strike="noStrike">
                          <a:solidFill>
                            <a:srgbClr val="000000"/>
                          </a:solidFill>
                          <a:effectLst/>
                          <a:latin typeface="Meiryo UI"/>
                        </a:rPr>
                        <a:t>　</a:t>
                      </a:r>
                    </a:p>
                  </a:txBody>
                  <a:tcPr marL="9525" marR="9525" marT="9525" marB="0" anchor="ctr">
                    <a:lnL>
                      <a:noFill/>
                    </a:lnL>
                    <a:lnR>
                      <a:noFill/>
                    </a:lnR>
                    <a:lnT>
                      <a:noFill/>
                    </a:lnT>
                    <a:lnB>
                      <a:noFill/>
                    </a:lnB>
                    <a:solidFill>
                      <a:srgbClr val="FFFFFF"/>
                    </a:solidFill>
                  </a:tcPr>
                </a:tc>
                <a:tc>
                  <a:txBody>
                    <a:bodyPr/>
                    <a:lstStyle/>
                    <a:p>
                      <a:pPr algn="l" fontAlgn="ctr"/>
                      <a:r>
                        <a:rPr lang="ja-JP" altLang="en-US" sz="1100" b="0" i="0" u="none" strike="noStrike">
                          <a:solidFill>
                            <a:srgbClr val="000000"/>
                          </a:solidFill>
                          <a:effectLst/>
                          <a:latin typeface="Meiryo UI"/>
                        </a:rPr>
                        <a:t>　</a:t>
                      </a:r>
                    </a:p>
                  </a:txBody>
                  <a:tcPr marL="9525" marR="9525" marT="9525" marB="0" anchor="ctr">
                    <a:lnL>
                      <a:noFill/>
                    </a:lnL>
                    <a:lnR>
                      <a:noFill/>
                    </a:lnR>
                    <a:lnT>
                      <a:noFill/>
                    </a:lnT>
                    <a:lnB>
                      <a:noFill/>
                    </a:lnB>
                    <a:solidFill>
                      <a:srgbClr val="FFFFFF"/>
                    </a:solidFill>
                  </a:tcPr>
                </a:tc>
                <a:tc>
                  <a:txBody>
                    <a:bodyPr/>
                    <a:lstStyle/>
                    <a:p>
                      <a:pPr algn="l" fontAlgn="ctr"/>
                      <a:r>
                        <a:rPr lang="ja-JP" altLang="en-US" sz="1100" b="0" i="0" u="none" strike="noStrike" dirty="0">
                          <a:solidFill>
                            <a:srgbClr val="000000"/>
                          </a:solidFill>
                          <a:effectLst/>
                          <a:latin typeface="Meiryo UI"/>
                        </a:rPr>
                        <a:t>　</a:t>
                      </a:r>
                    </a:p>
                  </a:txBody>
                  <a:tcPr marL="9525" marR="9525" marT="9525" marB="0" anchor="ctr">
                    <a:lnL>
                      <a:noFill/>
                    </a:lnL>
                    <a:lnR>
                      <a:noFill/>
                    </a:lnR>
                    <a:lnT>
                      <a:noFill/>
                    </a:lnT>
                    <a:lnB>
                      <a:noFill/>
                    </a:lnB>
                    <a:solidFill>
                      <a:srgbClr val="FFFFFF"/>
                    </a:solidFill>
                  </a:tcPr>
                </a:tc>
                <a:tc>
                  <a:txBody>
                    <a:bodyPr/>
                    <a:lstStyle/>
                    <a:p>
                      <a:pPr algn="l" fontAlgn="ctr"/>
                      <a:r>
                        <a:rPr lang="ja-JP" altLang="en-US" sz="1100" b="0" i="0" u="none" strike="noStrike">
                          <a:solidFill>
                            <a:srgbClr val="000000"/>
                          </a:solidFill>
                          <a:effectLst/>
                          <a:latin typeface="Meiryo UI"/>
                        </a:rPr>
                        <a:t>　</a:t>
                      </a:r>
                    </a:p>
                  </a:txBody>
                  <a:tcPr marL="9525" marR="9525" marT="9525" marB="0" anchor="ctr">
                    <a:lnL>
                      <a:noFill/>
                    </a:lnL>
                    <a:lnR>
                      <a:noFill/>
                    </a:lnR>
                    <a:lnT>
                      <a:noFill/>
                    </a:lnT>
                    <a:lnB>
                      <a:noFill/>
                    </a:lnB>
                    <a:solidFill>
                      <a:srgbClr val="FFFFFF"/>
                    </a:solidFill>
                  </a:tcPr>
                </a:tc>
                <a:tc>
                  <a:txBody>
                    <a:bodyPr/>
                    <a:lstStyle/>
                    <a:p>
                      <a:pPr algn="l" fontAlgn="ctr"/>
                      <a:r>
                        <a:rPr lang="ja-JP" altLang="en-US" sz="1100" b="0" i="0" u="none" strike="noStrike">
                          <a:solidFill>
                            <a:srgbClr val="000000"/>
                          </a:solidFill>
                          <a:effectLst/>
                          <a:latin typeface="Meiryo UI"/>
                        </a:rPr>
                        <a:t>　</a:t>
                      </a:r>
                    </a:p>
                  </a:txBody>
                  <a:tcPr marL="9525" marR="9525" marT="9525" marB="0" anchor="ctr">
                    <a:lnL>
                      <a:noFill/>
                    </a:lnL>
                    <a:lnR>
                      <a:noFill/>
                    </a:lnR>
                    <a:lnT>
                      <a:noFill/>
                    </a:lnT>
                    <a:lnB>
                      <a:noFill/>
                    </a:lnB>
                    <a:solidFill>
                      <a:srgbClr val="FFFFFF"/>
                    </a:solidFill>
                  </a:tcPr>
                </a:tc>
                <a:tc>
                  <a:txBody>
                    <a:bodyPr/>
                    <a:lstStyle/>
                    <a:p>
                      <a:pPr algn="l" fontAlgn="ctr"/>
                      <a:r>
                        <a:rPr lang="ja-JP" altLang="en-US" sz="1100" b="0" i="0" u="none" strike="noStrike">
                          <a:solidFill>
                            <a:srgbClr val="000000"/>
                          </a:solidFill>
                          <a:effectLst/>
                          <a:latin typeface="Meiryo UI"/>
                        </a:rPr>
                        <a:t>　</a:t>
                      </a:r>
                    </a:p>
                  </a:txBody>
                  <a:tcPr marL="9525" marR="9525" marT="9525" marB="0" anchor="ctr">
                    <a:lnL>
                      <a:noFill/>
                    </a:lnL>
                    <a:lnR>
                      <a:noFill/>
                    </a:lnR>
                    <a:lnT>
                      <a:noFill/>
                    </a:lnT>
                    <a:lnB>
                      <a:noFill/>
                    </a:lnB>
                    <a:solidFill>
                      <a:srgbClr val="FFFFFF"/>
                    </a:solidFill>
                  </a:tcPr>
                </a:tc>
                <a:tc>
                  <a:txBody>
                    <a:bodyPr/>
                    <a:lstStyle/>
                    <a:p>
                      <a:pPr algn="l" fontAlgn="ctr"/>
                      <a:r>
                        <a:rPr lang="ja-JP" altLang="en-US" sz="1100" b="0" i="0" u="none" strike="noStrike" dirty="0">
                          <a:solidFill>
                            <a:srgbClr val="000000"/>
                          </a:solidFill>
                          <a:effectLst/>
                          <a:latin typeface="Meiryo UI"/>
                        </a:rPr>
                        <a:t>　</a:t>
                      </a:r>
                    </a:p>
                  </a:txBody>
                  <a:tcPr marL="9525" marR="9525" marT="9525" marB="0" anchor="ctr">
                    <a:lnL>
                      <a:noFill/>
                    </a:lnL>
                    <a:lnR>
                      <a:noFill/>
                    </a:lnR>
                    <a:lnT>
                      <a:noFill/>
                    </a:lnT>
                    <a:lnB>
                      <a:noFill/>
                    </a:lnB>
                    <a:solidFill>
                      <a:srgbClr val="FFFFFF"/>
                    </a:solidFill>
                  </a:tcPr>
                </a:tc>
              </a:tr>
            </a:tbl>
          </a:graphicData>
        </a:graphic>
      </p:graphicFrame>
      <p:cxnSp>
        <p:nvCxnSpPr>
          <p:cNvPr id="5" name="直線コネクタ 4"/>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251520" y="148570"/>
            <a:ext cx="5976664" cy="400110"/>
          </a:xfrm>
          <a:prstGeom prst="rect">
            <a:avLst/>
          </a:prstGeom>
          <a:noFill/>
        </p:spPr>
        <p:txBody>
          <a:bodyPr wrap="square" rtlCol="0">
            <a:spAutoFit/>
          </a:bodyPr>
          <a:lstStyle/>
          <a:p>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雇　用</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　　現状分析　</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就業状況～</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角丸四角形 3"/>
          <p:cNvSpPr/>
          <p:nvPr/>
        </p:nvSpPr>
        <p:spPr>
          <a:xfrm>
            <a:off x="228126" y="764703"/>
            <a:ext cx="8683645" cy="1833353"/>
          </a:xfrm>
          <a:prstGeom prst="roundRect">
            <a:avLst>
              <a:gd name="adj" fmla="val 5749"/>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大阪府の有効求人倍率、新規求人倍率はともに上昇。</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年年初には停滞が見られたものの、その後は緩やかに上昇し、</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年後半以降は上　</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昇幅は大きくなっている。</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有効求人倍率及び新規求人倍率共に全国平均値よりも上回っており、雇用は持ち直し。</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4"/>
          <p:cNvSpPr>
            <a:spLocks noChangeArrowheads="1"/>
          </p:cNvSpPr>
          <p:nvPr/>
        </p:nvSpPr>
        <p:spPr bwMode="auto">
          <a:xfrm>
            <a:off x="224452" y="2698948"/>
            <a:ext cx="871664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eaLnBrk="1" hangingPunct="1"/>
            <a:r>
              <a:rPr lang="ja-JP"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有効求人倍率・新規求人</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倍率</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出典：厚生労働省「職業安定業務</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統計」）</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9"/>
          <p:cNvSpPr>
            <a:spLocks noChangeArrowheads="1"/>
          </p:cNvSpPr>
          <p:nvPr/>
        </p:nvSpPr>
        <p:spPr bwMode="auto">
          <a:xfrm>
            <a:off x="5466747" y="6286054"/>
            <a:ext cx="198964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有効求人倍率はパートを</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含む</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グラフ 9"/>
          <p:cNvGraphicFramePr>
            <a:graphicFrameLocks/>
          </p:cNvGraphicFramePr>
          <p:nvPr>
            <p:extLst>
              <p:ext uri="{D42A27DB-BD31-4B8C-83A1-F6EECF244321}">
                <p14:modId xmlns:p14="http://schemas.microsoft.com/office/powerpoint/2010/main" val="1817152351"/>
              </p:ext>
            </p:extLst>
          </p:nvPr>
        </p:nvGraphicFramePr>
        <p:xfrm>
          <a:off x="263646" y="3006922"/>
          <a:ext cx="5532490" cy="36813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454402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8899666" y="6608385"/>
            <a:ext cx="28084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9</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796039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251520" y="148570"/>
            <a:ext cx="7848872" cy="400110"/>
          </a:xfrm>
          <a:prstGeom prst="rect">
            <a:avLst/>
          </a:prstGeom>
          <a:noFill/>
        </p:spPr>
        <p:txBody>
          <a:bodyPr wrap="square" rtlCol="0">
            <a:spAutoFit/>
          </a:bodyPr>
          <a:lstStyle/>
          <a:p>
            <a:r>
              <a:rPr lang="en-US" altLang="ja-JP" sz="2000" dirty="0">
                <a:latin typeface="Meiryo UI" panose="020B0604030504040204" pitchFamily="50" charset="-128"/>
                <a:ea typeface="Meiryo UI" panose="020B0604030504040204" pitchFamily="50" charset="-128"/>
                <a:cs typeface="Meiryo UI" panose="020B0604030504040204" pitchFamily="50" charset="-128"/>
              </a:rPr>
              <a:t>3</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集客、人流・物流　　 訪日外国人・貨物取扱量の達成状況</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269592" y="764703"/>
            <a:ext cx="8564944" cy="5668887"/>
          </a:xfrm>
          <a:prstGeom prst="rect">
            <a:avLst/>
          </a:prstGeom>
          <a:noFill/>
          <a:ln w="76200" cap="flat" cmpd="thickThin" algn="ctr">
            <a:solidFill>
              <a:sysClr val="windowText" lastClr="000000"/>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lvl="0">
              <a:lnSpc>
                <a:spcPts val="2500"/>
              </a:lnSpc>
              <a:defRPr/>
            </a:pPr>
            <a:r>
              <a:rPr kumimoji="0" lang="en-US" altLang="ja-JP"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目標</a:t>
            </a:r>
            <a:r>
              <a:rPr kumimoji="0" lang="en-US" altLang="ja-JP"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p>
          <a:p>
            <a:pPr lvl="0">
              <a:lnSpc>
                <a:spcPts val="2500"/>
              </a:lnSpc>
              <a:defRPr/>
            </a:pP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訪日</a:t>
            </a: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外国人　</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　</a:t>
            </a:r>
            <a:r>
              <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rPr>
              <a:t>2020</a:t>
            </a: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年</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に、年間</a:t>
            </a:r>
            <a:r>
              <a:rPr kumimoji="0" lang="en-US" altLang="ja-JP" kern="100" dirty="0">
                <a:latin typeface="Meiryo UI" panose="020B0604030504040204" pitchFamily="50" charset="-128"/>
                <a:ea typeface="Meiryo UI" panose="020B0604030504040204" pitchFamily="50" charset="-128"/>
                <a:cs typeface="Meiryo UI" panose="020B0604030504040204" pitchFamily="50" charset="-128"/>
              </a:rPr>
              <a:t>650</a:t>
            </a: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万人が大阪に</a:t>
            </a:r>
          </a:p>
          <a:p>
            <a:pPr lvl="0">
              <a:lnSpc>
                <a:spcPts val="2500"/>
              </a:lnSpc>
              <a:defRPr/>
            </a:pP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貨物</a:t>
            </a: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取扱量　</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　</a:t>
            </a:r>
            <a:r>
              <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rPr>
              <a:t>2020</a:t>
            </a: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年</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に、関空</a:t>
            </a:r>
            <a:r>
              <a:rPr kumimoji="0" lang="en-US" altLang="ja-JP" kern="100" dirty="0">
                <a:latin typeface="Meiryo UI" panose="020B0604030504040204" pitchFamily="50" charset="-128"/>
                <a:ea typeface="Meiryo UI" panose="020B0604030504040204" pitchFamily="50" charset="-128"/>
                <a:cs typeface="Meiryo UI" panose="020B0604030504040204" pitchFamily="50" charset="-128"/>
              </a:rPr>
              <a:t>123</a:t>
            </a: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万トン</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へ</a:t>
            </a: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400" kern="100" dirty="0" smtClean="0">
                <a:latin typeface="Meiryo UI" panose="020B0604030504040204" pitchFamily="50" charset="-128"/>
                <a:ea typeface="Meiryo UI" panose="020B0604030504040204" pitchFamily="50" charset="-128"/>
                <a:cs typeface="Meiryo UI" panose="020B0604030504040204" pitchFamily="50" charset="-128"/>
              </a:rPr>
              <a:t>2009</a:t>
            </a:r>
            <a:r>
              <a:rPr kumimoji="0"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年の</a:t>
            </a:r>
            <a:r>
              <a:rPr kumimoji="0" lang="en-US" altLang="ja-JP" sz="1400" kern="100" dirty="0" smtClean="0">
                <a:latin typeface="Meiryo UI" panose="020B0604030504040204" pitchFamily="50" charset="-128"/>
                <a:ea typeface="Meiryo UI" panose="020B0604030504040204" pitchFamily="50" charset="-128"/>
                <a:cs typeface="Meiryo UI" panose="020B0604030504040204" pitchFamily="50" charset="-128"/>
              </a:rPr>
              <a:t>63</a:t>
            </a:r>
            <a:r>
              <a:rPr kumimoji="0" lang="ja-JP" altLang="en-US" sz="1400" kern="100" dirty="0">
                <a:latin typeface="Meiryo UI" panose="020B0604030504040204" pitchFamily="50" charset="-128"/>
                <a:ea typeface="Meiryo UI" panose="020B0604030504040204" pitchFamily="50" charset="-128"/>
                <a:cs typeface="Meiryo UI" panose="020B0604030504040204" pitchFamily="50" charset="-128"/>
              </a:rPr>
              <a:t>万トンから</a:t>
            </a:r>
            <a:r>
              <a:rPr kumimoji="0" lang="en-US" altLang="ja-JP" sz="1400" kern="100" dirty="0">
                <a:latin typeface="Meiryo UI" panose="020B0604030504040204" pitchFamily="50" charset="-128"/>
                <a:ea typeface="Meiryo UI" panose="020B0604030504040204" pitchFamily="50" charset="-128"/>
                <a:cs typeface="Meiryo UI" panose="020B0604030504040204" pitchFamily="50" charset="-128"/>
              </a:rPr>
              <a:t>60</a:t>
            </a:r>
            <a:r>
              <a:rPr kumimoji="0" lang="ja-JP" altLang="en-US" sz="1400" kern="100" dirty="0">
                <a:latin typeface="Meiryo UI" panose="020B0604030504040204" pitchFamily="50" charset="-128"/>
                <a:ea typeface="Meiryo UI" panose="020B0604030504040204" pitchFamily="50" charset="-128"/>
                <a:cs typeface="Meiryo UI" panose="020B0604030504040204" pitchFamily="50" charset="-128"/>
              </a:rPr>
              <a:t>万トン増）</a:t>
            </a:r>
          </a:p>
          <a:p>
            <a:pPr marL="5384800" lvl="0" indent="-5384800">
              <a:lnSpc>
                <a:spcPts val="2500"/>
              </a:lnSpc>
              <a:defRPr/>
            </a:pP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　　　　　　 　　　　</a:t>
            </a:r>
            <a:r>
              <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rPr>
              <a:t>2020</a:t>
            </a: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年</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に、阪神港</a:t>
            </a:r>
            <a:r>
              <a:rPr kumimoji="0" lang="en-US" altLang="ja-JP" kern="100" dirty="0">
                <a:latin typeface="Meiryo UI" panose="020B0604030504040204" pitchFamily="50" charset="-128"/>
                <a:ea typeface="Meiryo UI" panose="020B0604030504040204" pitchFamily="50" charset="-128"/>
                <a:cs typeface="Meiryo UI" panose="020B0604030504040204" pitchFamily="50" charset="-128"/>
              </a:rPr>
              <a:t>590</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万</a:t>
            </a:r>
            <a:r>
              <a:rPr kumimoji="0" lang="en-US" altLang="ja-JP" sz="1600" kern="100" dirty="0" smtClean="0">
                <a:latin typeface="Meiryo UI" panose="020B0604030504040204" pitchFamily="50" charset="-128"/>
                <a:ea typeface="Meiryo UI" panose="020B0604030504040204" pitchFamily="50" charset="-128"/>
                <a:cs typeface="Meiryo UI" panose="020B0604030504040204" pitchFamily="50" charset="-128"/>
              </a:rPr>
              <a:t>TEU</a:t>
            </a:r>
            <a:r>
              <a:rPr kumimoji="0"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rPr>
              <a:t>※1</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へ　</a:t>
            </a:r>
            <a:r>
              <a:rPr kumimoji="0"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400" kern="100" dirty="0">
                <a:latin typeface="Meiryo UI" panose="020B0604030504040204" pitchFamily="50" charset="-128"/>
                <a:ea typeface="Meiryo UI" panose="020B0604030504040204" pitchFamily="50" charset="-128"/>
                <a:cs typeface="Meiryo UI" panose="020B0604030504040204" pitchFamily="50" charset="-128"/>
              </a:rPr>
              <a:t>2008</a:t>
            </a:r>
            <a:r>
              <a:rPr kumimoji="0"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年の</a:t>
            </a:r>
            <a:r>
              <a:rPr kumimoji="0" lang="en-US" altLang="ja-JP" sz="1400" kern="100" dirty="0" smtClean="0">
                <a:latin typeface="Meiryo UI" panose="020B0604030504040204" pitchFamily="50" charset="-128"/>
                <a:ea typeface="Meiryo UI" panose="020B0604030504040204" pitchFamily="50" charset="-128"/>
                <a:cs typeface="Meiryo UI" panose="020B0604030504040204" pitchFamily="50" charset="-128"/>
              </a:rPr>
              <a:t>400</a:t>
            </a:r>
            <a:r>
              <a:rPr kumimoji="0" lang="ja-JP" altLang="en-US" sz="1400" kern="100" dirty="0">
                <a:latin typeface="Meiryo UI" panose="020B0604030504040204" pitchFamily="50" charset="-128"/>
                <a:ea typeface="Meiryo UI" panose="020B0604030504040204" pitchFamily="50" charset="-128"/>
                <a:cs typeface="Meiryo UI" panose="020B0604030504040204" pitchFamily="50" charset="-128"/>
              </a:rPr>
              <a:t>万</a:t>
            </a:r>
            <a:r>
              <a:rPr kumimoji="0" lang="en-US" altLang="ja-JP" sz="1200" kern="100" dirty="0">
                <a:latin typeface="Meiryo UI" panose="020B0604030504040204" pitchFamily="50" charset="-128"/>
                <a:ea typeface="Meiryo UI" panose="020B0604030504040204" pitchFamily="50" charset="-128"/>
                <a:cs typeface="Meiryo UI" panose="020B0604030504040204" pitchFamily="50" charset="-128"/>
              </a:rPr>
              <a:t>TEU</a:t>
            </a:r>
            <a:r>
              <a:rPr kumimoji="0" lang="ja-JP" altLang="en-US" sz="1400" kern="100" dirty="0">
                <a:latin typeface="Meiryo UI" panose="020B0604030504040204" pitchFamily="50" charset="-128"/>
                <a:ea typeface="Meiryo UI" panose="020B0604030504040204" pitchFamily="50" charset="-128"/>
                <a:cs typeface="Meiryo UI" panose="020B0604030504040204" pitchFamily="50" charset="-128"/>
              </a:rPr>
              <a:t>から</a:t>
            </a:r>
            <a:r>
              <a:rPr kumimoji="0" lang="en-US" altLang="ja-JP" sz="1400" kern="100" dirty="0">
                <a:latin typeface="Meiryo UI" panose="020B0604030504040204" pitchFamily="50" charset="-128"/>
                <a:ea typeface="Meiryo UI" panose="020B0604030504040204" pitchFamily="50" charset="-128"/>
                <a:cs typeface="Meiryo UI" panose="020B0604030504040204" pitchFamily="50" charset="-128"/>
              </a:rPr>
              <a:t>190</a:t>
            </a:r>
            <a:r>
              <a:rPr kumimoji="0"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万</a:t>
            </a:r>
            <a:r>
              <a:rPr kumimoji="0" lang="en-US" altLang="ja-JP" sz="1400" kern="100" dirty="0" smtClean="0">
                <a:latin typeface="Meiryo UI" panose="020B0604030504040204" pitchFamily="50" charset="-128"/>
                <a:ea typeface="Meiryo UI" panose="020B0604030504040204" pitchFamily="50" charset="-128"/>
                <a:cs typeface="Meiryo UI" panose="020B0604030504040204" pitchFamily="50" charset="-128"/>
              </a:rPr>
              <a:t>TE</a:t>
            </a:r>
            <a:r>
              <a:rPr kumimoji="0" lang="en-US" altLang="ja-JP" sz="1400" kern="100" dirty="0">
                <a:latin typeface="Meiryo UI" panose="020B0604030504040204" pitchFamily="50" charset="-128"/>
                <a:ea typeface="Meiryo UI" panose="020B0604030504040204" pitchFamily="50" charset="-128"/>
                <a:cs typeface="Meiryo UI" panose="020B0604030504040204" pitchFamily="50" charset="-128"/>
              </a:rPr>
              <a:t>U</a:t>
            </a:r>
            <a:r>
              <a:rPr kumimoji="0"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増）</a:t>
            </a:r>
            <a:endParaRPr kumimoji="0" lang="en-US" altLang="ja-JP" sz="14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2155825" lvl="0" indent="-2155825">
              <a:defRPr/>
            </a:pPr>
            <a:endParaRPr kumimoji="0" lang="en-US" altLang="ja-JP" sz="160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ja-JP"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b="0" i="0" u="none" strike="noStrike" kern="1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現状</a:t>
            </a:r>
            <a:r>
              <a:rPr kumimoji="0" lang="en-US" altLang="ja-JP"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1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lvl="0">
              <a:defRPr/>
            </a:pPr>
            <a:endPar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endParaRPr>
          </a:p>
          <a:p>
            <a:pPr lvl="0">
              <a:defRPr/>
            </a:pPr>
            <a:endParaRPr kumimoji="0" lang="en-US" altLang="ja-JP" kern="100" dirty="0">
              <a:latin typeface="Meiryo UI" panose="020B0604030504040204" pitchFamily="50" charset="-128"/>
              <a:ea typeface="Meiryo UI" panose="020B0604030504040204" pitchFamily="50" charset="-128"/>
              <a:cs typeface="Meiryo UI" panose="020B0604030504040204" pitchFamily="50" charset="-128"/>
            </a:endParaRPr>
          </a:p>
          <a:p>
            <a:pPr lvl="0">
              <a:defRPr/>
            </a:pPr>
            <a:endPar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　</a:t>
            </a:r>
            <a:endPar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en-US" altLang="ja-JP" kern="100" dirty="0">
                <a:latin typeface="Meiryo UI" panose="020B0604030504040204" pitchFamily="50" charset="-128"/>
                <a:ea typeface="Meiryo UI" panose="020B0604030504040204" pitchFamily="50" charset="-128"/>
                <a:cs typeface="Meiryo UI" panose="020B0604030504040204" pitchFamily="50" charset="-128"/>
              </a:rPr>
              <a:t> </a:t>
            </a:r>
            <a:r>
              <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　</a:t>
            </a:r>
            <a:endPar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endParaRPr kumimoji="0" lang="en-US" altLang="ja-JP" kern="100" dirty="0">
              <a:latin typeface="Meiryo UI" panose="020B0604030504040204" pitchFamily="50" charset="-128"/>
              <a:ea typeface="Meiryo UI" panose="020B0604030504040204" pitchFamily="50" charset="-128"/>
              <a:cs typeface="Meiryo UI" panose="020B0604030504040204" pitchFamily="50" charset="-128"/>
            </a:endParaRPr>
          </a:p>
          <a:p>
            <a:pPr>
              <a:defRPr/>
            </a:pPr>
            <a:endPar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　</a:t>
            </a:r>
            <a:endPar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51398139"/>
              </p:ext>
            </p:extLst>
          </p:nvPr>
        </p:nvGraphicFramePr>
        <p:xfrm>
          <a:off x="421888" y="2708920"/>
          <a:ext cx="8260351" cy="2285500"/>
        </p:xfrm>
        <a:graphic>
          <a:graphicData uri="http://schemas.openxmlformats.org/drawingml/2006/table">
            <a:tbl>
              <a:tblPr firstRow="1" bandRow="1">
                <a:tableStyleId>{5940675A-B579-460E-94D1-54222C63F5DA}</a:tableStyleId>
              </a:tblPr>
              <a:tblGrid>
                <a:gridCol w="2581365"/>
                <a:gridCol w="1424731"/>
                <a:gridCol w="1440160"/>
                <a:gridCol w="1440160"/>
                <a:gridCol w="1373935"/>
              </a:tblGrid>
              <a:tr h="463448">
                <a:tc>
                  <a:txBody>
                    <a:bodyPr/>
                    <a:lstStyle/>
                    <a:p>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p>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p>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p>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p>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r>
              <a:tr h="488356">
                <a:tc>
                  <a:txBody>
                    <a:bodyPr/>
                    <a:lstStyle/>
                    <a:p>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来阪外国人客数</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235</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158</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262</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630912">
                <a:tc>
                  <a:txBody>
                    <a:bodyPr/>
                    <a:lstStyle/>
                    <a:p>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関空貨物取扱量</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75</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万トン</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71</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万トン</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69</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万トン</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67</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万トン</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6480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阪神港貨物取扱量</a:t>
                      </a:r>
                      <a:endParaRPr kumimoji="0"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ja-JP" altLang="en-US" sz="12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（外貿コンテナ貨物取扱個数）</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400</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TEU</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427</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TEU</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419</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TEU</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424</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TEU</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sp>
        <p:nvSpPr>
          <p:cNvPr id="6" name="正方形/長方形 4"/>
          <p:cNvSpPr>
            <a:spLocks noChangeArrowheads="1"/>
          </p:cNvSpPr>
          <p:nvPr/>
        </p:nvSpPr>
        <p:spPr bwMode="auto">
          <a:xfrm>
            <a:off x="384085" y="5368760"/>
            <a:ext cx="82717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eaLnBrk="1" hangingPunct="1"/>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TEU</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は</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フィートコンテナ換算個数。</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フィートコンテナ</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個は</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2TEU</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となる。</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764061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51520" y="764704"/>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251520" y="188640"/>
            <a:ext cx="4284476" cy="461665"/>
          </a:xfrm>
          <a:prstGeom prst="rect">
            <a:avLst/>
          </a:prstGeom>
          <a:noFill/>
        </p:spPr>
        <p:txBody>
          <a:bodyPr wrap="square" rtlCol="0">
            <a:spAutoFit/>
          </a:bodyPr>
          <a:lstStyle/>
          <a:p>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目次</a:t>
            </a:r>
            <a:endParaRPr kumimoji="1"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251520" y="1268760"/>
            <a:ext cx="8568952" cy="4708981"/>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○はじめに</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○第１章　　成長目標の達成状況・現状</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経済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ページ</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雇用　　　　　　　　　　　　　　　　　　　　　　　　　　　　　・・・ </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8</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ページ</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集客、人流・物流　　　　　　　　　　　　　　　　　　　　　・・・</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ページ</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章　　阻害要因等の状況　　　　　　　　　　　　　　　　・・・</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ページ</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章　　これまでの取組と成果　　　　　　　　　　　　　　  ・・・</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38</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ページ</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章　　今後の施策方針　（事務局案）　　　　　　　 ・・・</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44</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ページ</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別冊　　　　　　　　　　　　　　　　　　　　　　　　　　　　　　 </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8899666" y="6608385"/>
            <a:ext cx="28084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561798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0"/>
          <p:cNvGraphicFramePr>
            <a:graphicFrameLocks noGrp="1"/>
          </p:cNvGraphicFramePr>
          <p:nvPr>
            <p:extLst>
              <p:ext uri="{D42A27DB-BD31-4B8C-83A1-F6EECF244321}">
                <p14:modId xmlns:p14="http://schemas.microsoft.com/office/powerpoint/2010/main" val="1573558364"/>
              </p:ext>
            </p:extLst>
          </p:nvPr>
        </p:nvGraphicFramePr>
        <p:xfrm>
          <a:off x="370993" y="3736776"/>
          <a:ext cx="4752528" cy="2337105"/>
        </p:xfrm>
        <a:graphic>
          <a:graphicData uri="http://schemas.openxmlformats.org/drawingml/2006/table">
            <a:tbl>
              <a:tblPr/>
              <a:tblGrid>
                <a:gridCol w="792088"/>
                <a:gridCol w="792088"/>
                <a:gridCol w="792088"/>
                <a:gridCol w="792088"/>
                <a:gridCol w="792088"/>
                <a:gridCol w="792088"/>
              </a:tblGrid>
              <a:tr h="459073">
                <a:tc>
                  <a:txBody>
                    <a:bodyPr/>
                    <a:lstStyle/>
                    <a:p>
                      <a:pPr algn="l" fontAlgn="ctr"/>
                      <a:r>
                        <a:rPr lang="ja-JP" altLang="en-US" sz="1000" b="0" i="0" u="none" strike="noStrike" dirty="0">
                          <a:solidFill>
                            <a:srgbClr val="000000"/>
                          </a:solidFill>
                          <a:effectLst/>
                          <a:latin typeface="Meiryo UI"/>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0" i="0" u="none" strike="noStrike">
                          <a:solidFill>
                            <a:srgbClr val="000000"/>
                          </a:solidFill>
                          <a:effectLst/>
                          <a:latin typeface="Meiryo UI"/>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0" i="0" u="none" strike="noStrike">
                          <a:solidFill>
                            <a:srgbClr val="000000"/>
                          </a:solidFill>
                          <a:effectLst/>
                          <a:latin typeface="Meiryo UI"/>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Meiryo UI"/>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Meiryo UI"/>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000" b="0" i="0" u="none" strike="noStrike">
                          <a:solidFill>
                            <a:srgbClr val="000000"/>
                          </a:solidFill>
                          <a:effectLst/>
                          <a:latin typeface="Meiryo UI"/>
                        </a:rPr>
                        <a:t>（単位：千人）</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264316">
                <a:tc>
                  <a:txBody>
                    <a:bodyPr/>
                    <a:lstStyle/>
                    <a:p>
                      <a:pPr algn="l" fontAlgn="ctr"/>
                      <a:r>
                        <a:rPr lang="ja-JP" altLang="en-US" sz="1100" b="0" i="0" u="none" strike="noStrike" dirty="0">
                          <a:solidFill>
                            <a:srgbClr val="000000"/>
                          </a:solidFill>
                          <a:effectLst/>
                          <a:latin typeface="Meiryo U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1100" b="0" i="0" u="none" strike="noStrike" dirty="0">
                          <a:solidFill>
                            <a:srgbClr val="000000"/>
                          </a:solidFill>
                          <a:effectLst/>
                          <a:latin typeface="Meiryo UI"/>
                        </a:rPr>
                        <a:t>H21</a:t>
                      </a:r>
                      <a:r>
                        <a:rPr lang="ja-JP" altLang="en-US" sz="1100" b="0" i="0" u="none" strike="noStrike" dirty="0">
                          <a:solidFill>
                            <a:srgbClr val="000000"/>
                          </a:solidFill>
                          <a:effectLst/>
                          <a:latin typeface="Meiryo UI"/>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1100" b="0" i="0" u="none" strike="noStrike" dirty="0">
                          <a:solidFill>
                            <a:srgbClr val="000000"/>
                          </a:solidFill>
                          <a:effectLst/>
                          <a:latin typeface="Meiryo UI"/>
                        </a:rPr>
                        <a:t>H22</a:t>
                      </a:r>
                      <a:r>
                        <a:rPr lang="ja-JP" altLang="en-US" sz="1100" b="0" i="0" u="none" strike="noStrike" dirty="0">
                          <a:solidFill>
                            <a:srgbClr val="000000"/>
                          </a:solidFill>
                          <a:effectLst/>
                          <a:latin typeface="Meiryo UI"/>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1100" b="0" i="0" u="none" strike="noStrike" dirty="0">
                          <a:solidFill>
                            <a:srgbClr val="000000"/>
                          </a:solidFill>
                          <a:effectLst/>
                          <a:latin typeface="Meiryo UI"/>
                        </a:rPr>
                        <a:t>H23</a:t>
                      </a:r>
                      <a:r>
                        <a:rPr lang="ja-JP" altLang="en-US" sz="1100" b="0" i="0" u="none" strike="noStrike" dirty="0">
                          <a:solidFill>
                            <a:srgbClr val="000000"/>
                          </a:solidFill>
                          <a:effectLst/>
                          <a:latin typeface="Meiryo UI"/>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1100" b="0" i="0" u="none" strike="noStrike" dirty="0">
                          <a:solidFill>
                            <a:srgbClr val="000000"/>
                          </a:solidFill>
                          <a:effectLst/>
                          <a:latin typeface="Meiryo UI"/>
                        </a:rPr>
                        <a:t>H24</a:t>
                      </a:r>
                      <a:r>
                        <a:rPr lang="ja-JP" altLang="en-US" sz="1100" b="0" i="0" u="none" strike="noStrike" dirty="0">
                          <a:solidFill>
                            <a:srgbClr val="000000"/>
                          </a:solidFill>
                          <a:effectLst/>
                          <a:latin typeface="Meiryo UI"/>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1100" b="0" i="0" u="none" strike="noStrike" dirty="0">
                          <a:solidFill>
                            <a:srgbClr val="000000"/>
                          </a:solidFill>
                          <a:effectLst/>
                          <a:latin typeface="Meiryo UI"/>
                        </a:rPr>
                        <a:t>H25</a:t>
                      </a:r>
                      <a:r>
                        <a:rPr lang="ja-JP" altLang="en-US" sz="1100" b="0" i="0" u="none" strike="noStrike" dirty="0">
                          <a:solidFill>
                            <a:srgbClr val="000000"/>
                          </a:solidFill>
                          <a:effectLst/>
                          <a:latin typeface="Meiryo UI"/>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r>
              <a:tr h="264316">
                <a:tc>
                  <a:txBody>
                    <a:bodyPr/>
                    <a:lstStyle/>
                    <a:p>
                      <a:pPr algn="l" fontAlgn="ctr"/>
                      <a:r>
                        <a:rPr lang="ja-JP" altLang="en-US" sz="1100" b="0" i="0" u="none" strike="noStrike">
                          <a:solidFill>
                            <a:srgbClr val="000000"/>
                          </a:solidFill>
                          <a:effectLst/>
                          <a:latin typeface="Meiryo UI"/>
                        </a:rPr>
                        <a:t>韓国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altLang="ja-JP" sz="1100" b="0" i="0" u="none" strike="noStrike">
                          <a:solidFill>
                            <a:srgbClr val="000000"/>
                          </a:solidFill>
                          <a:effectLst/>
                          <a:latin typeface="Meiryo UI"/>
                        </a:rPr>
                        <a:t>366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solidFill>
                            <a:srgbClr val="000000"/>
                          </a:solidFill>
                          <a:effectLst/>
                          <a:latin typeface="Meiryo UI"/>
                        </a:rPr>
                        <a:t>589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dirty="0">
                          <a:solidFill>
                            <a:srgbClr val="000000"/>
                          </a:solidFill>
                          <a:effectLst/>
                          <a:latin typeface="Meiryo UI"/>
                        </a:rPr>
                        <a:t>370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solidFill>
                            <a:srgbClr val="000000"/>
                          </a:solidFill>
                          <a:effectLst/>
                          <a:latin typeface="Meiryo UI"/>
                        </a:rPr>
                        <a:t>448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dirty="0">
                          <a:solidFill>
                            <a:srgbClr val="000000"/>
                          </a:solidFill>
                          <a:effectLst/>
                          <a:latin typeface="Meiryo UI"/>
                        </a:rPr>
                        <a:t>578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64316">
                <a:tc>
                  <a:txBody>
                    <a:bodyPr/>
                    <a:lstStyle/>
                    <a:p>
                      <a:pPr algn="l" fontAlgn="ctr"/>
                      <a:r>
                        <a:rPr lang="ja-JP" altLang="en-US" sz="1100" b="0" i="0" u="none" strike="noStrike">
                          <a:solidFill>
                            <a:srgbClr val="000000"/>
                          </a:solidFill>
                          <a:effectLst/>
                          <a:latin typeface="Meiryo UI"/>
                        </a:rPr>
                        <a:t>台湾</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altLang="ja-JP" sz="1100" b="0" i="0" u="none" strike="noStrike">
                          <a:solidFill>
                            <a:srgbClr val="000000"/>
                          </a:solidFill>
                          <a:effectLst/>
                          <a:latin typeface="Meiryo UI"/>
                        </a:rPr>
                        <a:t>243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solidFill>
                            <a:srgbClr val="000000"/>
                          </a:solidFill>
                          <a:effectLst/>
                          <a:latin typeface="Meiryo UI"/>
                        </a:rPr>
                        <a:t>301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dirty="0">
                          <a:solidFill>
                            <a:srgbClr val="000000"/>
                          </a:solidFill>
                          <a:effectLst/>
                          <a:latin typeface="Meiryo UI"/>
                        </a:rPr>
                        <a:t>241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solidFill>
                            <a:srgbClr val="000000"/>
                          </a:solidFill>
                          <a:effectLst/>
                          <a:latin typeface="Meiryo UI"/>
                        </a:rPr>
                        <a:t>305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dirty="0">
                          <a:solidFill>
                            <a:srgbClr val="000000"/>
                          </a:solidFill>
                          <a:effectLst/>
                          <a:latin typeface="Meiryo UI"/>
                        </a:rPr>
                        <a:t>531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64316">
                <a:tc>
                  <a:txBody>
                    <a:bodyPr/>
                    <a:lstStyle/>
                    <a:p>
                      <a:pPr algn="l" fontAlgn="ctr"/>
                      <a:r>
                        <a:rPr lang="ja-JP" altLang="en-US" sz="1100" b="0" i="0" u="none" strike="noStrike">
                          <a:solidFill>
                            <a:srgbClr val="000000"/>
                          </a:solidFill>
                          <a:effectLst/>
                          <a:latin typeface="Meiryo UI"/>
                        </a:rPr>
                        <a:t>中国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altLang="ja-JP" sz="1100" b="0" i="0" u="none" strike="noStrike">
                          <a:solidFill>
                            <a:srgbClr val="000000"/>
                          </a:solidFill>
                          <a:effectLst/>
                          <a:latin typeface="Meiryo UI"/>
                        </a:rPr>
                        <a:t>422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solidFill>
                            <a:srgbClr val="000000"/>
                          </a:solidFill>
                          <a:effectLst/>
                          <a:latin typeface="Meiryo UI"/>
                        </a:rPr>
                        <a:t>732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dirty="0">
                          <a:solidFill>
                            <a:srgbClr val="000000"/>
                          </a:solidFill>
                          <a:effectLst/>
                          <a:latin typeface="Meiryo UI"/>
                        </a:rPr>
                        <a:t>502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dirty="0">
                          <a:solidFill>
                            <a:srgbClr val="000000"/>
                          </a:solidFill>
                          <a:effectLst/>
                          <a:latin typeface="Meiryo UI"/>
                        </a:rPr>
                        <a:t>615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solidFill>
                            <a:srgbClr val="000000"/>
                          </a:solidFill>
                          <a:effectLst/>
                          <a:latin typeface="Meiryo UI"/>
                        </a:rPr>
                        <a:t>529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64316">
                <a:tc>
                  <a:txBody>
                    <a:bodyPr/>
                    <a:lstStyle/>
                    <a:p>
                      <a:pPr algn="l" fontAlgn="ctr"/>
                      <a:r>
                        <a:rPr lang="ja-JP" altLang="en-US" sz="1100" b="0" i="0" u="none" strike="noStrike">
                          <a:solidFill>
                            <a:srgbClr val="000000"/>
                          </a:solidFill>
                          <a:effectLst/>
                          <a:latin typeface="Meiryo UI"/>
                        </a:rPr>
                        <a:t>香港</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altLang="ja-JP" sz="1100" b="0" i="0" u="none" strike="noStrike">
                          <a:solidFill>
                            <a:srgbClr val="000000"/>
                          </a:solidFill>
                          <a:effectLst/>
                          <a:latin typeface="Meiryo UI"/>
                        </a:rPr>
                        <a:t>88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solidFill>
                            <a:srgbClr val="000000"/>
                          </a:solidFill>
                          <a:effectLst/>
                          <a:latin typeface="Meiryo UI"/>
                        </a:rPr>
                        <a:t>106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solidFill>
                            <a:srgbClr val="000000"/>
                          </a:solidFill>
                          <a:effectLst/>
                          <a:latin typeface="Meiryo UI"/>
                        </a:rPr>
                        <a:t>97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dirty="0">
                          <a:solidFill>
                            <a:srgbClr val="000000"/>
                          </a:solidFill>
                          <a:effectLst/>
                          <a:latin typeface="Meiryo UI"/>
                        </a:rPr>
                        <a:t>94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solidFill>
                            <a:srgbClr val="000000"/>
                          </a:solidFill>
                          <a:effectLst/>
                          <a:latin typeface="Meiryo UI"/>
                        </a:rPr>
                        <a:t>175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78226">
                <a:tc>
                  <a:txBody>
                    <a:bodyPr/>
                    <a:lstStyle/>
                    <a:p>
                      <a:pPr algn="l" fontAlgn="ctr"/>
                      <a:r>
                        <a:rPr lang="ja-JP" altLang="en-US" sz="1100" b="0" i="0" u="none" strike="noStrike">
                          <a:solidFill>
                            <a:srgbClr val="000000"/>
                          </a:solidFill>
                          <a:effectLst/>
                          <a:latin typeface="Meiryo UI"/>
                        </a:rPr>
                        <a:t>アメリカ</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CE6F1"/>
                    </a:solidFill>
                  </a:tcPr>
                </a:tc>
                <a:tc>
                  <a:txBody>
                    <a:bodyPr/>
                    <a:lstStyle/>
                    <a:p>
                      <a:pPr algn="r" fontAlgn="ctr"/>
                      <a:r>
                        <a:rPr lang="en-US" altLang="ja-JP" sz="1100" b="0" i="0" u="none" strike="noStrike">
                          <a:solidFill>
                            <a:srgbClr val="000000"/>
                          </a:solidFill>
                          <a:effectLst/>
                          <a:latin typeface="Meiryo UI"/>
                        </a:rPr>
                        <a:t>120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solidFill>
                            <a:srgbClr val="000000"/>
                          </a:solidFill>
                          <a:effectLst/>
                          <a:latin typeface="Meiryo UI"/>
                        </a:rPr>
                        <a:t>118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solidFill>
                            <a:srgbClr val="000000"/>
                          </a:solidFill>
                          <a:effectLst/>
                          <a:latin typeface="Meiryo UI"/>
                        </a:rPr>
                        <a:t>89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dirty="0">
                          <a:solidFill>
                            <a:srgbClr val="000000"/>
                          </a:solidFill>
                          <a:effectLst/>
                          <a:latin typeface="Meiryo UI"/>
                        </a:rPr>
                        <a:t>94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solidFill>
                            <a:srgbClr val="000000"/>
                          </a:solidFill>
                          <a:effectLst/>
                          <a:latin typeface="Meiryo UI"/>
                        </a:rPr>
                        <a:t>120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r>
              <a:tr h="278226">
                <a:tc>
                  <a:txBody>
                    <a:bodyPr/>
                    <a:lstStyle/>
                    <a:p>
                      <a:pPr algn="l" fontAlgn="ctr"/>
                      <a:r>
                        <a:rPr lang="ja-JP" altLang="en-US" sz="1100" b="0" i="0" u="none" strike="noStrike">
                          <a:solidFill>
                            <a:srgbClr val="000000"/>
                          </a:solidFill>
                          <a:effectLst/>
                          <a:latin typeface="Meiryo UI"/>
                        </a:rPr>
                        <a:t>全体</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altLang="ja-JP" sz="1100" b="0" i="0" u="none" strike="noStrike">
                          <a:solidFill>
                            <a:srgbClr val="000000"/>
                          </a:solidFill>
                          <a:effectLst/>
                          <a:latin typeface="Meiryo UI"/>
                        </a:rPr>
                        <a:t>1,698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solidFill>
                            <a:srgbClr val="000000"/>
                          </a:solidFill>
                          <a:effectLst/>
                          <a:latin typeface="Meiryo UI"/>
                        </a:rPr>
                        <a:t>2,349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solidFill>
                            <a:srgbClr val="000000"/>
                          </a:solidFill>
                          <a:effectLst/>
                          <a:latin typeface="Meiryo UI"/>
                        </a:rPr>
                        <a:t>1,583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dirty="0">
                          <a:solidFill>
                            <a:srgbClr val="000000"/>
                          </a:solidFill>
                          <a:effectLst/>
                          <a:latin typeface="Meiryo UI"/>
                        </a:rPr>
                        <a:t>2,028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dirty="0">
                          <a:solidFill>
                            <a:srgbClr val="000000"/>
                          </a:solidFill>
                          <a:effectLst/>
                          <a:latin typeface="Meiryo UI"/>
                        </a:rPr>
                        <a:t>2,625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cxnSp>
        <p:nvCxnSpPr>
          <p:cNvPr id="5" name="直線コネクタ 4"/>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251520" y="148570"/>
            <a:ext cx="7848872" cy="400110"/>
          </a:xfrm>
          <a:prstGeom prst="rect">
            <a:avLst/>
          </a:prstGeom>
          <a:noFill/>
        </p:spPr>
        <p:txBody>
          <a:bodyPr wrap="square" rtlCol="0">
            <a:spAutoFit/>
          </a:bodyPr>
          <a:lstStyle/>
          <a:p>
            <a:r>
              <a:rPr lang="en-US" altLang="ja-JP" sz="2000" dirty="0">
                <a:latin typeface="Meiryo UI" panose="020B0604030504040204" pitchFamily="50" charset="-128"/>
                <a:ea typeface="Meiryo UI" panose="020B0604030504040204" pitchFamily="50" charset="-128"/>
                <a:cs typeface="Meiryo UI" panose="020B0604030504040204" pitchFamily="50" charset="-128"/>
              </a:rPr>
              <a:t>3</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集客、人流・物流　　現状分析　～集客（外国人旅客数）～</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角丸四角形 3"/>
          <p:cNvSpPr/>
          <p:nvPr/>
        </p:nvSpPr>
        <p:spPr>
          <a:xfrm>
            <a:off x="228126" y="764704"/>
            <a:ext cx="8712968" cy="2376264"/>
          </a:xfrm>
          <a:prstGeom prst="roundRect">
            <a:avLst>
              <a:gd name="adj" fmla="val 5749"/>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a:lnSpc>
                <a:spcPts val="2500"/>
              </a:lnSpc>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年に大阪府を訪れた外国人旅行者数は、</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260</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万人を突破し過去最高となった。</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500"/>
              </a:lnSpc>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要因には、円安や</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LCC</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（格安航空会社）の新規就航や増便、また</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月から開始された東南アジア諸国へのビザ発給要件の緩和措置が挙げられる。</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500"/>
              </a:lnSpc>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国籍別では、日中関係の悪化で中国が前年より減少したものの、韓国</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・台湾・中国で</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割以上を</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占める結果となった。</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500"/>
              </a:lnSpc>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関西空港の外国人旅客数は</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年連続で前年を上回り、開港以来過去最高となった。</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228126" y="3582888"/>
            <a:ext cx="4751513" cy="307777"/>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来阪外国人客数の推移</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（出典：大阪府府民文化部）</a:t>
            </a:r>
          </a:p>
        </p:txBody>
      </p:sp>
      <p:graphicFrame>
        <p:nvGraphicFramePr>
          <p:cNvPr id="8" name="表 7"/>
          <p:cNvGraphicFramePr>
            <a:graphicFrameLocks noGrp="1"/>
          </p:cNvGraphicFramePr>
          <p:nvPr>
            <p:extLst>
              <p:ext uri="{D42A27DB-BD31-4B8C-83A1-F6EECF244321}">
                <p14:modId xmlns:p14="http://schemas.microsoft.com/office/powerpoint/2010/main" val="3318786826"/>
              </p:ext>
            </p:extLst>
          </p:nvPr>
        </p:nvGraphicFramePr>
        <p:xfrm>
          <a:off x="5577682" y="4221088"/>
          <a:ext cx="2437045" cy="1512168"/>
        </p:xfrm>
        <a:graphic>
          <a:graphicData uri="http://schemas.openxmlformats.org/drawingml/2006/table">
            <a:tbl>
              <a:tblPr firstRow="1" firstCol="1" bandRow="1"/>
              <a:tblGrid>
                <a:gridCol w="1140901"/>
                <a:gridCol w="1296144"/>
              </a:tblGrid>
              <a:tr h="273288">
                <a:tc>
                  <a:txBody>
                    <a:bodyPr/>
                    <a:lstStyle/>
                    <a:p>
                      <a:pPr algn="ctr">
                        <a:lnSpc>
                          <a:spcPct val="100000"/>
                        </a:lnSpc>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100000"/>
                        </a:lnSpc>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人数</a:t>
                      </a:r>
                      <a:endPar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r>
              <a:tr h="247776">
                <a:tc>
                  <a:txBody>
                    <a:bodyPr/>
                    <a:lstStyle/>
                    <a:p>
                      <a:pPr algn="ctr">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H21</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289</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776">
                <a:tc>
                  <a:txBody>
                    <a:bodyPr/>
                    <a:lstStyle/>
                    <a:p>
                      <a:pPr algn="ctr">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H22</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347</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万人</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776">
                <a:tc>
                  <a:txBody>
                    <a:bodyPr/>
                    <a:lstStyle/>
                    <a:p>
                      <a:pPr algn="ctr">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H23</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276</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万人</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776">
                <a:tc>
                  <a:txBody>
                    <a:bodyPr/>
                    <a:lstStyle/>
                    <a:p>
                      <a:pPr algn="ctr">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H24</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382</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万人</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776">
                <a:tc>
                  <a:txBody>
                    <a:bodyPr/>
                    <a:lstStyle/>
                    <a:p>
                      <a:pPr algn="ctr">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H25</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496</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万人</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正方形/長方形 8"/>
          <p:cNvSpPr/>
          <p:nvPr/>
        </p:nvSpPr>
        <p:spPr>
          <a:xfrm>
            <a:off x="5194853" y="3554412"/>
            <a:ext cx="3721022" cy="492443"/>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関空国際線外国人旅客数</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出典：新関西国際空港株式会社「運営概況</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」等）</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8803486" y="6608385"/>
            <a:ext cx="377026" cy="276999"/>
          </a:xfrm>
          <a:prstGeom prst="rect">
            <a:avLst/>
          </a:prstGeom>
          <a:noFill/>
        </p:spPr>
        <p:txBody>
          <a:bodyPr wrap="none" rtlCol="0">
            <a:spAutoFit/>
          </a:bodyPr>
          <a:lstStyle/>
          <a:p>
            <a:pPr algn="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10</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4670899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表 13"/>
          <p:cNvGraphicFramePr>
            <a:graphicFrameLocks noGrp="1"/>
          </p:cNvGraphicFramePr>
          <p:nvPr>
            <p:extLst>
              <p:ext uri="{D42A27DB-BD31-4B8C-83A1-F6EECF244321}">
                <p14:modId xmlns:p14="http://schemas.microsoft.com/office/powerpoint/2010/main" val="2915510109"/>
              </p:ext>
            </p:extLst>
          </p:nvPr>
        </p:nvGraphicFramePr>
        <p:xfrm>
          <a:off x="448506" y="5085184"/>
          <a:ext cx="7454899" cy="1714500"/>
        </p:xfrm>
        <a:graphic>
          <a:graphicData uri="http://schemas.openxmlformats.org/drawingml/2006/table">
            <a:tbl>
              <a:tblPr/>
              <a:tblGrid>
                <a:gridCol w="1512588"/>
                <a:gridCol w="660963"/>
                <a:gridCol w="660963"/>
                <a:gridCol w="660963"/>
                <a:gridCol w="660963"/>
                <a:gridCol w="660963"/>
                <a:gridCol w="660963"/>
                <a:gridCol w="660963"/>
                <a:gridCol w="657785"/>
                <a:gridCol w="657785"/>
              </a:tblGrid>
              <a:tr h="190500">
                <a:tc>
                  <a:txBody>
                    <a:bodyPr/>
                    <a:lstStyle/>
                    <a:p>
                      <a:pPr algn="l" fontAlgn="ctr"/>
                      <a:r>
                        <a:rPr lang="ja-JP" altLang="en-US" sz="800" b="0" i="0" u="none" strike="noStrike" dirty="0">
                          <a:solidFill>
                            <a:srgbClr val="000000"/>
                          </a:solidFill>
                          <a:effectLst/>
                          <a:latin typeface="Meiryo UI"/>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800" b="0" i="0" u="none" strike="noStrike">
                          <a:solidFill>
                            <a:srgbClr val="000000"/>
                          </a:solidFill>
                          <a:effectLst/>
                          <a:latin typeface="Meiryo UI"/>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800" b="0" i="0" u="none" strike="noStrike">
                          <a:solidFill>
                            <a:srgbClr val="000000"/>
                          </a:solidFill>
                          <a:effectLst/>
                          <a:latin typeface="Meiryo UI"/>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800" b="0" i="0" u="none" strike="noStrike">
                          <a:solidFill>
                            <a:srgbClr val="000000"/>
                          </a:solidFill>
                          <a:effectLst/>
                          <a:latin typeface="Meiryo UI"/>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800" b="0" i="0" u="none" strike="noStrike">
                          <a:solidFill>
                            <a:srgbClr val="000000"/>
                          </a:solidFill>
                          <a:effectLst/>
                          <a:latin typeface="Meiryo UI"/>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800" b="0" i="0" u="none" strike="noStrike">
                          <a:solidFill>
                            <a:srgbClr val="000000"/>
                          </a:solidFill>
                          <a:effectLst/>
                          <a:latin typeface="Meiryo UI"/>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800" b="0" i="0" u="none" strike="noStrike">
                          <a:solidFill>
                            <a:srgbClr val="000000"/>
                          </a:solidFill>
                          <a:effectLst/>
                          <a:latin typeface="Meiryo UI"/>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800" b="0" i="0" u="none" strike="noStrike">
                          <a:solidFill>
                            <a:srgbClr val="000000"/>
                          </a:solidFill>
                          <a:effectLst/>
                          <a:latin typeface="Meiryo UI"/>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ja-JP" altLang="en-US" sz="800" b="0" i="0" u="none" strike="noStrike">
                          <a:solidFill>
                            <a:srgbClr val="000000"/>
                          </a:solidFill>
                          <a:effectLst/>
                          <a:latin typeface="Meiryo UI"/>
                        </a:rPr>
                        <a:t>（単位：千人泊）</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r>
              <a:tr h="190500">
                <a:tc rowSpan="2">
                  <a:txBody>
                    <a:bodyPr/>
                    <a:lstStyle/>
                    <a:p>
                      <a:pPr algn="ctr" fontAlgn="ctr"/>
                      <a:r>
                        <a:rPr lang="ja-JP" altLang="en-US" sz="800" b="0" i="0" u="none" strike="noStrike">
                          <a:solidFill>
                            <a:srgbClr val="000000"/>
                          </a:solidFill>
                          <a:effectLst/>
                          <a:latin typeface="Meiryo U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gridSpan="3">
                  <a:txBody>
                    <a:bodyPr/>
                    <a:lstStyle/>
                    <a:p>
                      <a:pPr algn="ctr" fontAlgn="ctr"/>
                      <a:r>
                        <a:rPr lang="en-US" sz="800" b="0" i="0" u="none" strike="noStrike">
                          <a:solidFill>
                            <a:srgbClr val="000000"/>
                          </a:solidFill>
                          <a:effectLst/>
                          <a:latin typeface="Meiryo UI"/>
                        </a:rPr>
                        <a:t>2011（H23</a:t>
                      </a:r>
                      <a:r>
                        <a:rPr lang="ja-JP" altLang="en-US" sz="800" b="0" i="0" u="none" strike="noStrike">
                          <a:solidFill>
                            <a:srgbClr val="000000"/>
                          </a:solidFill>
                          <a:effectLst/>
                          <a:latin typeface="Meiryo UI"/>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AEEF3"/>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sz="800" b="0" i="0" u="none" strike="noStrike">
                          <a:solidFill>
                            <a:srgbClr val="000000"/>
                          </a:solidFill>
                          <a:effectLst/>
                          <a:latin typeface="Meiryo UI"/>
                        </a:rPr>
                        <a:t>2012（H24</a:t>
                      </a:r>
                      <a:r>
                        <a:rPr lang="ja-JP" altLang="en-US" sz="800" b="0" i="0" u="none" strike="noStrike">
                          <a:solidFill>
                            <a:srgbClr val="000000"/>
                          </a:solidFill>
                          <a:effectLst/>
                          <a:latin typeface="Meiryo UI"/>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AEEF3"/>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sz="800" b="0" i="0" u="none" strike="noStrike">
                          <a:solidFill>
                            <a:srgbClr val="000000"/>
                          </a:solidFill>
                          <a:effectLst/>
                          <a:latin typeface="Meiryo UI"/>
                        </a:rPr>
                        <a:t>2013（H25</a:t>
                      </a:r>
                      <a:r>
                        <a:rPr lang="ja-JP" altLang="en-US" sz="800" b="0" i="0" u="none" strike="noStrike">
                          <a:solidFill>
                            <a:srgbClr val="000000"/>
                          </a:solidFill>
                          <a:effectLst/>
                          <a:latin typeface="Meiryo UI"/>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AEEF3"/>
                    </a:solidFill>
                  </a:tcPr>
                </a:tc>
                <a:tc hMerge="1">
                  <a:txBody>
                    <a:bodyPr/>
                    <a:lstStyle/>
                    <a:p>
                      <a:endParaRPr kumimoji="1" lang="ja-JP" altLang="en-US"/>
                    </a:p>
                  </a:txBody>
                  <a:tcPr/>
                </a:tc>
                <a:tc hMerge="1">
                  <a:txBody>
                    <a:bodyPr/>
                    <a:lstStyle/>
                    <a:p>
                      <a:endParaRPr kumimoji="1" lang="ja-JP" altLang="en-US"/>
                    </a:p>
                  </a:txBody>
                  <a:tcPr/>
                </a:tc>
              </a:tr>
              <a:tr h="190500">
                <a:tc vMerge="1">
                  <a:txBody>
                    <a:bodyPr/>
                    <a:lstStyle/>
                    <a:p>
                      <a:endParaRPr kumimoji="1" lang="ja-JP" altLang="en-US"/>
                    </a:p>
                  </a:txBody>
                  <a:tcPr/>
                </a:tc>
                <a:tc>
                  <a:txBody>
                    <a:bodyPr/>
                    <a:lstStyle/>
                    <a:p>
                      <a:pPr algn="ctr" fontAlgn="ctr"/>
                      <a:r>
                        <a:rPr lang="ja-JP" altLang="en-US" sz="800" b="0" i="0" u="none" strike="noStrike">
                          <a:solidFill>
                            <a:srgbClr val="000000"/>
                          </a:solidFill>
                          <a:effectLst/>
                          <a:latin typeface="Meiryo UI"/>
                        </a:rPr>
                        <a:t>大阪府</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800" b="0" i="0" u="none" strike="noStrike">
                          <a:solidFill>
                            <a:srgbClr val="000000"/>
                          </a:solidFill>
                          <a:effectLst/>
                          <a:latin typeface="Meiryo UI"/>
                        </a:rPr>
                        <a:t>京都府</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800" b="0" i="0" u="none" strike="noStrike">
                          <a:solidFill>
                            <a:srgbClr val="000000"/>
                          </a:solidFill>
                          <a:effectLst/>
                          <a:latin typeface="Meiryo UI"/>
                        </a:rPr>
                        <a:t>兵庫県</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800" b="0" i="0" u="none" strike="noStrike">
                          <a:solidFill>
                            <a:srgbClr val="000000"/>
                          </a:solidFill>
                          <a:effectLst/>
                          <a:latin typeface="Meiryo UI"/>
                        </a:rPr>
                        <a:t>大阪府</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800" b="0" i="0" u="none" strike="noStrike">
                          <a:solidFill>
                            <a:srgbClr val="000000"/>
                          </a:solidFill>
                          <a:effectLst/>
                          <a:latin typeface="Meiryo UI"/>
                        </a:rPr>
                        <a:t>京都府</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800" b="0" i="0" u="none" strike="noStrike">
                          <a:solidFill>
                            <a:srgbClr val="000000"/>
                          </a:solidFill>
                          <a:effectLst/>
                          <a:latin typeface="Meiryo UI"/>
                        </a:rPr>
                        <a:t>兵庫県</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800" b="0" i="0" u="none" strike="noStrike">
                          <a:solidFill>
                            <a:srgbClr val="000000"/>
                          </a:solidFill>
                          <a:effectLst/>
                          <a:latin typeface="Meiryo UI"/>
                        </a:rPr>
                        <a:t>大阪府</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800" b="0" i="0" u="none" strike="noStrike">
                          <a:solidFill>
                            <a:srgbClr val="000000"/>
                          </a:solidFill>
                          <a:effectLst/>
                          <a:latin typeface="Meiryo UI"/>
                        </a:rPr>
                        <a:t>京都府</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800" b="0" i="0" u="none" strike="noStrike">
                          <a:solidFill>
                            <a:srgbClr val="000000"/>
                          </a:solidFill>
                          <a:effectLst/>
                          <a:latin typeface="Meiryo UI"/>
                        </a:rPr>
                        <a:t>兵庫県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r>
              <a:tr h="190500">
                <a:tc>
                  <a:txBody>
                    <a:bodyPr/>
                    <a:lstStyle/>
                    <a:p>
                      <a:pPr algn="l" fontAlgn="ctr"/>
                      <a:r>
                        <a:rPr lang="ja-JP" altLang="en-US" sz="800" b="0" i="0" u="none" strike="noStrike">
                          <a:solidFill>
                            <a:srgbClr val="000000"/>
                          </a:solidFill>
                          <a:effectLst/>
                          <a:latin typeface="Meiryo UI"/>
                        </a:rPr>
                        <a:t>延べ宿泊者数（</a:t>
                      </a:r>
                      <a:r>
                        <a:rPr lang="en-US" altLang="ja-JP" sz="800" b="0" i="0" u="none" strike="noStrike">
                          <a:solidFill>
                            <a:srgbClr val="000000"/>
                          </a:solidFill>
                          <a:effectLst/>
                          <a:latin typeface="Meiryo UI"/>
                        </a:rPr>
                        <a:t>A</a:t>
                      </a:r>
                      <a:r>
                        <a:rPr lang="ja-JP" altLang="en-US" sz="800" b="0" i="0" u="none" strike="noStrike">
                          <a:solidFill>
                            <a:srgbClr val="000000"/>
                          </a:solidFill>
                          <a:effectLst/>
                          <a:latin typeface="Meiryo UI"/>
                        </a:rPr>
                        <a:t>）</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21,765 </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14,405 </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11,893 </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23,344 </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16,241 </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12,353 </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23,881 </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20,088 </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13,226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l" fontAlgn="ctr"/>
                      <a:r>
                        <a:rPr lang="ja-JP" altLang="en-US" sz="800" b="0" i="0" u="none" strike="noStrike">
                          <a:solidFill>
                            <a:srgbClr val="000000"/>
                          </a:solidFill>
                          <a:effectLst/>
                          <a:latin typeface="Meiryo UI"/>
                        </a:rPr>
                        <a:t>伸び率</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1" u="none" strike="noStrike">
                          <a:solidFill>
                            <a:srgbClr val="000000"/>
                          </a:solidFill>
                          <a:effectLst/>
                          <a:latin typeface="Meiryo UI"/>
                        </a:rPr>
                        <a:t>7.3%</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1" u="none" strike="noStrike">
                          <a:solidFill>
                            <a:srgbClr val="000000"/>
                          </a:solidFill>
                          <a:effectLst/>
                          <a:latin typeface="Meiryo UI"/>
                        </a:rPr>
                        <a:t>5.7%</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1" u="none" strike="noStrike">
                          <a:solidFill>
                            <a:srgbClr val="000000"/>
                          </a:solidFill>
                          <a:effectLst/>
                          <a:latin typeface="Meiryo UI"/>
                        </a:rPr>
                        <a:t>2.5%</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1" u="none" strike="noStrike">
                          <a:solidFill>
                            <a:srgbClr val="000000"/>
                          </a:solidFill>
                          <a:effectLst/>
                          <a:latin typeface="Meiryo UI"/>
                        </a:rPr>
                        <a:t>7.3%</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1" u="none" strike="noStrike">
                          <a:solidFill>
                            <a:srgbClr val="000000"/>
                          </a:solidFill>
                          <a:effectLst/>
                          <a:latin typeface="Meiryo UI"/>
                        </a:rPr>
                        <a:t>12.7%</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1" u="none" strike="noStrike">
                          <a:solidFill>
                            <a:srgbClr val="000000"/>
                          </a:solidFill>
                          <a:effectLst/>
                          <a:latin typeface="Meiryo UI"/>
                        </a:rPr>
                        <a:t>3.9%</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1" u="none" strike="noStrike">
                          <a:solidFill>
                            <a:srgbClr val="000000"/>
                          </a:solidFill>
                          <a:effectLst/>
                          <a:latin typeface="Meiryo UI"/>
                        </a:rPr>
                        <a:t>2.3%</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1" u="none" strike="noStrike">
                          <a:solidFill>
                            <a:srgbClr val="000000"/>
                          </a:solidFill>
                          <a:effectLst/>
                          <a:latin typeface="Meiryo UI"/>
                        </a:rPr>
                        <a:t>23.7%</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1" u="none" strike="noStrike">
                          <a:solidFill>
                            <a:srgbClr val="000000"/>
                          </a:solidFill>
                          <a:effectLst/>
                          <a:latin typeface="Meiryo UI"/>
                        </a:rPr>
                        <a:t>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l" fontAlgn="ctr"/>
                      <a:r>
                        <a:rPr lang="ja-JP" altLang="en-US" sz="800" b="0" i="0" u="none" strike="noStrike" dirty="0">
                          <a:solidFill>
                            <a:srgbClr val="000000"/>
                          </a:solidFill>
                          <a:effectLst/>
                          <a:latin typeface="Meiryo UI"/>
                        </a:rPr>
                        <a:t>うち</a:t>
                      </a:r>
                      <a:r>
                        <a:rPr lang="ja-JP" altLang="en-US" sz="800" b="0" i="0" u="none" strike="noStrike" dirty="0" smtClean="0">
                          <a:solidFill>
                            <a:srgbClr val="000000"/>
                          </a:solidFill>
                          <a:effectLst/>
                          <a:latin typeface="Meiryo UI"/>
                        </a:rPr>
                        <a:t>外国人延べ宿泊者数</a:t>
                      </a:r>
                      <a:r>
                        <a:rPr lang="ja-JP" altLang="en-US" sz="800" b="0" i="0" u="none" strike="noStrike" dirty="0">
                          <a:solidFill>
                            <a:srgbClr val="000000"/>
                          </a:solidFill>
                          <a:effectLst/>
                          <a:latin typeface="Meiryo UI"/>
                        </a:rPr>
                        <a:t>（</a:t>
                      </a:r>
                      <a:r>
                        <a:rPr lang="en-US" altLang="ja-JP" sz="800" b="0" i="0" u="none" strike="noStrike" dirty="0">
                          <a:solidFill>
                            <a:srgbClr val="000000"/>
                          </a:solidFill>
                          <a:effectLst/>
                          <a:latin typeface="Meiryo UI"/>
                        </a:rPr>
                        <a:t>B</a:t>
                      </a:r>
                      <a:r>
                        <a:rPr lang="ja-JP" altLang="en-US" sz="800" b="0" i="0" u="none" strike="noStrike" dirty="0">
                          <a:solidFill>
                            <a:srgbClr val="000000"/>
                          </a:solidFill>
                          <a:effectLst/>
                          <a:latin typeface="Meiryo UI"/>
                        </a:rPr>
                        <a:t>）</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2,365 </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1,053 </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309 </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3,061 </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2,305 </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354 </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4,315 </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2,626 </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507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l" fontAlgn="ctr"/>
                      <a:r>
                        <a:rPr lang="ja-JP" altLang="en-US" sz="800" b="0" i="0" u="none" strike="noStrike">
                          <a:solidFill>
                            <a:srgbClr val="000000"/>
                          </a:solidFill>
                          <a:effectLst/>
                          <a:latin typeface="Meiryo UI"/>
                        </a:rPr>
                        <a:t>伸び率</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1" u="none" strike="noStrike">
                          <a:solidFill>
                            <a:srgbClr val="000000"/>
                          </a:solidFill>
                          <a:effectLst/>
                          <a:latin typeface="Meiryo UI"/>
                        </a:rPr>
                        <a:t>▲</a:t>
                      </a:r>
                      <a:r>
                        <a:rPr lang="en-US" altLang="ja-JP" sz="800" b="0" i="1" u="none" strike="noStrike">
                          <a:solidFill>
                            <a:srgbClr val="000000"/>
                          </a:solidFill>
                          <a:effectLst/>
                          <a:latin typeface="Meiryo UI"/>
                        </a:rPr>
                        <a:t>28.6</a:t>
                      </a:r>
                      <a:r>
                        <a:rPr lang="ja-JP" altLang="en-US" sz="800" b="0" i="1" u="none" strike="noStrike">
                          <a:solidFill>
                            <a:srgbClr val="000000"/>
                          </a:solidFill>
                          <a:effectLst/>
                          <a:latin typeface="Meiryo UI"/>
                        </a:rPr>
                        <a:t>％</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1" u="none" strike="noStrike">
                          <a:solidFill>
                            <a:srgbClr val="000000"/>
                          </a:solidFill>
                          <a:effectLst/>
                          <a:latin typeface="Meiryo UI"/>
                        </a:rPr>
                        <a:t>▲</a:t>
                      </a:r>
                      <a:r>
                        <a:rPr lang="en-US" altLang="ja-JP" sz="800" b="0" i="1" u="none" strike="noStrike">
                          <a:solidFill>
                            <a:srgbClr val="000000"/>
                          </a:solidFill>
                          <a:effectLst/>
                          <a:latin typeface="Meiryo UI"/>
                        </a:rPr>
                        <a:t>28.4%</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1" u="none" strike="noStrike">
                          <a:solidFill>
                            <a:srgbClr val="000000"/>
                          </a:solidFill>
                          <a:effectLst/>
                          <a:latin typeface="Meiryo UI"/>
                        </a:rPr>
                        <a:t>▲</a:t>
                      </a:r>
                      <a:r>
                        <a:rPr lang="en-US" altLang="ja-JP" sz="800" b="0" i="1" u="none" strike="noStrike">
                          <a:solidFill>
                            <a:srgbClr val="000000"/>
                          </a:solidFill>
                          <a:effectLst/>
                          <a:latin typeface="Meiryo UI"/>
                        </a:rPr>
                        <a:t>23.3%</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1" u="none" strike="noStrike">
                          <a:solidFill>
                            <a:srgbClr val="000000"/>
                          </a:solidFill>
                          <a:effectLst/>
                          <a:latin typeface="Meiryo UI"/>
                        </a:rPr>
                        <a:t>29.4%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1" u="none" strike="noStrike">
                          <a:solidFill>
                            <a:srgbClr val="000000"/>
                          </a:solidFill>
                          <a:effectLst/>
                          <a:latin typeface="Meiryo UI"/>
                        </a:rPr>
                        <a:t>119.0%</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1" u="none" strike="noStrike">
                          <a:solidFill>
                            <a:srgbClr val="000000"/>
                          </a:solidFill>
                          <a:effectLst/>
                          <a:latin typeface="Meiryo UI"/>
                        </a:rPr>
                        <a:t>14.5%</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1" u="none" strike="noStrike">
                          <a:solidFill>
                            <a:srgbClr val="000000"/>
                          </a:solidFill>
                          <a:effectLst/>
                          <a:latin typeface="Meiryo UI"/>
                        </a:rPr>
                        <a:t>41.0%</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1" u="none" strike="noStrike">
                          <a:solidFill>
                            <a:srgbClr val="000000"/>
                          </a:solidFill>
                          <a:effectLst/>
                          <a:latin typeface="Meiryo UI"/>
                        </a:rPr>
                        <a:t>13.9%</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1" u="none" strike="noStrike">
                          <a:solidFill>
                            <a:srgbClr val="000000"/>
                          </a:solidFill>
                          <a:effectLst/>
                          <a:latin typeface="Meiryo UI"/>
                        </a:rPr>
                        <a:t>43.3%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l" fontAlgn="ctr"/>
                      <a:r>
                        <a:rPr lang="ja-JP" altLang="en-US" sz="800" b="0" i="0" u="none" strike="noStrike" dirty="0">
                          <a:solidFill>
                            <a:srgbClr val="000000"/>
                          </a:solidFill>
                          <a:effectLst/>
                          <a:latin typeface="Meiryo UI"/>
                        </a:rPr>
                        <a:t>うち</a:t>
                      </a:r>
                      <a:r>
                        <a:rPr lang="ja-JP" altLang="en-US" sz="800" b="0" i="0" u="none" strike="noStrike" dirty="0" smtClean="0">
                          <a:solidFill>
                            <a:srgbClr val="000000"/>
                          </a:solidFill>
                          <a:effectLst/>
                          <a:latin typeface="Meiryo UI"/>
                        </a:rPr>
                        <a:t>日本人延べ宿泊者数</a:t>
                      </a:r>
                      <a:r>
                        <a:rPr lang="ja-JP" altLang="en-US" sz="800" b="0" i="0" u="none" strike="noStrike" dirty="0">
                          <a:solidFill>
                            <a:srgbClr val="000000"/>
                          </a:solidFill>
                          <a:effectLst/>
                          <a:latin typeface="Meiryo UI"/>
                        </a:rPr>
                        <a:t>（</a:t>
                      </a:r>
                      <a:r>
                        <a:rPr lang="en-US" altLang="ja-JP" sz="800" b="0" i="0" u="none" strike="noStrike" dirty="0">
                          <a:solidFill>
                            <a:srgbClr val="000000"/>
                          </a:solidFill>
                          <a:effectLst/>
                          <a:latin typeface="Meiryo UI"/>
                        </a:rPr>
                        <a:t>A</a:t>
                      </a:r>
                      <a:r>
                        <a:rPr lang="ja-JP" altLang="en-US" sz="800" b="0" i="0" u="none" strike="noStrike" dirty="0">
                          <a:solidFill>
                            <a:srgbClr val="000000"/>
                          </a:solidFill>
                          <a:effectLst/>
                          <a:latin typeface="Meiryo UI"/>
                        </a:rPr>
                        <a:t>－</a:t>
                      </a:r>
                      <a:r>
                        <a:rPr lang="en-US" altLang="ja-JP" sz="800" b="0" i="0" u="none" strike="noStrike" dirty="0">
                          <a:solidFill>
                            <a:srgbClr val="000000"/>
                          </a:solidFill>
                          <a:effectLst/>
                          <a:latin typeface="Meiryo UI"/>
                        </a:rPr>
                        <a:t>B</a:t>
                      </a:r>
                      <a:r>
                        <a:rPr lang="ja-JP" altLang="en-US" sz="800" b="0" i="0" u="none" strike="noStrike" dirty="0">
                          <a:solidFill>
                            <a:srgbClr val="000000"/>
                          </a:solidFill>
                          <a:effectLst/>
                          <a:latin typeface="Meiryo UI"/>
                        </a:rPr>
                        <a:t>）</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19,399 </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13,352 </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11,534 </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20,283 </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13,936 </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11,999 </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19,567 </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17,462 </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12,719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l" fontAlgn="ctr"/>
                      <a:r>
                        <a:rPr lang="ja-JP" altLang="en-US" sz="800" b="0" i="0" u="none" strike="noStrike">
                          <a:solidFill>
                            <a:srgbClr val="000000"/>
                          </a:solidFill>
                          <a:effectLst/>
                          <a:latin typeface="Meiryo UI"/>
                        </a:rPr>
                        <a:t>伸び率</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1" u="none" strike="noStrike">
                          <a:solidFill>
                            <a:srgbClr val="000000"/>
                          </a:solidFill>
                          <a:effectLst/>
                          <a:latin typeface="Meiryo UI"/>
                        </a:rPr>
                        <a:t>4.6%</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1" u="none" strike="noStrike">
                          <a:solidFill>
                            <a:srgbClr val="000000"/>
                          </a:solidFill>
                          <a:effectLst/>
                          <a:latin typeface="Meiryo UI"/>
                        </a:rPr>
                        <a:t>9.8%</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1" u="none" strike="noStrike">
                          <a:solidFill>
                            <a:srgbClr val="000000"/>
                          </a:solidFill>
                          <a:effectLst/>
                          <a:latin typeface="Meiryo UI"/>
                        </a:rPr>
                        <a:t>3.4%</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1" u="none" strike="noStrike" dirty="0">
                          <a:solidFill>
                            <a:srgbClr val="000000"/>
                          </a:solidFill>
                          <a:effectLst/>
                          <a:latin typeface="Meiryo UI"/>
                        </a:rPr>
                        <a:t>4.6%</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1" u="none" strike="noStrike">
                          <a:solidFill>
                            <a:srgbClr val="000000"/>
                          </a:solidFill>
                          <a:effectLst/>
                          <a:latin typeface="Meiryo UI"/>
                        </a:rPr>
                        <a:t>4.4%</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1" u="none" strike="noStrike">
                          <a:solidFill>
                            <a:srgbClr val="000000"/>
                          </a:solidFill>
                          <a:effectLst/>
                          <a:latin typeface="Meiryo UI"/>
                        </a:rPr>
                        <a:t>3.6%</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1" u="none" strike="noStrike">
                          <a:solidFill>
                            <a:srgbClr val="000000"/>
                          </a:solidFill>
                          <a:effectLst/>
                          <a:latin typeface="Meiryo UI"/>
                        </a:rPr>
                        <a:t>▲</a:t>
                      </a:r>
                      <a:r>
                        <a:rPr lang="en-US" altLang="ja-JP" sz="800" b="0" i="1" u="none" strike="noStrike">
                          <a:solidFill>
                            <a:srgbClr val="000000"/>
                          </a:solidFill>
                          <a:effectLst/>
                          <a:latin typeface="Meiryo UI"/>
                        </a:rPr>
                        <a:t>3.5%</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1" u="none" strike="noStrike">
                          <a:solidFill>
                            <a:srgbClr val="000000"/>
                          </a:solidFill>
                          <a:effectLst/>
                          <a:latin typeface="Meiryo UI"/>
                        </a:rPr>
                        <a:t>25.3%</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1" u="none" strike="noStrike" dirty="0">
                          <a:solidFill>
                            <a:srgbClr val="000000"/>
                          </a:solidFill>
                          <a:effectLst/>
                          <a:latin typeface="Meiryo UI"/>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11" name="表 10"/>
          <p:cNvGraphicFramePr>
            <a:graphicFrameLocks noGrp="1"/>
          </p:cNvGraphicFramePr>
          <p:nvPr>
            <p:extLst>
              <p:ext uri="{D42A27DB-BD31-4B8C-83A1-F6EECF244321}">
                <p14:modId xmlns:p14="http://schemas.microsoft.com/office/powerpoint/2010/main" val="2540014492"/>
              </p:ext>
            </p:extLst>
          </p:nvPr>
        </p:nvGraphicFramePr>
        <p:xfrm>
          <a:off x="448506" y="2924944"/>
          <a:ext cx="7454899" cy="1714500"/>
        </p:xfrm>
        <a:graphic>
          <a:graphicData uri="http://schemas.openxmlformats.org/drawingml/2006/table">
            <a:tbl>
              <a:tblPr/>
              <a:tblGrid>
                <a:gridCol w="1512588"/>
                <a:gridCol w="660963"/>
                <a:gridCol w="660963"/>
                <a:gridCol w="660963"/>
                <a:gridCol w="660963"/>
                <a:gridCol w="660963"/>
                <a:gridCol w="660963"/>
                <a:gridCol w="660963"/>
                <a:gridCol w="657785"/>
                <a:gridCol w="657785"/>
              </a:tblGrid>
              <a:tr h="190500">
                <a:tc>
                  <a:txBody>
                    <a:bodyPr/>
                    <a:lstStyle/>
                    <a:p>
                      <a:pPr algn="l" fontAlgn="ctr"/>
                      <a:r>
                        <a:rPr lang="ja-JP" altLang="en-US" sz="800" b="0" i="0" u="none" strike="noStrike" dirty="0">
                          <a:solidFill>
                            <a:srgbClr val="000000"/>
                          </a:solidFill>
                          <a:effectLst/>
                          <a:latin typeface="Meiryo UI"/>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800" b="0" i="0" u="none" strike="noStrike" dirty="0">
                          <a:solidFill>
                            <a:srgbClr val="000000"/>
                          </a:solidFill>
                          <a:effectLst/>
                          <a:latin typeface="Meiryo UI"/>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800" b="0" i="0" u="none" strike="noStrike">
                          <a:solidFill>
                            <a:srgbClr val="000000"/>
                          </a:solidFill>
                          <a:effectLst/>
                          <a:latin typeface="Meiryo UI"/>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800" b="0" i="0" u="none" strike="noStrike">
                          <a:solidFill>
                            <a:srgbClr val="000000"/>
                          </a:solidFill>
                          <a:effectLst/>
                          <a:latin typeface="Meiryo UI"/>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800" b="0" i="0" u="none" strike="noStrike">
                          <a:solidFill>
                            <a:srgbClr val="000000"/>
                          </a:solidFill>
                          <a:effectLst/>
                          <a:latin typeface="Meiryo UI"/>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800" b="0" i="0" u="none" strike="noStrike" dirty="0">
                          <a:solidFill>
                            <a:srgbClr val="000000"/>
                          </a:solidFill>
                          <a:effectLst/>
                          <a:latin typeface="Meiryo UI"/>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800" b="0" i="0" u="none" strike="noStrike">
                          <a:solidFill>
                            <a:srgbClr val="000000"/>
                          </a:solidFill>
                          <a:effectLst/>
                          <a:latin typeface="Meiryo UI"/>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800" b="0" i="0" u="none" strike="noStrike">
                          <a:solidFill>
                            <a:srgbClr val="000000"/>
                          </a:solidFill>
                          <a:effectLst/>
                          <a:latin typeface="Meiryo UI"/>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ja-JP" altLang="en-US" sz="800" b="0" i="0" u="none" strike="noStrike">
                          <a:solidFill>
                            <a:srgbClr val="000000"/>
                          </a:solidFill>
                          <a:effectLst/>
                          <a:latin typeface="Meiryo UI"/>
                        </a:rPr>
                        <a:t>（単位：千人泊）</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r>
              <a:tr h="190500">
                <a:tc rowSpan="2">
                  <a:txBody>
                    <a:bodyPr/>
                    <a:lstStyle/>
                    <a:p>
                      <a:pPr algn="ctr" fontAlgn="ctr"/>
                      <a:r>
                        <a:rPr lang="ja-JP" altLang="en-US" sz="800" b="0" i="0" u="none" strike="noStrike">
                          <a:solidFill>
                            <a:srgbClr val="000000"/>
                          </a:solidFill>
                          <a:effectLst/>
                          <a:latin typeface="Meiryo U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gridSpan="3">
                  <a:txBody>
                    <a:bodyPr/>
                    <a:lstStyle/>
                    <a:p>
                      <a:pPr algn="ctr" fontAlgn="ctr"/>
                      <a:r>
                        <a:rPr lang="en-US" sz="800" b="0" i="0" u="none" strike="noStrike" dirty="0">
                          <a:solidFill>
                            <a:srgbClr val="000000"/>
                          </a:solidFill>
                          <a:effectLst/>
                          <a:latin typeface="Meiryo UI"/>
                        </a:rPr>
                        <a:t>2011（H23</a:t>
                      </a:r>
                      <a:r>
                        <a:rPr lang="ja-JP" altLang="en-US" sz="800" b="0" i="0" u="none" strike="noStrike" dirty="0">
                          <a:solidFill>
                            <a:srgbClr val="000000"/>
                          </a:solidFill>
                          <a:effectLst/>
                          <a:latin typeface="Meiryo UI"/>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AEEF3"/>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sz="800" b="0" i="0" u="none" strike="noStrike">
                          <a:solidFill>
                            <a:srgbClr val="000000"/>
                          </a:solidFill>
                          <a:effectLst/>
                          <a:latin typeface="Meiryo UI"/>
                        </a:rPr>
                        <a:t>2012（H24</a:t>
                      </a:r>
                      <a:r>
                        <a:rPr lang="ja-JP" altLang="en-US" sz="800" b="0" i="0" u="none" strike="noStrike">
                          <a:solidFill>
                            <a:srgbClr val="000000"/>
                          </a:solidFill>
                          <a:effectLst/>
                          <a:latin typeface="Meiryo UI"/>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AEEF3"/>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sz="800" b="0" i="0" u="none" strike="noStrike">
                          <a:solidFill>
                            <a:srgbClr val="000000"/>
                          </a:solidFill>
                          <a:effectLst/>
                          <a:latin typeface="Meiryo UI"/>
                        </a:rPr>
                        <a:t>2013（H25</a:t>
                      </a:r>
                      <a:r>
                        <a:rPr lang="ja-JP" altLang="en-US" sz="800" b="0" i="0" u="none" strike="noStrike">
                          <a:solidFill>
                            <a:srgbClr val="000000"/>
                          </a:solidFill>
                          <a:effectLst/>
                          <a:latin typeface="Meiryo UI"/>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AEEF3"/>
                    </a:solidFill>
                  </a:tcPr>
                </a:tc>
                <a:tc hMerge="1">
                  <a:txBody>
                    <a:bodyPr/>
                    <a:lstStyle/>
                    <a:p>
                      <a:endParaRPr kumimoji="1" lang="ja-JP" altLang="en-US"/>
                    </a:p>
                  </a:txBody>
                  <a:tcPr/>
                </a:tc>
                <a:tc hMerge="1">
                  <a:txBody>
                    <a:bodyPr/>
                    <a:lstStyle/>
                    <a:p>
                      <a:endParaRPr kumimoji="1" lang="ja-JP" altLang="en-US"/>
                    </a:p>
                  </a:txBody>
                  <a:tcPr/>
                </a:tc>
              </a:tr>
              <a:tr h="190500">
                <a:tc vMerge="1">
                  <a:txBody>
                    <a:bodyPr/>
                    <a:lstStyle/>
                    <a:p>
                      <a:endParaRPr kumimoji="1" lang="ja-JP" altLang="en-US"/>
                    </a:p>
                  </a:txBody>
                  <a:tcPr/>
                </a:tc>
                <a:tc>
                  <a:txBody>
                    <a:bodyPr/>
                    <a:lstStyle/>
                    <a:p>
                      <a:pPr algn="ctr" fontAlgn="ctr"/>
                      <a:r>
                        <a:rPr lang="ja-JP" altLang="en-US" sz="800" b="0" i="0" u="none" strike="noStrike" dirty="0">
                          <a:solidFill>
                            <a:srgbClr val="000000"/>
                          </a:solidFill>
                          <a:effectLst/>
                          <a:latin typeface="Meiryo UI"/>
                        </a:rPr>
                        <a:t>大阪府</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800" b="0" i="0" u="none" strike="noStrike">
                          <a:solidFill>
                            <a:srgbClr val="000000"/>
                          </a:solidFill>
                          <a:effectLst/>
                          <a:latin typeface="Meiryo UI"/>
                        </a:rPr>
                        <a:t>東京都</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800" b="0" i="0" u="none" strike="noStrike">
                          <a:solidFill>
                            <a:srgbClr val="000000"/>
                          </a:solidFill>
                          <a:effectLst/>
                          <a:latin typeface="Meiryo UI"/>
                        </a:rPr>
                        <a:t>全国</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800" b="0" i="0" u="none" strike="noStrike">
                          <a:solidFill>
                            <a:srgbClr val="000000"/>
                          </a:solidFill>
                          <a:effectLst/>
                          <a:latin typeface="Meiryo UI"/>
                        </a:rPr>
                        <a:t>大阪府</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800" b="0" i="0" u="none" strike="noStrike">
                          <a:solidFill>
                            <a:srgbClr val="000000"/>
                          </a:solidFill>
                          <a:effectLst/>
                          <a:latin typeface="Meiryo UI"/>
                        </a:rPr>
                        <a:t>東京都</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800" b="0" i="0" u="none" strike="noStrike">
                          <a:solidFill>
                            <a:srgbClr val="000000"/>
                          </a:solidFill>
                          <a:effectLst/>
                          <a:latin typeface="Meiryo UI"/>
                        </a:rPr>
                        <a:t>全国</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800" b="0" i="0" u="none" strike="noStrike" dirty="0">
                          <a:solidFill>
                            <a:srgbClr val="000000"/>
                          </a:solidFill>
                          <a:effectLst/>
                          <a:latin typeface="Meiryo UI"/>
                        </a:rPr>
                        <a:t>大阪府</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800" b="0" i="0" u="none" strike="noStrike">
                          <a:solidFill>
                            <a:srgbClr val="000000"/>
                          </a:solidFill>
                          <a:effectLst/>
                          <a:latin typeface="Meiryo UI"/>
                        </a:rPr>
                        <a:t>東京都</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800" b="0" i="0" u="none" strike="noStrike">
                          <a:solidFill>
                            <a:srgbClr val="000000"/>
                          </a:solidFill>
                          <a:effectLst/>
                          <a:latin typeface="Meiryo UI"/>
                        </a:rPr>
                        <a:t>全国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r>
              <a:tr h="190500">
                <a:tc>
                  <a:txBody>
                    <a:bodyPr/>
                    <a:lstStyle/>
                    <a:p>
                      <a:pPr algn="l" fontAlgn="ctr"/>
                      <a:r>
                        <a:rPr lang="ja-JP" altLang="en-US" sz="800" b="0" i="0" u="none" strike="noStrike">
                          <a:solidFill>
                            <a:srgbClr val="000000"/>
                          </a:solidFill>
                          <a:effectLst/>
                          <a:latin typeface="Meiryo UI"/>
                        </a:rPr>
                        <a:t>延べ宿泊者数（</a:t>
                      </a:r>
                      <a:r>
                        <a:rPr lang="en-US" altLang="ja-JP" sz="800" b="0" i="0" u="none" strike="noStrike">
                          <a:solidFill>
                            <a:srgbClr val="000000"/>
                          </a:solidFill>
                          <a:effectLst/>
                          <a:latin typeface="Meiryo UI"/>
                        </a:rPr>
                        <a:t>A</a:t>
                      </a:r>
                      <a:r>
                        <a:rPr lang="ja-JP" altLang="en-US" sz="800" b="0" i="0" u="none" strike="noStrike">
                          <a:solidFill>
                            <a:srgbClr val="000000"/>
                          </a:solidFill>
                          <a:effectLst/>
                          <a:latin typeface="Meiryo UI"/>
                        </a:rPr>
                        <a:t>）</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21,765 </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41,528 </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417,234 </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23,344 </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49,190 </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439,495 </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dirty="0">
                          <a:solidFill>
                            <a:srgbClr val="000000"/>
                          </a:solidFill>
                          <a:effectLst/>
                          <a:latin typeface="Meiryo UI"/>
                        </a:rPr>
                        <a:t>23,881 </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52,824 </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467,208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l" fontAlgn="ctr"/>
                      <a:r>
                        <a:rPr lang="ja-JP" altLang="en-US" sz="800" b="0" i="0" u="none" strike="noStrike">
                          <a:solidFill>
                            <a:srgbClr val="000000"/>
                          </a:solidFill>
                          <a:effectLst/>
                          <a:latin typeface="Meiryo UI"/>
                        </a:rPr>
                        <a:t>伸び率</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1" u="none" strike="noStrike">
                          <a:solidFill>
                            <a:srgbClr val="000000"/>
                          </a:solidFill>
                          <a:effectLst/>
                          <a:latin typeface="Meiryo UI"/>
                        </a:rPr>
                        <a:t>▲</a:t>
                      </a:r>
                      <a:r>
                        <a:rPr lang="en-US" altLang="ja-JP" sz="800" b="0" i="1" u="none" strike="noStrike">
                          <a:solidFill>
                            <a:srgbClr val="000000"/>
                          </a:solidFill>
                          <a:effectLst/>
                          <a:latin typeface="Meiryo UI"/>
                        </a:rPr>
                        <a:t>0.4%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1" u="none" strike="noStrike">
                          <a:solidFill>
                            <a:srgbClr val="000000"/>
                          </a:solidFill>
                          <a:effectLst/>
                          <a:latin typeface="Meiryo UI"/>
                        </a:rPr>
                        <a:t>▲</a:t>
                      </a:r>
                      <a:r>
                        <a:rPr lang="en-US" altLang="ja-JP" sz="800" b="0" i="1" u="none" strike="noStrike">
                          <a:solidFill>
                            <a:srgbClr val="000000"/>
                          </a:solidFill>
                          <a:effectLst/>
                          <a:latin typeface="Meiryo UI"/>
                        </a:rPr>
                        <a:t>8.9%</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1" u="none" strike="noStrike">
                          <a:solidFill>
                            <a:srgbClr val="000000"/>
                          </a:solidFill>
                          <a:effectLst/>
                          <a:latin typeface="Meiryo UI"/>
                        </a:rPr>
                        <a:t>1.0%</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1" u="none" strike="noStrike">
                          <a:solidFill>
                            <a:srgbClr val="000000"/>
                          </a:solidFill>
                          <a:effectLst/>
                          <a:latin typeface="Meiryo UI"/>
                        </a:rPr>
                        <a:t>7.3%</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1" u="none" strike="noStrike">
                          <a:solidFill>
                            <a:srgbClr val="000000"/>
                          </a:solidFill>
                          <a:effectLst/>
                          <a:latin typeface="Meiryo UI"/>
                        </a:rPr>
                        <a:t>18.4%</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1" u="none" strike="noStrike">
                          <a:solidFill>
                            <a:srgbClr val="000000"/>
                          </a:solidFill>
                          <a:effectLst/>
                          <a:latin typeface="Meiryo UI"/>
                        </a:rPr>
                        <a:t>5.3%</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1" u="none" strike="noStrike" dirty="0">
                          <a:solidFill>
                            <a:srgbClr val="000000"/>
                          </a:solidFill>
                          <a:effectLst/>
                          <a:latin typeface="Meiryo UI"/>
                        </a:rPr>
                        <a:t>2.3%</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1" u="none" strike="noStrike">
                          <a:solidFill>
                            <a:srgbClr val="000000"/>
                          </a:solidFill>
                          <a:effectLst/>
                          <a:latin typeface="Meiryo UI"/>
                        </a:rPr>
                        <a:t>7.4%</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1" u="none" strike="noStrike">
                          <a:solidFill>
                            <a:srgbClr val="000000"/>
                          </a:solidFill>
                          <a:effectLst/>
                          <a:latin typeface="Meiryo UI"/>
                        </a:rPr>
                        <a:t>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l" fontAlgn="ctr"/>
                      <a:r>
                        <a:rPr lang="ja-JP" altLang="en-US" sz="800" b="0" i="0" u="none" strike="noStrike" dirty="0">
                          <a:solidFill>
                            <a:srgbClr val="000000"/>
                          </a:solidFill>
                          <a:effectLst/>
                          <a:latin typeface="Meiryo UI"/>
                        </a:rPr>
                        <a:t>うち</a:t>
                      </a:r>
                      <a:r>
                        <a:rPr lang="ja-JP" altLang="en-US" sz="800" b="0" i="0" u="none" strike="noStrike" dirty="0" smtClean="0">
                          <a:solidFill>
                            <a:srgbClr val="000000"/>
                          </a:solidFill>
                          <a:effectLst/>
                          <a:latin typeface="Meiryo UI"/>
                        </a:rPr>
                        <a:t>外国人延べ宿泊者数</a:t>
                      </a:r>
                      <a:r>
                        <a:rPr lang="ja-JP" altLang="en-US" sz="800" b="0" i="0" u="none" strike="noStrike" dirty="0">
                          <a:solidFill>
                            <a:srgbClr val="000000"/>
                          </a:solidFill>
                          <a:effectLst/>
                          <a:latin typeface="Meiryo UI"/>
                        </a:rPr>
                        <a:t>（</a:t>
                      </a:r>
                      <a:r>
                        <a:rPr lang="en-US" altLang="ja-JP" sz="800" b="0" i="0" u="none" strike="noStrike" dirty="0">
                          <a:solidFill>
                            <a:srgbClr val="000000"/>
                          </a:solidFill>
                          <a:effectLst/>
                          <a:latin typeface="Meiryo UI"/>
                        </a:rPr>
                        <a:t>B</a:t>
                      </a:r>
                      <a:r>
                        <a:rPr lang="ja-JP" altLang="en-US" sz="800" b="0" i="0" u="none" strike="noStrike" dirty="0">
                          <a:solidFill>
                            <a:srgbClr val="000000"/>
                          </a:solidFill>
                          <a:effectLst/>
                          <a:latin typeface="Meiryo UI"/>
                        </a:rPr>
                        <a:t>）</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2,365 </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5,652 </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18,416 </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3,061 </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8,292 </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26,314 </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dirty="0">
                          <a:solidFill>
                            <a:srgbClr val="000000"/>
                          </a:solidFill>
                          <a:effectLst/>
                          <a:latin typeface="Meiryo UI"/>
                        </a:rPr>
                        <a:t>4,315 </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9,831 </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33,511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l" fontAlgn="ctr"/>
                      <a:r>
                        <a:rPr lang="ja-JP" altLang="en-US" sz="800" b="0" i="0" u="none" strike="noStrike" dirty="0">
                          <a:solidFill>
                            <a:srgbClr val="000000"/>
                          </a:solidFill>
                          <a:effectLst/>
                          <a:latin typeface="Meiryo UI"/>
                        </a:rPr>
                        <a:t>伸び率</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1" u="none" strike="noStrike">
                          <a:solidFill>
                            <a:srgbClr val="000000"/>
                          </a:solidFill>
                          <a:effectLst/>
                          <a:latin typeface="Meiryo UI"/>
                        </a:rPr>
                        <a:t>▲</a:t>
                      </a:r>
                      <a:r>
                        <a:rPr lang="en-US" altLang="ja-JP" sz="800" b="0" i="1" u="none" strike="noStrike">
                          <a:solidFill>
                            <a:srgbClr val="000000"/>
                          </a:solidFill>
                          <a:effectLst/>
                          <a:latin typeface="Meiryo UI"/>
                        </a:rPr>
                        <a:t>28.6</a:t>
                      </a:r>
                      <a:r>
                        <a:rPr lang="ja-JP" altLang="en-US" sz="800" b="0" i="1" u="none" strike="noStrike">
                          <a:solidFill>
                            <a:srgbClr val="000000"/>
                          </a:solidFill>
                          <a:effectLst/>
                          <a:latin typeface="Meiryo UI"/>
                        </a:rPr>
                        <a:t>％</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1" u="none" strike="noStrike">
                          <a:solidFill>
                            <a:srgbClr val="000000"/>
                          </a:solidFill>
                          <a:effectLst/>
                          <a:latin typeface="Meiryo UI"/>
                        </a:rPr>
                        <a:t>▲</a:t>
                      </a:r>
                      <a:r>
                        <a:rPr lang="en-US" altLang="ja-JP" sz="800" b="0" i="1" u="none" strike="noStrike">
                          <a:solidFill>
                            <a:srgbClr val="000000"/>
                          </a:solidFill>
                          <a:effectLst/>
                          <a:latin typeface="Meiryo UI"/>
                        </a:rPr>
                        <a:t>37.3%</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1" u="none" strike="noStrike">
                          <a:solidFill>
                            <a:srgbClr val="000000"/>
                          </a:solidFill>
                          <a:effectLst/>
                          <a:latin typeface="Meiryo UI"/>
                        </a:rPr>
                        <a:t>▲</a:t>
                      </a:r>
                      <a:r>
                        <a:rPr lang="en-US" altLang="ja-JP" sz="800" b="0" i="1" u="none" strike="noStrike">
                          <a:solidFill>
                            <a:srgbClr val="000000"/>
                          </a:solidFill>
                          <a:effectLst/>
                          <a:latin typeface="Meiryo UI"/>
                        </a:rPr>
                        <a:t>33.1%</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1" u="none" strike="noStrike">
                          <a:solidFill>
                            <a:srgbClr val="000000"/>
                          </a:solidFill>
                          <a:effectLst/>
                          <a:latin typeface="Meiryo UI"/>
                        </a:rPr>
                        <a:t>29.4%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1" u="none" strike="noStrike">
                          <a:solidFill>
                            <a:srgbClr val="000000"/>
                          </a:solidFill>
                          <a:effectLst/>
                          <a:latin typeface="Meiryo UI"/>
                        </a:rPr>
                        <a:t>46.7%</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1" u="none" strike="noStrike">
                          <a:solidFill>
                            <a:srgbClr val="000000"/>
                          </a:solidFill>
                          <a:effectLst/>
                          <a:latin typeface="Meiryo UI"/>
                        </a:rPr>
                        <a:t>42.9%</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1" u="none" strike="noStrike" dirty="0">
                          <a:solidFill>
                            <a:srgbClr val="000000"/>
                          </a:solidFill>
                          <a:effectLst/>
                          <a:latin typeface="Meiryo UI"/>
                        </a:rPr>
                        <a:t>41.0%</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1" u="none" strike="noStrike">
                          <a:solidFill>
                            <a:srgbClr val="000000"/>
                          </a:solidFill>
                          <a:effectLst/>
                          <a:latin typeface="Meiryo UI"/>
                        </a:rPr>
                        <a:t>18.6%</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1" u="none" strike="noStrike">
                          <a:solidFill>
                            <a:srgbClr val="000000"/>
                          </a:solidFill>
                          <a:effectLst/>
                          <a:latin typeface="Meiryo UI"/>
                        </a:rPr>
                        <a:t>27.4%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l" fontAlgn="ctr"/>
                      <a:r>
                        <a:rPr lang="ja-JP" altLang="en-US" sz="800" b="0" i="0" u="none" strike="noStrike" dirty="0">
                          <a:solidFill>
                            <a:srgbClr val="000000"/>
                          </a:solidFill>
                          <a:effectLst/>
                          <a:latin typeface="Meiryo UI"/>
                        </a:rPr>
                        <a:t>うち</a:t>
                      </a:r>
                      <a:r>
                        <a:rPr lang="ja-JP" altLang="en-US" sz="800" b="0" i="0" u="none" strike="noStrike" dirty="0" smtClean="0">
                          <a:solidFill>
                            <a:srgbClr val="000000"/>
                          </a:solidFill>
                          <a:effectLst/>
                          <a:latin typeface="Meiryo UI"/>
                        </a:rPr>
                        <a:t>日本人延べ宿泊者数</a:t>
                      </a:r>
                      <a:r>
                        <a:rPr lang="ja-JP" altLang="en-US" sz="800" b="0" i="0" u="none" strike="noStrike" dirty="0">
                          <a:solidFill>
                            <a:srgbClr val="000000"/>
                          </a:solidFill>
                          <a:effectLst/>
                          <a:latin typeface="Meiryo UI"/>
                        </a:rPr>
                        <a:t>（</a:t>
                      </a:r>
                      <a:r>
                        <a:rPr lang="en-US" altLang="ja-JP" sz="800" b="0" i="0" u="none" strike="noStrike" dirty="0">
                          <a:solidFill>
                            <a:srgbClr val="000000"/>
                          </a:solidFill>
                          <a:effectLst/>
                          <a:latin typeface="Meiryo UI"/>
                        </a:rPr>
                        <a:t>A</a:t>
                      </a:r>
                      <a:r>
                        <a:rPr lang="ja-JP" altLang="en-US" sz="800" b="0" i="0" u="none" strike="noStrike" dirty="0">
                          <a:solidFill>
                            <a:srgbClr val="000000"/>
                          </a:solidFill>
                          <a:effectLst/>
                          <a:latin typeface="Meiryo UI"/>
                        </a:rPr>
                        <a:t>－</a:t>
                      </a:r>
                      <a:r>
                        <a:rPr lang="en-US" altLang="ja-JP" sz="800" b="0" i="0" u="none" strike="noStrike" dirty="0">
                          <a:solidFill>
                            <a:srgbClr val="000000"/>
                          </a:solidFill>
                          <a:effectLst/>
                          <a:latin typeface="Meiryo UI"/>
                        </a:rPr>
                        <a:t>B</a:t>
                      </a:r>
                      <a:r>
                        <a:rPr lang="ja-JP" altLang="en-US" sz="800" b="0" i="0" u="none" strike="noStrike" dirty="0">
                          <a:solidFill>
                            <a:srgbClr val="000000"/>
                          </a:solidFill>
                          <a:effectLst/>
                          <a:latin typeface="Meiryo UI"/>
                        </a:rPr>
                        <a:t>）</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19,399 </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35,877 </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398,819 </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20,283 </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40,898 </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413,181 </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dirty="0">
                          <a:solidFill>
                            <a:srgbClr val="000000"/>
                          </a:solidFill>
                          <a:effectLst/>
                          <a:latin typeface="Meiryo UI"/>
                        </a:rPr>
                        <a:t>19,567 </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42,993 </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433,697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l" fontAlgn="ctr"/>
                      <a:r>
                        <a:rPr lang="ja-JP" altLang="en-US" sz="800" b="0" i="0" u="none" strike="noStrike" dirty="0">
                          <a:solidFill>
                            <a:srgbClr val="000000"/>
                          </a:solidFill>
                          <a:effectLst/>
                          <a:latin typeface="Meiryo UI"/>
                        </a:rPr>
                        <a:t>伸び率</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1" u="none" strike="noStrike">
                          <a:solidFill>
                            <a:srgbClr val="000000"/>
                          </a:solidFill>
                          <a:effectLst/>
                          <a:latin typeface="Meiryo UI"/>
                        </a:rPr>
                        <a:t>4.6%</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1" u="none" strike="noStrike">
                          <a:solidFill>
                            <a:srgbClr val="000000"/>
                          </a:solidFill>
                          <a:effectLst/>
                          <a:latin typeface="Meiryo UI"/>
                        </a:rPr>
                        <a:t>▲</a:t>
                      </a:r>
                      <a:r>
                        <a:rPr lang="en-US" altLang="ja-JP" sz="800" b="0" i="1" u="none" strike="noStrike">
                          <a:solidFill>
                            <a:srgbClr val="000000"/>
                          </a:solidFill>
                          <a:effectLst/>
                          <a:latin typeface="Meiryo UI"/>
                        </a:rPr>
                        <a:t>1.9%</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1" u="none" strike="noStrike">
                          <a:solidFill>
                            <a:srgbClr val="000000"/>
                          </a:solidFill>
                          <a:effectLst/>
                          <a:latin typeface="Meiryo UI"/>
                        </a:rPr>
                        <a:t>3.4%</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1" u="none" strike="noStrike">
                          <a:solidFill>
                            <a:srgbClr val="000000"/>
                          </a:solidFill>
                          <a:effectLst/>
                          <a:latin typeface="Meiryo UI"/>
                        </a:rPr>
                        <a:t>4.6%</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1" u="none" strike="noStrike">
                          <a:solidFill>
                            <a:srgbClr val="000000"/>
                          </a:solidFill>
                          <a:effectLst/>
                          <a:latin typeface="Meiryo UI"/>
                        </a:rPr>
                        <a:t>14.0%</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1" u="none" strike="noStrike">
                          <a:solidFill>
                            <a:srgbClr val="000000"/>
                          </a:solidFill>
                          <a:effectLst/>
                          <a:latin typeface="Meiryo UI"/>
                        </a:rPr>
                        <a:t>3.6%</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1" u="none" strike="noStrike" dirty="0">
                          <a:solidFill>
                            <a:srgbClr val="000000"/>
                          </a:solidFill>
                          <a:effectLst/>
                          <a:latin typeface="Meiryo UI"/>
                        </a:rPr>
                        <a:t>▲</a:t>
                      </a:r>
                      <a:r>
                        <a:rPr lang="en-US" altLang="ja-JP" sz="800" b="0" i="1" u="none" strike="noStrike" dirty="0">
                          <a:solidFill>
                            <a:srgbClr val="000000"/>
                          </a:solidFill>
                          <a:effectLst/>
                          <a:latin typeface="Meiryo UI"/>
                        </a:rPr>
                        <a:t>3.5%</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1" u="none" strike="noStrike">
                          <a:solidFill>
                            <a:srgbClr val="000000"/>
                          </a:solidFill>
                          <a:effectLst/>
                          <a:latin typeface="Meiryo UI"/>
                        </a:rPr>
                        <a:t>5.1%</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1" u="none" strike="noStrike" dirty="0">
                          <a:solidFill>
                            <a:srgbClr val="000000"/>
                          </a:solidFill>
                          <a:effectLst/>
                          <a:latin typeface="Meiryo UI"/>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cxnSp>
        <p:nvCxnSpPr>
          <p:cNvPr id="5" name="直線コネクタ 4"/>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251520" y="148570"/>
            <a:ext cx="7848872" cy="400110"/>
          </a:xfrm>
          <a:prstGeom prst="rect">
            <a:avLst/>
          </a:prstGeom>
          <a:noFill/>
        </p:spPr>
        <p:txBody>
          <a:bodyPr wrap="square" rtlCol="0">
            <a:spAutoFit/>
          </a:bodyPr>
          <a:lstStyle/>
          <a:p>
            <a:r>
              <a:rPr lang="en-US" altLang="ja-JP" sz="2000" dirty="0">
                <a:latin typeface="Meiryo UI" panose="020B0604030504040204" pitchFamily="50" charset="-128"/>
                <a:ea typeface="Meiryo UI" panose="020B0604030504040204" pitchFamily="50" charset="-128"/>
                <a:cs typeface="Meiryo UI" panose="020B0604030504040204" pitchFamily="50" charset="-128"/>
              </a:rPr>
              <a:t>3</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集客、人流・物流　　現状分析　～集客（観光客数）～</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角丸四角形 3"/>
          <p:cNvSpPr/>
          <p:nvPr/>
        </p:nvSpPr>
        <p:spPr>
          <a:xfrm>
            <a:off x="179512" y="764704"/>
            <a:ext cx="8712968" cy="1655676"/>
          </a:xfrm>
          <a:prstGeom prst="roundRect">
            <a:avLst>
              <a:gd name="adj" fmla="val 5749"/>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東日本大震災後の我が国の延べ宿泊者数は、増加傾向。</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◇大阪府の</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年の延べ外国人宿泊</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者</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数は、前年度からの伸び率が</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41.0</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％と全国の　　　　</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27.4</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％、東京の</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18.6</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％と比べ、非常に高い伸びを記録。</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一方、</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年の日本人延べ宿泊者数をみると、近隣の京都府や兵庫県は昨年に引き続き増加しているのに対し</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では</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3.5</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％の減少になった。</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179512" y="2564904"/>
            <a:ext cx="4608512" cy="492443"/>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宿泊者数（延べ、外国人、日本人）の推移</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：観光庁「宿泊旅行統計調査」から大阪府企画室作成）</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4301970" y="2564904"/>
            <a:ext cx="5148572" cy="253916"/>
          </a:xfrm>
          <a:prstGeom prst="rect">
            <a:avLst/>
          </a:prstGeom>
          <a:noFill/>
        </p:spPr>
        <p:txBody>
          <a:bodyPr wrap="squar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「うち日本人」は、「延べ宿泊者数全体</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」から「外国人</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(B)</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」を引いて算出している。</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179512" y="4725144"/>
            <a:ext cx="6696744" cy="492443"/>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近隣都道府県との比較</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：観光庁「宿泊旅行統計調査」から大阪府企画室作成）</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5940152" y="3284984"/>
            <a:ext cx="648072" cy="13681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3973742" y="5445224"/>
            <a:ext cx="648072" cy="13681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1979712" y="5445224"/>
            <a:ext cx="648072" cy="13681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1979712" y="3277269"/>
            <a:ext cx="648072" cy="13681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3977934" y="3284984"/>
            <a:ext cx="648072" cy="13681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5940152" y="5445224"/>
            <a:ext cx="648072" cy="13681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820038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251520" y="148570"/>
            <a:ext cx="7848872" cy="400110"/>
          </a:xfrm>
          <a:prstGeom prst="rect">
            <a:avLst/>
          </a:prstGeom>
          <a:noFill/>
        </p:spPr>
        <p:txBody>
          <a:bodyPr wrap="square" rtlCol="0">
            <a:spAutoFit/>
          </a:bodyPr>
          <a:lstStyle/>
          <a:p>
            <a:r>
              <a:rPr lang="en-US" altLang="ja-JP" sz="2000" dirty="0">
                <a:latin typeface="Meiryo UI" panose="020B0604030504040204" pitchFamily="50" charset="-128"/>
                <a:ea typeface="Meiryo UI" panose="020B0604030504040204" pitchFamily="50" charset="-128"/>
                <a:cs typeface="Meiryo UI" panose="020B0604030504040204" pitchFamily="50" charset="-128"/>
              </a:rPr>
              <a:t>3</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集客、人流・物流　　現状分析　～貨物取扱量～</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角丸四角形 3"/>
          <p:cNvSpPr/>
          <p:nvPr/>
        </p:nvSpPr>
        <p:spPr>
          <a:xfrm>
            <a:off x="179512" y="764704"/>
            <a:ext cx="8712968" cy="2088232"/>
          </a:xfrm>
          <a:prstGeom prst="roundRect">
            <a:avLst>
              <a:gd name="adj" fmla="val 5749"/>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1463" indent="-271463" algn="just">
              <a:lnSpc>
                <a:spcPts val="2500"/>
              </a:lnSpc>
              <a:spcAft>
                <a:spcPts val="0"/>
              </a:spcAft>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空港の貨物</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取扱量はほぼ横ばいで推移している。</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月より、世界最大手航空貨物会社の米フェデラルエクスプレス（フェデックス）のハブ拠点が開設</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されており、その効果</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が期待される。</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lnSpc>
                <a:spcPts val="2500"/>
              </a:lnSpc>
              <a:spcAft>
                <a:spcPts val="0"/>
              </a:spcAft>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阪神港</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（大阪港・神戸港）の貨物取扱量も横ばいが続いている。</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lnSpc>
                <a:spcPts val="2500"/>
              </a:lnSpc>
              <a:spcAft>
                <a:spcPts val="0"/>
              </a:spcAft>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◇大阪圏</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では近年、近郊型の大型物流施設が</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増加。</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特</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に大阪</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湾岸</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地域や箕面森町企業用地ゾーンでは</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、今後も</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開発が予定されており活発</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な投資状況となっている。</a:t>
            </a:r>
          </a:p>
        </p:txBody>
      </p:sp>
      <p:sp>
        <p:nvSpPr>
          <p:cNvPr id="8" name="正方形/長方形 7"/>
          <p:cNvSpPr/>
          <p:nvPr/>
        </p:nvSpPr>
        <p:spPr>
          <a:xfrm>
            <a:off x="4439679" y="2996951"/>
            <a:ext cx="4620729" cy="707886"/>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大阪港周辺地域・箕面森町企業用地ゾーンにおける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主な新規物流施設の状況</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：各社・大阪府ホームページから大阪府企画室作成）</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179512" y="2996951"/>
            <a:ext cx="4441371" cy="892552"/>
          </a:xfrm>
          <a:prstGeom prst="rect">
            <a:avLst/>
          </a:prstGeom>
        </p:spPr>
        <p:txBody>
          <a:bodyPr wrap="square" anchor="t">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関西国際空港・阪神港（大阪港・神戸港）の</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貨物取扱量推移</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：新関西空港㈱「運営概況」、大阪市「港湾統計」、</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神戸市「港湾統計）</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1804817208"/>
              </p:ext>
            </p:extLst>
          </p:nvPr>
        </p:nvGraphicFramePr>
        <p:xfrm>
          <a:off x="4558129" y="3733540"/>
          <a:ext cx="4199589" cy="3001618"/>
        </p:xfrm>
        <a:graphic>
          <a:graphicData uri="http://schemas.openxmlformats.org/drawingml/2006/table">
            <a:tbl>
              <a:tblPr/>
              <a:tblGrid>
                <a:gridCol w="301903"/>
                <a:gridCol w="1440160"/>
                <a:gridCol w="1347156"/>
                <a:gridCol w="1110370"/>
              </a:tblGrid>
              <a:tr h="164848">
                <a:tc>
                  <a:txBody>
                    <a:bodyPr/>
                    <a:lstStyle/>
                    <a:p>
                      <a:pPr algn="l" fontAlgn="ctr"/>
                      <a:r>
                        <a:rPr lang="ja-JP" altLang="en-US" sz="1000" b="0" i="0" u="none" strike="noStrike" dirty="0">
                          <a:solidFill>
                            <a:srgbClr val="000000"/>
                          </a:solidFill>
                          <a:effectLst/>
                          <a:latin typeface="Meiryo U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ctr"/>
                      <a:r>
                        <a:rPr lang="ja-JP" altLang="en-US" sz="1000" b="0" i="0" u="none" strike="noStrike" dirty="0">
                          <a:solidFill>
                            <a:srgbClr val="000000"/>
                          </a:solidFill>
                          <a:effectLst/>
                          <a:latin typeface="Meiryo UI"/>
                        </a:rPr>
                        <a:t>物流施設名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ctr"/>
                      <a:r>
                        <a:rPr lang="ja-JP" altLang="en-US" sz="1000" b="0" i="0" u="none" strike="noStrike">
                          <a:solidFill>
                            <a:srgbClr val="000000"/>
                          </a:solidFill>
                          <a:effectLst/>
                          <a:latin typeface="Meiryo UI"/>
                        </a:rPr>
                        <a:t>事業者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ctr"/>
                      <a:r>
                        <a:rPr lang="ja-JP" altLang="en-US" sz="1000" b="0" i="0" u="none" strike="noStrike">
                          <a:solidFill>
                            <a:srgbClr val="000000"/>
                          </a:solidFill>
                          <a:effectLst/>
                          <a:latin typeface="Meiryo UI"/>
                        </a:rPr>
                        <a:t>竣工（予定）</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78684">
                <a:tc rowSpan="7">
                  <a:txBody>
                    <a:bodyPr/>
                    <a:lstStyle/>
                    <a:p>
                      <a:pPr algn="ctr" fontAlgn="ctr"/>
                      <a:r>
                        <a:rPr lang="ja-JP" altLang="en-US" sz="1000" b="0" i="0" u="none" strike="noStrike">
                          <a:solidFill>
                            <a:srgbClr val="000000"/>
                          </a:solidFill>
                          <a:effectLst/>
                          <a:latin typeface="Meiryo UI"/>
                        </a:rPr>
                        <a:t>大阪港</a:t>
                      </a:r>
                    </a:p>
                  </a:txBody>
                  <a:tcPr marL="9525" marR="9525" marT="9525"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0" i="0" u="none" strike="noStrike">
                          <a:solidFill>
                            <a:srgbClr val="000000"/>
                          </a:solidFill>
                          <a:effectLst/>
                          <a:latin typeface="Meiryo UI"/>
                        </a:rPr>
                        <a:t>グットマン堺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0" i="0" u="none" strike="noStrike">
                          <a:solidFill>
                            <a:srgbClr val="000000"/>
                          </a:solidFill>
                          <a:effectLst/>
                          <a:latin typeface="Meiryo UI"/>
                        </a:rPr>
                        <a:t>㈱グットマンジャパン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000" b="0" i="0" u="none" strike="noStrike">
                          <a:solidFill>
                            <a:srgbClr val="000000"/>
                          </a:solidFill>
                          <a:effectLst/>
                          <a:latin typeface="Meiryo UI"/>
                        </a:rPr>
                        <a:t>2014</a:t>
                      </a:r>
                      <a:r>
                        <a:rPr lang="ja-JP" altLang="en-US" sz="1000" b="0" i="0" u="none" strike="noStrike">
                          <a:solidFill>
                            <a:srgbClr val="000000"/>
                          </a:solidFill>
                          <a:effectLst/>
                          <a:latin typeface="Meiryo UI"/>
                        </a:rPr>
                        <a:t>年</a:t>
                      </a:r>
                      <a:r>
                        <a:rPr lang="en-US" altLang="ja-JP" sz="1000" b="0" i="0" u="none" strike="noStrike">
                          <a:solidFill>
                            <a:srgbClr val="000000"/>
                          </a:solidFill>
                          <a:effectLst/>
                          <a:latin typeface="Meiryo UI"/>
                        </a:rPr>
                        <a:t>3</a:t>
                      </a:r>
                      <a:r>
                        <a:rPr lang="ja-JP" altLang="en-US" sz="1000" b="0" i="0" u="none" strike="noStrike">
                          <a:solidFill>
                            <a:srgbClr val="000000"/>
                          </a:solidFill>
                          <a:effectLst/>
                          <a:latin typeface="Meiryo UI"/>
                        </a:rPr>
                        <a:t>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03878">
                <a:tc vMerge="1">
                  <a:txBody>
                    <a:bodyPr/>
                    <a:lstStyle/>
                    <a:p>
                      <a:endParaRPr kumimoji="1" lang="ja-JP" altLang="en-US"/>
                    </a:p>
                  </a:txBody>
                  <a:tcPr/>
                </a:tc>
                <a:tc>
                  <a:txBody>
                    <a:bodyPr/>
                    <a:lstStyle/>
                    <a:p>
                      <a:pPr algn="l" fontAlgn="ctr"/>
                      <a:r>
                        <a:rPr lang="en-US" altLang="ja-JP" sz="1000" b="0" i="0" u="none" strike="noStrike">
                          <a:solidFill>
                            <a:srgbClr val="000000"/>
                          </a:solidFill>
                          <a:effectLst/>
                          <a:latin typeface="Meiryo UI"/>
                        </a:rPr>
                        <a:t>SG</a:t>
                      </a:r>
                      <a:r>
                        <a:rPr lang="ja-JP" altLang="en-US" sz="1000" b="0" i="0" u="none" strike="noStrike">
                          <a:solidFill>
                            <a:srgbClr val="000000"/>
                          </a:solidFill>
                          <a:effectLst/>
                          <a:latin typeface="Meiryo UI"/>
                        </a:rPr>
                        <a:t>リアルティ舞洲</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000" b="0" i="0" u="none" strike="noStrike">
                          <a:solidFill>
                            <a:srgbClr val="000000"/>
                          </a:solidFill>
                          <a:effectLst/>
                          <a:latin typeface="Meiryo UI"/>
                        </a:rPr>
                        <a:t>SG</a:t>
                      </a:r>
                      <a:r>
                        <a:rPr lang="ja-JP" altLang="en-US" sz="1000" b="0" i="0" u="none" strike="noStrike">
                          <a:solidFill>
                            <a:srgbClr val="000000"/>
                          </a:solidFill>
                          <a:effectLst/>
                          <a:latin typeface="Meiryo UI"/>
                        </a:rPr>
                        <a:t>リアルティ㈱</a:t>
                      </a:r>
                      <a:br>
                        <a:rPr lang="ja-JP" altLang="en-US" sz="1000" b="0" i="0" u="none" strike="noStrike">
                          <a:solidFill>
                            <a:srgbClr val="000000"/>
                          </a:solidFill>
                          <a:effectLst/>
                          <a:latin typeface="Meiryo UI"/>
                        </a:rPr>
                      </a:br>
                      <a:r>
                        <a:rPr lang="ja-JP" altLang="en-US" sz="1000" b="0" i="0" u="none" strike="noStrike">
                          <a:solidFill>
                            <a:srgbClr val="000000"/>
                          </a:solidFill>
                          <a:effectLst/>
                          <a:latin typeface="Meiryo UI"/>
                        </a:rPr>
                        <a:t>（佐川急便グループ）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000" b="0" i="0" u="none" strike="noStrike">
                          <a:solidFill>
                            <a:srgbClr val="000000"/>
                          </a:solidFill>
                          <a:effectLst/>
                          <a:latin typeface="Meiryo UI"/>
                        </a:rPr>
                        <a:t>2014</a:t>
                      </a:r>
                      <a:r>
                        <a:rPr lang="ja-JP" altLang="en-US" sz="1000" b="0" i="0" u="none" strike="noStrike">
                          <a:solidFill>
                            <a:srgbClr val="000000"/>
                          </a:solidFill>
                          <a:effectLst/>
                          <a:latin typeface="Meiryo UI"/>
                        </a:rPr>
                        <a:t>年</a:t>
                      </a:r>
                      <a:r>
                        <a:rPr lang="en-US" altLang="ja-JP" sz="1000" b="0" i="0" u="none" strike="noStrike">
                          <a:solidFill>
                            <a:srgbClr val="000000"/>
                          </a:solidFill>
                          <a:effectLst/>
                          <a:latin typeface="Meiryo UI"/>
                        </a:rPr>
                        <a:t>5</a:t>
                      </a:r>
                      <a:r>
                        <a:rPr lang="ja-JP" altLang="en-US" sz="1000" b="0" i="0" u="none" strike="noStrike">
                          <a:solidFill>
                            <a:srgbClr val="000000"/>
                          </a:solidFill>
                          <a:effectLst/>
                          <a:latin typeface="Meiryo UI"/>
                        </a:rPr>
                        <a:t>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13212">
                <a:tc vMerge="1">
                  <a:txBody>
                    <a:bodyPr/>
                    <a:lstStyle/>
                    <a:p>
                      <a:endParaRPr kumimoji="1" lang="ja-JP" altLang="en-US"/>
                    </a:p>
                  </a:txBody>
                  <a:tcPr/>
                </a:tc>
                <a:tc>
                  <a:txBody>
                    <a:bodyPr/>
                    <a:lstStyle/>
                    <a:p>
                      <a:pPr algn="l" fontAlgn="ctr"/>
                      <a:r>
                        <a:rPr lang="ja-JP" altLang="en-US" sz="1000" b="0" i="0" u="none" strike="noStrike" dirty="0">
                          <a:solidFill>
                            <a:srgbClr val="000000"/>
                          </a:solidFill>
                          <a:effectLst/>
                          <a:latin typeface="Meiryo UI"/>
                        </a:rPr>
                        <a:t>夢洲物流センター</a:t>
                      </a:r>
                      <a:br>
                        <a:rPr lang="ja-JP" altLang="en-US" sz="1000" b="0" i="0" u="none" strike="noStrike" dirty="0">
                          <a:solidFill>
                            <a:srgbClr val="000000"/>
                          </a:solidFill>
                          <a:effectLst/>
                          <a:latin typeface="Meiryo UI"/>
                        </a:rPr>
                      </a:br>
                      <a:r>
                        <a:rPr lang="ja-JP" altLang="en-US" sz="1000" b="0" i="0" u="none" strike="noStrike" dirty="0">
                          <a:solidFill>
                            <a:srgbClr val="000000"/>
                          </a:solidFill>
                          <a:effectLst/>
                          <a:latin typeface="Meiryo UI"/>
                        </a:rPr>
                        <a:t>（</a:t>
                      </a:r>
                      <a:r>
                        <a:rPr lang="ja-JP" altLang="en-US" sz="1000" b="0" i="0" u="none" strike="noStrike" dirty="0" smtClean="0">
                          <a:solidFill>
                            <a:srgbClr val="000000"/>
                          </a:solidFill>
                          <a:effectLst/>
                          <a:latin typeface="Meiryo UI"/>
                        </a:rPr>
                        <a:t>仮）</a:t>
                      </a:r>
                      <a:endParaRPr lang="ja-JP" altLang="en-US" sz="1000" b="0" i="0" u="none" strike="noStrike" dirty="0">
                        <a:solidFill>
                          <a:srgbClr val="000000"/>
                        </a:solidFill>
                        <a:effectLst/>
                        <a:latin typeface="Meiryo U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0" i="0" u="none" strike="noStrike">
                          <a:solidFill>
                            <a:srgbClr val="000000"/>
                          </a:solidFill>
                          <a:effectLst/>
                          <a:latin typeface="Meiryo UI"/>
                        </a:rPr>
                        <a:t>横浜冷凍㈱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000" b="0" i="0" u="none" strike="noStrike">
                          <a:solidFill>
                            <a:srgbClr val="000000"/>
                          </a:solidFill>
                          <a:effectLst/>
                          <a:latin typeface="Meiryo UI"/>
                        </a:rPr>
                        <a:t>2014</a:t>
                      </a:r>
                      <a:r>
                        <a:rPr lang="ja-JP" altLang="en-US" sz="1000" b="0" i="0" u="none" strike="noStrike">
                          <a:solidFill>
                            <a:srgbClr val="000000"/>
                          </a:solidFill>
                          <a:effectLst/>
                          <a:latin typeface="Meiryo UI"/>
                        </a:rPr>
                        <a:t>年</a:t>
                      </a:r>
                      <a:r>
                        <a:rPr lang="en-US" altLang="ja-JP" sz="1000" b="0" i="0" u="none" strike="noStrike">
                          <a:solidFill>
                            <a:srgbClr val="000000"/>
                          </a:solidFill>
                          <a:effectLst/>
                          <a:latin typeface="Meiryo UI"/>
                        </a:rPr>
                        <a:t>6</a:t>
                      </a:r>
                      <a:r>
                        <a:rPr lang="ja-JP" altLang="en-US" sz="1000" b="0" i="0" u="none" strike="noStrike">
                          <a:solidFill>
                            <a:srgbClr val="000000"/>
                          </a:solidFill>
                          <a:effectLst/>
                          <a:latin typeface="Meiryo UI"/>
                        </a:rPr>
                        <a:t>月（予定）</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61917">
                <a:tc vMerge="1">
                  <a:txBody>
                    <a:bodyPr/>
                    <a:lstStyle/>
                    <a:p>
                      <a:endParaRPr kumimoji="1" lang="ja-JP" altLang="en-US"/>
                    </a:p>
                  </a:txBody>
                  <a:tcPr/>
                </a:tc>
                <a:tc>
                  <a:txBody>
                    <a:bodyPr/>
                    <a:lstStyle/>
                    <a:p>
                      <a:pPr algn="l" fontAlgn="ctr"/>
                      <a:r>
                        <a:rPr lang="ja-JP" altLang="en-US" sz="1000" b="0" i="0" u="none" strike="noStrike" dirty="0">
                          <a:solidFill>
                            <a:srgbClr val="000000"/>
                          </a:solidFill>
                          <a:effectLst/>
                          <a:latin typeface="Meiryo UI"/>
                        </a:rPr>
                        <a:t>ニチレイ・ロジスティクス関西咲洲物流</a:t>
                      </a:r>
                      <a:r>
                        <a:rPr lang="ja-JP" altLang="en-US" sz="1000" b="0" i="0" u="none" strike="noStrike" dirty="0" smtClean="0">
                          <a:solidFill>
                            <a:srgbClr val="000000"/>
                          </a:solidFill>
                          <a:effectLst/>
                          <a:latin typeface="Meiryo UI"/>
                        </a:rPr>
                        <a:t>センター（仮）</a:t>
                      </a:r>
                      <a:endParaRPr lang="ja-JP" altLang="en-US" sz="1000" b="0" i="0" u="none" strike="noStrike" dirty="0">
                        <a:solidFill>
                          <a:srgbClr val="000000"/>
                        </a:solidFill>
                        <a:effectLst/>
                        <a:latin typeface="Meiryo U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Meiryo UI"/>
                        </a:rPr>
                        <a:t>㈱ニチレイロジグループ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000" b="0" i="0" u="none" strike="noStrike">
                          <a:solidFill>
                            <a:srgbClr val="000000"/>
                          </a:solidFill>
                          <a:effectLst/>
                          <a:latin typeface="Meiryo UI"/>
                        </a:rPr>
                        <a:t>2014</a:t>
                      </a:r>
                      <a:r>
                        <a:rPr lang="ja-JP" altLang="en-US" sz="1000" b="0" i="0" u="none" strike="noStrike">
                          <a:solidFill>
                            <a:srgbClr val="000000"/>
                          </a:solidFill>
                          <a:effectLst/>
                          <a:latin typeface="Meiryo UI"/>
                        </a:rPr>
                        <a:t>年</a:t>
                      </a:r>
                      <a:r>
                        <a:rPr lang="en-US" altLang="ja-JP" sz="1000" b="0" i="0" u="none" strike="noStrike">
                          <a:solidFill>
                            <a:srgbClr val="000000"/>
                          </a:solidFill>
                          <a:effectLst/>
                          <a:latin typeface="Meiryo UI"/>
                        </a:rPr>
                        <a:t>9</a:t>
                      </a:r>
                      <a:r>
                        <a:rPr lang="ja-JP" altLang="en-US" sz="1000" b="0" i="0" u="none" strike="noStrike">
                          <a:solidFill>
                            <a:srgbClr val="000000"/>
                          </a:solidFill>
                          <a:effectLst/>
                          <a:latin typeface="Meiryo UI"/>
                        </a:rPr>
                        <a:t>月（予定）</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13212">
                <a:tc vMerge="1">
                  <a:txBody>
                    <a:bodyPr/>
                    <a:lstStyle/>
                    <a:p>
                      <a:endParaRPr kumimoji="1" lang="ja-JP" altLang="en-US"/>
                    </a:p>
                  </a:txBody>
                  <a:tcPr/>
                </a:tc>
                <a:tc>
                  <a:txBody>
                    <a:bodyPr/>
                    <a:lstStyle/>
                    <a:p>
                      <a:pPr algn="l" fontAlgn="ctr"/>
                      <a:r>
                        <a:rPr lang="ja-JP" altLang="en-US" sz="1000" b="0" i="0" u="none" strike="noStrike" dirty="0">
                          <a:solidFill>
                            <a:srgbClr val="000000"/>
                          </a:solidFill>
                          <a:effectLst/>
                          <a:latin typeface="Meiryo UI"/>
                        </a:rPr>
                        <a:t>三井不動産ロジスティクスパーク堺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0" i="0" u="none" strike="noStrike">
                          <a:solidFill>
                            <a:srgbClr val="000000"/>
                          </a:solidFill>
                          <a:effectLst/>
                          <a:latin typeface="Meiryo UI"/>
                        </a:rPr>
                        <a:t>三井不動産㈱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000" b="0" i="0" u="none" strike="noStrike">
                          <a:solidFill>
                            <a:srgbClr val="000000"/>
                          </a:solidFill>
                          <a:effectLst/>
                          <a:latin typeface="Meiryo UI"/>
                        </a:rPr>
                        <a:t>2014</a:t>
                      </a:r>
                      <a:r>
                        <a:rPr lang="ja-JP" altLang="en-US" sz="1000" b="0" i="0" u="none" strike="noStrike">
                          <a:solidFill>
                            <a:srgbClr val="000000"/>
                          </a:solidFill>
                          <a:effectLst/>
                          <a:latin typeface="Meiryo UI"/>
                        </a:rPr>
                        <a:t>年</a:t>
                      </a:r>
                      <a:r>
                        <a:rPr lang="en-US" altLang="ja-JP" sz="1000" b="0" i="0" u="none" strike="noStrike">
                          <a:solidFill>
                            <a:srgbClr val="000000"/>
                          </a:solidFill>
                          <a:effectLst/>
                          <a:latin typeface="Meiryo UI"/>
                        </a:rPr>
                        <a:t>9</a:t>
                      </a:r>
                      <a:r>
                        <a:rPr lang="ja-JP" altLang="en-US" sz="1000" b="0" i="0" u="none" strike="noStrike">
                          <a:solidFill>
                            <a:srgbClr val="000000"/>
                          </a:solidFill>
                          <a:effectLst/>
                          <a:latin typeface="Meiryo UI"/>
                        </a:rPr>
                        <a:t>月（予定）</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72000">
                <a:tc vMerge="1">
                  <a:txBody>
                    <a:bodyPr/>
                    <a:lstStyle/>
                    <a:p>
                      <a:endParaRPr kumimoji="1" lang="ja-JP" altLang="en-US"/>
                    </a:p>
                  </a:txBody>
                  <a:tcPr/>
                </a:tc>
                <a:tc>
                  <a:txBody>
                    <a:bodyPr/>
                    <a:lstStyle/>
                    <a:p>
                      <a:pPr algn="l" fontAlgn="ctr"/>
                      <a:r>
                        <a:rPr lang="ja-JP" altLang="en-US" sz="1000" b="0" i="0" u="none" strike="noStrike" dirty="0">
                          <a:solidFill>
                            <a:srgbClr val="000000"/>
                          </a:solidFill>
                          <a:effectLst/>
                          <a:latin typeface="Meiryo UI"/>
                        </a:rPr>
                        <a:t>プロロジスパーク大阪</a:t>
                      </a:r>
                      <a:r>
                        <a:rPr lang="en-US" altLang="ja-JP" sz="1000" b="0" i="0" u="none" strike="noStrike" dirty="0">
                          <a:solidFill>
                            <a:srgbClr val="000000"/>
                          </a:solidFill>
                          <a:effectLst/>
                          <a:latin typeface="Meiryo UI"/>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0" i="0" u="none" strike="noStrike">
                          <a:solidFill>
                            <a:srgbClr val="000000"/>
                          </a:solidFill>
                          <a:effectLst/>
                          <a:latin typeface="Meiryo UI"/>
                        </a:rPr>
                        <a:t>プロロジス日本法人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000" b="0" i="0" u="none" strike="noStrike">
                          <a:solidFill>
                            <a:srgbClr val="000000"/>
                          </a:solidFill>
                          <a:effectLst/>
                          <a:latin typeface="Meiryo UI"/>
                        </a:rPr>
                        <a:t>2015</a:t>
                      </a:r>
                      <a:r>
                        <a:rPr lang="ja-JP" altLang="en-US" sz="1000" b="0" i="0" u="none" strike="noStrike">
                          <a:solidFill>
                            <a:srgbClr val="000000"/>
                          </a:solidFill>
                          <a:effectLst/>
                          <a:latin typeface="Meiryo UI"/>
                        </a:rPr>
                        <a:t>年</a:t>
                      </a:r>
                      <a:r>
                        <a:rPr lang="en-US" altLang="ja-JP" sz="1000" b="0" i="0" u="none" strike="noStrike">
                          <a:solidFill>
                            <a:srgbClr val="000000"/>
                          </a:solidFill>
                          <a:effectLst/>
                          <a:latin typeface="Meiryo UI"/>
                        </a:rPr>
                        <a:t>1</a:t>
                      </a:r>
                      <a:r>
                        <a:rPr lang="ja-JP" altLang="en-US" sz="1000" b="0" i="0" u="none" strike="noStrike">
                          <a:solidFill>
                            <a:srgbClr val="000000"/>
                          </a:solidFill>
                          <a:effectLst/>
                          <a:latin typeface="Meiryo UI"/>
                        </a:rPr>
                        <a:t>月（予定）</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72000">
                <a:tc vMerge="1">
                  <a:txBody>
                    <a:bodyPr/>
                    <a:lstStyle/>
                    <a:p>
                      <a:endParaRPr kumimoji="1" lang="ja-JP" altLang="en-US"/>
                    </a:p>
                  </a:txBody>
                  <a:tcPr/>
                </a:tc>
                <a:tc>
                  <a:txBody>
                    <a:bodyPr/>
                    <a:lstStyle/>
                    <a:p>
                      <a:pPr algn="l"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南港北倉庫（</a:t>
                      </a:r>
                      <a:r>
                        <a:rPr lang="zh-TW" altLang="en-US"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仮）</a:t>
                      </a:r>
                      <a:endParaRPr lang="zh-TW"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Meiryo UI"/>
                        </a:rPr>
                        <a:t>㈱住友倉庫</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000" b="0" i="0" u="none" strike="noStrike">
                          <a:solidFill>
                            <a:srgbClr val="000000"/>
                          </a:solidFill>
                          <a:effectLst/>
                          <a:latin typeface="Meiryo UI"/>
                        </a:rPr>
                        <a:t>2015</a:t>
                      </a:r>
                      <a:r>
                        <a:rPr lang="ja-JP" altLang="en-US" sz="1000" b="0" i="0" u="none" strike="noStrike">
                          <a:solidFill>
                            <a:srgbClr val="000000"/>
                          </a:solidFill>
                          <a:effectLst/>
                          <a:latin typeface="Meiryo UI"/>
                        </a:rPr>
                        <a:t>年</a:t>
                      </a:r>
                      <a:r>
                        <a:rPr lang="en-US" altLang="ja-JP" sz="1000" b="0" i="0" u="none" strike="noStrike">
                          <a:solidFill>
                            <a:srgbClr val="000000"/>
                          </a:solidFill>
                          <a:effectLst/>
                          <a:latin typeface="Meiryo UI"/>
                        </a:rPr>
                        <a:t>4</a:t>
                      </a:r>
                      <a:r>
                        <a:rPr lang="ja-JP" altLang="en-US" sz="1000" b="0" i="0" u="none" strike="noStrike">
                          <a:solidFill>
                            <a:srgbClr val="000000"/>
                          </a:solidFill>
                          <a:effectLst/>
                          <a:latin typeface="Meiryo UI"/>
                        </a:rPr>
                        <a:t>月（予定）</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71569">
                <a:tc>
                  <a:txBody>
                    <a:bodyPr/>
                    <a:lstStyle/>
                    <a:p>
                      <a:pPr algn="l" fontAlgn="ctr"/>
                      <a:r>
                        <a:rPr lang="ja-JP" altLang="en-US" sz="1000" b="0" i="0" u="none" strike="noStrike">
                          <a:solidFill>
                            <a:srgbClr val="000000"/>
                          </a:solidFill>
                          <a:effectLst/>
                          <a:latin typeface="Meiryo UI"/>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0" i="0" u="none" strike="noStrike">
                          <a:solidFill>
                            <a:srgbClr val="000000"/>
                          </a:solidFill>
                          <a:effectLst/>
                          <a:latin typeface="Meiryo UI"/>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Meiryo UI"/>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0" i="0" u="none" strike="noStrike">
                          <a:solidFill>
                            <a:srgbClr val="000000"/>
                          </a:solidFill>
                          <a:effectLst/>
                          <a:latin typeface="Meiryo UI"/>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57716">
                <a:tc>
                  <a:txBody>
                    <a:bodyPr/>
                    <a:lstStyle/>
                    <a:p>
                      <a:pPr algn="ctr" fontAlgn="ctr"/>
                      <a:r>
                        <a:rPr lang="ja-JP" altLang="en-US" sz="1000" b="0" i="0" u="none" strike="noStrike">
                          <a:solidFill>
                            <a:srgbClr val="000000"/>
                          </a:solidFill>
                          <a:effectLst/>
                          <a:latin typeface="Meiryo UI"/>
                        </a:rPr>
                        <a:t>箕面森町</a:t>
                      </a:r>
                    </a:p>
                  </a:txBody>
                  <a:tcPr marL="9525" marR="9525" marT="9525"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3">
                  <a:txBody>
                    <a:bodyPr/>
                    <a:lstStyle/>
                    <a:p>
                      <a:pPr algn="ctr" fontAlgn="ctr"/>
                      <a:r>
                        <a:rPr lang="ja-JP" altLang="en-US" sz="1000" b="0" i="0" u="none" strike="noStrike" dirty="0">
                          <a:solidFill>
                            <a:srgbClr val="000000"/>
                          </a:solidFill>
                          <a:effectLst/>
                          <a:latin typeface="Meiryo UI"/>
                        </a:rPr>
                        <a:t>平成</a:t>
                      </a:r>
                      <a:r>
                        <a:rPr lang="en-US" altLang="ja-JP" sz="1000" b="0" i="0" u="none" strike="noStrike" dirty="0">
                          <a:solidFill>
                            <a:srgbClr val="000000"/>
                          </a:solidFill>
                          <a:effectLst/>
                          <a:latin typeface="Meiryo UI"/>
                        </a:rPr>
                        <a:t>25</a:t>
                      </a:r>
                      <a:r>
                        <a:rPr lang="ja-JP" altLang="en-US" sz="1000" b="0" i="0" u="none" strike="noStrike" dirty="0">
                          <a:solidFill>
                            <a:srgbClr val="000000"/>
                          </a:solidFill>
                          <a:effectLst/>
                          <a:latin typeface="Meiryo UI"/>
                        </a:rPr>
                        <a:t>年エントリー募集　</a:t>
                      </a:r>
                      <a:br>
                        <a:rPr lang="ja-JP" altLang="en-US" sz="1000" b="0" i="0" u="none" strike="noStrike" dirty="0">
                          <a:solidFill>
                            <a:srgbClr val="000000"/>
                          </a:solidFill>
                          <a:effectLst/>
                          <a:latin typeface="Meiryo UI"/>
                        </a:rPr>
                      </a:br>
                      <a:r>
                        <a:rPr lang="ja-JP" altLang="en-US" sz="1000" b="0" i="0" u="none" strike="noStrike" dirty="0">
                          <a:solidFill>
                            <a:srgbClr val="000000"/>
                          </a:solidFill>
                          <a:effectLst/>
                          <a:latin typeface="Meiryo UI"/>
                        </a:rPr>
                        <a:t>応募件数：</a:t>
                      </a:r>
                      <a:r>
                        <a:rPr lang="en-US" altLang="ja-JP" sz="1000" b="0" i="0" u="none" strike="noStrike" dirty="0">
                          <a:solidFill>
                            <a:srgbClr val="000000"/>
                          </a:solidFill>
                          <a:effectLst/>
                          <a:latin typeface="Meiryo UI"/>
                        </a:rPr>
                        <a:t>36</a:t>
                      </a:r>
                      <a:r>
                        <a:rPr lang="ja-JP" altLang="en-US" sz="1000" b="0" i="0" u="none" strike="noStrike" dirty="0">
                          <a:solidFill>
                            <a:srgbClr val="000000"/>
                          </a:solidFill>
                          <a:effectLst/>
                          <a:latin typeface="Meiryo UI"/>
                        </a:rPr>
                        <a:t>件　面積：</a:t>
                      </a:r>
                      <a:r>
                        <a:rPr lang="en-US" altLang="ja-JP" sz="1000" b="0" i="0" u="none" strike="noStrike" dirty="0">
                          <a:solidFill>
                            <a:srgbClr val="000000"/>
                          </a:solidFill>
                          <a:effectLst/>
                          <a:latin typeface="Meiryo UI"/>
                        </a:rPr>
                        <a:t>83.7ha</a:t>
                      </a:r>
                      <a:br>
                        <a:rPr lang="en-US" altLang="ja-JP" sz="1000" b="0" i="0" u="none" strike="noStrike" dirty="0">
                          <a:solidFill>
                            <a:srgbClr val="000000"/>
                          </a:solidFill>
                          <a:effectLst/>
                          <a:latin typeface="Meiryo UI"/>
                        </a:rPr>
                      </a:br>
                      <a:r>
                        <a:rPr lang="ja-JP" altLang="en-US" sz="1000" b="0" i="0" u="none" strike="noStrike" dirty="0">
                          <a:solidFill>
                            <a:srgbClr val="000000"/>
                          </a:solidFill>
                          <a:effectLst/>
                          <a:latin typeface="Meiryo UI"/>
                        </a:rPr>
                        <a:t>主な施設種別：物流施設、倉庫、店舗、各種工場など</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r>
            </a:tbl>
          </a:graphicData>
        </a:graphic>
      </p:graphicFrame>
      <p:graphicFrame>
        <p:nvGraphicFramePr>
          <p:cNvPr id="14" name="グラフ 13"/>
          <p:cNvGraphicFramePr>
            <a:graphicFrameLocks/>
          </p:cNvGraphicFramePr>
          <p:nvPr>
            <p:extLst>
              <p:ext uri="{D42A27DB-BD31-4B8C-83A1-F6EECF244321}">
                <p14:modId xmlns:p14="http://schemas.microsoft.com/office/powerpoint/2010/main" val="216749580"/>
              </p:ext>
            </p:extLst>
          </p:nvPr>
        </p:nvGraphicFramePr>
        <p:xfrm>
          <a:off x="-46045" y="3573016"/>
          <a:ext cx="5266117" cy="3284984"/>
        </p:xfrm>
        <a:graphic>
          <a:graphicData uri="http://schemas.openxmlformats.org/drawingml/2006/chart">
            <c:chart xmlns:c="http://schemas.openxmlformats.org/drawingml/2006/chart" xmlns:r="http://schemas.openxmlformats.org/officeDocument/2006/relationships" r:id="rId2"/>
          </a:graphicData>
        </a:graphic>
      </p:graphicFrame>
      <p:sp>
        <p:nvSpPr>
          <p:cNvPr id="11" name="テキスト ボックス 10"/>
          <p:cNvSpPr txBox="1"/>
          <p:nvPr/>
        </p:nvSpPr>
        <p:spPr>
          <a:xfrm>
            <a:off x="8803486" y="6608385"/>
            <a:ext cx="377026" cy="276999"/>
          </a:xfrm>
          <a:prstGeom prst="rect">
            <a:avLst/>
          </a:prstGeom>
          <a:noFill/>
        </p:spPr>
        <p:txBody>
          <a:bodyPr wrap="none" rtlCol="0">
            <a:spAutoFit/>
          </a:bodyPr>
          <a:lstStyle/>
          <a:p>
            <a:pPr algn="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11</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014790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323528" y="3501008"/>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1187624" y="2910135"/>
            <a:ext cx="4284476" cy="461665"/>
          </a:xfrm>
          <a:prstGeom prst="rect">
            <a:avLst/>
          </a:prstGeom>
          <a:noFill/>
        </p:spPr>
        <p:txBody>
          <a:bodyPr wrap="square" rtlCol="0">
            <a:spAutoFit/>
          </a:bodyPr>
          <a:lstStyle/>
          <a:p>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第</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章　</a:t>
            </a:r>
            <a:endParaRPr kumimoji="1"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1817694" y="2895326"/>
            <a:ext cx="6210690" cy="461665"/>
          </a:xfrm>
          <a:prstGeom prst="rect">
            <a:avLst/>
          </a:prstGeom>
          <a:noFill/>
        </p:spPr>
        <p:txBody>
          <a:bodyPr wrap="square" rtlCol="0" anchor="ctr">
            <a:spAutoFit/>
          </a:bodyPr>
          <a:lstStyle/>
          <a:p>
            <a:pPr algn="ct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阻害要因等の状況</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292896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179512" y="148570"/>
            <a:ext cx="7848872" cy="400110"/>
          </a:xfrm>
          <a:prstGeom prst="rect">
            <a:avLst/>
          </a:prstGeom>
          <a:noFill/>
        </p:spPr>
        <p:txBody>
          <a:bodyPr wrap="square" rtlCol="0">
            <a:spAutoFit/>
          </a:bodyPr>
          <a:lstStyle/>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　　阻害要因等の状況　　～閉鎖性・特異性</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角丸四角形 3"/>
          <p:cNvSpPr/>
          <p:nvPr/>
        </p:nvSpPr>
        <p:spPr>
          <a:xfrm>
            <a:off x="251519" y="757637"/>
            <a:ext cx="8639175" cy="1374636"/>
          </a:xfrm>
          <a:prstGeom prst="roundRect">
            <a:avLst>
              <a:gd name="adj" fmla="val 7582"/>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marL="271463" indent="-271463" algn="just">
              <a:defRPr/>
            </a:pPr>
            <a:r>
              <a:rPr lang="en-US" altLang="ja-JP"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国際化に向けた語学面等の障壁</a:t>
            </a:r>
            <a:r>
              <a:rPr lang="en-US" altLang="ja-JP"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defRPr/>
            </a:pPr>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都市の国際化や企業</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の海外</a:t>
            </a:r>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進出など国際的</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な人材流動化が</a:t>
            </a:r>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進む中、</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我が国</a:t>
            </a:r>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はその閉鎖性等から、国際競争力を減じている面がある。特に、アジア諸国と比較して、語学面をはじめ、文化面・規制面での障壁が課題として挙げられる。</a:t>
            </a:r>
            <a:endParaRPr lang="en-US" altLang="ja-JP"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3170329159"/>
              </p:ext>
            </p:extLst>
          </p:nvPr>
        </p:nvGraphicFramePr>
        <p:xfrm>
          <a:off x="282937" y="2943149"/>
          <a:ext cx="3230220" cy="3036393"/>
        </p:xfrm>
        <a:graphic>
          <a:graphicData uri="http://schemas.openxmlformats.org/drawingml/2006/table">
            <a:tbl>
              <a:tblPr firstRow="1" bandRow="1">
                <a:tableStyleId>{5C22544A-7EE6-4342-B048-85BDC9FD1C3A}</a:tableStyleId>
              </a:tblPr>
              <a:tblGrid>
                <a:gridCol w="1286004"/>
                <a:gridCol w="1008112"/>
                <a:gridCol w="936104"/>
              </a:tblGrid>
              <a:tr h="351039">
                <a:tc>
                  <a:txBody>
                    <a:bodyPr/>
                    <a:lstStyle/>
                    <a:p>
                      <a:pPr algn="ctr"/>
                      <a:r>
                        <a:rPr kumimoji="1" lang="ja-JP" altLang="en-US" sz="1600" dirty="0" smtClean="0"/>
                        <a:t>国名</a:t>
                      </a:r>
                      <a:endParaRPr kumimoji="1" lang="ja-JP" altLang="en-US" sz="1600" dirty="0"/>
                    </a:p>
                  </a:txBody>
                  <a:tcPr/>
                </a:tc>
                <a:tc>
                  <a:txBody>
                    <a:bodyPr/>
                    <a:lstStyle/>
                    <a:p>
                      <a:pPr algn="ctr"/>
                      <a:r>
                        <a:rPr kumimoji="1" lang="ja-JP" altLang="en-US" sz="1600" dirty="0" smtClean="0"/>
                        <a:t>スコア（</a:t>
                      </a:r>
                      <a:r>
                        <a:rPr kumimoji="1" lang="en-US" altLang="ja-JP" sz="1600" dirty="0" smtClean="0"/>
                        <a:t>2011</a:t>
                      </a:r>
                      <a:r>
                        <a:rPr kumimoji="1" lang="ja-JP" altLang="en-US" sz="1600" dirty="0" smtClean="0"/>
                        <a:t>）</a:t>
                      </a:r>
                      <a:endParaRPr kumimoji="1" lang="ja-JP" altLang="en-US" sz="1600" dirty="0"/>
                    </a:p>
                  </a:txBody>
                  <a:tcPr/>
                </a:tc>
                <a:tc>
                  <a:txBody>
                    <a:bodyPr/>
                    <a:lstStyle/>
                    <a:p>
                      <a:pPr algn="ctr"/>
                      <a:r>
                        <a:rPr kumimoji="1" lang="ja-JP" altLang="en-US" sz="1600" dirty="0" smtClean="0"/>
                        <a:t>スコア（</a:t>
                      </a:r>
                      <a:r>
                        <a:rPr kumimoji="1" lang="en-US" altLang="ja-JP" sz="1600" dirty="0" smtClean="0"/>
                        <a:t>2013</a:t>
                      </a:r>
                      <a:r>
                        <a:rPr kumimoji="1" lang="ja-JP" altLang="en-US" sz="1600" dirty="0" smtClean="0"/>
                        <a:t>）</a:t>
                      </a:r>
                      <a:endParaRPr kumimoji="1" lang="ja-JP" altLang="en-US" sz="1600" dirty="0"/>
                    </a:p>
                  </a:txBody>
                  <a:tcPr/>
                </a:tc>
              </a:tr>
              <a:tr h="351039">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シンガポール</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99</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98</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r>
              <a:tr h="351039">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ドイツ</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96</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97</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r>
              <a:tr h="351039">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香港</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82</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83</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r>
              <a:tr h="351039">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韓国</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82</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85</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r>
              <a:tr h="351039">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中国</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77</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77</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r>
              <a:tr h="351039">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台湾</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77</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79</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r>
              <a:tr h="351039">
                <a:tc>
                  <a:txBody>
                    <a:bodyPr/>
                    <a:lstStyle/>
                    <a:p>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日本</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69</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70</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10" name="テキスト ボックス 9"/>
          <p:cNvSpPr txBox="1"/>
          <p:nvPr/>
        </p:nvSpPr>
        <p:spPr>
          <a:xfrm>
            <a:off x="222625" y="2492896"/>
            <a:ext cx="4752528"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TOEFL</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点数の国際比較</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251520" y="6115416"/>
            <a:ext cx="5688632" cy="261610"/>
          </a:xfrm>
          <a:prstGeom prst="rect">
            <a:avLst/>
          </a:prstGeom>
          <a:noFill/>
        </p:spPr>
        <p:txBody>
          <a:bodyPr wrap="square" rtlCol="0">
            <a:spAutoFit/>
          </a:bodyPr>
          <a:lstStyle/>
          <a:p>
            <a:r>
              <a:rPr kumimoji="1" lang="en-US" altLang="ja-JP" sz="1100" dirty="0" smtClean="0"/>
              <a:t>※Test and Score Date Summary for TOEFL </a:t>
            </a:r>
            <a:r>
              <a:rPr kumimoji="1" lang="en-US" altLang="ja-JP" sz="1100" dirty="0" err="1" smtClean="0"/>
              <a:t>iBT</a:t>
            </a:r>
            <a:r>
              <a:rPr kumimoji="1" lang="en-US" altLang="ja-JP" sz="1100" dirty="0" smtClean="0"/>
              <a:t> Tests</a:t>
            </a:r>
            <a:endParaRPr kumimoji="1" lang="ja-JP" altLang="en-US" sz="1100" dirty="0"/>
          </a:p>
        </p:txBody>
      </p:sp>
      <p:graphicFrame>
        <p:nvGraphicFramePr>
          <p:cNvPr id="6" name="表 5"/>
          <p:cNvGraphicFramePr>
            <a:graphicFrameLocks noGrp="1"/>
          </p:cNvGraphicFramePr>
          <p:nvPr>
            <p:extLst>
              <p:ext uri="{D42A27DB-BD31-4B8C-83A1-F6EECF244321}">
                <p14:modId xmlns:p14="http://schemas.microsoft.com/office/powerpoint/2010/main" val="2910641365"/>
              </p:ext>
            </p:extLst>
          </p:nvPr>
        </p:nvGraphicFramePr>
        <p:xfrm>
          <a:off x="3989175" y="4812274"/>
          <a:ext cx="4680520" cy="1314602"/>
        </p:xfrm>
        <a:graphic>
          <a:graphicData uri="http://schemas.openxmlformats.org/drawingml/2006/table">
            <a:tbl>
              <a:tblPr>
                <a:tableStyleId>{5C22544A-7EE6-4342-B048-85BDC9FD1C3A}</a:tableStyleId>
              </a:tblPr>
              <a:tblGrid>
                <a:gridCol w="2388837"/>
                <a:gridCol w="563491"/>
                <a:gridCol w="648072"/>
                <a:gridCol w="1080120"/>
              </a:tblGrid>
              <a:tr h="269149">
                <a:tc>
                  <a:txBody>
                    <a:bodyPr/>
                    <a:lstStyle/>
                    <a:p>
                      <a:pPr algn="ctr" fontAlgn="ctr"/>
                      <a:r>
                        <a:rPr lang="ja-JP" altLang="en-US" sz="1600" b="1"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項目</a:t>
                      </a:r>
                      <a:endParaRPr lang="ja-JP" altLang="en-US" sz="16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solidFill>
                  </a:tcPr>
                </a:tc>
                <a:tc>
                  <a:txBody>
                    <a:bodyPr/>
                    <a:lstStyle/>
                    <a:p>
                      <a:pPr algn="ctr" fontAlgn="ctr"/>
                      <a:r>
                        <a:rPr lang="ja-JP" altLang="en-US" sz="1600" b="1"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弱み</a:t>
                      </a:r>
                      <a:endParaRPr lang="ja-JP" altLang="en-US" sz="16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solidFill>
                  </a:tcPr>
                </a:tc>
                <a:tc>
                  <a:txBody>
                    <a:bodyPr/>
                    <a:lstStyle/>
                    <a:p>
                      <a:pPr algn="ctr" fontAlgn="ctr"/>
                      <a:r>
                        <a:rPr lang="ja-JP" altLang="en-US" sz="1600" b="1"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強み</a:t>
                      </a:r>
                      <a:endParaRPr lang="ja-JP" altLang="en-US" sz="16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solidFill>
                  </a:tcPr>
                </a:tc>
                <a:tc>
                  <a:txBody>
                    <a:bodyPr/>
                    <a:lstStyle/>
                    <a:p>
                      <a:pPr algn="ctr" fontAlgn="ctr"/>
                      <a:r>
                        <a:rPr lang="ja-JP" altLang="en-US" sz="16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弱み－強み</a:t>
                      </a:r>
                      <a:endParaRPr lang="ja-JP" altLang="en-US" sz="16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solidFill>
                  </a:tcPr>
                </a:tc>
              </a:tr>
              <a:tr h="216024">
                <a:tc>
                  <a:txBody>
                    <a:bodyPr/>
                    <a:lstStyle/>
                    <a:p>
                      <a:pPr algn="l" fontAlgn="ctr"/>
                      <a:r>
                        <a:rPr lang="ja-JP" altLang="en-US" sz="16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生活</a:t>
                      </a:r>
                      <a:r>
                        <a:rPr lang="ja-JP" altLang="en-US" sz="1600" u="none" strike="noStrike" dirty="0">
                          <a:effectLst/>
                          <a:latin typeface="Meiryo UI" panose="020B0604030504040204" pitchFamily="50" charset="-128"/>
                          <a:ea typeface="Meiryo UI" panose="020B0604030504040204" pitchFamily="50" charset="-128"/>
                          <a:cs typeface="Meiryo UI" panose="020B0604030504040204" pitchFamily="50" charset="-128"/>
                        </a:rPr>
                        <a:t>コスト</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600" u="none" strike="noStrike" dirty="0">
                          <a:effectLst/>
                          <a:latin typeface="Meiryo UI" panose="020B0604030504040204" pitchFamily="50" charset="-128"/>
                          <a:ea typeface="Meiryo UI" panose="020B0604030504040204" pitchFamily="50" charset="-128"/>
                          <a:cs typeface="Meiryo UI" panose="020B0604030504040204" pitchFamily="50" charset="-128"/>
                        </a:rPr>
                        <a:t>86</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600" u="none" strike="noStrike" dirty="0">
                          <a:effectLst/>
                          <a:latin typeface="Meiryo UI" panose="020B0604030504040204" pitchFamily="50" charset="-128"/>
                          <a:ea typeface="Meiryo UI" panose="020B0604030504040204" pitchFamily="50" charset="-128"/>
                          <a:cs typeface="Meiryo UI" panose="020B0604030504040204" pitchFamily="50" charset="-128"/>
                        </a:rPr>
                        <a:t>3</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6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83</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r>
              <a:tr h="250691">
                <a:tc>
                  <a:txBody>
                    <a:bodyPr/>
                    <a:lstStyle/>
                    <a:p>
                      <a:pPr algn="l" fontAlgn="ctr"/>
                      <a:r>
                        <a:rPr lang="ja-JP" altLang="en-US" sz="16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地震</a:t>
                      </a:r>
                      <a:r>
                        <a:rPr lang="ja-JP" altLang="en-US" sz="16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6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災害</a:t>
                      </a: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（原子力災害）</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600" u="none" strike="noStrike" dirty="0">
                          <a:effectLst/>
                          <a:latin typeface="Meiryo UI" panose="020B0604030504040204" pitchFamily="50" charset="-128"/>
                          <a:ea typeface="Meiryo UI" panose="020B0604030504040204" pitchFamily="50" charset="-128"/>
                          <a:cs typeface="Meiryo UI" panose="020B0604030504040204" pitchFamily="50" charset="-128"/>
                        </a:rPr>
                        <a:t>55</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600" u="none" strike="noStrike" dirty="0">
                          <a:effectLst/>
                          <a:latin typeface="Meiryo UI" panose="020B0604030504040204" pitchFamily="50" charset="-128"/>
                          <a:ea typeface="Meiryo UI" panose="020B0604030504040204" pitchFamily="50" charset="-128"/>
                          <a:cs typeface="Meiryo UI" panose="020B0604030504040204" pitchFamily="50" charset="-128"/>
                        </a:rPr>
                        <a:t>0</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6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55</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r>
              <a:tr h="285358">
                <a:tc>
                  <a:txBody>
                    <a:bodyPr/>
                    <a:lstStyle/>
                    <a:p>
                      <a:pPr algn="l" fontAlgn="ctr"/>
                      <a:r>
                        <a:rPr lang="ja-JP" altLang="en-US" sz="1600" b="1"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外国語</a:t>
                      </a:r>
                      <a:r>
                        <a:rPr lang="ja-JP" altLang="en-US"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による生活</a:t>
                      </a:r>
                      <a:endParaRPr lang="ja-JP" altLang="en-US" sz="16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48</a:t>
                      </a:r>
                      <a:endParaRPr lang="en-US" altLang="ja-JP" sz="16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5</a:t>
                      </a:r>
                      <a:endParaRPr lang="en-US" altLang="ja-JP" sz="16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6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43</a:t>
                      </a:r>
                      <a:endParaRPr lang="en-US" altLang="ja-JP" sz="16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r>
              <a:tr h="216024">
                <a:tc>
                  <a:txBody>
                    <a:bodyPr/>
                    <a:lstStyle/>
                    <a:p>
                      <a:pPr algn="l" fontAlgn="ctr"/>
                      <a:r>
                        <a:rPr lang="ja-JP" altLang="en-US" sz="1600" b="1"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外国人</a:t>
                      </a:r>
                      <a:r>
                        <a:rPr lang="ja-JP" altLang="en-US"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を受け入れる文化</a:t>
                      </a:r>
                      <a:endParaRPr lang="ja-JP" altLang="en-US" sz="16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49</a:t>
                      </a:r>
                      <a:endParaRPr lang="en-US" altLang="ja-JP" sz="16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22</a:t>
                      </a:r>
                      <a:endParaRPr lang="en-US" altLang="ja-JP" sz="16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6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27</a:t>
                      </a:r>
                      <a:endParaRPr lang="en-US" altLang="ja-JP" sz="16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r>
            </a:tbl>
          </a:graphicData>
        </a:graphic>
      </p:graphicFrame>
      <p:sp>
        <p:nvSpPr>
          <p:cNvPr id="12" name="テキスト ボックス 11"/>
          <p:cNvSpPr txBox="1"/>
          <p:nvPr/>
        </p:nvSpPr>
        <p:spPr>
          <a:xfrm>
            <a:off x="3723625" y="2492897"/>
            <a:ext cx="4982074" cy="584775"/>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■海外企業から見た日本の弱み（アジア諸国との比較）</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◇ビジネス環境</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3953171" y="6187291"/>
            <a:ext cx="4752528" cy="415498"/>
          </a:xfrm>
          <a:prstGeom prst="rect">
            <a:avLst/>
          </a:prstGeom>
          <a:noFill/>
        </p:spPr>
        <p:txBody>
          <a:bodyPr wrap="squar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アクセンチュア社「欧米アジアの外国企業の対日投資関心度調査報告</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H24.3</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より府企画室作成</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3358246402"/>
              </p:ext>
            </p:extLst>
          </p:nvPr>
        </p:nvGraphicFramePr>
        <p:xfrm>
          <a:off x="3989175" y="3095117"/>
          <a:ext cx="4680520" cy="1314602"/>
        </p:xfrm>
        <a:graphic>
          <a:graphicData uri="http://schemas.openxmlformats.org/drawingml/2006/table">
            <a:tbl>
              <a:tblPr>
                <a:tableStyleId>{5C22544A-7EE6-4342-B048-85BDC9FD1C3A}</a:tableStyleId>
              </a:tblPr>
              <a:tblGrid>
                <a:gridCol w="2388837"/>
                <a:gridCol w="563491"/>
                <a:gridCol w="648072"/>
                <a:gridCol w="1080120"/>
              </a:tblGrid>
              <a:tr h="269149">
                <a:tc>
                  <a:txBody>
                    <a:bodyPr/>
                    <a:lstStyle/>
                    <a:p>
                      <a:pPr algn="ctr" fontAlgn="ctr"/>
                      <a:r>
                        <a:rPr lang="ja-JP" altLang="en-US" sz="1600" b="1"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項目</a:t>
                      </a:r>
                      <a:endParaRPr lang="ja-JP" altLang="en-US" sz="16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solidFill>
                  </a:tcPr>
                </a:tc>
                <a:tc>
                  <a:txBody>
                    <a:bodyPr/>
                    <a:lstStyle/>
                    <a:p>
                      <a:pPr algn="ctr" fontAlgn="ctr"/>
                      <a:r>
                        <a:rPr lang="ja-JP" altLang="en-US" sz="1600" b="1"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弱み</a:t>
                      </a:r>
                      <a:endParaRPr lang="ja-JP" altLang="en-US" sz="16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solidFill>
                  </a:tcPr>
                </a:tc>
                <a:tc>
                  <a:txBody>
                    <a:bodyPr/>
                    <a:lstStyle/>
                    <a:p>
                      <a:pPr algn="ctr" fontAlgn="ctr"/>
                      <a:r>
                        <a:rPr lang="ja-JP" altLang="en-US" sz="1600" b="1"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強み</a:t>
                      </a:r>
                      <a:endParaRPr lang="ja-JP" altLang="en-US" sz="16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solidFill>
                  </a:tcPr>
                </a:tc>
                <a:tc>
                  <a:txBody>
                    <a:bodyPr/>
                    <a:lstStyle/>
                    <a:p>
                      <a:pPr algn="ctr" fontAlgn="ctr"/>
                      <a:r>
                        <a:rPr lang="ja-JP" altLang="en-US" sz="16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弱み－強み</a:t>
                      </a:r>
                      <a:endParaRPr lang="ja-JP" altLang="en-US" sz="16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solidFill>
                  </a:tcPr>
                </a:tc>
              </a:tr>
              <a:tr h="216024">
                <a:tc>
                  <a:txBody>
                    <a:bodyPr/>
                    <a:lstStyle/>
                    <a:p>
                      <a:pPr algn="l" fontAlgn="ctr"/>
                      <a:r>
                        <a:rPr lang="ja-JP" altLang="en-US" sz="16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事業活動コスト</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6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61</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6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6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57</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r>
              <a:tr h="250691">
                <a:tc>
                  <a:txBody>
                    <a:bodyPr/>
                    <a:lstStyle/>
                    <a:p>
                      <a:pPr algn="l" fontAlgn="ctr"/>
                      <a:r>
                        <a:rPr lang="ja-JP" altLang="en-US" sz="1600" b="1"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英語でのコミュニケーション</a:t>
                      </a:r>
                      <a:endParaRPr lang="ja-JP" altLang="en-US" sz="16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6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52</a:t>
                      </a:r>
                      <a:endParaRPr lang="en-US" altLang="ja-JP" sz="16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6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a:t>
                      </a:r>
                      <a:endParaRPr lang="en-US" altLang="ja-JP" sz="16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6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49</a:t>
                      </a:r>
                      <a:endParaRPr lang="en-US" altLang="ja-JP" sz="16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r>
              <a:tr h="285358">
                <a:tc>
                  <a:txBody>
                    <a:bodyPr/>
                    <a:lstStyle/>
                    <a:p>
                      <a:pPr algn="l" fontAlgn="ctr"/>
                      <a:r>
                        <a:rPr lang="ja-JP" altLang="en-US" sz="16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市場としての成長性</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6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42</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6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21</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6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21</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r>
              <a:tr h="216024">
                <a:tc>
                  <a:txBody>
                    <a:bodyPr/>
                    <a:lstStyle/>
                    <a:p>
                      <a:pPr algn="l" fontAlgn="ctr"/>
                      <a:r>
                        <a:rPr lang="ja-JP" altLang="en-US" sz="1600" b="1"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事業規制の開放度</a:t>
                      </a:r>
                      <a:endParaRPr lang="ja-JP" altLang="en-US" sz="16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6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28</a:t>
                      </a:r>
                      <a:endParaRPr lang="en-US" altLang="ja-JP" sz="16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6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14</a:t>
                      </a:r>
                      <a:endParaRPr lang="en-US" altLang="ja-JP" sz="16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6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14</a:t>
                      </a:r>
                      <a:endParaRPr lang="en-US" altLang="ja-JP" sz="16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r>
            </a:tbl>
          </a:graphicData>
        </a:graphic>
      </p:graphicFrame>
      <p:sp>
        <p:nvSpPr>
          <p:cNvPr id="15" name="テキスト ボックス 14"/>
          <p:cNvSpPr txBox="1"/>
          <p:nvPr/>
        </p:nvSpPr>
        <p:spPr>
          <a:xfrm>
            <a:off x="3723625" y="4443212"/>
            <a:ext cx="4982074"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◇生活環境</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8803486" y="6608385"/>
            <a:ext cx="37702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260611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247822" y="260039"/>
            <a:ext cx="8748496" cy="3315325"/>
          </a:xfrm>
          <a:prstGeom prst="roundRect">
            <a:avLst>
              <a:gd name="adj" fmla="val 8295"/>
            </a:avLst>
          </a:prstGeom>
          <a:noFill/>
          <a:ln w="12700" cap="flat" cmpd="sng" algn="ctr">
            <a:solidFill>
              <a:sysClr val="windowText" lastClr="000000"/>
            </a:solidFill>
            <a:prstDash val="solid"/>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marL="271463" marR="0" lvl="0" indent="-271463" algn="just" defTabSz="914400" eaLnBrk="1" fontAlgn="auto" latinLnBrk="0" hangingPunct="1">
              <a:lnSpc>
                <a:spcPct val="100000"/>
              </a:lnSpc>
              <a:spcBef>
                <a:spcPts val="0"/>
              </a:spcBef>
              <a:spcAft>
                <a:spcPts val="0"/>
              </a:spcAft>
              <a:buClrTx/>
              <a:buSzTx/>
              <a:buFontTx/>
              <a:buNone/>
              <a:tabLst/>
              <a:defRPr/>
            </a:pPr>
            <a:r>
              <a:rPr kumimoji="0" lang="en-US" altLang="ja-JP" sz="195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950" kern="100" noProof="0" dirty="0">
                <a:latin typeface="Meiryo UI" panose="020B0604030504040204" pitchFamily="50" charset="-128"/>
                <a:ea typeface="Meiryo UI" panose="020B0604030504040204" pitchFamily="50" charset="-128"/>
                <a:cs typeface="Meiryo UI" panose="020B0604030504040204" pitchFamily="50" charset="-128"/>
              </a:rPr>
              <a:t>グローバル</a:t>
            </a:r>
            <a:r>
              <a:rPr kumimoji="0" lang="ja-JP" altLang="en-US" sz="195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人材の呼び込み・育成</a:t>
            </a:r>
            <a:r>
              <a:rPr kumimoji="0" lang="en-US" altLang="ja-JP" sz="195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271463" lvl="0" indent="-271463" algn="just">
              <a:lnSpc>
                <a:spcPts val="2700"/>
              </a:lnSpc>
              <a:defRPr/>
            </a:pPr>
            <a:r>
              <a:rPr kumimoji="0" lang="ja-JP" altLang="en-US" sz="1950" kern="100"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950" kern="100" dirty="0" smtClean="0">
                <a:latin typeface="Meiryo UI" panose="020B0604030504040204" pitchFamily="50" charset="-128"/>
                <a:ea typeface="Meiryo UI" panose="020B0604030504040204" pitchFamily="50" charset="-128"/>
                <a:cs typeface="Meiryo UI" panose="020B0604030504040204" pitchFamily="50" charset="-128"/>
              </a:rPr>
              <a:t>大阪府では、</a:t>
            </a:r>
            <a:r>
              <a:rPr kumimoji="0" lang="en-US" altLang="ja-JP" sz="1950" kern="100" dirty="0" smtClean="0">
                <a:latin typeface="Meiryo UI" panose="020B0604030504040204" pitchFamily="50" charset="-128"/>
                <a:ea typeface="Meiryo UI" panose="020B0604030504040204" pitchFamily="50" charset="-128"/>
                <a:cs typeface="Meiryo UI" panose="020B0604030504040204" pitchFamily="50" charset="-128"/>
              </a:rPr>
              <a:t>H23</a:t>
            </a:r>
            <a:r>
              <a:rPr kumimoji="0" lang="ja-JP" altLang="en-US" sz="1950" kern="100" dirty="0">
                <a:latin typeface="Meiryo UI" panose="020B0604030504040204" pitchFamily="50" charset="-128"/>
                <a:ea typeface="Meiryo UI" panose="020B0604030504040204" pitchFamily="50" charset="-128"/>
                <a:cs typeface="Meiryo UI" panose="020B0604030504040204" pitchFamily="50" charset="-128"/>
              </a:rPr>
              <a:t>年</a:t>
            </a:r>
            <a:r>
              <a:rPr kumimoji="0" lang="en-US" altLang="ja-JP" sz="1950" kern="100" dirty="0">
                <a:latin typeface="Meiryo UI" panose="020B0604030504040204" pitchFamily="50" charset="-128"/>
                <a:ea typeface="Meiryo UI" panose="020B0604030504040204" pitchFamily="50" charset="-128"/>
                <a:cs typeface="Meiryo UI" panose="020B0604030504040204" pitchFamily="50" charset="-128"/>
              </a:rPr>
              <a:t>3</a:t>
            </a:r>
            <a:r>
              <a:rPr kumimoji="0" lang="ja-JP" altLang="en-US" sz="1950" kern="100" dirty="0">
                <a:latin typeface="Meiryo UI" panose="020B0604030504040204" pitchFamily="50" charset="-128"/>
                <a:ea typeface="Meiryo UI" panose="020B0604030504040204" pitchFamily="50" charset="-128"/>
                <a:cs typeface="Meiryo UI" panose="020B0604030504040204" pitchFamily="50" charset="-128"/>
              </a:rPr>
              <a:t>月</a:t>
            </a:r>
            <a:r>
              <a:rPr kumimoji="0" lang="ja-JP" altLang="en-US" sz="1950" kern="100" dirty="0" smtClean="0">
                <a:latin typeface="Meiryo UI" panose="020B0604030504040204" pitchFamily="50" charset="-128"/>
                <a:ea typeface="Meiryo UI" panose="020B0604030504040204" pitchFamily="50" charset="-128"/>
                <a:cs typeface="Meiryo UI" panose="020B0604030504040204" pitchFamily="50" charset="-128"/>
              </a:rPr>
              <a:t>に「</a:t>
            </a:r>
            <a:r>
              <a:rPr kumimoji="0" lang="ja-JP" altLang="en-US" sz="1950" kern="100" dirty="0">
                <a:latin typeface="Meiryo UI" panose="020B0604030504040204" pitchFamily="50" charset="-128"/>
                <a:ea typeface="Meiryo UI" panose="020B0604030504040204" pitchFamily="50" charset="-128"/>
                <a:cs typeface="Meiryo UI" panose="020B0604030504040204" pitchFamily="50" charset="-128"/>
              </a:rPr>
              <a:t>大阪府国際化戦略」を策定</a:t>
            </a:r>
            <a:r>
              <a:rPr kumimoji="0" lang="ja-JP" altLang="en-US" sz="1950" kern="100" dirty="0" smtClean="0">
                <a:latin typeface="Meiryo UI" panose="020B0604030504040204" pitchFamily="50" charset="-128"/>
                <a:ea typeface="Meiryo UI" panose="020B0604030504040204" pitchFamily="50" charset="-128"/>
                <a:cs typeface="Meiryo UI" panose="020B0604030504040204" pitchFamily="50" charset="-128"/>
              </a:rPr>
              <a:t>。同年</a:t>
            </a:r>
            <a:r>
              <a:rPr kumimoji="0" lang="en-US" altLang="ja-JP" sz="1950" kern="100" dirty="0" smtClean="0">
                <a:latin typeface="Meiryo UI" panose="020B0604030504040204" pitchFamily="50" charset="-128"/>
                <a:ea typeface="Meiryo UI" panose="020B0604030504040204" pitchFamily="50" charset="-128"/>
                <a:cs typeface="Meiryo UI" panose="020B0604030504040204" pitchFamily="50" charset="-128"/>
              </a:rPr>
              <a:t>12</a:t>
            </a:r>
            <a:r>
              <a:rPr kumimoji="0" lang="ja-JP" altLang="en-US" sz="1950" kern="100" dirty="0">
                <a:latin typeface="Meiryo UI" panose="020B0604030504040204" pitchFamily="50" charset="-128"/>
                <a:ea typeface="Meiryo UI" panose="020B0604030504040204" pitchFamily="50" charset="-128"/>
                <a:cs typeface="Meiryo UI" panose="020B0604030504040204" pitchFamily="50" charset="-128"/>
              </a:rPr>
              <a:t>月には、「大阪から海外へ留学生・研修生を１千人送り出す」「大阪で学ぶ外国人を</a:t>
            </a:r>
            <a:r>
              <a:rPr kumimoji="0" lang="en-US" altLang="ja-JP" sz="1950" kern="100" dirty="0">
                <a:latin typeface="Meiryo UI" panose="020B0604030504040204" pitchFamily="50" charset="-128"/>
                <a:ea typeface="Meiryo UI" panose="020B0604030504040204" pitchFamily="50" charset="-128"/>
                <a:cs typeface="Meiryo UI" panose="020B0604030504040204" pitchFamily="50" charset="-128"/>
              </a:rPr>
              <a:t>4</a:t>
            </a:r>
            <a:r>
              <a:rPr kumimoji="0" lang="ja-JP" altLang="en-US" sz="1950" kern="100" dirty="0">
                <a:latin typeface="Meiryo UI" panose="020B0604030504040204" pitchFamily="50" charset="-128"/>
                <a:ea typeface="Meiryo UI" panose="020B0604030504040204" pitchFamily="50" charset="-128"/>
                <a:cs typeface="Meiryo UI" panose="020B0604030504040204" pitchFamily="50" charset="-128"/>
              </a:rPr>
              <a:t>千人呼び込む」ことを目標とした「大阪府国際化戦略アクションプログラム」を</a:t>
            </a:r>
            <a:r>
              <a:rPr kumimoji="0" lang="ja-JP" altLang="en-US" sz="1950" kern="100" dirty="0" smtClean="0">
                <a:latin typeface="Meiryo UI" panose="020B0604030504040204" pitchFamily="50" charset="-128"/>
                <a:ea typeface="Meiryo UI" panose="020B0604030504040204" pitchFamily="50" charset="-128"/>
                <a:cs typeface="Meiryo UI" panose="020B0604030504040204" pitchFamily="50" charset="-128"/>
              </a:rPr>
              <a:t>策定</a:t>
            </a:r>
            <a:endParaRPr kumimoji="0" lang="en-US" altLang="ja-JP" sz="1950" kern="100" dirty="0" smtClean="0">
              <a:latin typeface="Meiryo UI" panose="020B0604030504040204" pitchFamily="50" charset="-128"/>
              <a:ea typeface="Meiryo UI" panose="020B0604030504040204" pitchFamily="50" charset="-128"/>
              <a:cs typeface="Meiryo UI" panose="020B0604030504040204" pitchFamily="50" charset="-128"/>
            </a:endParaRPr>
          </a:p>
          <a:p>
            <a:pPr marL="271463" lvl="0" indent="-271463" algn="just">
              <a:lnSpc>
                <a:spcPts val="2700"/>
              </a:lnSpc>
              <a:defRPr/>
            </a:pPr>
            <a:r>
              <a:rPr kumimoji="0" lang="ja-JP" altLang="en-US" sz="1950" kern="100" dirty="0" smtClean="0">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95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　全国の受入留学生数が減少している中、大阪府内の受入留学生数は、</a:t>
            </a:r>
            <a:r>
              <a:rPr kumimoji="0" lang="en-US" altLang="ja-JP" sz="195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H23</a:t>
            </a:r>
            <a:r>
              <a:rPr kumimoji="0" lang="ja-JP" altLang="en-US" sz="195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年以降</a:t>
            </a:r>
            <a:r>
              <a:rPr kumimoji="0" lang="ja-JP" altLang="en-US" sz="1950" kern="100" dirty="0" smtClean="0">
                <a:latin typeface="Meiryo UI" panose="020B0604030504040204" pitchFamily="50" charset="-128"/>
                <a:ea typeface="Meiryo UI" panose="020B0604030504040204" pitchFamily="50" charset="-128"/>
                <a:cs typeface="Meiryo UI" panose="020B0604030504040204" pitchFamily="50" charset="-128"/>
              </a:rPr>
              <a:t>微増</a:t>
            </a:r>
            <a:r>
              <a:rPr kumimoji="0" lang="ja-JP" altLang="en-US" sz="195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で推移</a:t>
            </a:r>
            <a:r>
              <a:rPr kumimoji="0" lang="ja-JP" altLang="en-US" sz="1950" kern="100" dirty="0" err="1">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95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H25</a:t>
            </a:r>
            <a:r>
              <a:rPr kumimoji="0" lang="ja-JP" altLang="en-US" sz="195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年は全国</a:t>
            </a:r>
            <a:r>
              <a:rPr kumimoji="0" lang="en-US" altLang="ja-JP" sz="195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3</a:t>
            </a:r>
            <a:r>
              <a:rPr kumimoji="0" lang="ja-JP" altLang="en-US" sz="195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位（</a:t>
            </a:r>
            <a:r>
              <a:rPr kumimoji="0" lang="en-US" altLang="ja-JP" sz="195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0" lang="ja-JP" altLang="en-US" sz="195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位：東京、</a:t>
            </a:r>
            <a:r>
              <a:rPr kumimoji="0" lang="en-US" altLang="ja-JP" sz="195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0" lang="ja-JP" altLang="en-US" sz="195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位：福岡</a:t>
            </a:r>
            <a:r>
              <a:rPr kumimoji="0" lang="ja-JP" altLang="en-US" sz="1950" kern="100" dirty="0">
                <a:latin typeface="Meiryo UI" panose="020B0604030504040204" pitchFamily="50" charset="-128"/>
                <a:ea typeface="Meiryo UI" panose="020B0604030504040204" pitchFamily="50" charset="-128"/>
                <a:cs typeface="Meiryo UI" panose="020B0604030504040204" pitchFamily="50" charset="-128"/>
              </a:rPr>
              <a:t>）。国</a:t>
            </a:r>
            <a:r>
              <a:rPr kumimoji="0" lang="ja-JP" altLang="en-US" sz="195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・地域別では、アジアからの留学生数が約</a:t>
            </a:r>
            <a:r>
              <a:rPr kumimoji="0" lang="en-US" altLang="ja-JP" sz="195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9</a:t>
            </a:r>
            <a:r>
              <a:rPr kumimoji="0" lang="ja-JP" altLang="en-US" sz="195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割を占める。</a:t>
            </a:r>
            <a:endParaRPr kumimoji="0" lang="en-US" altLang="ja-JP" sz="195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71463" lvl="0" indent="-271463" algn="just">
              <a:lnSpc>
                <a:spcPts val="2700"/>
              </a:lnSpc>
              <a:defRPr/>
            </a:pPr>
            <a:r>
              <a:rPr kumimoji="0" lang="ja-JP" altLang="en-US" sz="1950" kern="100"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950" kern="100" dirty="0" smtClean="0">
                <a:latin typeface="Meiryo UI" panose="020B0604030504040204" pitchFamily="50" charset="-128"/>
                <a:ea typeface="Meiryo UI" panose="020B0604030504040204" pitchFamily="50" charset="-128"/>
                <a:cs typeface="Meiryo UI" panose="020B0604030504040204" pitchFamily="50" charset="-128"/>
              </a:rPr>
              <a:t>一方、大阪</a:t>
            </a:r>
            <a:r>
              <a:rPr kumimoji="0" lang="ja-JP" altLang="en-US" sz="1950" kern="100" dirty="0">
                <a:latin typeface="Meiryo UI" panose="020B0604030504040204" pitchFamily="50" charset="-128"/>
                <a:ea typeface="Meiryo UI" panose="020B0604030504040204" pitchFamily="50" charset="-128"/>
                <a:cs typeface="Meiryo UI" panose="020B0604030504040204" pitchFamily="50" charset="-128"/>
              </a:rPr>
              <a:t>から海外へ留学する学生・生徒数は徐々に増加している。</a:t>
            </a:r>
          </a:p>
          <a:p>
            <a:pPr marL="271463" lvl="0" indent="-271463" algn="just">
              <a:lnSpc>
                <a:spcPts val="2700"/>
              </a:lnSpc>
              <a:defRPr/>
            </a:pPr>
            <a:r>
              <a:rPr kumimoji="0" lang="ja-JP" altLang="en-US" sz="1950" kern="100"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950" kern="100" dirty="0" smtClean="0">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950" kern="100" dirty="0" smtClean="0">
                <a:latin typeface="Meiryo UI" panose="020B0604030504040204" pitchFamily="50" charset="-128"/>
                <a:ea typeface="Meiryo UI" panose="020B0604030504040204" pitchFamily="50" charset="-128"/>
                <a:cs typeface="Meiryo UI" panose="020B0604030504040204" pitchFamily="50" charset="-128"/>
              </a:rPr>
              <a:t>H20</a:t>
            </a:r>
            <a:r>
              <a:rPr kumimoji="0" lang="ja-JP" altLang="en-US" sz="1950" kern="100" dirty="0">
                <a:latin typeface="Meiryo UI" panose="020B0604030504040204" pitchFamily="50" charset="-128"/>
                <a:ea typeface="Meiryo UI" panose="020B0604030504040204" pitchFamily="50" charset="-128"/>
                <a:cs typeface="Meiryo UI" panose="020B0604030504040204" pitchFamily="50" charset="-128"/>
              </a:rPr>
              <a:t>年度：</a:t>
            </a:r>
            <a:r>
              <a:rPr kumimoji="0" lang="en-US" altLang="ja-JP" sz="1950" kern="100" dirty="0">
                <a:latin typeface="Meiryo UI" panose="020B0604030504040204" pitchFamily="50" charset="-128"/>
                <a:ea typeface="Meiryo UI" panose="020B0604030504040204" pitchFamily="50" charset="-128"/>
                <a:cs typeface="Meiryo UI" panose="020B0604030504040204" pitchFamily="50" charset="-128"/>
              </a:rPr>
              <a:t>1,684</a:t>
            </a:r>
            <a:r>
              <a:rPr kumimoji="0" lang="ja-JP" altLang="en-US" sz="1950" kern="100" dirty="0">
                <a:latin typeface="Meiryo UI" panose="020B0604030504040204" pitchFamily="50" charset="-128"/>
                <a:ea typeface="Meiryo UI" panose="020B0604030504040204" pitchFamily="50" charset="-128"/>
                <a:cs typeface="Meiryo UI" panose="020B0604030504040204" pitchFamily="50" charset="-128"/>
              </a:rPr>
              <a:t>人 ⇒ </a:t>
            </a:r>
            <a:r>
              <a:rPr kumimoji="0" lang="en-US" altLang="ja-JP" sz="1950" kern="100" dirty="0">
                <a:latin typeface="Meiryo UI" panose="020B0604030504040204" pitchFamily="50" charset="-128"/>
                <a:ea typeface="Meiryo UI" panose="020B0604030504040204" pitchFamily="50" charset="-128"/>
                <a:cs typeface="Meiryo UI" panose="020B0604030504040204" pitchFamily="50" charset="-128"/>
              </a:rPr>
              <a:t>H22</a:t>
            </a:r>
            <a:r>
              <a:rPr kumimoji="0" lang="ja-JP" altLang="en-US" sz="1950" kern="100" dirty="0">
                <a:latin typeface="Meiryo UI" panose="020B0604030504040204" pitchFamily="50" charset="-128"/>
                <a:ea typeface="Meiryo UI" panose="020B0604030504040204" pitchFamily="50" charset="-128"/>
                <a:cs typeface="Meiryo UI" panose="020B0604030504040204" pitchFamily="50" charset="-128"/>
              </a:rPr>
              <a:t>年度：</a:t>
            </a:r>
            <a:r>
              <a:rPr kumimoji="0" lang="en-US" altLang="ja-JP" sz="1950" kern="100" dirty="0">
                <a:latin typeface="Meiryo UI" panose="020B0604030504040204" pitchFamily="50" charset="-128"/>
                <a:ea typeface="Meiryo UI" panose="020B0604030504040204" pitchFamily="50" charset="-128"/>
                <a:cs typeface="Meiryo UI" panose="020B0604030504040204" pitchFamily="50" charset="-128"/>
              </a:rPr>
              <a:t>1,984</a:t>
            </a:r>
            <a:r>
              <a:rPr kumimoji="0" lang="ja-JP" altLang="en-US" sz="1950" kern="100" dirty="0" smtClean="0">
                <a:latin typeface="Meiryo UI" panose="020B0604030504040204" pitchFamily="50" charset="-128"/>
                <a:ea typeface="Meiryo UI" panose="020B0604030504040204" pitchFamily="50" charset="-128"/>
                <a:cs typeface="Meiryo UI" panose="020B0604030504040204" pitchFamily="50" charset="-128"/>
              </a:rPr>
              <a:t>人　⇒　</a:t>
            </a:r>
            <a:r>
              <a:rPr kumimoji="0" lang="en-US" altLang="ja-JP" sz="1950" kern="100" dirty="0" smtClean="0">
                <a:latin typeface="Meiryo UI" panose="020B0604030504040204" pitchFamily="50" charset="-128"/>
                <a:ea typeface="Meiryo UI" panose="020B0604030504040204" pitchFamily="50" charset="-128"/>
                <a:cs typeface="Meiryo UI" panose="020B0604030504040204" pitchFamily="50" charset="-128"/>
              </a:rPr>
              <a:t>H23</a:t>
            </a:r>
            <a:r>
              <a:rPr kumimoji="0" lang="ja-JP" altLang="en-US" sz="1950" kern="100" dirty="0" smtClean="0">
                <a:latin typeface="Meiryo UI" panose="020B0604030504040204" pitchFamily="50" charset="-128"/>
                <a:ea typeface="Meiryo UI" panose="020B0604030504040204" pitchFamily="50" charset="-128"/>
                <a:cs typeface="Meiryo UI" panose="020B0604030504040204" pitchFamily="50" charset="-128"/>
              </a:rPr>
              <a:t>年度：</a:t>
            </a:r>
            <a:r>
              <a:rPr kumimoji="0" lang="en-US" altLang="ja-JP" sz="1950" kern="100" dirty="0" smtClean="0">
                <a:latin typeface="Meiryo UI" panose="020B0604030504040204" pitchFamily="50" charset="-128"/>
                <a:ea typeface="Meiryo UI" panose="020B0604030504040204" pitchFamily="50" charset="-128"/>
                <a:cs typeface="Meiryo UI" panose="020B0604030504040204" pitchFamily="50" charset="-128"/>
              </a:rPr>
              <a:t>2,350</a:t>
            </a:r>
            <a:r>
              <a:rPr kumimoji="0" lang="ja-JP" altLang="en-US" sz="1950" kern="100" dirty="0" smtClean="0">
                <a:latin typeface="Meiryo UI" panose="020B0604030504040204" pitchFamily="50" charset="-128"/>
                <a:ea typeface="Meiryo UI" panose="020B0604030504040204" pitchFamily="50" charset="-128"/>
                <a:cs typeface="Meiryo UI" panose="020B0604030504040204" pitchFamily="50" charset="-128"/>
              </a:rPr>
              <a:t>人）</a:t>
            </a:r>
            <a:endParaRPr kumimoji="0" lang="ja-JP" altLang="en-US" sz="195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36512" y="3575973"/>
            <a:ext cx="4608511" cy="492443"/>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受入</a:t>
            </a:r>
            <a:r>
              <a:rPr lang="zh-CN" altLang="en-US" sz="1400" dirty="0" smtClean="0">
                <a:latin typeface="Meiryo UI" panose="020B0604030504040204" pitchFamily="50" charset="-128"/>
                <a:ea typeface="Meiryo UI" panose="020B0604030504040204" pitchFamily="50" charset="-128"/>
                <a:cs typeface="Meiryo UI" panose="020B0604030504040204" pitchFamily="50" charset="-128"/>
              </a:rPr>
              <a:t>留学生数</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日現在）</a:t>
            </a:r>
            <a:endParaRPr lang="en-US" altLang="zh-CN" sz="14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zh-CN"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zh-CN" altLang="en-US" sz="1200" dirty="0">
                <a:latin typeface="Meiryo UI" panose="020B0604030504040204" pitchFamily="50" charset="-128"/>
                <a:ea typeface="Meiryo UI" panose="020B0604030504040204" pitchFamily="50" charset="-128"/>
                <a:cs typeface="Meiryo UI" panose="020B0604030504040204" pitchFamily="50" charset="-128"/>
              </a:rPr>
              <a:t>出典：日本学生支援機構「外国人留学生在籍状況調査結果」）</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3466384106"/>
              </p:ext>
            </p:extLst>
          </p:nvPr>
        </p:nvGraphicFramePr>
        <p:xfrm>
          <a:off x="107503" y="3913696"/>
          <a:ext cx="4245612" cy="2868199"/>
        </p:xfrm>
        <a:graphic>
          <a:graphicData uri="http://schemas.openxmlformats.org/drawingml/2006/table">
            <a:tbl>
              <a:tblPr firstRow="1" firstCol="1" bandRow="1"/>
              <a:tblGrid>
                <a:gridCol w="646747"/>
                <a:gridCol w="719773"/>
                <a:gridCol w="719773"/>
                <a:gridCol w="719773"/>
                <a:gridCol w="719773"/>
                <a:gridCol w="719773"/>
              </a:tblGrid>
              <a:tr h="374646">
                <a:tc gridSpan="5">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endPar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r">
                        <a:lnSpc>
                          <a:spcPct val="100000"/>
                        </a:lnSpc>
                        <a:spcAft>
                          <a:spcPts val="0"/>
                        </a:spcAft>
                      </a:pPr>
                      <a:endParaRPr lang="ja-JP" sz="1600" kern="100" dirty="0">
                        <a:effectLst/>
                        <a:latin typeface="HGPｺﾞｼｯｸE" pitchFamily="50" charset="-128"/>
                        <a:ea typeface="HGPｺﾞｼｯｸE" pitchFamily="50" charset="-128"/>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endPar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453373">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ctr">
                        <a:lnSpc>
                          <a:spcPct val="100000"/>
                        </a:lnSpc>
                        <a:spcAft>
                          <a:spcPts val="0"/>
                        </a:spcAft>
                      </a:pPr>
                      <a:r>
                        <a:rPr lang="en-US"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ctr">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a:t>
                      </a:r>
                      <a:r>
                        <a:rPr 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21</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ctr">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a:t>
                      </a:r>
                      <a:r>
                        <a:rPr 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22</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ctr">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a:t>
                      </a:r>
                      <a:r>
                        <a:rPr 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ctr">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a:t>
                      </a:r>
                      <a:r>
                        <a:rPr 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H25</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40030">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ctr">
                        <a:lnSpc>
                          <a:spcPct val="100000"/>
                        </a:lnSpc>
                        <a:spcAft>
                          <a:spcPts val="0"/>
                        </a:spcAft>
                      </a:pP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10,576</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10,791</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10,325</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10,521</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10,533</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r>
              <a:tr h="340030">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ctr">
                        <a:lnSpc>
                          <a:spcPct val="100000"/>
                        </a:lnSpc>
                        <a:spcAft>
                          <a:spcPts val="0"/>
                        </a:spcAft>
                      </a:pP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43,775</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45,617</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43,188</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43,500</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42,791</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40030">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ctr">
                        <a:lnSpc>
                          <a:spcPct val="100000"/>
                        </a:lnSpc>
                        <a:spcAft>
                          <a:spcPts val="0"/>
                        </a:spcAft>
                      </a:pP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福岡県</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7,578</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9,665</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10,635</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10,434</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10,779</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40030">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ctr">
                        <a:lnSpc>
                          <a:spcPct val="100000"/>
                        </a:lnSpc>
                        <a:spcAft>
                          <a:spcPts val="0"/>
                        </a:spcAft>
                      </a:pP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愛知県</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6,471</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6,773</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6,706</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6,623</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6,214</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40030">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ctr">
                        <a:lnSpc>
                          <a:spcPct val="100000"/>
                        </a:lnSpc>
                        <a:spcAft>
                          <a:spcPts val="0"/>
                        </a:spcAft>
                      </a:pP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京都府</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5,377</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5,896</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6,246</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6,900</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7,243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40030">
                <a:tc>
                  <a:txBody>
                    <a:bodyPr/>
                    <a:lstStyle/>
                    <a:p>
                      <a:pPr algn="ctr">
                        <a:lnSpc>
                          <a:spcPct val="100000"/>
                        </a:lnSpc>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132,720</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141,774</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138,075</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137,756</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135,519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1" name="正方形/長方形 10"/>
          <p:cNvSpPr/>
          <p:nvPr/>
        </p:nvSpPr>
        <p:spPr>
          <a:xfrm>
            <a:off x="4283968" y="3575973"/>
            <a:ext cx="4608004" cy="492443"/>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国・地域別の大阪</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府内受入留学生数</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日現在）</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出典：大阪府府民文化部（資料提供：日本学生支援機構））</a:t>
            </a:r>
          </a:p>
        </p:txBody>
      </p:sp>
      <p:graphicFrame>
        <p:nvGraphicFramePr>
          <p:cNvPr id="12" name="表 11"/>
          <p:cNvGraphicFramePr>
            <a:graphicFrameLocks noGrp="1"/>
          </p:cNvGraphicFramePr>
          <p:nvPr>
            <p:extLst>
              <p:ext uri="{D42A27DB-BD31-4B8C-83A1-F6EECF244321}">
                <p14:modId xmlns:p14="http://schemas.microsoft.com/office/powerpoint/2010/main" val="2009027410"/>
              </p:ext>
            </p:extLst>
          </p:nvPr>
        </p:nvGraphicFramePr>
        <p:xfrm>
          <a:off x="4406649" y="4075514"/>
          <a:ext cx="4701855" cy="2421356"/>
        </p:xfrm>
        <a:graphic>
          <a:graphicData uri="http://schemas.openxmlformats.org/drawingml/2006/table">
            <a:tbl>
              <a:tblPr firstRow="1" firstCol="1" bandRow="1"/>
              <a:tblGrid>
                <a:gridCol w="233612"/>
                <a:gridCol w="663961"/>
                <a:gridCol w="634047"/>
                <a:gridCol w="634047"/>
                <a:gridCol w="634047"/>
                <a:gridCol w="634047"/>
                <a:gridCol w="634047"/>
                <a:gridCol w="634047"/>
              </a:tblGrid>
              <a:tr h="0">
                <a:tc gridSpan="7">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ja-JP" sz="1200" kern="100" dirty="0">
                          <a:solidFill>
                            <a:schemeClr val="tx1"/>
                          </a:solidFill>
                          <a:effectLst/>
                          <a:latin typeface="HGPｺﾞｼｯｸE" pitchFamily="50" charset="-128"/>
                          <a:ea typeface="HGPｺﾞｼｯｸE" pitchFamily="50" charset="-128"/>
                          <a:cs typeface="Times New Roman"/>
                        </a:rPr>
                        <a:t>（人）</a:t>
                      </a:r>
                    </a:p>
                  </a:txBody>
                  <a:tcPr marL="68580" marR="68580" marT="0" marB="0">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r">
                        <a:lnSpc>
                          <a:spcPct val="100000"/>
                        </a:lnSpc>
                        <a:spcAft>
                          <a:spcPts val="0"/>
                        </a:spcAft>
                      </a:pP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0">
                <a:tc gridSpan="2">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 </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H</a:t>
                      </a:r>
                      <a:r>
                        <a:rPr lang="en-US" sz="1200" kern="100" dirty="0" smtClean="0">
                          <a:solidFill>
                            <a:schemeClr val="tx1"/>
                          </a:solidFill>
                          <a:effectLst/>
                          <a:latin typeface="HGPｺﾞｼｯｸE" pitchFamily="50" charset="-128"/>
                          <a:ea typeface="HGPｺﾞｼｯｸE" pitchFamily="50" charset="-128"/>
                          <a:cs typeface="Times New Roman"/>
                        </a:rPr>
                        <a:t>20</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H</a:t>
                      </a:r>
                      <a:r>
                        <a:rPr lang="en-US" sz="1200" kern="100" dirty="0" smtClean="0">
                          <a:solidFill>
                            <a:schemeClr val="tx1"/>
                          </a:solidFill>
                          <a:effectLst/>
                          <a:latin typeface="HGPｺﾞｼｯｸE" pitchFamily="50" charset="-128"/>
                          <a:ea typeface="HGPｺﾞｼｯｸE" pitchFamily="50" charset="-128"/>
                          <a:cs typeface="Times New Roman"/>
                        </a:rPr>
                        <a:t>21</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H</a:t>
                      </a:r>
                      <a:r>
                        <a:rPr lang="en-US" sz="1200" kern="100" dirty="0" smtClean="0">
                          <a:solidFill>
                            <a:schemeClr val="tx1"/>
                          </a:solidFill>
                          <a:effectLst/>
                          <a:latin typeface="HGPｺﾞｼｯｸE" pitchFamily="50" charset="-128"/>
                          <a:ea typeface="HGPｺﾞｼｯｸE" pitchFamily="50" charset="-128"/>
                          <a:cs typeface="Times New Roman"/>
                        </a:rPr>
                        <a:t>22</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H</a:t>
                      </a:r>
                      <a:r>
                        <a:rPr lang="en-US" sz="1200" kern="100" dirty="0" smtClean="0">
                          <a:solidFill>
                            <a:schemeClr val="tx1"/>
                          </a:solidFill>
                          <a:effectLst/>
                          <a:latin typeface="HGPｺﾞｼｯｸE" pitchFamily="50" charset="-128"/>
                          <a:ea typeface="HGPｺﾞｼｯｸE" pitchFamily="50" charset="-128"/>
                          <a:cs typeface="Times New Roman"/>
                        </a:rPr>
                        <a:t>23</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H</a:t>
                      </a:r>
                      <a:r>
                        <a:rPr lang="en-US" sz="1200" kern="100" dirty="0" smtClean="0">
                          <a:solidFill>
                            <a:schemeClr val="tx1"/>
                          </a:solidFill>
                          <a:effectLst/>
                          <a:latin typeface="HGPｺﾞｼｯｸE" pitchFamily="50" charset="-128"/>
                          <a:ea typeface="HGPｺﾞｼｯｸE" pitchFamily="50" charset="-128"/>
                          <a:cs typeface="Times New Roman"/>
                        </a:rPr>
                        <a:t>2</a:t>
                      </a:r>
                      <a:r>
                        <a:rPr lang="en-US" altLang="ja-JP" sz="1200" kern="100" dirty="0" smtClean="0">
                          <a:solidFill>
                            <a:schemeClr val="tx1"/>
                          </a:solidFill>
                          <a:effectLst/>
                          <a:latin typeface="HGPｺﾞｼｯｸE" pitchFamily="50" charset="-128"/>
                          <a:ea typeface="HGPｺﾞｼｯｸE" pitchFamily="50" charset="-128"/>
                          <a:cs typeface="Times New Roman"/>
                        </a:rPr>
                        <a:t>4</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H25</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0">
                <a:tc gridSpan="2">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1200" kern="100" dirty="0">
                          <a:solidFill>
                            <a:schemeClr val="tx1"/>
                          </a:solidFill>
                          <a:effectLst/>
                          <a:latin typeface="HGPｺﾞｼｯｸE" pitchFamily="50" charset="-128"/>
                          <a:ea typeface="HGPｺﾞｼｯｸE" pitchFamily="50" charset="-128"/>
                          <a:cs typeface="Times New Roman"/>
                        </a:rPr>
                        <a:t>アジア</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9,248</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9,484</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9,683</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9,422</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9,456</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9,487</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 </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1200" kern="100" dirty="0">
                          <a:solidFill>
                            <a:schemeClr val="tx1"/>
                          </a:solidFill>
                          <a:effectLst/>
                          <a:latin typeface="HGPｺﾞｼｯｸE" pitchFamily="50" charset="-128"/>
                          <a:ea typeface="HGPｺﾞｼｯｸE" pitchFamily="50" charset="-128"/>
                          <a:cs typeface="Times New Roman"/>
                        </a:rPr>
                        <a:t>中国</a:t>
                      </a: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6,691</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6,843</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7,000</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6,722</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6,688</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6,704</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r>
              <a:tr h="0">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 </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1200" kern="100" dirty="0">
                          <a:solidFill>
                            <a:schemeClr val="tx1"/>
                          </a:solidFill>
                          <a:effectLst/>
                          <a:latin typeface="HGPｺﾞｼｯｸE" pitchFamily="50" charset="-128"/>
                          <a:ea typeface="HGPｺﾞｼｯｸE" pitchFamily="50" charset="-128"/>
                          <a:cs typeface="Times New Roman"/>
                        </a:rPr>
                        <a:t>韓国</a:t>
                      </a: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1,233</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1,195</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1,185</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1,067</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1,072</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1,007</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r>
              <a:tr h="0">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 </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1200" kern="100" dirty="0">
                          <a:solidFill>
                            <a:schemeClr val="tx1"/>
                          </a:solidFill>
                          <a:effectLst/>
                          <a:latin typeface="HGPｺﾞｼｯｸE" pitchFamily="50" charset="-128"/>
                          <a:ea typeface="HGPｺﾞｼｯｸE" pitchFamily="50" charset="-128"/>
                          <a:cs typeface="Times New Roman"/>
                        </a:rPr>
                        <a:t>台湾</a:t>
                      </a: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513</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591</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588</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623</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666</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719</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26796">
                <a:tc gridSpan="2">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1200" kern="100" dirty="0">
                          <a:solidFill>
                            <a:schemeClr val="tx1"/>
                          </a:solidFill>
                          <a:effectLst/>
                          <a:latin typeface="HGPｺﾞｼｯｸE" pitchFamily="50" charset="-128"/>
                          <a:ea typeface="HGPｺﾞｼｯｸE" pitchFamily="50" charset="-128"/>
                          <a:cs typeface="Times New Roman"/>
                        </a:rPr>
                        <a:t>ヨーロッパ</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368</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395</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429</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372</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442</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467</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0">
                <a:tc gridSpan="2">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1200" kern="100" dirty="0">
                          <a:solidFill>
                            <a:schemeClr val="tx1"/>
                          </a:solidFill>
                          <a:effectLst/>
                          <a:latin typeface="HGPｺﾞｼｯｸE" pitchFamily="50" charset="-128"/>
                          <a:ea typeface="HGPｺﾞｼｯｸE" pitchFamily="50" charset="-128"/>
                          <a:cs typeface="Times New Roman"/>
                        </a:rPr>
                        <a:t>中近東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115</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110</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107</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104</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125</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119</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0">
                <a:tc gridSpan="2">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1200" kern="100" dirty="0">
                          <a:solidFill>
                            <a:schemeClr val="tx1"/>
                          </a:solidFill>
                          <a:effectLst/>
                          <a:latin typeface="HGPｺﾞｼｯｸE" pitchFamily="50" charset="-128"/>
                          <a:ea typeface="HGPｺﾞｼｯｸE" pitchFamily="50" charset="-128"/>
                          <a:cs typeface="Times New Roman"/>
                        </a:rPr>
                        <a:t>アフリカ</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62</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59</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59</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49</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46</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47</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0">
                <a:tc gridSpan="2">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1200" kern="100" dirty="0">
                          <a:solidFill>
                            <a:schemeClr val="tx1"/>
                          </a:solidFill>
                          <a:effectLst/>
                          <a:latin typeface="HGPｺﾞｼｯｸE" pitchFamily="50" charset="-128"/>
                          <a:ea typeface="HGPｺﾞｼｯｸE" pitchFamily="50" charset="-128"/>
                          <a:cs typeface="Times New Roman"/>
                        </a:rPr>
                        <a:t>オセアニア</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72</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77</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68</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59</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50</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47</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0">
                <a:tc gridSpan="2">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1200" kern="100" dirty="0">
                          <a:solidFill>
                            <a:schemeClr val="tx1"/>
                          </a:solidFill>
                          <a:effectLst/>
                          <a:latin typeface="HGPｺﾞｼｯｸE" pitchFamily="50" charset="-128"/>
                          <a:ea typeface="HGPｺﾞｼｯｸE" pitchFamily="50" charset="-128"/>
                          <a:cs typeface="Times New Roman"/>
                        </a:rPr>
                        <a:t>北米</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343</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366</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364</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250</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333</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294</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0">
                <a:tc gridSpan="2">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1200" kern="100" dirty="0">
                          <a:solidFill>
                            <a:schemeClr val="tx1"/>
                          </a:solidFill>
                          <a:effectLst/>
                          <a:latin typeface="HGPｺﾞｼｯｸE" pitchFamily="50" charset="-128"/>
                          <a:ea typeface="HGPｺﾞｼｯｸE" pitchFamily="50" charset="-128"/>
                          <a:cs typeface="Times New Roman"/>
                        </a:rPr>
                        <a:t>中南米</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81</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85</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81</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69</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69</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72</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0">
                <a:tc gridSpan="2">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ctr">
                        <a:lnSpc>
                          <a:spcPct val="100000"/>
                        </a:lnSpc>
                        <a:spcAft>
                          <a:spcPts val="0"/>
                        </a:spcAft>
                      </a:pPr>
                      <a:r>
                        <a:rPr lang="ja-JP" sz="1200" kern="100" dirty="0">
                          <a:solidFill>
                            <a:schemeClr val="tx1"/>
                          </a:solidFill>
                          <a:effectLst/>
                          <a:latin typeface="HGPｺﾞｼｯｸE" pitchFamily="50" charset="-128"/>
                          <a:ea typeface="HGPｺﾞｼｯｸE" pitchFamily="50" charset="-128"/>
                          <a:cs typeface="Times New Roman"/>
                        </a:rPr>
                        <a:t>計</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10,289</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10,576</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10,791</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10,325</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10,521</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10,533</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5627577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354525" y="116632"/>
            <a:ext cx="8562975" cy="2452211"/>
          </a:xfrm>
          <a:prstGeom prst="roundRect">
            <a:avLst>
              <a:gd name="adj" fmla="val 9052"/>
            </a:avLst>
          </a:prstGeom>
          <a:noFill/>
          <a:ln w="12700" cap="flat" cmpd="sng" algn="ctr">
            <a:solidFill>
              <a:sysClr val="windowText" lastClr="000000"/>
            </a:solidFill>
            <a:prstDash val="solid"/>
          </a:ln>
          <a:effectLst/>
        </p:spPr>
        <p:txBody>
          <a:bodyPr wrap="square">
            <a:spAutoFit/>
          </a:bodyPr>
          <a:lstStyle/>
          <a:p>
            <a:pPr marL="271463" marR="0" lvl="0" indent="-271463" algn="just" defTabSz="914400" eaLnBrk="1" fontAlgn="auto" latinLnBrk="0" hangingPunct="1">
              <a:lnSpc>
                <a:spcPct val="100000"/>
              </a:lnSpc>
              <a:spcBef>
                <a:spcPts val="0"/>
              </a:spcBef>
              <a:spcAft>
                <a:spcPts val="0"/>
              </a:spcAft>
              <a:buClrTx/>
              <a:buSzTx/>
              <a:buFontTx/>
              <a:buNone/>
              <a:tabLst/>
              <a:defRPr/>
            </a:pPr>
            <a:r>
              <a:rPr kumimoji="0" lang="en-US" altLang="ja-JP" sz="20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20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外国人の就業・生活環境</a:t>
            </a:r>
            <a:r>
              <a:rPr kumimoji="0" lang="en-US" altLang="ja-JP" sz="20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271463" marR="0" lvl="0" indent="-271463" algn="just" defTabSz="914400" eaLnBrk="1" fontAlgn="auto" latinLnBrk="0" hangingPunct="1">
              <a:lnSpc>
                <a:spcPct val="100000"/>
              </a:lnSpc>
              <a:spcBef>
                <a:spcPts val="0"/>
              </a:spcBef>
              <a:spcAft>
                <a:spcPts val="0"/>
              </a:spcAft>
              <a:buClrTx/>
              <a:buSzTx/>
              <a:buFontTx/>
              <a:buNone/>
              <a:tabLst/>
              <a:defRPr/>
            </a:pPr>
            <a:r>
              <a:rPr kumimoji="0" lang="ja-JP" altLang="en-US"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ja-JP" altLang="en-US"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外国人労働者</a:t>
            </a:r>
            <a:r>
              <a:rPr kumimoji="0"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数</a:t>
            </a:r>
            <a:r>
              <a:rPr kumimoji="0" lang="ja-JP" altLang="en-US"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を都道府県別にみると、東京都が</a:t>
            </a:r>
            <a:r>
              <a:rPr kumimoji="0" lang="en-US" altLang="ja-JP"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27.3</a:t>
            </a:r>
            <a:r>
              <a:rPr kumimoji="0" lang="ja-JP" altLang="en-US"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％を占めており、次いで愛知</a:t>
            </a:r>
            <a:r>
              <a:rPr kumimoji="0" lang="en-US" altLang="ja-JP"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10.9</a:t>
            </a:r>
            <a:r>
              <a:rPr kumimoji="0" lang="ja-JP" altLang="en-US"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％、神奈川</a:t>
            </a:r>
            <a:r>
              <a:rPr kumimoji="0" lang="en-US" altLang="ja-JP"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5.9</a:t>
            </a:r>
            <a:r>
              <a:rPr kumimoji="0" lang="ja-JP" altLang="en-US"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b="0" i="0" u="sng"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a:t>
            </a:r>
            <a:r>
              <a:rPr kumimoji="0" lang="en-US" altLang="ja-JP" b="0" i="0" u="sng"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5.3</a:t>
            </a:r>
            <a:r>
              <a:rPr kumimoji="0" lang="ja-JP" altLang="en-US" b="0" i="0" u="sng"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、静岡</a:t>
            </a:r>
            <a:r>
              <a:rPr kumimoji="0" lang="en-US" altLang="ja-JP"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5.2</a:t>
            </a:r>
            <a:r>
              <a:rPr kumimoji="0" lang="ja-JP" altLang="en-US"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％となっている。</a:t>
            </a:r>
            <a:r>
              <a:rPr kumimoji="0" lang="en-US" altLang="ja-JP" sz="15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(H25.10</a:t>
            </a:r>
            <a:r>
              <a:rPr kumimoji="0" lang="ja-JP" altLang="en-US" sz="15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末現在</a:t>
            </a:r>
            <a:r>
              <a:rPr kumimoji="0" lang="en-US" altLang="ja-JP"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15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71463" marR="0" lvl="0" indent="-271463" algn="just" defTabSz="914400" eaLnBrk="1" fontAlgn="auto" latinLnBrk="0" hangingPunct="1">
              <a:lnSpc>
                <a:spcPct val="100000"/>
              </a:lnSpc>
              <a:spcBef>
                <a:spcPts val="0"/>
              </a:spcBef>
              <a:spcAft>
                <a:spcPts val="0"/>
              </a:spcAft>
              <a:buClrTx/>
              <a:buSzTx/>
              <a:buFontTx/>
              <a:buNone/>
              <a:tabLst/>
              <a:defRPr/>
            </a:pPr>
            <a:r>
              <a:rPr kumimoji="0"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◇在留資格別にみると、外国人労働者のうち、「専門的・技術的分野の在留資格」の割合が最も高いのが東京で</a:t>
            </a:r>
            <a:r>
              <a:rPr kumimoji="0"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33.5</a:t>
            </a:r>
            <a:r>
              <a:rPr kumimoji="0"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％、次いで京都</a:t>
            </a:r>
            <a:r>
              <a:rPr kumimoji="0"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29.0</a:t>
            </a:r>
            <a:r>
              <a:rPr kumimoji="0"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％、沖縄</a:t>
            </a:r>
            <a:r>
              <a:rPr kumimoji="0"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27.0</a:t>
            </a:r>
            <a:r>
              <a:rPr kumimoji="0"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u="sng"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kumimoji="0" lang="en-US" altLang="ja-JP" u="sng"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24.5</a:t>
            </a:r>
            <a:r>
              <a:rPr kumimoji="0" lang="ja-JP" altLang="en-US" u="sng"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71463" lvl="0" indent="-271463" algn="just">
              <a:defRPr/>
            </a:pPr>
            <a:r>
              <a:rPr kumimoji="0"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◇外国人高度専門人材の受け入れ拡大を図るためには、教育・医療などの生活環境整備が</a:t>
            </a:r>
            <a:r>
              <a:rPr kumimoji="0"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重要。しかし、日本</a:t>
            </a:r>
            <a:r>
              <a:rPr kumimoji="0"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、特に大阪においては、国際的な認定・認証を受けたインターナショナルスクールや医療機関が乏しい状況にある</a:t>
            </a:r>
            <a:endParaRPr kumimoji="0" lang="en-US" altLang="ja-JP" kern="10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251520" y="2708920"/>
            <a:ext cx="4362991" cy="523220"/>
          </a:xfrm>
          <a:prstGeom prst="rect">
            <a:avLst/>
          </a:prstGeom>
        </p:spPr>
        <p:txBody>
          <a:bodyPr wrap="square">
            <a:spAutoFit/>
          </a:bodyPr>
          <a:lstStyle/>
          <a:p>
            <a:pPr marL="177800" indent="-177800"/>
            <a:r>
              <a:rPr lang="ja-JP" altLang="ja-JP" sz="1400" dirty="0" smtClean="0">
                <a:latin typeface="HGPｺﾞｼｯｸE" pitchFamily="50" charset="-128"/>
                <a:ea typeface="HGPｺﾞｼｯｸE" pitchFamily="50" charset="-128"/>
              </a:rPr>
              <a:t>■</a:t>
            </a:r>
            <a:r>
              <a:rPr lang="ja-JP" altLang="en-US" sz="1400" dirty="0" smtClean="0">
                <a:latin typeface="HGPｺﾞｼｯｸE" pitchFamily="50" charset="-128"/>
                <a:ea typeface="HGPｺﾞｼｯｸE" pitchFamily="50" charset="-128"/>
              </a:rPr>
              <a:t>国際バカロレアの認定を受けたインターナショナルスクール数</a:t>
            </a:r>
            <a:r>
              <a:rPr lang="zh-CN" altLang="en-US" sz="1200" dirty="0" smtClean="0">
                <a:latin typeface="HGPｺﾞｼｯｸE" pitchFamily="50" charset="-128"/>
                <a:ea typeface="HGPｺﾞｼｯｸE" pitchFamily="50" charset="-128"/>
              </a:rPr>
              <a:t>（</a:t>
            </a:r>
            <a:r>
              <a:rPr lang="zh-CN" altLang="en-US" sz="1200" dirty="0">
                <a:latin typeface="HGPｺﾞｼｯｸE" pitchFamily="50" charset="-128"/>
                <a:ea typeface="HGPｺﾞｼｯｸE" pitchFamily="50" charset="-128"/>
              </a:rPr>
              <a:t>出典</a:t>
            </a:r>
            <a:r>
              <a:rPr lang="zh-CN" altLang="en-US" sz="1200" dirty="0" smtClean="0">
                <a:latin typeface="HGPｺﾞｼｯｸE" pitchFamily="50" charset="-128"/>
                <a:ea typeface="HGPｺﾞｼｯｸE" pitchFamily="50" charset="-128"/>
              </a:rPr>
              <a:t>：</a:t>
            </a:r>
            <a:r>
              <a:rPr lang="ja-JP" altLang="en-US" sz="1200" dirty="0" smtClean="0">
                <a:latin typeface="HGPｺﾞｼｯｸE" pitchFamily="50" charset="-128"/>
                <a:ea typeface="HGPｺﾞｼｯｸE" pitchFamily="50" charset="-128"/>
              </a:rPr>
              <a:t>文部科学省</a:t>
            </a:r>
            <a:r>
              <a:rPr lang="ja-JP" altLang="en-US" sz="1200" dirty="0">
                <a:latin typeface="HGPｺﾞｼｯｸE" pitchFamily="50" charset="-128"/>
                <a:ea typeface="HGPｺﾞｼｯｸE" pitchFamily="50" charset="-128"/>
              </a:rPr>
              <a:t>ホームページ</a:t>
            </a:r>
            <a:r>
              <a:rPr lang="ja-JP" altLang="en-US" sz="1200" dirty="0" smtClean="0">
                <a:latin typeface="HGPｺﾞｼｯｸE" pitchFamily="50" charset="-128"/>
                <a:ea typeface="HGPｺﾞｼｯｸE" pitchFamily="50" charset="-128"/>
              </a:rPr>
              <a:t>　　</a:t>
            </a:r>
            <a:r>
              <a:rPr lang="en-US" altLang="ja-JP" sz="1200" dirty="0" smtClean="0">
                <a:latin typeface="HGPｺﾞｼｯｸE" pitchFamily="50" charset="-128"/>
                <a:ea typeface="HGPｺﾞｼｯｸE" pitchFamily="50" charset="-128"/>
              </a:rPr>
              <a:t>2013.10</a:t>
            </a:r>
            <a:r>
              <a:rPr lang="ja-JP" altLang="en-US" sz="1200" dirty="0" smtClean="0">
                <a:latin typeface="HGPｺﾞｼｯｸE" pitchFamily="50" charset="-128"/>
                <a:ea typeface="HGPｺﾞｼｯｸE" pitchFamily="50" charset="-128"/>
              </a:rPr>
              <a:t>現在</a:t>
            </a:r>
            <a:r>
              <a:rPr lang="zh-CN" altLang="en-US" sz="1200" dirty="0" smtClean="0">
                <a:latin typeface="HGPｺﾞｼｯｸE" pitchFamily="50" charset="-128"/>
                <a:ea typeface="HGPｺﾞｼｯｸE" pitchFamily="50" charset="-128"/>
              </a:rPr>
              <a:t>）</a:t>
            </a:r>
            <a:endParaRPr lang="ja-JP" altLang="en-US" sz="1200" dirty="0">
              <a:latin typeface="HGPｺﾞｼｯｸE" pitchFamily="50" charset="-128"/>
              <a:ea typeface="HGPｺﾞｼｯｸE"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3798103861"/>
              </p:ext>
            </p:extLst>
          </p:nvPr>
        </p:nvGraphicFramePr>
        <p:xfrm>
          <a:off x="517000" y="3232140"/>
          <a:ext cx="3962040" cy="2594692"/>
        </p:xfrm>
        <a:graphic>
          <a:graphicData uri="http://schemas.openxmlformats.org/drawingml/2006/table">
            <a:tbl>
              <a:tblPr firstRow="1" bandRow="1">
                <a:tableStyleId>{5940675A-B579-460E-94D1-54222C63F5DA}</a:tableStyleId>
              </a:tblPr>
              <a:tblGrid>
                <a:gridCol w="2881920"/>
                <a:gridCol w="1080120"/>
              </a:tblGrid>
              <a:tr h="309583">
                <a:tc>
                  <a:txBody>
                    <a:bodyPr/>
                    <a:lstStyle/>
                    <a:p>
                      <a:pPr algn="ctr"/>
                      <a:r>
                        <a:rPr kumimoji="1" lang="ja-JP" altLang="en-US" sz="1400" dirty="0" smtClean="0"/>
                        <a:t>都道府県</a:t>
                      </a:r>
                      <a:endParaRPr kumimoji="1" lang="ja-JP" altLang="en-US" sz="1400" dirty="0"/>
                    </a:p>
                  </a:txBody>
                  <a:tcPr>
                    <a:solidFill>
                      <a:schemeClr val="bg1">
                        <a:lumMod val="85000"/>
                      </a:schemeClr>
                    </a:solidFill>
                  </a:tcPr>
                </a:tc>
                <a:tc>
                  <a:txBody>
                    <a:bodyPr/>
                    <a:lstStyle/>
                    <a:p>
                      <a:pPr algn="ctr"/>
                      <a:r>
                        <a:rPr kumimoji="1" lang="ja-JP" altLang="en-US" sz="1400" dirty="0" smtClean="0"/>
                        <a:t>認定校数</a:t>
                      </a:r>
                      <a:endParaRPr kumimoji="1" lang="ja-JP" altLang="en-US" sz="1400" dirty="0"/>
                    </a:p>
                  </a:txBody>
                  <a:tcPr>
                    <a:solidFill>
                      <a:schemeClr val="bg1">
                        <a:lumMod val="85000"/>
                      </a:schemeClr>
                    </a:solidFill>
                  </a:tcPr>
                </a:tc>
              </a:tr>
              <a:tr h="309583">
                <a:tc>
                  <a:txBody>
                    <a:bodyPr/>
                    <a:lstStyle/>
                    <a:p>
                      <a:r>
                        <a:rPr kumimoji="1" lang="ja-JP" altLang="en-US" sz="1400" dirty="0" smtClean="0"/>
                        <a:t>東京都</a:t>
                      </a:r>
                      <a:endParaRPr kumimoji="1" lang="ja-JP" altLang="en-US" sz="1400" dirty="0"/>
                    </a:p>
                  </a:txBody>
                  <a:tcPr/>
                </a:tc>
                <a:tc>
                  <a:txBody>
                    <a:bodyPr/>
                    <a:lstStyle/>
                    <a:p>
                      <a:pPr algn="r"/>
                      <a:r>
                        <a:rPr kumimoji="1" lang="ja-JP" altLang="en-US" sz="1400" dirty="0" smtClean="0"/>
                        <a:t>８校</a:t>
                      </a:r>
                      <a:endParaRPr kumimoji="1" lang="ja-JP" altLang="en-US" sz="1400" dirty="0"/>
                    </a:p>
                  </a:txBody>
                  <a:tcPr/>
                </a:tc>
              </a:tr>
              <a:tr h="309583">
                <a:tc>
                  <a:txBody>
                    <a:bodyPr/>
                    <a:lstStyle/>
                    <a:p>
                      <a:r>
                        <a:rPr kumimoji="1" lang="ja-JP" altLang="en-US" sz="1400" dirty="0" smtClean="0"/>
                        <a:t>神奈川県、京都府</a:t>
                      </a:r>
                      <a:endParaRPr kumimoji="1" lang="ja-JP" altLang="en-US" sz="1400" dirty="0"/>
                    </a:p>
                  </a:txBody>
                  <a:tcPr/>
                </a:tc>
                <a:tc>
                  <a:txBody>
                    <a:bodyPr/>
                    <a:lstStyle/>
                    <a:p>
                      <a:pPr algn="r"/>
                      <a:r>
                        <a:rPr kumimoji="1" lang="ja-JP" altLang="en-US" sz="1400" dirty="0" smtClean="0"/>
                        <a:t>３校</a:t>
                      </a:r>
                      <a:endParaRPr kumimoji="1" lang="ja-JP" altLang="en-US" sz="1400" dirty="0"/>
                    </a:p>
                  </a:txBody>
                  <a:tcPr/>
                </a:tc>
              </a:tr>
              <a:tr h="309583">
                <a:tc>
                  <a:txBody>
                    <a:bodyPr/>
                    <a:lstStyle/>
                    <a:p>
                      <a:r>
                        <a:rPr kumimoji="1" lang="ja-JP" altLang="en-US" sz="1400" b="1" dirty="0" smtClean="0"/>
                        <a:t>大阪府</a:t>
                      </a:r>
                      <a:endParaRPr kumimoji="1" lang="en-US" altLang="ja-JP" sz="1400" b="1" dirty="0" smtClean="0"/>
                    </a:p>
                    <a:p>
                      <a:r>
                        <a:rPr kumimoji="1" lang="ja-JP" altLang="en-US" sz="1050" b="1" dirty="0" smtClean="0"/>
                        <a:t>（関西学院大阪インターナショナルスクール、</a:t>
                      </a:r>
                      <a:endParaRPr kumimoji="1" lang="en-US" altLang="ja-JP" sz="1050" b="1" dirty="0" smtClean="0"/>
                    </a:p>
                    <a:p>
                      <a:r>
                        <a:rPr kumimoji="1" lang="ja-JP" altLang="en-US" sz="1050" b="1" dirty="0" smtClean="0"/>
                        <a:t>大阪</a:t>
                      </a:r>
                      <a:r>
                        <a:rPr kumimoji="1" lang="en-US" altLang="ja-JP" sz="1050" b="1" dirty="0" smtClean="0"/>
                        <a:t>YMCA</a:t>
                      </a:r>
                      <a:r>
                        <a:rPr kumimoji="1" lang="ja-JP" altLang="en-US" sz="1050" b="1" dirty="0" smtClean="0"/>
                        <a:t>インターナショナルスクール）</a:t>
                      </a:r>
                      <a:endParaRPr kumimoji="1" lang="en-US" altLang="ja-JP" sz="1050" b="1" dirty="0" smtClean="0"/>
                    </a:p>
                    <a:p>
                      <a:r>
                        <a:rPr kumimoji="1" lang="ja-JP" altLang="en-US" sz="1400" dirty="0" smtClean="0"/>
                        <a:t>兵庫県、広島県、福岡県</a:t>
                      </a:r>
                      <a:endParaRPr kumimoji="1" lang="en-US" altLang="ja-JP" sz="1400" dirty="0" smtClean="0"/>
                    </a:p>
                  </a:txBody>
                  <a:tcPr/>
                </a:tc>
                <a:tc>
                  <a:txBody>
                    <a:bodyPr/>
                    <a:lstStyle/>
                    <a:p>
                      <a:pPr algn="r"/>
                      <a:r>
                        <a:rPr kumimoji="1" lang="ja-JP" altLang="en-US" sz="1400" dirty="0" smtClean="0"/>
                        <a:t>各２校</a:t>
                      </a:r>
                      <a:endParaRPr kumimoji="1" lang="ja-JP" altLang="en-US" sz="1400" dirty="0"/>
                    </a:p>
                  </a:txBody>
                  <a:tcPr/>
                </a:tc>
              </a:tr>
              <a:tr h="324291">
                <a:tc>
                  <a:txBody>
                    <a:bodyPr/>
                    <a:lstStyle/>
                    <a:p>
                      <a:r>
                        <a:rPr kumimoji="1" lang="ja-JP" altLang="en-US" sz="1400" dirty="0" smtClean="0"/>
                        <a:t>茨城県、群馬県、静岡県、愛知県、</a:t>
                      </a:r>
                      <a:endParaRPr kumimoji="1" lang="en-US" altLang="ja-JP" sz="1400" dirty="0" smtClean="0"/>
                    </a:p>
                    <a:p>
                      <a:r>
                        <a:rPr kumimoji="1" lang="ja-JP" altLang="en-US" sz="1400" dirty="0" smtClean="0"/>
                        <a:t>沖縄県</a:t>
                      </a:r>
                      <a:endParaRPr kumimoji="1" lang="ja-JP" altLang="en-US" sz="1400" dirty="0"/>
                    </a:p>
                  </a:txBody>
                  <a:tcPr/>
                </a:tc>
                <a:tc>
                  <a:txBody>
                    <a:bodyPr/>
                    <a:lstStyle/>
                    <a:p>
                      <a:pPr algn="r"/>
                      <a:r>
                        <a:rPr kumimoji="1" lang="ja-JP" altLang="en-US" sz="1400" dirty="0" smtClean="0"/>
                        <a:t>各１校</a:t>
                      </a:r>
                      <a:endParaRPr kumimoji="1" lang="ja-JP" altLang="en-US" sz="1400" dirty="0"/>
                    </a:p>
                  </a:txBody>
                  <a:tcPr/>
                </a:tc>
              </a:tr>
              <a:tr h="309583">
                <a:tc>
                  <a:txBody>
                    <a:bodyPr/>
                    <a:lstStyle/>
                    <a:p>
                      <a:pPr algn="ctr"/>
                      <a:r>
                        <a:rPr kumimoji="1" lang="ja-JP" altLang="en-US" sz="1400" dirty="0" smtClean="0"/>
                        <a:t>計</a:t>
                      </a:r>
                      <a:endParaRPr kumimoji="1" lang="ja-JP" altLang="en-US" sz="1400" dirty="0"/>
                    </a:p>
                  </a:txBody>
                  <a:tcPr/>
                </a:tc>
                <a:tc>
                  <a:txBody>
                    <a:bodyPr/>
                    <a:lstStyle/>
                    <a:p>
                      <a:pPr algn="r"/>
                      <a:r>
                        <a:rPr kumimoji="1" lang="ja-JP" altLang="en-US" sz="1400" dirty="0" smtClean="0"/>
                        <a:t>２７校</a:t>
                      </a:r>
                      <a:endParaRPr kumimoji="1" lang="ja-JP" altLang="en-US" sz="1400" dirty="0"/>
                    </a:p>
                  </a:txBody>
                  <a:tcPr/>
                </a:tc>
              </a:tr>
            </a:tbl>
          </a:graphicData>
        </a:graphic>
      </p:graphicFrame>
      <p:sp>
        <p:nvSpPr>
          <p:cNvPr id="10" name="正方形/長方形 9"/>
          <p:cNvSpPr/>
          <p:nvPr/>
        </p:nvSpPr>
        <p:spPr>
          <a:xfrm>
            <a:off x="4526520" y="2708920"/>
            <a:ext cx="4362991" cy="492443"/>
          </a:xfrm>
          <a:prstGeom prst="rect">
            <a:avLst/>
          </a:prstGeom>
        </p:spPr>
        <p:txBody>
          <a:bodyPr wrap="square">
            <a:spAutoFit/>
          </a:bodyPr>
          <a:lstStyle/>
          <a:p>
            <a:pPr marL="177800" indent="-177800"/>
            <a:r>
              <a:rPr lang="ja-JP" altLang="ja-JP" sz="1400" dirty="0" smtClean="0">
                <a:latin typeface="HGPｺﾞｼｯｸE" pitchFamily="50" charset="-128"/>
                <a:ea typeface="HGPｺﾞｼｯｸE" pitchFamily="50" charset="-128"/>
              </a:rPr>
              <a:t>■</a:t>
            </a:r>
            <a:r>
              <a:rPr lang="en-US" altLang="ja-JP" sz="1400" dirty="0" smtClean="0">
                <a:latin typeface="HGPｺﾞｼｯｸE" pitchFamily="50" charset="-128"/>
                <a:ea typeface="HGPｺﾞｼｯｸE" pitchFamily="50" charset="-128"/>
              </a:rPr>
              <a:t>JCI</a:t>
            </a:r>
            <a:r>
              <a:rPr lang="ja-JP" altLang="en-US" sz="1400" dirty="0">
                <a:latin typeface="HGPｺﾞｼｯｸE" pitchFamily="50" charset="-128"/>
                <a:ea typeface="HGPｺﾞｼｯｸE" pitchFamily="50" charset="-128"/>
              </a:rPr>
              <a:t>（国際病院評価機構）認証病院</a:t>
            </a:r>
            <a:r>
              <a:rPr lang="ja-JP" altLang="en-US" sz="1400" dirty="0" smtClean="0">
                <a:latin typeface="HGPｺﾞｼｯｸE" pitchFamily="50" charset="-128"/>
                <a:ea typeface="HGPｺﾞｼｯｸE" pitchFamily="50" charset="-128"/>
              </a:rPr>
              <a:t>数</a:t>
            </a:r>
            <a:endParaRPr lang="en-US" altLang="zh-CN" sz="1400" dirty="0" smtClean="0">
              <a:latin typeface="HGPｺﾞｼｯｸE" pitchFamily="50" charset="-128"/>
              <a:ea typeface="HGPｺﾞｼｯｸE" pitchFamily="50" charset="-128"/>
            </a:endParaRPr>
          </a:p>
          <a:p>
            <a:pPr marL="177800" indent="-177800"/>
            <a:r>
              <a:rPr lang="ja-JP" altLang="en-US" sz="1200" dirty="0" smtClean="0">
                <a:latin typeface="HGPｺﾞｼｯｸE" pitchFamily="50" charset="-128"/>
                <a:ea typeface="HGPｺﾞｼｯｸE" pitchFamily="50" charset="-128"/>
              </a:rPr>
              <a:t>　</a:t>
            </a:r>
            <a:r>
              <a:rPr lang="zh-CN" altLang="en-US" sz="1200" dirty="0" smtClean="0">
                <a:latin typeface="HGPｺﾞｼｯｸE" pitchFamily="50" charset="-128"/>
                <a:ea typeface="HGPｺﾞｼｯｸE" pitchFamily="50" charset="-128"/>
              </a:rPr>
              <a:t>（</a:t>
            </a:r>
            <a:r>
              <a:rPr lang="zh-CN" altLang="en-US" sz="1200" dirty="0">
                <a:latin typeface="HGPｺﾞｼｯｸE" pitchFamily="50" charset="-128"/>
                <a:ea typeface="HGPｺﾞｼｯｸE" pitchFamily="50" charset="-128"/>
              </a:rPr>
              <a:t>出典</a:t>
            </a:r>
            <a:r>
              <a:rPr lang="zh-CN" altLang="en-US" sz="1200" dirty="0" smtClean="0">
                <a:latin typeface="HGPｺﾞｼｯｸE" pitchFamily="50" charset="-128"/>
                <a:ea typeface="HGPｺﾞｼｯｸE" pitchFamily="50" charset="-128"/>
              </a:rPr>
              <a:t>：</a:t>
            </a:r>
            <a:r>
              <a:rPr lang="en-US" altLang="zh-CN" sz="1200" dirty="0" smtClean="0">
                <a:latin typeface="HGPｺﾞｼｯｸE" pitchFamily="50" charset="-128"/>
                <a:ea typeface="HGPｺﾞｼｯｸE" pitchFamily="50" charset="-128"/>
              </a:rPr>
              <a:t>JCI</a:t>
            </a:r>
            <a:r>
              <a:rPr lang="ja-JP" altLang="en-US" sz="1200" dirty="0" smtClean="0">
                <a:latin typeface="HGPｺﾞｼｯｸE" pitchFamily="50" charset="-128"/>
                <a:ea typeface="HGPｺﾞｼｯｸE" pitchFamily="50" charset="-128"/>
              </a:rPr>
              <a:t>ホームページ　　</a:t>
            </a:r>
            <a:r>
              <a:rPr lang="en-US" altLang="ja-JP" sz="1200" dirty="0" smtClean="0">
                <a:latin typeface="HGPｺﾞｼｯｸE" pitchFamily="50" charset="-128"/>
                <a:ea typeface="HGPｺﾞｼｯｸE" pitchFamily="50" charset="-128"/>
              </a:rPr>
              <a:t>2014.3</a:t>
            </a:r>
            <a:r>
              <a:rPr lang="ja-JP" altLang="en-US" sz="1200" dirty="0" smtClean="0">
                <a:latin typeface="HGPｺﾞｼｯｸE" pitchFamily="50" charset="-128"/>
                <a:ea typeface="HGPｺﾞｼｯｸE" pitchFamily="50" charset="-128"/>
              </a:rPr>
              <a:t>現在</a:t>
            </a:r>
            <a:r>
              <a:rPr lang="zh-CN" altLang="en-US" sz="1200" dirty="0" smtClean="0">
                <a:latin typeface="HGPｺﾞｼｯｸE" pitchFamily="50" charset="-128"/>
                <a:ea typeface="HGPｺﾞｼｯｸE" pitchFamily="50" charset="-128"/>
              </a:rPr>
              <a:t>）</a:t>
            </a:r>
            <a:endParaRPr lang="ja-JP" altLang="en-US" sz="1200" dirty="0">
              <a:latin typeface="HGPｺﾞｼｯｸE" pitchFamily="50" charset="-128"/>
              <a:ea typeface="HGPｺﾞｼｯｸE"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1915537570"/>
              </p:ext>
            </p:extLst>
          </p:nvPr>
        </p:nvGraphicFramePr>
        <p:xfrm>
          <a:off x="4747155" y="3229084"/>
          <a:ext cx="4170344" cy="1765956"/>
        </p:xfrm>
        <a:graphic>
          <a:graphicData uri="http://schemas.openxmlformats.org/drawingml/2006/table">
            <a:tbl>
              <a:tblPr firstRow="1" bandRow="1">
                <a:tableStyleId>{5940675A-B579-460E-94D1-54222C63F5DA}</a:tableStyleId>
              </a:tblPr>
              <a:tblGrid>
                <a:gridCol w="2085172"/>
                <a:gridCol w="2085172"/>
              </a:tblGrid>
              <a:tr h="311251">
                <a:tc>
                  <a:txBody>
                    <a:bodyPr/>
                    <a:lstStyle/>
                    <a:p>
                      <a:pPr algn="ctr"/>
                      <a:r>
                        <a:rPr kumimoji="1" lang="ja-JP" altLang="en-US" sz="1400" dirty="0" smtClean="0"/>
                        <a:t>所在地都道府県</a:t>
                      </a:r>
                      <a:endParaRPr kumimoji="1" lang="ja-JP" altLang="en-US" sz="1400" dirty="0"/>
                    </a:p>
                  </a:txBody>
                  <a:tcPr>
                    <a:solidFill>
                      <a:schemeClr val="bg1">
                        <a:lumMod val="85000"/>
                      </a:schemeClr>
                    </a:solidFill>
                  </a:tcPr>
                </a:tc>
                <a:tc>
                  <a:txBody>
                    <a:bodyPr/>
                    <a:lstStyle/>
                    <a:p>
                      <a:pPr algn="ctr"/>
                      <a:r>
                        <a:rPr kumimoji="1" lang="ja-JP" altLang="en-US" sz="1400" dirty="0" smtClean="0"/>
                        <a:t>認定病院数</a:t>
                      </a:r>
                      <a:endParaRPr kumimoji="1" lang="ja-JP" altLang="en-US" sz="1400" dirty="0"/>
                    </a:p>
                  </a:txBody>
                  <a:tcPr>
                    <a:solidFill>
                      <a:schemeClr val="bg1">
                        <a:lumMod val="85000"/>
                      </a:schemeClr>
                    </a:solidFill>
                  </a:tcPr>
                </a:tc>
              </a:tr>
              <a:tr h="311251">
                <a:tc>
                  <a:txBody>
                    <a:bodyPr/>
                    <a:lstStyle/>
                    <a:p>
                      <a:r>
                        <a:rPr kumimoji="1" lang="ja-JP" altLang="en-US" sz="1400" b="0" dirty="0" smtClean="0"/>
                        <a:t>神奈川県</a:t>
                      </a:r>
                      <a:endParaRPr kumimoji="1" lang="ja-JP" altLang="en-US" sz="1400" b="0" dirty="0"/>
                    </a:p>
                  </a:txBody>
                  <a:tcPr/>
                </a:tc>
                <a:tc>
                  <a:txBody>
                    <a:bodyPr/>
                    <a:lstStyle/>
                    <a:p>
                      <a:pPr algn="r"/>
                      <a:r>
                        <a:rPr kumimoji="1" lang="ja-JP" altLang="en-US" sz="1400" b="0" dirty="0" smtClean="0"/>
                        <a:t>３</a:t>
                      </a:r>
                      <a:endParaRPr kumimoji="1" lang="ja-JP" altLang="en-US" sz="1400" b="0" dirty="0"/>
                    </a:p>
                  </a:txBody>
                  <a:tcPr/>
                </a:tc>
              </a:tr>
              <a:tr h="311251">
                <a:tc>
                  <a:txBody>
                    <a:bodyPr/>
                    <a:lstStyle/>
                    <a:p>
                      <a:r>
                        <a:rPr kumimoji="1" lang="ja-JP" altLang="en-US" sz="1400" b="0" dirty="0" smtClean="0"/>
                        <a:t>東京都</a:t>
                      </a:r>
                      <a:endParaRPr kumimoji="1" lang="ja-JP" altLang="en-US" sz="1400" b="0" dirty="0"/>
                    </a:p>
                  </a:txBody>
                  <a:tcPr/>
                </a:tc>
                <a:tc>
                  <a:txBody>
                    <a:bodyPr/>
                    <a:lstStyle/>
                    <a:p>
                      <a:pPr algn="r"/>
                      <a:r>
                        <a:rPr kumimoji="1" lang="ja-JP" altLang="en-US" sz="1400" b="0" dirty="0" smtClean="0"/>
                        <a:t>２</a:t>
                      </a:r>
                      <a:endParaRPr kumimoji="1" lang="ja-JP" altLang="en-US" sz="1400" b="0" dirty="0"/>
                    </a:p>
                  </a:txBody>
                  <a:tcPr/>
                </a:tc>
              </a:tr>
              <a:tr h="520952">
                <a:tc>
                  <a:txBody>
                    <a:bodyPr/>
                    <a:lstStyle/>
                    <a:p>
                      <a:r>
                        <a:rPr kumimoji="1" lang="ja-JP" altLang="en-US" sz="1400" b="0" dirty="0" smtClean="0"/>
                        <a:t>鹿児島県、京都府、</a:t>
                      </a:r>
                      <a:endParaRPr kumimoji="1" lang="en-US" altLang="ja-JP" sz="1400" b="0" dirty="0" smtClean="0"/>
                    </a:p>
                    <a:p>
                      <a:r>
                        <a:rPr kumimoji="1" lang="ja-JP" altLang="en-US" sz="1400" b="0" dirty="0" smtClean="0"/>
                        <a:t>長野県、静岡県、熊本県</a:t>
                      </a:r>
                      <a:endParaRPr kumimoji="1" lang="en-US" altLang="ja-JP" sz="1400" b="0" dirty="0" smtClean="0"/>
                    </a:p>
                  </a:txBody>
                  <a:tcPr/>
                </a:tc>
                <a:tc>
                  <a:txBody>
                    <a:bodyPr/>
                    <a:lstStyle/>
                    <a:p>
                      <a:pPr algn="r"/>
                      <a:r>
                        <a:rPr kumimoji="1" lang="ja-JP" altLang="en-US" sz="1400" b="0" dirty="0" smtClean="0"/>
                        <a:t>各１</a:t>
                      </a:r>
                      <a:endParaRPr kumimoji="1" lang="en-US" altLang="ja-JP" sz="1400" b="0" dirty="0" smtClean="0"/>
                    </a:p>
                  </a:txBody>
                  <a:tcPr/>
                </a:tc>
              </a:tr>
              <a:tr h="311251">
                <a:tc>
                  <a:txBody>
                    <a:bodyPr/>
                    <a:lstStyle/>
                    <a:p>
                      <a:pPr algn="ctr"/>
                      <a:r>
                        <a:rPr kumimoji="1" lang="ja-JP" altLang="en-US" sz="1400" dirty="0" smtClean="0"/>
                        <a:t>計</a:t>
                      </a:r>
                      <a:endParaRPr kumimoji="1" lang="ja-JP" altLang="en-US" sz="1400" dirty="0"/>
                    </a:p>
                  </a:txBody>
                  <a:tcPr/>
                </a:tc>
                <a:tc>
                  <a:txBody>
                    <a:bodyPr/>
                    <a:lstStyle/>
                    <a:p>
                      <a:pPr algn="r"/>
                      <a:r>
                        <a:rPr kumimoji="1" lang="en-US" altLang="ja-JP" sz="1400" baseline="0" dirty="0" smtClean="0"/>
                        <a:t>                   </a:t>
                      </a:r>
                      <a:r>
                        <a:rPr kumimoji="1" lang="ja-JP" altLang="en-US" sz="1400" baseline="0" dirty="0" smtClean="0"/>
                        <a:t>１０</a:t>
                      </a:r>
                      <a:endParaRPr kumimoji="1" lang="en-US" altLang="ja-JP" sz="1400" dirty="0" smtClean="0"/>
                    </a:p>
                  </a:txBody>
                  <a:tcPr/>
                </a:tc>
              </a:tr>
            </a:tbl>
          </a:graphicData>
        </a:graphic>
      </p:graphicFrame>
      <p:sp>
        <p:nvSpPr>
          <p:cNvPr id="12" name="テキスト ボックス 11"/>
          <p:cNvSpPr txBox="1"/>
          <p:nvPr/>
        </p:nvSpPr>
        <p:spPr>
          <a:xfrm>
            <a:off x="395064" y="5874807"/>
            <a:ext cx="4457396" cy="900246"/>
          </a:xfrm>
          <a:prstGeom prst="rect">
            <a:avLst/>
          </a:prstGeom>
          <a:noFill/>
        </p:spPr>
        <p:txBody>
          <a:bodyPr wrap="square" rtlCol="0">
            <a:spAutoFit/>
          </a:bodyPr>
          <a:lstStyle/>
          <a:p>
            <a:r>
              <a:rPr kumimoji="1" lang="ja-JP" altLang="en-US" sz="1050" dirty="0" smtClean="0">
                <a:latin typeface="+mn-ea"/>
              </a:rPr>
              <a:t>（参考）アジア主要国の国際バカロレア認定校数</a:t>
            </a:r>
            <a:endParaRPr kumimoji="1" lang="en-US" altLang="ja-JP" sz="1050" dirty="0" smtClean="0">
              <a:latin typeface="+mn-ea"/>
            </a:endParaRPr>
          </a:p>
          <a:p>
            <a:r>
              <a:rPr lang="ja-JP" altLang="en-US" sz="1050" dirty="0">
                <a:latin typeface="+mn-ea"/>
              </a:rPr>
              <a:t>　</a:t>
            </a:r>
            <a:r>
              <a:rPr lang="ja-JP" altLang="en-US" sz="1050" dirty="0" smtClean="0">
                <a:latin typeface="+mn-ea"/>
              </a:rPr>
              <a:t>　　　　</a:t>
            </a:r>
            <a:r>
              <a:rPr kumimoji="1" lang="ja-JP" altLang="en-US" sz="1050" dirty="0" smtClean="0">
                <a:latin typeface="+mn-ea"/>
              </a:rPr>
              <a:t>（国際バカロレアホームページ　</a:t>
            </a:r>
            <a:r>
              <a:rPr kumimoji="1" lang="en-US" altLang="ja-JP" sz="1050" dirty="0" smtClean="0">
                <a:latin typeface="+mn-ea"/>
              </a:rPr>
              <a:t>2012</a:t>
            </a:r>
            <a:r>
              <a:rPr lang="en-US" altLang="ja-JP" sz="1050" dirty="0" smtClean="0">
                <a:latin typeface="+mn-ea"/>
              </a:rPr>
              <a:t>.</a:t>
            </a:r>
            <a:r>
              <a:rPr kumimoji="1" lang="en-US" altLang="ja-JP" sz="1050" dirty="0" smtClean="0">
                <a:latin typeface="+mn-ea"/>
              </a:rPr>
              <a:t>6</a:t>
            </a:r>
            <a:r>
              <a:rPr lang="ja-JP" altLang="en-US" sz="1050" dirty="0" smtClean="0">
                <a:latin typeface="+mn-ea"/>
              </a:rPr>
              <a:t>現在）</a:t>
            </a:r>
            <a:endParaRPr kumimoji="1" lang="en-US" altLang="ja-JP" sz="1050" dirty="0" smtClean="0">
              <a:latin typeface="+mn-ea"/>
            </a:endParaRPr>
          </a:p>
          <a:p>
            <a:r>
              <a:rPr lang="ja-JP" altLang="en-US" sz="1050" dirty="0">
                <a:latin typeface="+mn-ea"/>
              </a:rPr>
              <a:t>　</a:t>
            </a:r>
            <a:r>
              <a:rPr lang="ja-JP" altLang="en-US" sz="1050" dirty="0" smtClean="0">
                <a:latin typeface="+mn-ea"/>
              </a:rPr>
              <a:t>インド</a:t>
            </a:r>
            <a:r>
              <a:rPr lang="en-US" altLang="ja-JP" sz="1050" dirty="0" smtClean="0">
                <a:latin typeface="+mn-ea"/>
              </a:rPr>
              <a:t>110</a:t>
            </a:r>
            <a:r>
              <a:rPr lang="ja-JP" altLang="en-US" sz="1050" dirty="0" smtClean="0">
                <a:latin typeface="+mn-ea"/>
              </a:rPr>
              <a:t>校、中国</a:t>
            </a:r>
            <a:r>
              <a:rPr lang="en-US" altLang="ja-JP" sz="1050" dirty="0" smtClean="0">
                <a:latin typeface="+mn-ea"/>
              </a:rPr>
              <a:t>80</a:t>
            </a:r>
            <a:r>
              <a:rPr lang="ja-JP" altLang="en-US" sz="1050" dirty="0" smtClean="0">
                <a:latin typeface="+mn-ea"/>
              </a:rPr>
              <a:t>校、香港</a:t>
            </a:r>
            <a:r>
              <a:rPr lang="en-US" altLang="ja-JP" sz="1050" dirty="0" smtClean="0">
                <a:latin typeface="+mn-ea"/>
              </a:rPr>
              <a:t>51</a:t>
            </a:r>
            <a:r>
              <a:rPr lang="ja-JP" altLang="en-US" sz="1050" dirty="0" smtClean="0">
                <a:latin typeface="+mn-ea"/>
              </a:rPr>
              <a:t>校、インドネシア</a:t>
            </a:r>
            <a:r>
              <a:rPr lang="en-US" altLang="ja-JP" sz="1050" dirty="0" smtClean="0">
                <a:latin typeface="+mn-ea"/>
              </a:rPr>
              <a:t>43</a:t>
            </a:r>
            <a:r>
              <a:rPr lang="ja-JP" altLang="en-US" sz="1050" dirty="0" smtClean="0">
                <a:latin typeface="+mn-ea"/>
              </a:rPr>
              <a:t>校、</a:t>
            </a:r>
            <a:endParaRPr lang="en-US" altLang="ja-JP" sz="1050" dirty="0" smtClean="0">
              <a:latin typeface="+mn-ea"/>
            </a:endParaRPr>
          </a:p>
          <a:p>
            <a:r>
              <a:rPr kumimoji="1" lang="ja-JP" altLang="en-US" sz="1050" dirty="0">
                <a:latin typeface="+mn-ea"/>
              </a:rPr>
              <a:t>　</a:t>
            </a:r>
            <a:r>
              <a:rPr kumimoji="1" lang="ja-JP" altLang="en-US" sz="1050" dirty="0" smtClean="0">
                <a:latin typeface="+mn-ea"/>
              </a:rPr>
              <a:t>シンガポール</a:t>
            </a:r>
            <a:r>
              <a:rPr kumimoji="1" lang="en-US" altLang="ja-JP" sz="1050" dirty="0" smtClean="0">
                <a:latin typeface="+mn-ea"/>
              </a:rPr>
              <a:t>29</a:t>
            </a:r>
            <a:r>
              <a:rPr kumimoji="1" lang="ja-JP" altLang="en-US" sz="1050" dirty="0" smtClean="0">
                <a:latin typeface="+mn-ea"/>
              </a:rPr>
              <a:t>校、タイ</a:t>
            </a:r>
            <a:r>
              <a:rPr kumimoji="1" lang="en-US" altLang="ja-JP" sz="1050" dirty="0" smtClean="0">
                <a:latin typeface="+mn-ea"/>
              </a:rPr>
              <a:t>20</a:t>
            </a:r>
            <a:r>
              <a:rPr lang="ja-JP" altLang="en-US" sz="1050" dirty="0" smtClean="0">
                <a:latin typeface="+mn-ea"/>
              </a:rPr>
              <a:t>校、マレーシア</a:t>
            </a:r>
            <a:r>
              <a:rPr lang="en-US" altLang="ja-JP" sz="1050" dirty="0" smtClean="0">
                <a:latin typeface="+mn-ea"/>
              </a:rPr>
              <a:t>18</a:t>
            </a:r>
            <a:r>
              <a:rPr lang="ja-JP" altLang="en-US" sz="1050" dirty="0" smtClean="0">
                <a:latin typeface="+mn-ea"/>
              </a:rPr>
              <a:t>校フィリピン</a:t>
            </a:r>
            <a:r>
              <a:rPr lang="en-US" altLang="ja-JP" sz="1050" dirty="0" smtClean="0">
                <a:latin typeface="+mn-ea"/>
              </a:rPr>
              <a:t>15</a:t>
            </a:r>
            <a:r>
              <a:rPr lang="ja-JP" altLang="en-US" sz="1050" dirty="0" smtClean="0">
                <a:latin typeface="+mn-ea"/>
              </a:rPr>
              <a:t>校、</a:t>
            </a:r>
            <a:endParaRPr lang="en-US" altLang="ja-JP" sz="1050" dirty="0" smtClean="0">
              <a:latin typeface="+mn-ea"/>
            </a:endParaRPr>
          </a:p>
          <a:p>
            <a:r>
              <a:rPr kumimoji="1" lang="ja-JP" altLang="en-US" sz="1050" dirty="0">
                <a:latin typeface="+mn-ea"/>
              </a:rPr>
              <a:t>　</a:t>
            </a:r>
            <a:r>
              <a:rPr kumimoji="1" lang="ja-JP" altLang="en-US" sz="1050" dirty="0" smtClean="0">
                <a:latin typeface="+mn-ea"/>
              </a:rPr>
              <a:t>韓国</a:t>
            </a:r>
            <a:r>
              <a:rPr lang="en-US" altLang="ja-JP" sz="1050" dirty="0">
                <a:latin typeface="+mn-ea"/>
              </a:rPr>
              <a:t>9</a:t>
            </a:r>
            <a:r>
              <a:rPr kumimoji="1" lang="ja-JP" altLang="en-US" sz="1050" dirty="0" smtClean="0">
                <a:latin typeface="+mn-ea"/>
              </a:rPr>
              <a:t>校、台湾</a:t>
            </a:r>
            <a:r>
              <a:rPr lang="en-US" altLang="ja-JP" sz="1050" dirty="0">
                <a:latin typeface="+mn-ea"/>
              </a:rPr>
              <a:t>4</a:t>
            </a:r>
            <a:r>
              <a:rPr kumimoji="1" lang="ja-JP" altLang="en-US" sz="1050" dirty="0" smtClean="0">
                <a:latin typeface="+mn-ea"/>
              </a:rPr>
              <a:t>校</a:t>
            </a:r>
            <a:endParaRPr kumimoji="1" lang="ja-JP" altLang="en-US" sz="1050" dirty="0">
              <a:latin typeface="+mn-ea"/>
            </a:endParaRPr>
          </a:p>
        </p:txBody>
      </p:sp>
      <p:sp>
        <p:nvSpPr>
          <p:cNvPr id="13" name="テキスト ボックス 12"/>
          <p:cNvSpPr txBox="1"/>
          <p:nvPr/>
        </p:nvSpPr>
        <p:spPr>
          <a:xfrm>
            <a:off x="4571528" y="5085184"/>
            <a:ext cx="4457396" cy="738664"/>
          </a:xfrm>
          <a:prstGeom prst="rect">
            <a:avLst/>
          </a:prstGeom>
          <a:noFill/>
        </p:spPr>
        <p:txBody>
          <a:bodyPr wrap="square" rtlCol="0">
            <a:spAutoFit/>
          </a:bodyPr>
          <a:lstStyle/>
          <a:p>
            <a:r>
              <a:rPr kumimoji="1" lang="ja-JP" altLang="en-US" sz="1050" dirty="0" smtClean="0">
                <a:latin typeface="+mn-ea"/>
              </a:rPr>
              <a:t>（</a:t>
            </a:r>
            <a:r>
              <a:rPr lang="ja-JP" altLang="en-US" sz="1050" dirty="0">
                <a:latin typeface="+mn-ea"/>
              </a:rPr>
              <a:t>参考）アジア主要国の</a:t>
            </a:r>
            <a:r>
              <a:rPr lang="en-US" altLang="ja-JP" sz="1050" dirty="0">
                <a:latin typeface="+mn-ea"/>
              </a:rPr>
              <a:t>JCI</a:t>
            </a:r>
            <a:r>
              <a:rPr lang="ja-JP" altLang="en-US" sz="1050" dirty="0">
                <a:latin typeface="+mn-ea"/>
              </a:rPr>
              <a:t>認証病院数（</a:t>
            </a:r>
            <a:r>
              <a:rPr lang="en-US" altLang="ja-JP" sz="1050" dirty="0">
                <a:latin typeface="+mn-ea"/>
              </a:rPr>
              <a:t>JCI</a:t>
            </a:r>
            <a:r>
              <a:rPr lang="ja-JP" altLang="en-US" sz="1050" dirty="0">
                <a:latin typeface="+mn-ea"/>
              </a:rPr>
              <a:t>ホームページ　</a:t>
            </a:r>
            <a:r>
              <a:rPr lang="en-US" altLang="ja-JP" sz="1050" dirty="0">
                <a:latin typeface="+mn-ea"/>
              </a:rPr>
              <a:t>2012.6</a:t>
            </a:r>
            <a:r>
              <a:rPr lang="ja-JP" altLang="en-US" sz="1050" dirty="0">
                <a:latin typeface="+mn-ea"/>
              </a:rPr>
              <a:t>現在）</a:t>
            </a:r>
          </a:p>
          <a:p>
            <a:r>
              <a:rPr lang="ja-JP" altLang="en-US" sz="1050" dirty="0">
                <a:latin typeface="+mn-ea"/>
              </a:rPr>
              <a:t>　</a:t>
            </a:r>
            <a:r>
              <a:rPr lang="ja-JP" altLang="en-US" sz="1050" dirty="0" smtClean="0">
                <a:latin typeface="+mn-ea"/>
              </a:rPr>
              <a:t>　タイ</a:t>
            </a:r>
            <a:r>
              <a:rPr lang="en-US" altLang="ja-JP" sz="1050" dirty="0">
                <a:latin typeface="+mn-ea"/>
              </a:rPr>
              <a:t>37</a:t>
            </a:r>
            <a:r>
              <a:rPr lang="ja-JP" altLang="en-US" sz="1050" dirty="0" smtClean="0">
                <a:latin typeface="+mn-ea"/>
              </a:rPr>
              <a:t>病院、中国</a:t>
            </a:r>
            <a:r>
              <a:rPr lang="en-US" altLang="ja-JP" sz="1050" dirty="0">
                <a:latin typeface="+mn-ea"/>
              </a:rPr>
              <a:t>32</a:t>
            </a:r>
            <a:r>
              <a:rPr lang="ja-JP" altLang="en-US" sz="1050" dirty="0" smtClean="0">
                <a:latin typeface="+mn-ea"/>
              </a:rPr>
              <a:t>病院、インド</a:t>
            </a:r>
            <a:r>
              <a:rPr lang="en-US" altLang="ja-JP" sz="1050" dirty="0">
                <a:latin typeface="+mn-ea"/>
              </a:rPr>
              <a:t>21</a:t>
            </a:r>
            <a:r>
              <a:rPr lang="ja-JP" altLang="en-US" sz="1050" dirty="0" smtClean="0">
                <a:latin typeface="+mn-ea"/>
              </a:rPr>
              <a:t>病院、韓国</a:t>
            </a:r>
            <a:r>
              <a:rPr lang="en-US" altLang="ja-JP" sz="1050" dirty="0" smtClean="0">
                <a:latin typeface="+mn-ea"/>
              </a:rPr>
              <a:t>28</a:t>
            </a:r>
            <a:r>
              <a:rPr lang="ja-JP" altLang="en-US" sz="1050" dirty="0" smtClean="0">
                <a:latin typeface="+mn-ea"/>
              </a:rPr>
              <a:t>病院、</a:t>
            </a:r>
            <a:endParaRPr lang="en-US" altLang="ja-JP" sz="1050" dirty="0" smtClean="0">
              <a:latin typeface="+mn-ea"/>
            </a:endParaRPr>
          </a:p>
          <a:p>
            <a:r>
              <a:rPr lang="ja-JP" altLang="en-US" sz="1050" dirty="0">
                <a:latin typeface="+mn-ea"/>
              </a:rPr>
              <a:t>　</a:t>
            </a:r>
            <a:r>
              <a:rPr lang="ja-JP" altLang="en-US" sz="1050" dirty="0" smtClean="0">
                <a:latin typeface="+mn-ea"/>
              </a:rPr>
              <a:t>　シンガポール</a:t>
            </a:r>
            <a:r>
              <a:rPr lang="en-US" altLang="ja-JP" sz="1050" dirty="0" smtClean="0">
                <a:latin typeface="+mn-ea"/>
              </a:rPr>
              <a:t>21</a:t>
            </a:r>
            <a:r>
              <a:rPr lang="ja-JP" altLang="en-US" sz="1050" dirty="0" smtClean="0">
                <a:latin typeface="+mn-ea"/>
              </a:rPr>
              <a:t>病院、台湾</a:t>
            </a:r>
            <a:r>
              <a:rPr lang="en-US" altLang="ja-JP" sz="1050" dirty="0" smtClean="0">
                <a:latin typeface="+mn-ea"/>
              </a:rPr>
              <a:t>13</a:t>
            </a:r>
            <a:r>
              <a:rPr lang="ja-JP" altLang="en-US" sz="1050" dirty="0" smtClean="0">
                <a:latin typeface="+mn-ea"/>
              </a:rPr>
              <a:t>病院、マレーシア</a:t>
            </a:r>
            <a:r>
              <a:rPr lang="en-US" altLang="ja-JP" sz="1050" dirty="0" smtClean="0">
                <a:latin typeface="+mn-ea"/>
              </a:rPr>
              <a:t>13</a:t>
            </a:r>
            <a:r>
              <a:rPr lang="ja-JP" altLang="en-US" sz="1050" dirty="0" smtClean="0">
                <a:latin typeface="+mn-ea"/>
              </a:rPr>
              <a:t>病院、</a:t>
            </a:r>
            <a:endParaRPr lang="en-US" altLang="ja-JP" sz="1050" dirty="0" smtClean="0">
              <a:latin typeface="+mn-ea"/>
            </a:endParaRPr>
          </a:p>
          <a:p>
            <a:r>
              <a:rPr lang="en-US" altLang="ja-JP" sz="1050" dirty="0">
                <a:latin typeface="+mn-ea"/>
              </a:rPr>
              <a:t> </a:t>
            </a:r>
            <a:r>
              <a:rPr lang="en-US" altLang="ja-JP" sz="1050" dirty="0" smtClean="0">
                <a:latin typeface="+mn-ea"/>
              </a:rPr>
              <a:t>   </a:t>
            </a:r>
            <a:r>
              <a:rPr lang="ja-JP" altLang="en-US" sz="1050" dirty="0" smtClean="0">
                <a:latin typeface="+mn-ea"/>
              </a:rPr>
              <a:t>インドネシア</a:t>
            </a:r>
            <a:r>
              <a:rPr lang="en-US" altLang="ja-JP" sz="1050" dirty="0" smtClean="0">
                <a:latin typeface="+mn-ea"/>
              </a:rPr>
              <a:t>14</a:t>
            </a:r>
            <a:r>
              <a:rPr lang="ja-JP" altLang="en-US" sz="1050" dirty="0" smtClean="0">
                <a:latin typeface="+mn-ea"/>
              </a:rPr>
              <a:t>病院、フィリピン</a:t>
            </a:r>
            <a:r>
              <a:rPr lang="en-US" altLang="ja-JP" sz="1050" dirty="0" smtClean="0">
                <a:latin typeface="+mn-ea"/>
              </a:rPr>
              <a:t>6</a:t>
            </a:r>
            <a:r>
              <a:rPr lang="ja-JP" altLang="en-US" sz="1050" dirty="0" smtClean="0">
                <a:latin typeface="+mn-ea"/>
              </a:rPr>
              <a:t>病院</a:t>
            </a:r>
            <a:endParaRPr lang="ja-JP" altLang="en-US" sz="1050" dirty="0">
              <a:latin typeface="+mn-ea"/>
            </a:endParaRPr>
          </a:p>
        </p:txBody>
      </p:sp>
      <p:sp>
        <p:nvSpPr>
          <p:cNvPr id="14" name="テキスト ボックス 13"/>
          <p:cNvSpPr txBox="1"/>
          <p:nvPr/>
        </p:nvSpPr>
        <p:spPr>
          <a:xfrm>
            <a:off x="8803486" y="6608385"/>
            <a:ext cx="37702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13</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217874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315672" y="332656"/>
            <a:ext cx="8562975" cy="1844536"/>
          </a:xfrm>
          <a:prstGeom prst="roundRect">
            <a:avLst>
              <a:gd name="adj" fmla="val 9052"/>
            </a:avLst>
          </a:prstGeom>
          <a:noFill/>
          <a:ln w="12700" cap="flat" cmpd="sng" algn="ctr">
            <a:solidFill>
              <a:sysClr val="windowText" lastClr="000000"/>
            </a:solidFill>
            <a:prstDash val="solid"/>
          </a:ln>
          <a:effectLst/>
        </p:spPr>
        <p:txBody>
          <a:bodyPr wrap="square">
            <a:spAutoFit/>
          </a:bodyPr>
          <a:lstStyle/>
          <a:p>
            <a:pPr marL="271463" marR="0" lvl="0" indent="-271463" algn="just" defTabSz="914400" eaLnBrk="1" fontAlgn="auto" latinLnBrk="0" hangingPunct="1">
              <a:lnSpc>
                <a:spcPts val="2600"/>
              </a:lnSpc>
              <a:spcBef>
                <a:spcPts val="0"/>
              </a:spcBef>
              <a:spcAft>
                <a:spcPts val="0"/>
              </a:spcAft>
              <a:buClrTx/>
              <a:buSzTx/>
              <a:buFontTx/>
              <a:buNone/>
              <a:tabLst/>
              <a:defRPr/>
            </a:pPr>
            <a:r>
              <a:rPr kumimoji="0" lang="en-US" altLang="ja-JP" sz="20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国家戦略</a:t>
            </a:r>
            <a:r>
              <a:rPr kumimoji="0"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a:t>
            </a:r>
            <a:r>
              <a:rPr kumimoji="0"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区</a:t>
            </a:r>
            <a:r>
              <a:rPr kumimoji="0"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a:t>
            </a:r>
            <a:r>
              <a:rPr kumimoji="0"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よるビジネス・生活環境の整備</a:t>
            </a:r>
            <a:r>
              <a:rPr kumimoji="0" lang="en-US" altLang="ja-JP" sz="20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271463" lvl="0" indent="-271463" algn="just">
              <a:lnSpc>
                <a:spcPts val="2600"/>
              </a:lnSpc>
              <a:defRPr/>
            </a:pPr>
            <a:r>
              <a:rPr kumimoji="0" lang="ja-JP" altLang="en-US" sz="20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2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20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世界で一番ビジネスしやすい環境を創出することを目的に設置された「国家戦略特区」においては、外国企業・外国人のビジネス・生活環境の整備に向けた規制緩和も予定されていることから、今後は、この特区を最大限活用しながら、さまざまな障壁を打ち破っていくことが必要。</a:t>
            </a:r>
            <a:endParaRPr kumimoji="0" lang="en-US" altLang="ja-JP" sz="2000" kern="10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354524" y="5605014"/>
            <a:ext cx="8562975" cy="923330"/>
          </a:xfrm>
          <a:prstGeom prst="rect">
            <a:avLst/>
          </a:prstGeom>
          <a:solidFill>
            <a:schemeClr val="accent2">
              <a:lumMod val="60000"/>
              <a:lumOff val="40000"/>
            </a:schemeClr>
          </a:solidFill>
          <a:ln w="19050" cap="flat" cmpd="sng" algn="ctr">
            <a:solidFill>
              <a:sysClr val="windowText" lastClr="000000"/>
            </a:solidFill>
            <a:prstDash val="solid"/>
          </a:ln>
          <a:effectLst/>
        </p:spPr>
        <p:txBody>
          <a:bodyPr>
            <a:spAutoFit/>
          </a:bodyPr>
          <a:lstStyle/>
          <a:p>
            <a:pPr algn="ctr">
              <a:defRPr/>
            </a:pP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大阪の成長をけん引するグローバル人材の更なる育成・呼び込みに加え</a:t>
            </a:r>
            <a:endPar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endParaRPr>
          </a:p>
          <a:p>
            <a:pPr algn="ctr">
              <a:defRPr/>
            </a:pP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特区を活用した外国人高度人材の就業・生活環境の改善などにより、</a:t>
            </a:r>
            <a:endPar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endParaRPr>
          </a:p>
          <a:p>
            <a:pPr algn="ctr">
              <a:defRPr/>
            </a:pP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大阪の都市競争力の強化を目指す</a:t>
            </a:r>
            <a:endParaRPr kumimoji="0" lang="ja-JP" altLang="en-US"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二等辺三角形 4"/>
          <p:cNvSpPr/>
          <p:nvPr/>
        </p:nvSpPr>
        <p:spPr>
          <a:xfrm rot="10800000">
            <a:off x="3617637" y="5019022"/>
            <a:ext cx="2036748" cy="325610"/>
          </a:xfrm>
          <a:prstGeom prst="triangl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6" name="角丸四角形 5"/>
          <p:cNvSpPr/>
          <p:nvPr/>
        </p:nvSpPr>
        <p:spPr>
          <a:xfrm>
            <a:off x="279160" y="2571828"/>
            <a:ext cx="8637746" cy="2308324"/>
          </a:xfrm>
          <a:prstGeom prst="roundRect">
            <a:avLst>
              <a:gd name="adj" fmla="val 1562"/>
            </a:avLst>
          </a:prstGeom>
          <a:noFill/>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marL="271463" lvl="0" indent="-271463" algn="just"/>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lvl="0" indent="-271463" algn="just"/>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５－１　「国家戦略特区」の実現</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lvl="0" indent="-271463" algn="just"/>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◇新たに講ずべき具体的施策（＊外国企業・外国人のビジネス・生活環境整備に係るもの））</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lvl="0" indent="-271463" algn="just"/>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・法人設立手続の簡素化・迅速化</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lvl="0" indent="-271463" algn="just"/>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・一体的な保税地域の設置の推進</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lvl="0" indent="-271463" algn="just"/>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・女性の活躍推進、家事支援ニーズへの対応のための外国人家事支援人材の活用</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lvl="0" indent="-271463" algn="just"/>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・国家戦略特区での創業人材の受入れ及び多様な外国人受入れのための新たな仕組み</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lvl="0" indent="-271463" algn="just"/>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・時間でなく成果で評価される制度への改革</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lvl="0" indent="-271463" algn="just"/>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・公立学校運営の民間開放（民間委託方式に</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よ</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る学校の公設・民営等）</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279160" y="2391808"/>
            <a:ext cx="8636000" cy="360040"/>
          </a:xfrm>
          <a:prstGeom prst="rect">
            <a:avLst/>
          </a:prstGeom>
          <a:gradFill>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日本再興戦略</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改訂</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H26.6.24</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）より国家戦略特区部分抜粋</a:t>
            </a:r>
            <a:endParaRPr kumimoji="1" lang="ja-JP" altLang="en-US" sz="1600" dirty="0"/>
          </a:p>
        </p:txBody>
      </p:sp>
    </p:spTree>
    <p:extLst>
      <p:ext uri="{BB962C8B-B14F-4D97-AF65-F5344CB8AC3E}">
        <p14:creationId xmlns:p14="http://schemas.microsoft.com/office/powerpoint/2010/main" val="32388639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8803486" y="6608385"/>
            <a:ext cx="37702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14</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863903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52413" y="476672"/>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251520" y="76562"/>
            <a:ext cx="7848872" cy="400110"/>
          </a:xfrm>
          <a:prstGeom prst="rect">
            <a:avLst/>
          </a:prstGeom>
          <a:noFill/>
        </p:spPr>
        <p:txBody>
          <a:bodyPr wrap="square" rtlCol="0">
            <a:spAutoFit/>
          </a:bodyPr>
          <a:lstStyle/>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阻害</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要因等の</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状況　　～都市圏における中間所得層の減少</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角丸四角形 3"/>
          <p:cNvSpPr/>
          <p:nvPr/>
        </p:nvSpPr>
        <p:spPr>
          <a:xfrm>
            <a:off x="252413" y="539859"/>
            <a:ext cx="8568059" cy="3341251"/>
          </a:xfrm>
          <a:prstGeom prst="roundRect">
            <a:avLst>
              <a:gd name="adj" fmla="val 541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71463" indent="-271463" algn="just">
              <a:defRPr/>
            </a:pPr>
            <a:r>
              <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府内の所得格差</a:t>
            </a:r>
            <a:r>
              <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defRPr/>
            </a:pP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大阪府は他の自治体に比べ、成長を支える中間所得層の減少及び低所得者層の増加が大きい</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lnSpc>
                <a:spcPts val="1500"/>
              </a:lnSpc>
              <a:defRPr/>
            </a:pPr>
            <a:endPar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defRPr/>
            </a:pP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所得</a:t>
            </a:r>
            <a:r>
              <a:rPr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格差を示すジニ係数</a:t>
            </a:r>
            <a:r>
              <a:rPr lang="ja-JP" altLang="en-US"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（社会における所得分配の不平等さを測る指標</a:t>
            </a:r>
            <a:r>
              <a:rPr lang="ja-JP" altLang="en-US" sz="15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は二人</a:t>
            </a:r>
            <a:r>
              <a:rPr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以上の世帯において過去よりも</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悪化。</a:t>
            </a:r>
            <a:r>
              <a:rPr lang="ja-JP" altLang="en-US" sz="15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5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H21</a:t>
            </a:r>
            <a:r>
              <a:rPr lang="ja-JP" altLang="en-US" sz="15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年は</a:t>
            </a:r>
            <a:r>
              <a:rPr lang="en-US" altLang="ja-JP"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0.336</a:t>
            </a:r>
            <a:r>
              <a:rPr lang="ja-JP" altLang="en-US"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と、沖縄（</a:t>
            </a:r>
            <a:r>
              <a:rPr lang="en-US" altLang="ja-JP"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0.339</a:t>
            </a:r>
            <a:r>
              <a:rPr lang="ja-JP" altLang="en-US"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）に次ぎ格差が大きい状況</a:t>
            </a:r>
            <a:r>
              <a:rPr lang="ja-JP" altLang="en-US" sz="15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また、</a:t>
            </a:r>
            <a:r>
              <a:rPr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所得階層</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別世帯数割合も、特に</a:t>
            </a:r>
            <a:r>
              <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500</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万円～</a:t>
            </a:r>
            <a:r>
              <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999</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万円の層が減少し、中間所得層が減少。他方で、</a:t>
            </a:r>
            <a:r>
              <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300</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万円未満の世帯が増加。</a:t>
            </a:r>
            <a:endPar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lnSpc>
                <a:spcPts val="1500"/>
              </a:lnSpc>
              <a:defRPr/>
            </a:pPr>
            <a:endParaRPr lang="en-US" altLang="ja-JP"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defRPr/>
            </a:pP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また</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一人</a:t>
            </a:r>
            <a:r>
              <a:rPr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あたり府民所得をみると、かつて</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H3</a:t>
            </a:r>
            <a:r>
              <a:rPr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年度は全国</a:t>
            </a:r>
            <a:r>
              <a:rPr lang="en-US" altLang="ja-JP"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位</a:t>
            </a:r>
            <a:r>
              <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算出の基準が</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異なる</a:t>
            </a:r>
            <a:r>
              <a:rPr lang="en-US" altLang="ja-JP"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であった</a:t>
            </a:r>
            <a:r>
              <a:rPr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が、直近の</a:t>
            </a:r>
            <a:r>
              <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H23</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r>
              <a:rPr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では全国</a:t>
            </a:r>
            <a:r>
              <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位となり、過去</a:t>
            </a:r>
            <a:r>
              <a:rPr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最低だった</a:t>
            </a:r>
            <a:r>
              <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H15</a:t>
            </a:r>
            <a:r>
              <a:rPr lang="ja-JP" altLang="en-US" kern="1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Ｈ</a:t>
            </a:r>
            <a:r>
              <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16</a:t>
            </a:r>
            <a:r>
              <a:rPr lang="ja-JP" altLang="en-US" kern="1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Ｈ</a:t>
            </a:r>
            <a:r>
              <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22</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r>
              <a:rPr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と同じ水準にまで落ち込んでいる</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10"/>
          <p:cNvSpPr>
            <a:spLocks noChangeArrowheads="1"/>
          </p:cNvSpPr>
          <p:nvPr/>
        </p:nvSpPr>
        <p:spPr bwMode="auto">
          <a:xfrm>
            <a:off x="107504" y="3861048"/>
            <a:ext cx="547171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a:r>
              <a:rPr lang="ja-JP"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ジニ係数の推移</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（出典：総務省「全国消費実態調査」）</a:t>
            </a:r>
          </a:p>
        </p:txBody>
      </p:sp>
      <p:graphicFrame>
        <p:nvGraphicFramePr>
          <p:cNvPr id="7" name="表 6"/>
          <p:cNvGraphicFramePr>
            <a:graphicFrameLocks noGrp="1"/>
          </p:cNvGraphicFramePr>
          <p:nvPr>
            <p:extLst>
              <p:ext uri="{D42A27DB-BD31-4B8C-83A1-F6EECF244321}">
                <p14:modId xmlns:p14="http://schemas.microsoft.com/office/powerpoint/2010/main" val="2284546211"/>
              </p:ext>
            </p:extLst>
          </p:nvPr>
        </p:nvGraphicFramePr>
        <p:xfrm>
          <a:off x="179512" y="4361472"/>
          <a:ext cx="4091111" cy="2017984"/>
        </p:xfrm>
        <a:graphic>
          <a:graphicData uri="http://schemas.openxmlformats.org/drawingml/2006/table">
            <a:tbl>
              <a:tblPr firstRow="1" firstCol="1" bandRow="1"/>
              <a:tblGrid>
                <a:gridCol w="1066253"/>
                <a:gridCol w="1008286"/>
                <a:gridCol w="1008286"/>
                <a:gridCol w="1008286"/>
              </a:tblGrid>
              <a:tr h="368912">
                <a:tc>
                  <a:txBody>
                    <a:bodyPr/>
                    <a:lstStyle/>
                    <a:p>
                      <a:pPr algn="ctr">
                        <a:lnSpc>
                          <a:spcPct val="100000"/>
                        </a:lnSpc>
                      </a:pP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98" marR="68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H11</a:t>
                      </a:r>
                      <a:r>
                        <a:rPr 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年</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98" marR="68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00000"/>
                        </a:lnSpc>
                        <a:spcAft>
                          <a:spcPts val="0"/>
                        </a:spcAft>
                      </a:pPr>
                      <a:r>
                        <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H16</a:t>
                      </a:r>
                      <a:r>
                        <a:rPr 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年</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98" marR="68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00000"/>
                        </a:lnSpc>
                        <a:spcAft>
                          <a:spcPts val="0"/>
                        </a:spcAft>
                      </a:pPr>
                      <a:r>
                        <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H21</a:t>
                      </a:r>
                      <a:r>
                        <a:rPr 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年</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98" marR="68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368912">
                <a:tc>
                  <a:txBody>
                    <a:bodyPr/>
                    <a:lstStyle/>
                    <a:p>
                      <a:pPr algn="ctr">
                        <a:lnSpc>
                          <a:spcPct val="100000"/>
                        </a:lnSpc>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大阪府</a:t>
                      </a:r>
                    </a:p>
                  </a:txBody>
                  <a:tcPr marL="68598" marR="68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00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0.296</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30</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位）</a:t>
                      </a:r>
                    </a:p>
                  </a:txBody>
                  <a:tcPr marL="68598" marR="68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00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0.323</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45</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位）</a:t>
                      </a:r>
                    </a:p>
                  </a:txBody>
                  <a:tcPr marL="68598" marR="68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00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0.336</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46</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位）</a:t>
                      </a:r>
                    </a:p>
                  </a:txBody>
                  <a:tcPr marL="68598" marR="68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68912">
                <a:tc>
                  <a:txBody>
                    <a:bodyPr/>
                    <a:lstStyle/>
                    <a:p>
                      <a:pPr algn="ctr">
                        <a:lnSpc>
                          <a:spcPct val="100000"/>
                        </a:lnSpc>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東京都</a:t>
                      </a:r>
                    </a:p>
                  </a:txBody>
                  <a:tcPr marL="68598" marR="68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0.314</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42</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位）</a:t>
                      </a:r>
                    </a:p>
                  </a:txBody>
                  <a:tcPr marL="68598" marR="68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0.314</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42</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位）</a:t>
                      </a:r>
                    </a:p>
                  </a:txBody>
                  <a:tcPr marL="68598" marR="68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0.310</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32</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位）</a:t>
                      </a:r>
                    </a:p>
                  </a:txBody>
                  <a:tcPr marL="68598" marR="68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8912">
                <a:tc>
                  <a:txBody>
                    <a:bodyPr/>
                    <a:lstStyle/>
                    <a:p>
                      <a:pPr algn="ctr">
                        <a:lnSpc>
                          <a:spcPct val="100000"/>
                        </a:lnSpc>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愛知県</a:t>
                      </a:r>
                    </a:p>
                  </a:txBody>
                  <a:tcPr marL="68598" marR="68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0.301</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33</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位）</a:t>
                      </a:r>
                    </a:p>
                  </a:txBody>
                  <a:tcPr marL="68598" marR="68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0.306</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33</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位）</a:t>
                      </a:r>
                    </a:p>
                  </a:txBody>
                  <a:tcPr marL="68598" marR="68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0.307</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27</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位）</a:t>
                      </a:r>
                    </a:p>
                  </a:txBody>
                  <a:tcPr marL="68598" marR="68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8912">
                <a:tc>
                  <a:txBody>
                    <a:bodyPr/>
                    <a:lstStyle/>
                    <a:p>
                      <a:pPr algn="ctr">
                        <a:lnSpc>
                          <a:spcPct val="100000"/>
                        </a:lnSpc>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全国</a:t>
                      </a:r>
                    </a:p>
                  </a:txBody>
                  <a:tcPr marL="68598" marR="68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0.301</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98" marR="68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0.308</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98" marR="68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0.311</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98" marR="68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1" name="グラフ 10"/>
          <p:cNvGraphicFramePr>
            <a:graphicFrameLocks/>
          </p:cNvGraphicFramePr>
          <p:nvPr>
            <p:extLst>
              <p:ext uri="{D42A27DB-BD31-4B8C-83A1-F6EECF244321}">
                <p14:modId xmlns:p14="http://schemas.microsoft.com/office/powerpoint/2010/main" val="3512075380"/>
              </p:ext>
            </p:extLst>
          </p:nvPr>
        </p:nvGraphicFramePr>
        <p:xfrm>
          <a:off x="4175957" y="4005064"/>
          <a:ext cx="4968043" cy="2946165"/>
        </p:xfrm>
        <a:graphic>
          <a:graphicData uri="http://schemas.openxmlformats.org/drawingml/2006/chart">
            <c:chart xmlns:c="http://schemas.openxmlformats.org/drawingml/2006/chart" xmlns:r="http://schemas.openxmlformats.org/officeDocument/2006/relationships" r:id="rId2"/>
          </a:graphicData>
        </a:graphic>
      </p:graphicFrame>
      <p:sp>
        <p:nvSpPr>
          <p:cNvPr id="12" name="正方形/長方形 10"/>
          <p:cNvSpPr>
            <a:spLocks noChangeArrowheads="1"/>
          </p:cNvSpPr>
          <p:nvPr/>
        </p:nvSpPr>
        <p:spPr bwMode="auto">
          <a:xfrm>
            <a:off x="4175956" y="3897923"/>
            <a:ext cx="547171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a:r>
              <a:rPr lang="ja-JP"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所得階層別世帯数割合の推移</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出典：総務省</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「就業構造基本調査」</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0" name="上矢印吹き出し 9"/>
          <p:cNvSpPr/>
          <p:nvPr/>
        </p:nvSpPr>
        <p:spPr>
          <a:xfrm>
            <a:off x="5076934" y="4653136"/>
            <a:ext cx="765200" cy="180001"/>
          </a:xfrm>
          <a:prstGeom prst="upArrowCallout">
            <a:avLst>
              <a:gd name="adj1" fmla="val 130511"/>
              <a:gd name="adj2" fmla="val 137500"/>
              <a:gd name="adj3" fmla="val 25000"/>
              <a:gd name="adj4" fmla="val 6497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900">
                <a:solidFill>
                  <a:schemeClr val="tx1"/>
                </a:solidFill>
                <a:latin typeface="+mn-ea"/>
                <a:ea typeface="+mn-ea"/>
              </a:rPr>
              <a:t>1000</a:t>
            </a:r>
            <a:r>
              <a:rPr kumimoji="1" lang="ja-JP" altLang="en-US" sz="900">
                <a:solidFill>
                  <a:schemeClr val="tx1"/>
                </a:solidFill>
                <a:latin typeface="+mn-ea"/>
                <a:ea typeface="+mn-ea"/>
              </a:rPr>
              <a:t>万円以上</a:t>
            </a:r>
          </a:p>
        </p:txBody>
      </p:sp>
      <p:sp>
        <p:nvSpPr>
          <p:cNvPr id="13" name="上矢印吹き出し 12"/>
          <p:cNvSpPr/>
          <p:nvPr/>
        </p:nvSpPr>
        <p:spPr>
          <a:xfrm>
            <a:off x="5911669" y="4661419"/>
            <a:ext cx="1053741" cy="180001"/>
          </a:xfrm>
          <a:prstGeom prst="upArrowCallout">
            <a:avLst>
              <a:gd name="adj1" fmla="val 130511"/>
              <a:gd name="adj2" fmla="val 137500"/>
              <a:gd name="adj3" fmla="val 25000"/>
              <a:gd name="adj4" fmla="val 6497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900" dirty="0">
                <a:solidFill>
                  <a:schemeClr val="tx1"/>
                </a:solidFill>
                <a:latin typeface="+mn-ea"/>
                <a:ea typeface="+mn-ea"/>
              </a:rPr>
              <a:t>500</a:t>
            </a:r>
            <a:r>
              <a:rPr kumimoji="1" lang="ja-JP" altLang="en-US" sz="900" dirty="0" smtClean="0">
                <a:solidFill>
                  <a:schemeClr val="tx1"/>
                </a:solidFill>
                <a:latin typeface="+mn-ea"/>
                <a:ea typeface="+mn-ea"/>
              </a:rPr>
              <a:t>～</a:t>
            </a:r>
            <a:r>
              <a:rPr lang="en-US" altLang="ja-JP" sz="900" dirty="0" smtClean="0">
                <a:solidFill>
                  <a:schemeClr val="tx1"/>
                </a:solidFill>
                <a:latin typeface="+mn-ea"/>
              </a:rPr>
              <a:t>999</a:t>
            </a:r>
            <a:r>
              <a:rPr kumimoji="1" lang="ja-JP" altLang="en-US" sz="900" dirty="0" smtClean="0">
                <a:solidFill>
                  <a:schemeClr val="tx1"/>
                </a:solidFill>
                <a:latin typeface="+mn-ea"/>
                <a:ea typeface="+mn-ea"/>
              </a:rPr>
              <a:t>万円</a:t>
            </a:r>
            <a:endParaRPr kumimoji="1" lang="ja-JP" altLang="en-US" sz="900" dirty="0">
              <a:solidFill>
                <a:schemeClr val="tx1"/>
              </a:solidFill>
              <a:latin typeface="+mn-ea"/>
              <a:ea typeface="+mn-ea"/>
            </a:endParaRPr>
          </a:p>
        </p:txBody>
      </p:sp>
      <p:sp>
        <p:nvSpPr>
          <p:cNvPr id="14" name="上矢印吹き出し 13"/>
          <p:cNvSpPr/>
          <p:nvPr/>
        </p:nvSpPr>
        <p:spPr>
          <a:xfrm>
            <a:off x="7077387" y="4661419"/>
            <a:ext cx="1053741" cy="180001"/>
          </a:xfrm>
          <a:prstGeom prst="upArrowCallout">
            <a:avLst>
              <a:gd name="adj1" fmla="val 130511"/>
              <a:gd name="adj2" fmla="val 137500"/>
              <a:gd name="adj3" fmla="val 25000"/>
              <a:gd name="adj4" fmla="val 6497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900" dirty="0">
                <a:solidFill>
                  <a:schemeClr val="tx1"/>
                </a:solidFill>
                <a:latin typeface="+mn-ea"/>
                <a:ea typeface="+mn-ea"/>
              </a:rPr>
              <a:t>300</a:t>
            </a:r>
            <a:r>
              <a:rPr kumimoji="1" lang="ja-JP" altLang="en-US" sz="900" dirty="0" smtClean="0">
                <a:solidFill>
                  <a:schemeClr val="tx1"/>
                </a:solidFill>
                <a:latin typeface="+mn-ea"/>
                <a:ea typeface="+mn-ea"/>
              </a:rPr>
              <a:t>～</a:t>
            </a:r>
            <a:r>
              <a:rPr lang="en-US" altLang="ja-JP" sz="900" dirty="0" smtClean="0">
                <a:solidFill>
                  <a:schemeClr val="tx1"/>
                </a:solidFill>
                <a:latin typeface="+mn-ea"/>
              </a:rPr>
              <a:t>499</a:t>
            </a:r>
            <a:r>
              <a:rPr kumimoji="1" lang="ja-JP" altLang="en-US" sz="900" dirty="0" smtClean="0">
                <a:solidFill>
                  <a:schemeClr val="tx1"/>
                </a:solidFill>
                <a:latin typeface="+mn-ea"/>
                <a:ea typeface="+mn-ea"/>
              </a:rPr>
              <a:t>万円</a:t>
            </a:r>
            <a:endParaRPr kumimoji="1" lang="ja-JP" altLang="en-US" sz="900" dirty="0">
              <a:solidFill>
                <a:schemeClr val="tx1"/>
              </a:solidFill>
              <a:latin typeface="+mn-ea"/>
              <a:ea typeface="+mn-ea"/>
            </a:endParaRPr>
          </a:p>
        </p:txBody>
      </p:sp>
      <p:sp>
        <p:nvSpPr>
          <p:cNvPr id="15" name="上矢印吹き出し 14"/>
          <p:cNvSpPr/>
          <p:nvPr/>
        </p:nvSpPr>
        <p:spPr>
          <a:xfrm>
            <a:off x="8211868" y="4653136"/>
            <a:ext cx="824628" cy="180001"/>
          </a:xfrm>
          <a:prstGeom prst="upArrowCallout">
            <a:avLst>
              <a:gd name="adj1" fmla="val 130511"/>
              <a:gd name="adj2" fmla="val 137500"/>
              <a:gd name="adj3" fmla="val 25000"/>
              <a:gd name="adj4" fmla="val 6497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900" dirty="0">
                <a:solidFill>
                  <a:schemeClr val="tx1"/>
                </a:solidFill>
                <a:latin typeface="+mn-ea"/>
              </a:rPr>
              <a:t>～</a:t>
            </a:r>
            <a:r>
              <a:rPr lang="en-US" altLang="ja-JP" sz="900" dirty="0" smtClean="0">
                <a:solidFill>
                  <a:schemeClr val="tx1"/>
                </a:solidFill>
                <a:latin typeface="+mn-ea"/>
              </a:rPr>
              <a:t>299</a:t>
            </a:r>
            <a:r>
              <a:rPr kumimoji="1" lang="ja-JP" altLang="en-US" sz="900" dirty="0" smtClean="0">
                <a:solidFill>
                  <a:schemeClr val="tx1"/>
                </a:solidFill>
                <a:latin typeface="+mn-ea"/>
                <a:ea typeface="+mn-ea"/>
              </a:rPr>
              <a:t>万円</a:t>
            </a:r>
            <a:endParaRPr kumimoji="1" lang="ja-JP" altLang="en-US" sz="900" dirty="0">
              <a:solidFill>
                <a:schemeClr val="tx1"/>
              </a:solidFill>
              <a:latin typeface="+mn-ea"/>
              <a:ea typeface="+mn-ea"/>
            </a:endParaRPr>
          </a:p>
        </p:txBody>
      </p:sp>
    </p:spTree>
    <p:extLst>
      <p:ext uri="{BB962C8B-B14F-4D97-AF65-F5344CB8AC3E}">
        <p14:creationId xmlns:p14="http://schemas.microsoft.com/office/powerpoint/2010/main" val="5919162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438944" y="1556792"/>
            <a:ext cx="8525544" cy="1728192"/>
          </a:xfrm>
          <a:prstGeom prst="roundRect">
            <a:avLst>
              <a:gd name="adj" fmla="val 535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コネクタ 4"/>
          <p:cNvCxnSpPr/>
          <p:nvPr/>
        </p:nvCxnSpPr>
        <p:spPr>
          <a:xfrm>
            <a:off x="251520" y="764704"/>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251520" y="188640"/>
            <a:ext cx="4284476" cy="461665"/>
          </a:xfrm>
          <a:prstGeom prst="rect">
            <a:avLst/>
          </a:prstGeom>
          <a:noFill/>
        </p:spPr>
        <p:txBody>
          <a:bodyPr wrap="square" rtlCol="0">
            <a:spAutoFit/>
          </a:bodyPr>
          <a:lstStyle/>
          <a:p>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はじめに</a:t>
            </a:r>
            <a:endParaRPr kumimoji="1"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438944" y="1589584"/>
            <a:ext cx="8136904" cy="923330"/>
          </a:xfrm>
          <a:prstGeom prst="rect">
            <a:avLst/>
          </a:prstGeom>
          <a:noFill/>
        </p:spPr>
        <p:txBody>
          <a:bodyPr wrap="square" rtlCol="0">
            <a:spAutoFit/>
          </a:bodyPr>
          <a:lstStyle/>
          <a:p>
            <a:r>
              <a:rPr lang="ja-JP" altLang="en-US" u="sng"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u="sng" dirty="0">
                <a:latin typeface="Meiryo UI" panose="020B0604030504040204" pitchFamily="50" charset="-128"/>
                <a:ea typeface="Meiryo UI" panose="020B0604030504040204" pitchFamily="50" charset="-128"/>
                <a:cs typeface="Meiryo UI" panose="020B0604030504040204" pitchFamily="50" charset="-128"/>
              </a:rPr>
              <a:t>22</a:t>
            </a:r>
            <a:r>
              <a:rPr lang="ja-JP" altLang="en-US" u="sng" dirty="0">
                <a:latin typeface="Meiryo UI" panose="020B0604030504040204" pitchFamily="50" charset="-128"/>
                <a:ea typeface="Meiryo UI" panose="020B0604030504040204" pitchFamily="50" charset="-128"/>
                <a:cs typeface="Meiryo UI" panose="020B0604030504040204" pitchFamily="50" charset="-128"/>
              </a:rPr>
              <a:t>（</a:t>
            </a:r>
            <a:r>
              <a:rPr lang="en-US" altLang="ja-JP" u="sng" dirty="0">
                <a:latin typeface="Meiryo UI" panose="020B0604030504040204" pitchFamily="50" charset="-128"/>
                <a:ea typeface="Meiryo UI" panose="020B0604030504040204" pitchFamily="50" charset="-128"/>
                <a:cs typeface="Meiryo UI" panose="020B0604030504040204" pitchFamily="50" charset="-128"/>
              </a:rPr>
              <a:t>2010</a:t>
            </a:r>
            <a:r>
              <a:rPr lang="ja-JP" altLang="en-US" u="sng" dirty="0">
                <a:latin typeface="Meiryo UI" panose="020B0604030504040204" pitchFamily="50" charset="-128"/>
                <a:ea typeface="Meiryo UI" panose="020B0604030504040204" pitchFamily="50" charset="-128"/>
                <a:cs typeface="Meiryo UI" panose="020B0604030504040204" pitchFamily="50" charset="-128"/>
              </a:rPr>
              <a:t>）年</a:t>
            </a:r>
            <a:r>
              <a:rPr lang="en-US" altLang="ja-JP" u="sng" dirty="0">
                <a:latin typeface="Meiryo UI" panose="020B0604030504040204" pitchFamily="50" charset="-128"/>
                <a:ea typeface="Meiryo UI" panose="020B0604030504040204" pitchFamily="50" charset="-128"/>
                <a:cs typeface="Meiryo UI" panose="020B0604030504040204" pitchFamily="50" charset="-128"/>
              </a:rPr>
              <a:t>12</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u="sng" dirty="0" smtClean="0">
              <a:latin typeface="Meiryo UI" panose="020B0604030504040204" pitchFamily="50" charset="-128"/>
              <a:ea typeface="Meiryo UI" panose="020B0604030504040204" pitchFamily="50" charset="-128"/>
              <a:cs typeface="Meiryo UI" panose="020B0604030504040204" pitchFamily="50" charset="-128"/>
            </a:endParaRPr>
          </a:p>
          <a:p>
            <a:pPr marL="261938"/>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大阪がこれまでの長期低迷を脱し、日本の成長エンジンとして再生するための方向性を示すものとして、策定</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438944" y="2542296"/>
            <a:ext cx="8136904" cy="646331"/>
          </a:xfrm>
          <a:prstGeom prst="rect">
            <a:avLst/>
          </a:prstGeom>
          <a:noFill/>
        </p:spPr>
        <p:txBody>
          <a:bodyPr wrap="square" rtlCol="0">
            <a:spAutoFit/>
          </a:bodyPr>
          <a:lstStyle/>
          <a:p>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u="sng"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u="sng" dirty="0" smtClean="0">
                <a:latin typeface="Meiryo UI" panose="020B0604030504040204" pitchFamily="50" charset="-128"/>
                <a:ea typeface="Meiryo UI" panose="020B0604030504040204" pitchFamily="50" charset="-128"/>
                <a:cs typeface="Meiryo UI" panose="020B0604030504040204" pitchFamily="50" charset="-128"/>
              </a:rPr>
              <a:t>2013</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u="sng" dirty="0">
                <a:latin typeface="Meiryo UI" panose="020B0604030504040204" pitchFamily="50" charset="-128"/>
                <a:ea typeface="Meiryo UI" panose="020B0604030504040204" pitchFamily="50" charset="-128"/>
                <a:cs typeface="Meiryo UI" panose="020B0604030504040204" pitchFamily="50" charset="-128"/>
              </a:rPr>
              <a:t>年</a:t>
            </a:r>
            <a:r>
              <a:rPr lang="en-US" altLang="ja-JP" u="sng"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月</a:t>
            </a:r>
          </a:p>
          <a:p>
            <a:pPr marL="261938"/>
            <a:r>
              <a:rPr lang="ja-JP" altLang="en-US" dirty="0">
                <a:latin typeface="Meiryo UI" panose="020B0604030504040204" pitchFamily="50" charset="-128"/>
                <a:ea typeface="Meiryo UI" panose="020B0604030504040204" pitchFamily="50" charset="-128"/>
                <a:cs typeface="Meiryo UI" panose="020B0604030504040204" pitchFamily="50" charset="-128"/>
              </a:rPr>
              <a:t>大阪府</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・大阪市の成長戦略を「大阪の成長戦略」へ一本化</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438944" y="4059070"/>
            <a:ext cx="7661448" cy="923330"/>
          </a:xfrm>
          <a:prstGeom prst="rect">
            <a:avLst/>
          </a:prstGeom>
          <a:noFill/>
        </p:spPr>
        <p:txBody>
          <a:bodyPr wrap="square"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「大阪の成長戦略」の何が進んでいて、何が進んでいないのか、</a:t>
            </a:r>
            <a:r>
              <a:rPr lang="ja-JP" altLang="en-US" dirty="0">
                <a:latin typeface="Meiryo UI" panose="020B0604030504040204" pitchFamily="50" charset="-128"/>
                <a:ea typeface="Meiryo UI" panose="020B0604030504040204" pitchFamily="50" charset="-128"/>
                <a:cs typeface="Meiryo UI" panose="020B0604030504040204" pitchFamily="50" charset="-128"/>
              </a:rPr>
              <a:t>これまでの取組みを評価・</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分析</a:t>
            </a:r>
            <a:r>
              <a:rPr lang="ja-JP" altLang="en-US" dirty="0">
                <a:latin typeface="Meiryo UI" panose="020B0604030504040204" pitchFamily="50" charset="-128"/>
                <a:ea typeface="Meiryo UI" panose="020B0604030504040204" pitchFamily="50" charset="-128"/>
                <a:cs typeface="Meiryo UI" panose="020B0604030504040204" pitchFamily="50" charset="-128"/>
              </a:rPr>
              <a:t>し</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、今後の取組みへと活かしていくための資料。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cs typeface="Meiryo UI" panose="020B0604030504040204" pitchFamily="50" charset="-128"/>
              </a:rPr>
              <a:t>これ</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まで、</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2012</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2013</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6</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月に作成。</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二等辺三角形 11"/>
          <p:cNvSpPr/>
          <p:nvPr/>
        </p:nvSpPr>
        <p:spPr>
          <a:xfrm rot="10800000">
            <a:off x="2649488" y="5233258"/>
            <a:ext cx="3240360" cy="37281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438944" y="5733256"/>
            <a:ext cx="8237512" cy="1015663"/>
          </a:xfrm>
          <a:prstGeom prst="rect">
            <a:avLst/>
          </a:prstGeom>
          <a:solidFill>
            <a:schemeClr val="accent5">
              <a:lumMod val="60000"/>
              <a:lumOff val="40000"/>
            </a:schemeClr>
          </a:solid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今回の評価・分析の結果明らかになった課題については、今後、取組みを重点的に強化するとともに、平成</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2014</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）年度中に改訂を予定している「大阪の成長戦略」にも反映し、大阪の成長を確実なものとしていく</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454718" y="1065729"/>
            <a:ext cx="2232248"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大阪の成長戦略</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a:xfrm>
            <a:off x="438944" y="4005943"/>
            <a:ext cx="8525544" cy="976457"/>
          </a:xfrm>
          <a:prstGeom prst="roundRect">
            <a:avLst>
              <a:gd name="adj" fmla="val 787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54720" y="3511471"/>
            <a:ext cx="3240360" cy="504056"/>
          </a:xfrm>
          <a:prstGeom prst="rect">
            <a:avLst/>
          </a:prstGeom>
          <a:solidFill>
            <a:srgbClr val="070A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データで見る「大阪の成長戦略」</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933296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8"/>
          <p:cNvSpPr>
            <a:spLocks noChangeArrowheads="1"/>
          </p:cNvSpPr>
          <p:nvPr/>
        </p:nvSpPr>
        <p:spPr bwMode="auto">
          <a:xfrm>
            <a:off x="539552" y="635852"/>
            <a:ext cx="791311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一人当たり府民</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所得</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推移</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（出典：内閣府県民経済計算（</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S55</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H1</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68SNA</a:t>
            </a:r>
            <a:r>
              <a:rPr lang="ja-JP" altLang="en-US" sz="12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年基準。</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H2</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H7</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93SNA</a:t>
            </a:r>
            <a:r>
              <a:rPr lang="ja-JP" altLang="en-US" sz="12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年基準。</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H8</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H12</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93SNA</a:t>
            </a:r>
            <a:r>
              <a:rPr lang="ja-JP" altLang="en-US" sz="12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年基準。</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H13</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H23</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93SNA</a:t>
            </a:r>
            <a:r>
              <a:rPr lang="ja-JP" altLang="en-US" sz="12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年基準））</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2691256144"/>
              </p:ext>
            </p:extLst>
          </p:nvPr>
        </p:nvGraphicFramePr>
        <p:xfrm>
          <a:off x="967530" y="1700808"/>
          <a:ext cx="7057157" cy="3002296"/>
        </p:xfrm>
        <a:graphic>
          <a:graphicData uri="http://schemas.openxmlformats.org/drawingml/2006/table">
            <a:tbl>
              <a:tblPr/>
              <a:tblGrid>
                <a:gridCol w="286691"/>
                <a:gridCol w="752274"/>
                <a:gridCol w="752274"/>
                <a:gridCol w="752274"/>
                <a:gridCol w="752274"/>
                <a:gridCol w="752274"/>
                <a:gridCol w="752274"/>
                <a:gridCol w="752274"/>
                <a:gridCol w="752274"/>
                <a:gridCol w="752274"/>
              </a:tblGrid>
              <a:tr h="351353">
                <a:tc>
                  <a:txBody>
                    <a:bodyPr/>
                    <a:lstStyle/>
                    <a:p>
                      <a:pPr algn="ctr">
                        <a:lnSpc>
                          <a:spcPct val="100000"/>
                        </a:lnSpc>
                      </a:pPr>
                      <a:r>
                        <a:rPr lang="ja-JP" sz="1200" kern="0" dirty="0">
                          <a:solidFill>
                            <a:schemeClr val="tx1"/>
                          </a:solidFill>
                          <a:effectLst/>
                          <a:latin typeface="HGPｺﾞｼｯｸE" pitchFamily="50" charset="-128"/>
                          <a:ea typeface="HGPｺﾞｼｯｸE" pitchFamily="50" charset="-128"/>
                        </a:rPr>
                        <a:t>順位</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ct val="100000"/>
                        </a:lnSpc>
                      </a:pPr>
                      <a:r>
                        <a:rPr lang="en-US" sz="1200" kern="1200" dirty="0">
                          <a:solidFill>
                            <a:schemeClr val="tx1"/>
                          </a:solidFill>
                          <a:effectLst/>
                          <a:latin typeface="HGPｺﾞｼｯｸE" pitchFamily="50" charset="-128"/>
                          <a:ea typeface="HGPｺﾞｼｯｸE" pitchFamily="50" charset="-128"/>
                        </a:rPr>
                        <a:t>S55</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ct val="100000"/>
                        </a:lnSpc>
                      </a:pPr>
                      <a:r>
                        <a:rPr lang="en-US" sz="1200" kern="1200" dirty="0">
                          <a:solidFill>
                            <a:schemeClr val="tx1"/>
                          </a:solidFill>
                          <a:effectLst/>
                          <a:latin typeface="HGPｺﾞｼｯｸE" pitchFamily="50" charset="-128"/>
                          <a:ea typeface="HGPｺﾞｼｯｸE" pitchFamily="50" charset="-128"/>
                        </a:rPr>
                        <a:t>S60</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ct val="100000"/>
                        </a:lnSpc>
                      </a:pPr>
                      <a:r>
                        <a:rPr lang="en-US" sz="1200" kern="1200" dirty="0">
                          <a:solidFill>
                            <a:schemeClr val="tx1"/>
                          </a:solidFill>
                          <a:effectLst/>
                          <a:latin typeface="HGPｺﾞｼｯｸE" pitchFamily="50" charset="-128"/>
                          <a:ea typeface="HGPｺﾞｼｯｸE" pitchFamily="50" charset="-128"/>
                        </a:rPr>
                        <a:t>H3</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ct val="100000"/>
                        </a:lnSpc>
                      </a:pPr>
                      <a:r>
                        <a:rPr lang="en-US" sz="1200" kern="1200" dirty="0">
                          <a:solidFill>
                            <a:schemeClr val="tx1"/>
                          </a:solidFill>
                          <a:effectLst/>
                          <a:latin typeface="HGPｺﾞｼｯｸE" pitchFamily="50" charset="-128"/>
                          <a:ea typeface="HGPｺﾞｼｯｸE" pitchFamily="50" charset="-128"/>
                        </a:rPr>
                        <a:t>H7</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ct val="100000"/>
                        </a:lnSpc>
                      </a:pPr>
                      <a:r>
                        <a:rPr lang="en-US" sz="1200" kern="1200" dirty="0">
                          <a:solidFill>
                            <a:schemeClr val="tx1"/>
                          </a:solidFill>
                          <a:effectLst/>
                          <a:latin typeface="HGPｺﾞｼｯｸE" pitchFamily="50" charset="-128"/>
                          <a:ea typeface="HGPｺﾞｼｯｸE" pitchFamily="50" charset="-128"/>
                        </a:rPr>
                        <a:t>H12</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ct val="100000"/>
                        </a:lnSpc>
                      </a:pPr>
                      <a:r>
                        <a:rPr lang="en-US" sz="1200" kern="1200" dirty="0" smtClean="0">
                          <a:solidFill>
                            <a:schemeClr val="tx1"/>
                          </a:solidFill>
                          <a:effectLst/>
                          <a:latin typeface="HGPｺﾞｼｯｸE" pitchFamily="50" charset="-128"/>
                          <a:ea typeface="HGPｺﾞｼｯｸE" pitchFamily="50" charset="-128"/>
                        </a:rPr>
                        <a:t>H1</a:t>
                      </a:r>
                      <a:r>
                        <a:rPr lang="en-US" altLang="ja-JP" sz="1200" kern="1200" dirty="0" smtClean="0">
                          <a:solidFill>
                            <a:schemeClr val="tx1"/>
                          </a:solidFill>
                          <a:effectLst/>
                          <a:latin typeface="HGPｺﾞｼｯｸE" pitchFamily="50" charset="-128"/>
                          <a:ea typeface="HGPｺﾞｼｯｸE" pitchFamily="50" charset="-128"/>
                        </a:rPr>
                        <a:t>4</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ct val="100000"/>
                        </a:lnSpc>
                      </a:pPr>
                      <a:r>
                        <a:rPr lang="en-US" altLang="ja-JP" sz="1200" kern="100" dirty="0" smtClean="0">
                          <a:solidFill>
                            <a:schemeClr val="tx1"/>
                          </a:solidFill>
                          <a:effectLst/>
                          <a:latin typeface="HGPｺﾞｼｯｸE" pitchFamily="50" charset="-128"/>
                          <a:ea typeface="HGPｺﾞｼｯｸE" pitchFamily="50" charset="-128"/>
                        </a:rPr>
                        <a:t>H19</a:t>
                      </a: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ct val="100000"/>
                        </a:lnSpc>
                      </a:pPr>
                      <a:r>
                        <a:rPr lang="en-US" sz="1200" kern="1200" dirty="0" smtClean="0">
                          <a:solidFill>
                            <a:schemeClr val="tx1"/>
                          </a:solidFill>
                          <a:effectLst/>
                          <a:latin typeface="HGPｺﾞｼｯｸE" pitchFamily="50" charset="-128"/>
                          <a:ea typeface="HGPｺﾞｼｯｸE" pitchFamily="50" charset="-128"/>
                        </a:rPr>
                        <a:t>H2</a:t>
                      </a:r>
                      <a:r>
                        <a:rPr lang="en-US" altLang="ja-JP" sz="1200" kern="1200" dirty="0" smtClean="0">
                          <a:solidFill>
                            <a:schemeClr val="tx1"/>
                          </a:solidFill>
                          <a:effectLst/>
                          <a:latin typeface="HGPｺﾞｼｯｸE" pitchFamily="50" charset="-128"/>
                          <a:ea typeface="HGPｺﾞｼｯｸE" pitchFamily="50" charset="-128"/>
                        </a:rPr>
                        <a:t>2</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ct val="100000"/>
                        </a:lnSpc>
                      </a:pPr>
                      <a:r>
                        <a:rPr lang="en-US" altLang="ja-JP" sz="1200" kern="100" dirty="0" smtClean="0">
                          <a:solidFill>
                            <a:schemeClr val="tx1"/>
                          </a:solidFill>
                          <a:effectLst/>
                          <a:latin typeface="HGPｺﾞｼｯｸE" pitchFamily="50" charset="-128"/>
                          <a:ea typeface="HGPｺﾞｼｯｸE" pitchFamily="50" charset="-128"/>
                        </a:rPr>
                        <a:t>H23</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r>
              <a:tr h="351353">
                <a:tc>
                  <a:txBody>
                    <a:bodyPr/>
                    <a:lstStyle/>
                    <a:p>
                      <a:pPr algn="ctr" fontAlgn="ctr">
                        <a:lnSpc>
                          <a:spcPct val="100000"/>
                        </a:lnSpc>
                      </a:pPr>
                      <a:r>
                        <a:rPr lang="en-US" sz="1200" kern="1200" dirty="0">
                          <a:solidFill>
                            <a:schemeClr val="tx1"/>
                          </a:solidFill>
                          <a:effectLst/>
                          <a:latin typeface="HGPｺﾞｼｯｸE" pitchFamily="50" charset="-128"/>
                          <a:ea typeface="HGPｺﾞｼｯｸE" pitchFamily="50" charset="-128"/>
                        </a:rPr>
                        <a:t>1</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ct val="100000"/>
                        </a:lnSpc>
                      </a:pPr>
                      <a:r>
                        <a:rPr lang="ja-JP" sz="1200" kern="1200" dirty="0">
                          <a:solidFill>
                            <a:schemeClr val="tx1"/>
                          </a:solidFill>
                          <a:effectLst/>
                          <a:latin typeface="HGPｺﾞｼｯｸE" pitchFamily="50" charset="-128"/>
                          <a:ea typeface="HGPｺﾞｼｯｸE" pitchFamily="50" charset="-128"/>
                        </a:rPr>
                        <a:t>東京都</a:t>
                      </a:r>
                      <a:endParaRPr lang="ja-JP" sz="1200" kern="100" dirty="0">
                        <a:solidFill>
                          <a:schemeClr val="tx1"/>
                        </a:solidFill>
                        <a:effectLst/>
                        <a:latin typeface="HGPｺﾞｼｯｸE" pitchFamily="50" charset="-128"/>
                        <a:ea typeface="HGPｺﾞｼｯｸE" pitchFamily="50" charset="-128"/>
                      </a:endParaRPr>
                    </a:p>
                    <a:p>
                      <a:pPr algn="ctr" fontAlgn="ctr">
                        <a:lnSpc>
                          <a:spcPct val="100000"/>
                        </a:lnSpc>
                      </a:pPr>
                      <a:r>
                        <a:rPr lang="ja-JP" sz="1200" kern="0" dirty="0">
                          <a:solidFill>
                            <a:schemeClr val="tx1"/>
                          </a:solidFill>
                          <a:effectLst/>
                          <a:latin typeface="HGPｺﾞｼｯｸE" pitchFamily="50" charset="-128"/>
                          <a:ea typeface="HGPｺﾞｼｯｸE" pitchFamily="50" charset="-128"/>
                        </a:rPr>
                        <a:t>（</a:t>
                      </a:r>
                      <a:r>
                        <a:rPr lang="en-US" sz="1200" kern="0" dirty="0">
                          <a:solidFill>
                            <a:schemeClr val="tx1"/>
                          </a:solidFill>
                          <a:effectLst/>
                          <a:latin typeface="HGPｺﾞｼｯｸE" pitchFamily="50" charset="-128"/>
                          <a:ea typeface="HGPｺﾞｼｯｸE" pitchFamily="50" charset="-128"/>
                        </a:rPr>
                        <a:t>234</a:t>
                      </a:r>
                      <a:r>
                        <a:rPr lang="ja-JP" sz="1200" kern="0" dirty="0">
                          <a:solidFill>
                            <a:schemeClr val="tx1"/>
                          </a:solidFill>
                          <a:effectLst/>
                          <a:latin typeface="HGPｺﾞｼｯｸE" pitchFamily="50" charset="-128"/>
                          <a:ea typeface="HGPｺﾞｼｯｸE" pitchFamily="50" charset="-128"/>
                        </a:rPr>
                        <a:t>万円）</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ct val="100000"/>
                        </a:lnSpc>
                      </a:pPr>
                      <a:r>
                        <a:rPr lang="ja-JP" sz="1200" kern="1200" dirty="0">
                          <a:solidFill>
                            <a:schemeClr val="tx1"/>
                          </a:solidFill>
                          <a:effectLst/>
                          <a:latin typeface="HGPｺﾞｼｯｸE" pitchFamily="50" charset="-128"/>
                          <a:ea typeface="HGPｺﾞｼｯｸE" pitchFamily="50" charset="-128"/>
                        </a:rPr>
                        <a:t>東京都</a:t>
                      </a:r>
                      <a:endParaRPr lang="ja-JP" sz="1200" kern="100" dirty="0">
                        <a:solidFill>
                          <a:schemeClr val="tx1"/>
                        </a:solidFill>
                        <a:effectLst/>
                        <a:latin typeface="HGPｺﾞｼｯｸE" pitchFamily="50" charset="-128"/>
                        <a:ea typeface="HGPｺﾞｼｯｸE" pitchFamily="50" charset="-128"/>
                      </a:endParaRPr>
                    </a:p>
                    <a:p>
                      <a:pPr algn="ctr" fontAlgn="ctr">
                        <a:lnSpc>
                          <a:spcPct val="100000"/>
                        </a:lnSpc>
                      </a:pPr>
                      <a:r>
                        <a:rPr lang="ja-JP" sz="1200" kern="1200" dirty="0">
                          <a:solidFill>
                            <a:schemeClr val="tx1"/>
                          </a:solidFill>
                          <a:effectLst/>
                          <a:latin typeface="HGPｺﾞｼｯｸE" pitchFamily="50" charset="-128"/>
                          <a:ea typeface="HGPｺﾞｼｯｸE" pitchFamily="50" charset="-128"/>
                        </a:rPr>
                        <a:t>（</a:t>
                      </a:r>
                      <a:r>
                        <a:rPr lang="en-US" sz="1200" kern="1200" dirty="0">
                          <a:solidFill>
                            <a:schemeClr val="tx1"/>
                          </a:solidFill>
                          <a:effectLst/>
                          <a:latin typeface="HGPｺﾞｼｯｸE" pitchFamily="50" charset="-128"/>
                          <a:ea typeface="HGPｺﾞｼｯｸE" pitchFamily="50" charset="-128"/>
                        </a:rPr>
                        <a:t>320</a:t>
                      </a:r>
                      <a:r>
                        <a:rPr lang="ja-JP" sz="1200" kern="1200" dirty="0">
                          <a:solidFill>
                            <a:schemeClr val="tx1"/>
                          </a:solidFill>
                          <a:effectLst/>
                          <a:latin typeface="HGPｺﾞｼｯｸE" pitchFamily="50" charset="-128"/>
                          <a:ea typeface="HGPｺﾞｼｯｸE" pitchFamily="50" charset="-128"/>
                        </a:rPr>
                        <a:t>万円）</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ct val="100000"/>
                        </a:lnSpc>
                      </a:pPr>
                      <a:r>
                        <a:rPr lang="ja-JP" sz="1200" kern="1200" dirty="0">
                          <a:solidFill>
                            <a:schemeClr val="tx1"/>
                          </a:solidFill>
                          <a:effectLst/>
                          <a:latin typeface="HGPｺﾞｼｯｸE" pitchFamily="50" charset="-128"/>
                          <a:ea typeface="HGPｺﾞｼｯｸE" pitchFamily="50" charset="-128"/>
                        </a:rPr>
                        <a:t>東京都</a:t>
                      </a:r>
                      <a:endParaRPr lang="ja-JP" sz="1200" kern="100" dirty="0">
                        <a:solidFill>
                          <a:schemeClr val="tx1"/>
                        </a:solidFill>
                        <a:effectLst/>
                        <a:latin typeface="HGPｺﾞｼｯｸE" pitchFamily="50" charset="-128"/>
                        <a:ea typeface="HGPｺﾞｼｯｸE" pitchFamily="50" charset="-128"/>
                      </a:endParaRPr>
                    </a:p>
                    <a:p>
                      <a:pPr algn="ctr" fontAlgn="ctr">
                        <a:lnSpc>
                          <a:spcPct val="100000"/>
                        </a:lnSpc>
                      </a:pPr>
                      <a:r>
                        <a:rPr lang="ja-JP" sz="1200" kern="1200" dirty="0">
                          <a:solidFill>
                            <a:schemeClr val="tx1"/>
                          </a:solidFill>
                          <a:effectLst/>
                          <a:latin typeface="HGPｺﾞｼｯｸE" pitchFamily="50" charset="-128"/>
                          <a:ea typeface="HGPｺﾞｼｯｸE" pitchFamily="50" charset="-128"/>
                        </a:rPr>
                        <a:t>（</a:t>
                      </a:r>
                      <a:r>
                        <a:rPr lang="en-US" sz="1200" kern="1200" dirty="0">
                          <a:solidFill>
                            <a:schemeClr val="tx1"/>
                          </a:solidFill>
                          <a:effectLst/>
                          <a:latin typeface="HGPｺﾞｼｯｸE" pitchFamily="50" charset="-128"/>
                          <a:ea typeface="HGPｺﾞｼｯｸE" pitchFamily="50" charset="-128"/>
                        </a:rPr>
                        <a:t>417</a:t>
                      </a:r>
                      <a:r>
                        <a:rPr lang="ja-JP" sz="1200" kern="1200" dirty="0">
                          <a:solidFill>
                            <a:schemeClr val="tx1"/>
                          </a:solidFill>
                          <a:effectLst/>
                          <a:latin typeface="HGPｺﾞｼｯｸE" pitchFamily="50" charset="-128"/>
                          <a:ea typeface="HGPｺﾞｼｯｸE" pitchFamily="50" charset="-128"/>
                        </a:rPr>
                        <a:t>万円）</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ct val="100000"/>
                        </a:lnSpc>
                      </a:pPr>
                      <a:r>
                        <a:rPr lang="ja-JP" sz="1200" kern="1200" dirty="0">
                          <a:solidFill>
                            <a:schemeClr val="tx1"/>
                          </a:solidFill>
                          <a:effectLst/>
                          <a:latin typeface="HGPｺﾞｼｯｸE" pitchFamily="50" charset="-128"/>
                          <a:ea typeface="HGPｺﾞｼｯｸE" pitchFamily="50" charset="-128"/>
                        </a:rPr>
                        <a:t>東京都</a:t>
                      </a:r>
                      <a:endParaRPr lang="ja-JP" sz="1200" kern="100" dirty="0">
                        <a:solidFill>
                          <a:schemeClr val="tx1"/>
                        </a:solidFill>
                        <a:effectLst/>
                        <a:latin typeface="HGPｺﾞｼｯｸE" pitchFamily="50" charset="-128"/>
                        <a:ea typeface="HGPｺﾞｼｯｸE" pitchFamily="50" charset="-128"/>
                      </a:endParaRPr>
                    </a:p>
                    <a:p>
                      <a:pPr algn="ctr" fontAlgn="ctr">
                        <a:lnSpc>
                          <a:spcPct val="100000"/>
                        </a:lnSpc>
                      </a:pPr>
                      <a:r>
                        <a:rPr lang="ja-JP" sz="1200" kern="1200" dirty="0">
                          <a:solidFill>
                            <a:schemeClr val="tx1"/>
                          </a:solidFill>
                          <a:effectLst/>
                          <a:latin typeface="HGPｺﾞｼｯｸE" pitchFamily="50" charset="-128"/>
                          <a:ea typeface="HGPｺﾞｼｯｸE" pitchFamily="50" charset="-128"/>
                        </a:rPr>
                        <a:t>（</a:t>
                      </a:r>
                      <a:r>
                        <a:rPr lang="en-US" sz="1200" kern="1200" dirty="0">
                          <a:solidFill>
                            <a:schemeClr val="tx1"/>
                          </a:solidFill>
                          <a:effectLst/>
                          <a:latin typeface="HGPｺﾞｼｯｸE" pitchFamily="50" charset="-128"/>
                          <a:ea typeface="HGPｺﾞｼｯｸE" pitchFamily="50" charset="-128"/>
                        </a:rPr>
                        <a:t>415</a:t>
                      </a:r>
                      <a:r>
                        <a:rPr lang="ja-JP" sz="1200" kern="1200" dirty="0">
                          <a:solidFill>
                            <a:schemeClr val="tx1"/>
                          </a:solidFill>
                          <a:effectLst/>
                          <a:latin typeface="HGPｺﾞｼｯｸE" pitchFamily="50" charset="-128"/>
                          <a:ea typeface="HGPｺﾞｼｯｸE" pitchFamily="50" charset="-128"/>
                        </a:rPr>
                        <a:t>万円）</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ct val="100000"/>
                        </a:lnSpc>
                      </a:pPr>
                      <a:r>
                        <a:rPr lang="ja-JP" sz="1200" kern="1200" dirty="0">
                          <a:solidFill>
                            <a:schemeClr val="tx1"/>
                          </a:solidFill>
                          <a:effectLst/>
                          <a:latin typeface="HGPｺﾞｼｯｸE" pitchFamily="50" charset="-128"/>
                          <a:ea typeface="HGPｺﾞｼｯｸE" pitchFamily="50" charset="-128"/>
                        </a:rPr>
                        <a:t>東京都</a:t>
                      </a:r>
                      <a:endParaRPr lang="ja-JP" sz="1200" kern="100" dirty="0">
                        <a:solidFill>
                          <a:schemeClr val="tx1"/>
                        </a:solidFill>
                        <a:effectLst/>
                        <a:latin typeface="HGPｺﾞｼｯｸE" pitchFamily="50" charset="-128"/>
                        <a:ea typeface="HGPｺﾞｼｯｸE" pitchFamily="50" charset="-128"/>
                      </a:endParaRPr>
                    </a:p>
                    <a:p>
                      <a:pPr algn="ctr" fontAlgn="ctr">
                        <a:lnSpc>
                          <a:spcPct val="100000"/>
                        </a:lnSpc>
                      </a:pPr>
                      <a:r>
                        <a:rPr lang="ja-JP" sz="1200" kern="0" dirty="0">
                          <a:solidFill>
                            <a:schemeClr val="tx1"/>
                          </a:solidFill>
                          <a:effectLst/>
                          <a:latin typeface="HGPｺﾞｼｯｸE" pitchFamily="50" charset="-128"/>
                          <a:ea typeface="HGPｺﾞｼｯｸE" pitchFamily="50" charset="-128"/>
                        </a:rPr>
                        <a:t>（</a:t>
                      </a:r>
                      <a:r>
                        <a:rPr lang="en-US" sz="1200" kern="0" dirty="0">
                          <a:solidFill>
                            <a:schemeClr val="tx1"/>
                          </a:solidFill>
                          <a:effectLst/>
                          <a:latin typeface="HGPｺﾞｼｯｸE" pitchFamily="50" charset="-128"/>
                          <a:ea typeface="HGPｺﾞｼｯｸE" pitchFamily="50" charset="-128"/>
                        </a:rPr>
                        <a:t>462</a:t>
                      </a:r>
                      <a:r>
                        <a:rPr lang="ja-JP" sz="1200" kern="0" dirty="0">
                          <a:solidFill>
                            <a:schemeClr val="tx1"/>
                          </a:solidFill>
                          <a:effectLst/>
                          <a:latin typeface="HGPｺﾞｼｯｸE" pitchFamily="50" charset="-128"/>
                          <a:ea typeface="HGPｺﾞｼｯｸE" pitchFamily="50" charset="-128"/>
                        </a:rPr>
                        <a:t>万円）</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ct val="100000"/>
                        </a:lnSpc>
                      </a:pPr>
                      <a:r>
                        <a:rPr lang="ja-JP" sz="1200" kern="1200" dirty="0">
                          <a:solidFill>
                            <a:schemeClr val="tx1"/>
                          </a:solidFill>
                          <a:effectLst/>
                          <a:latin typeface="HGPｺﾞｼｯｸE" pitchFamily="50" charset="-128"/>
                          <a:ea typeface="HGPｺﾞｼｯｸE" pitchFamily="50" charset="-128"/>
                        </a:rPr>
                        <a:t>東京都</a:t>
                      </a:r>
                      <a:endParaRPr lang="ja-JP" sz="1200" kern="100" dirty="0">
                        <a:solidFill>
                          <a:schemeClr val="tx1"/>
                        </a:solidFill>
                        <a:effectLst/>
                        <a:latin typeface="HGPｺﾞｼｯｸE" pitchFamily="50" charset="-128"/>
                        <a:ea typeface="HGPｺﾞｼｯｸE" pitchFamily="50" charset="-128"/>
                      </a:endParaRPr>
                    </a:p>
                    <a:p>
                      <a:pPr algn="ctr" fontAlgn="ctr">
                        <a:lnSpc>
                          <a:spcPct val="100000"/>
                        </a:lnSpc>
                      </a:pPr>
                      <a:r>
                        <a:rPr lang="ja-JP" sz="1200" kern="0" dirty="0" smtClean="0">
                          <a:solidFill>
                            <a:schemeClr val="tx1"/>
                          </a:solidFill>
                          <a:effectLst/>
                          <a:latin typeface="HGPｺﾞｼｯｸE" pitchFamily="50" charset="-128"/>
                          <a:ea typeface="HGPｺﾞｼｯｸE" pitchFamily="50" charset="-128"/>
                        </a:rPr>
                        <a:t>（</a:t>
                      </a:r>
                      <a:r>
                        <a:rPr lang="en-US" altLang="ja-JP" sz="1200" kern="0" dirty="0" smtClean="0">
                          <a:solidFill>
                            <a:schemeClr val="tx1"/>
                          </a:solidFill>
                          <a:effectLst/>
                          <a:latin typeface="HGPｺﾞｼｯｸE" pitchFamily="50" charset="-128"/>
                          <a:ea typeface="HGPｺﾞｼｯｸE" pitchFamily="50" charset="-128"/>
                        </a:rPr>
                        <a:t>489</a:t>
                      </a:r>
                      <a:r>
                        <a:rPr lang="ja-JP" sz="1200" kern="0" dirty="0" smtClean="0">
                          <a:solidFill>
                            <a:schemeClr val="tx1"/>
                          </a:solidFill>
                          <a:effectLst/>
                          <a:latin typeface="HGPｺﾞｼｯｸE" pitchFamily="50" charset="-128"/>
                          <a:ea typeface="HGPｺﾞｼｯｸE" pitchFamily="50" charset="-128"/>
                        </a:rPr>
                        <a:t>万円</a:t>
                      </a:r>
                      <a:r>
                        <a:rPr lang="ja-JP" sz="1200" kern="0" dirty="0">
                          <a:solidFill>
                            <a:schemeClr val="tx1"/>
                          </a:solidFill>
                          <a:effectLst/>
                          <a:latin typeface="HGPｺﾞｼｯｸE" pitchFamily="50" charset="-128"/>
                          <a:ea typeface="HGPｺﾞｼｯｸE" pitchFamily="50" charset="-128"/>
                        </a:rPr>
                        <a:t>）</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ct val="100000"/>
                        </a:lnSpc>
                      </a:pPr>
                      <a:r>
                        <a:rPr lang="ja-JP" altLang="en-US" sz="1200" kern="100" dirty="0" smtClean="0">
                          <a:solidFill>
                            <a:schemeClr val="tx1"/>
                          </a:solidFill>
                          <a:effectLst/>
                          <a:latin typeface="HGPｺﾞｼｯｸE" pitchFamily="50" charset="-128"/>
                          <a:ea typeface="HGPｺﾞｼｯｸE" pitchFamily="50" charset="-128"/>
                        </a:rPr>
                        <a:t>東京都</a:t>
                      </a:r>
                      <a:endParaRPr lang="en-US" altLang="ja-JP" sz="1200" kern="100" dirty="0" smtClean="0">
                        <a:solidFill>
                          <a:schemeClr val="tx1"/>
                        </a:solidFill>
                        <a:effectLst/>
                        <a:latin typeface="HGPｺﾞｼｯｸE" pitchFamily="50" charset="-128"/>
                        <a:ea typeface="HGPｺﾞｼｯｸE" pitchFamily="50" charset="-128"/>
                      </a:endParaRPr>
                    </a:p>
                    <a:p>
                      <a:pPr algn="ctr" fontAlgn="ctr">
                        <a:lnSpc>
                          <a:spcPct val="100000"/>
                        </a:lnSpc>
                      </a:pPr>
                      <a:r>
                        <a:rPr lang="ja-JP" altLang="en-US" sz="1200" kern="100" dirty="0" smtClean="0">
                          <a:solidFill>
                            <a:schemeClr val="tx1"/>
                          </a:solidFill>
                          <a:effectLst/>
                          <a:latin typeface="HGPｺﾞｼｯｸE" pitchFamily="50" charset="-128"/>
                          <a:ea typeface="HGPｺﾞｼｯｸE" pitchFamily="50" charset="-128"/>
                        </a:rPr>
                        <a:t>（</a:t>
                      </a:r>
                      <a:r>
                        <a:rPr lang="en-US" altLang="ja-JP" sz="1200" kern="100" dirty="0" smtClean="0">
                          <a:solidFill>
                            <a:schemeClr val="tx1"/>
                          </a:solidFill>
                          <a:effectLst/>
                          <a:latin typeface="HGPｺﾞｼｯｸE" pitchFamily="50" charset="-128"/>
                          <a:ea typeface="HGPｺﾞｼｯｸE" pitchFamily="50" charset="-128"/>
                        </a:rPr>
                        <a:t>515</a:t>
                      </a:r>
                      <a:r>
                        <a:rPr lang="ja-JP" altLang="en-US" sz="1200" kern="100" dirty="0" smtClean="0">
                          <a:solidFill>
                            <a:schemeClr val="tx1"/>
                          </a:solidFill>
                          <a:effectLst/>
                          <a:latin typeface="HGPｺﾞｼｯｸE" pitchFamily="50" charset="-128"/>
                          <a:ea typeface="HGPｺﾞｼｯｸE" pitchFamily="50" charset="-128"/>
                        </a:rPr>
                        <a:t>万円）</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ct val="100000"/>
                        </a:lnSpc>
                      </a:pPr>
                      <a:r>
                        <a:rPr lang="ja-JP" sz="1200" kern="1200" dirty="0">
                          <a:solidFill>
                            <a:schemeClr val="tx1"/>
                          </a:solidFill>
                          <a:effectLst/>
                          <a:latin typeface="HGPｺﾞｼｯｸE" pitchFamily="50" charset="-128"/>
                          <a:ea typeface="HGPｺﾞｼｯｸE" pitchFamily="50" charset="-128"/>
                        </a:rPr>
                        <a:t>東京都</a:t>
                      </a:r>
                      <a:endParaRPr lang="ja-JP" sz="1200" kern="100" dirty="0">
                        <a:solidFill>
                          <a:schemeClr val="tx1"/>
                        </a:solidFill>
                        <a:effectLst/>
                        <a:latin typeface="HGPｺﾞｼｯｸE" pitchFamily="50" charset="-128"/>
                        <a:ea typeface="HGPｺﾞｼｯｸE" pitchFamily="50" charset="-128"/>
                      </a:endParaRPr>
                    </a:p>
                    <a:p>
                      <a:pPr algn="ctr" fontAlgn="ctr">
                        <a:lnSpc>
                          <a:spcPct val="100000"/>
                        </a:lnSpc>
                      </a:pPr>
                      <a:r>
                        <a:rPr lang="ja-JP" sz="1200" kern="0" dirty="0" smtClean="0">
                          <a:solidFill>
                            <a:schemeClr val="tx1"/>
                          </a:solidFill>
                          <a:effectLst/>
                          <a:latin typeface="HGPｺﾞｼｯｸE" pitchFamily="50" charset="-128"/>
                          <a:ea typeface="HGPｺﾞｼｯｸE" pitchFamily="50" charset="-128"/>
                        </a:rPr>
                        <a:t>（</a:t>
                      </a:r>
                      <a:r>
                        <a:rPr lang="en-US" altLang="ja-JP" sz="1200" kern="0" dirty="0" smtClean="0">
                          <a:solidFill>
                            <a:schemeClr val="tx1"/>
                          </a:solidFill>
                          <a:effectLst/>
                          <a:latin typeface="HGPｺﾞｼｯｸE" pitchFamily="50" charset="-128"/>
                          <a:ea typeface="HGPｺﾞｼｯｸE" pitchFamily="50" charset="-128"/>
                        </a:rPr>
                        <a:t>437</a:t>
                      </a:r>
                      <a:r>
                        <a:rPr lang="ja-JP" sz="1200" kern="0" dirty="0" smtClean="0">
                          <a:solidFill>
                            <a:schemeClr val="tx1"/>
                          </a:solidFill>
                          <a:effectLst/>
                          <a:latin typeface="HGPｺﾞｼｯｸE" pitchFamily="50" charset="-128"/>
                          <a:ea typeface="HGPｺﾞｼｯｸE" pitchFamily="50" charset="-128"/>
                        </a:rPr>
                        <a:t>万円</a:t>
                      </a:r>
                      <a:r>
                        <a:rPr lang="ja-JP" sz="1200" kern="0" dirty="0">
                          <a:solidFill>
                            <a:schemeClr val="tx1"/>
                          </a:solidFill>
                          <a:effectLst/>
                          <a:latin typeface="HGPｺﾞｼｯｸE" pitchFamily="50" charset="-128"/>
                          <a:ea typeface="HGPｺﾞｼｯｸE" pitchFamily="50" charset="-128"/>
                        </a:rPr>
                        <a:t>）</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ct val="100000"/>
                        </a:lnSpc>
                      </a:pPr>
                      <a:r>
                        <a:rPr lang="ja-JP" altLang="en-US" sz="1200" kern="100" dirty="0" smtClean="0">
                          <a:solidFill>
                            <a:schemeClr val="tx1"/>
                          </a:solidFill>
                          <a:effectLst/>
                          <a:latin typeface="HGPｺﾞｼｯｸE" pitchFamily="50" charset="-128"/>
                          <a:ea typeface="HGPｺﾞｼｯｸE" pitchFamily="50" charset="-128"/>
                        </a:rPr>
                        <a:t>東京都</a:t>
                      </a:r>
                      <a:endParaRPr lang="en-US" altLang="ja-JP" sz="1200" kern="100" dirty="0" smtClean="0">
                        <a:solidFill>
                          <a:schemeClr val="tx1"/>
                        </a:solidFill>
                        <a:effectLst/>
                        <a:latin typeface="HGPｺﾞｼｯｸE" pitchFamily="50" charset="-128"/>
                        <a:ea typeface="HGPｺﾞｼｯｸE" pitchFamily="50" charset="-128"/>
                      </a:endParaRPr>
                    </a:p>
                    <a:p>
                      <a:pPr algn="ctr" fontAlgn="ctr">
                        <a:lnSpc>
                          <a:spcPct val="100000"/>
                        </a:lnSpc>
                      </a:pPr>
                      <a:r>
                        <a:rPr lang="ja-JP" altLang="en-US" sz="1200" kern="100" dirty="0" smtClean="0">
                          <a:solidFill>
                            <a:schemeClr val="tx1"/>
                          </a:solidFill>
                          <a:effectLst/>
                          <a:latin typeface="HGPｺﾞｼｯｸE" pitchFamily="50" charset="-128"/>
                          <a:ea typeface="HGPｺﾞｼｯｸE" pitchFamily="50" charset="-128"/>
                        </a:rPr>
                        <a:t>（</a:t>
                      </a:r>
                      <a:r>
                        <a:rPr lang="en-US" altLang="ja-JP" sz="1200" kern="100" dirty="0" smtClean="0">
                          <a:solidFill>
                            <a:schemeClr val="tx1"/>
                          </a:solidFill>
                          <a:effectLst/>
                          <a:latin typeface="HGPｺﾞｼｯｸE" pitchFamily="50" charset="-128"/>
                          <a:ea typeface="HGPｺﾞｼｯｸE" pitchFamily="50" charset="-128"/>
                        </a:rPr>
                        <a:t>437</a:t>
                      </a:r>
                      <a:r>
                        <a:rPr lang="ja-JP" altLang="en-US" sz="1200" kern="100" dirty="0" smtClean="0">
                          <a:solidFill>
                            <a:schemeClr val="tx1"/>
                          </a:solidFill>
                          <a:effectLst/>
                          <a:latin typeface="HGPｺﾞｼｯｸE" pitchFamily="50" charset="-128"/>
                          <a:ea typeface="HGPｺﾞｼｯｸE" pitchFamily="50" charset="-128"/>
                        </a:rPr>
                        <a:t>万円）</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r>
              <a:tr h="351353">
                <a:tc>
                  <a:txBody>
                    <a:bodyPr/>
                    <a:lstStyle/>
                    <a:p>
                      <a:pPr algn="ctr" fontAlgn="ctr">
                        <a:lnSpc>
                          <a:spcPct val="100000"/>
                        </a:lnSpc>
                      </a:pPr>
                      <a:r>
                        <a:rPr lang="en-US" sz="1200" kern="1200" dirty="0">
                          <a:solidFill>
                            <a:schemeClr val="tx1"/>
                          </a:solidFill>
                          <a:effectLst/>
                          <a:latin typeface="HGPｺﾞｼｯｸE" pitchFamily="50" charset="-128"/>
                          <a:ea typeface="HGPｺﾞｼｯｸE" pitchFamily="50" charset="-128"/>
                        </a:rPr>
                        <a:t>2</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ct val="100000"/>
                        </a:lnSpc>
                      </a:pPr>
                      <a:r>
                        <a:rPr lang="ja-JP" sz="1200" kern="1200" dirty="0">
                          <a:solidFill>
                            <a:schemeClr val="bg1"/>
                          </a:solidFill>
                          <a:effectLst/>
                          <a:latin typeface="HGPｺﾞｼｯｸE" pitchFamily="50" charset="-128"/>
                          <a:ea typeface="HGPｺﾞｼｯｸE" pitchFamily="50" charset="-128"/>
                        </a:rPr>
                        <a:t>大阪府</a:t>
                      </a:r>
                      <a:endParaRPr lang="ja-JP" sz="1200" kern="100" dirty="0">
                        <a:solidFill>
                          <a:schemeClr val="bg1"/>
                        </a:solidFill>
                        <a:effectLst/>
                        <a:latin typeface="HGPｺﾞｼｯｸE" pitchFamily="50" charset="-128"/>
                        <a:ea typeface="HGPｺﾞｼｯｸE" pitchFamily="50" charset="-128"/>
                      </a:endParaRPr>
                    </a:p>
                    <a:p>
                      <a:pPr algn="ctr" fontAlgn="ctr">
                        <a:lnSpc>
                          <a:spcPct val="100000"/>
                        </a:lnSpc>
                      </a:pPr>
                      <a:r>
                        <a:rPr lang="ja-JP" sz="1200" kern="0" dirty="0">
                          <a:solidFill>
                            <a:schemeClr val="bg1"/>
                          </a:solidFill>
                          <a:effectLst/>
                          <a:latin typeface="HGPｺﾞｼｯｸE" pitchFamily="50" charset="-128"/>
                          <a:ea typeface="HGPｺﾞｼｯｸE" pitchFamily="50" charset="-128"/>
                        </a:rPr>
                        <a:t>（</a:t>
                      </a:r>
                      <a:r>
                        <a:rPr lang="en-US" sz="1200" kern="0" dirty="0">
                          <a:solidFill>
                            <a:schemeClr val="bg1"/>
                          </a:solidFill>
                          <a:effectLst/>
                          <a:latin typeface="HGPｺﾞｼｯｸE" pitchFamily="50" charset="-128"/>
                          <a:ea typeface="HGPｺﾞｼｯｸE" pitchFamily="50" charset="-128"/>
                        </a:rPr>
                        <a:t>206</a:t>
                      </a:r>
                      <a:r>
                        <a:rPr lang="ja-JP" sz="1200" kern="0" dirty="0">
                          <a:solidFill>
                            <a:schemeClr val="bg1"/>
                          </a:solidFill>
                          <a:effectLst/>
                          <a:latin typeface="HGPｺﾞｼｯｸE" pitchFamily="50" charset="-128"/>
                          <a:ea typeface="HGPｺﾞｼｯｸE" pitchFamily="50" charset="-128"/>
                        </a:rPr>
                        <a:t>万円）</a:t>
                      </a:r>
                      <a:endParaRPr lang="ja-JP" sz="1200" kern="100" dirty="0">
                        <a:solidFill>
                          <a:schemeClr val="bg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ct val="100000"/>
                        </a:lnSpc>
                      </a:pPr>
                      <a:r>
                        <a:rPr lang="ja-JP" sz="1200" kern="1200" dirty="0">
                          <a:solidFill>
                            <a:schemeClr val="tx1"/>
                          </a:solidFill>
                          <a:effectLst/>
                          <a:latin typeface="HGPｺﾞｼｯｸE" pitchFamily="50" charset="-128"/>
                          <a:ea typeface="HGPｺﾞｼｯｸE" pitchFamily="50" charset="-128"/>
                        </a:rPr>
                        <a:t>愛知県</a:t>
                      </a:r>
                      <a:endParaRPr lang="ja-JP" sz="1200" kern="100" dirty="0">
                        <a:solidFill>
                          <a:schemeClr val="tx1"/>
                        </a:solidFill>
                        <a:effectLst/>
                        <a:latin typeface="HGPｺﾞｼｯｸE" pitchFamily="50" charset="-128"/>
                        <a:ea typeface="HGPｺﾞｼｯｸE" pitchFamily="50" charset="-128"/>
                      </a:endParaRPr>
                    </a:p>
                    <a:p>
                      <a:pPr algn="ctr" fontAlgn="ctr">
                        <a:lnSpc>
                          <a:spcPct val="100000"/>
                        </a:lnSpc>
                      </a:pPr>
                      <a:r>
                        <a:rPr lang="ja-JP" sz="1200" kern="1200" dirty="0">
                          <a:solidFill>
                            <a:schemeClr val="tx1"/>
                          </a:solidFill>
                          <a:effectLst/>
                          <a:latin typeface="HGPｺﾞｼｯｸE" pitchFamily="50" charset="-128"/>
                          <a:ea typeface="HGPｺﾞｼｯｸE" pitchFamily="50" charset="-128"/>
                        </a:rPr>
                        <a:t>（</a:t>
                      </a:r>
                      <a:r>
                        <a:rPr lang="en-US" sz="1200" kern="1200" dirty="0">
                          <a:solidFill>
                            <a:schemeClr val="tx1"/>
                          </a:solidFill>
                          <a:effectLst/>
                          <a:latin typeface="HGPｺﾞｼｯｸE" pitchFamily="50" charset="-128"/>
                          <a:ea typeface="HGPｺﾞｼｯｸE" pitchFamily="50" charset="-128"/>
                        </a:rPr>
                        <a:t>259</a:t>
                      </a:r>
                      <a:r>
                        <a:rPr lang="ja-JP" sz="1200" kern="1200" dirty="0">
                          <a:solidFill>
                            <a:schemeClr val="tx1"/>
                          </a:solidFill>
                          <a:effectLst/>
                          <a:latin typeface="HGPｺﾞｼｯｸE" pitchFamily="50" charset="-128"/>
                          <a:ea typeface="HGPｺﾞｼｯｸE" pitchFamily="50" charset="-128"/>
                        </a:rPr>
                        <a:t>万円）</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ct val="100000"/>
                        </a:lnSpc>
                      </a:pPr>
                      <a:r>
                        <a:rPr lang="ja-JP" sz="1200" kern="1200" dirty="0">
                          <a:solidFill>
                            <a:schemeClr val="bg1"/>
                          </a:solidFill>
                          <a:effectLst/>
                          <a:latin typeface="HGPｺﾞｼｯｸE" pitchFamily="50" charset="-128"/>
                          <a:ea typeface="HGPｺﾞｼｯｸE" pitchFamily="50" charset="-128"/>
                        </a:rPr>
                        <a:t>大阪府</a:t>
                      </a:r>
                      <a:endParaRPr lang="ja-JP" sz="1200" kern="100" dirty="0">
                        <a:solidFill>
                          <a:schemeClr val="bg1"/>
                        </a:solidFill>
                        <a:effectLst/>
                        <a:latin typeface="HGPｺﾞｼｯｸE" pitchFamily="50" charset="-128"/>
                        <a:ea typeface="HGPｺﾞｼｯｸE" pitchFamily="50" charset="-128"/>
                      </a:endParaRPr>
                    </a:p>
                    <a:p>
                      <a:pPr algn="ctr" fontAlgn="ctr">
                        <a:lnSpc>
                          <a:spcPct val="100000"/>
                        </a:lnSpc>
                      </a:pPr>
                      <a:r>
                        <a:rPr lang="ja-JP" sz="1200" kern="1200" dirty="0" smtClean="0">
                          <a:solidFill>
                            <a:schemeClr val="bg1"/>
                          </a:solidFill>
                          <a:effectLst/>
                          <a:latin typeface="HGPｺﾞｼｯｸE" pitchFamily="50" charset="-128"/>
                          <a:ea typeface="HGPｺﾞｼｯｸE" pitchFamily="50" charset="-128"/>
                        </a:rPr>
                        <a:t>（</a:t>
                      </a:r>
                      <a:r>
                        <a:rPr lang="en-US" altLang="ja-JP" sz="1200" kern="1200" dirty="0" smtClean="0">
                          <a:solidFill>
                            <a:schemeClr val="bg1"/>
                          </a:solidFill>
                          <a:effectLst/>
                          <a:latin typeface="HGPｺﾞｼｯｸE" pitchFamily="50" charset="-128"/>
                          <a:ea typeface="HGPｺﾞｼｯｸE" pitchFamily="50" charset="-128"/>
                        </a:rPr>
                        <a:t>372</a:t>
                      </a:r>
                      <a:r>
                        <a:rPr lang="ja-JP" sz="1200" kern="1200" dirty="0" smtClean="0">
                          <a:solidFill>
                            <a:schemeClr val="bg1"/>
                          </a:solidFill>
                          <a:effectLst/>
                          <a:latin typeface="HGPｺﾞｼｯｸE" pitchFamily="50" charset="-128"/>
                          <a:ea typeface="HGPｺﾞｼｯｸE" pitchFamily="50" charset="-128"/>
                        </a:rPr>
                        <a:t>万円</a:t>
                      </a:r>
                      <a:r>
                        <a:rPr lang="ja-JP" sz="1200" kern="1200" dirty="0">
                          <a:solidFill>
                            <a:schemeClr val="bg1"/>
                          </a:solidFill>
                          <a:effectLst/>
                          <a:latin typeface="HGPｺﾞｼｯｸE" pitchFamily="50" charset="-128"/>
                          <a:ea typeface="HGPｺﾞｼｯｸE" pitchFamily="50" charset="-128"/>
                        </a:rPr>
                        <a:t>）</a:t>
                      </a:r>
                      <a:endParaRPr lang="ja-JP" sz="1200" kern="100" dirty="0">
                        <a:solidFill>
                          <a:schemeClr val="bg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ct val="100000"/>
                        </a:lnSpc>
                      </a:pPr>
                      <a:r>
                        <a:rPr lang="ja-JP" sz="1200" kern="1200" dirty="0">
                          <a:solidFill>
                            <a:schemeClr val="tx1"/>
                          </a:solidFill>
                          <a:effectLst/>
                          <a:latin typeface="HGPｺﾞｼｯｸE" pitchFamily="50" charset="-128"/>
                          <a:ea typeface="HGPｺﾞｼｯｸE" pitchFamily="50" charset="-128"/>
                        </a:rPr>
                        <a:t>愛知県</a:t>
                      </a:r>
                      <a:endParaRPr lang="ja-JP" sz="1200" kern="100" dirty="0">
                        <a:solidFill>
                          <a:schemeClr val="tx1"/>
                        </a:solidFill>
                        <a:effectLst/>
                        <a:latin typeface="HGPｺﾞｼｯｸE" pitchFamily="50" charset="-128"/>
                        <a:ea typeface="HGPｺﾞｼｯｸE" pitchFamily="50" charset="-128"/>
                      </a:endParaRPr>
                    </a:p>
                    <a:p>
                      <a:pPr algn="ctr" fontAlgn="ctr">
                        <a:lnSpc>
                          <a:spcPct val="100000"/>
                        </a:lnSpc>
                      </a:pPr>
                      <a:r>
                        <a:rPr lang="ja-JP" sz="1200" kern="1200" dirty="0">
                          <a:solidFill>
                            <a:schemeClr val="tx1"/>
                          </a:solidFill>
                          <a:effectLst/>
                          <a:latin typeface="HGPｺﾞｼｯｸE" pitchFamily="50" charset="-128"/>
                          <a:ea typeface="HGPｺﾞｼｯｸE" pitchFamily="50" charset="-128"/>
                        </a:rPr>
                        <a:t>（</a:t>
                      </a:r>
                      <a:r>
                        <a:rPr lang="en-US" sz="1200" kern="1200" dirty="0">
                          <a:solidFill>
                            <a:schemeClr val="tx1"/>
                          </a:solidFill>
                          <a:effectLst/>
                          <a:latin typeface="HGPｺﾞｼｯｸE" pitchFamily="50" charset="-128"/>
                          <a:ea typeface="HGPｺﾞｼｯｸE" pitchFamily="50" charset="-128"/>
                        </a:rPr>
                        <a:t>352</a:t>
                      </a:r>
                      <a:r>
                        <a:rPr lang="ja-JP" sz="1200" kern="1200" dirty="0">
                          <a:solidFill>
                            <a:schemeClr val="tx1"/>
                          </a:solidFill>
                          <a:effectLst/>
                          <a:latin typeface="HGPｺﾞｼｯｸE" pitchFamily="50" charset="-128"/>
                          <a:ea typeface="HGPｺﾞｼｯｸE" pitchFamily="50" charset="-128"/>
                        </a:rPr>
                        <a:t>万円）</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ct val="100000"/>
                        </a:lnSpc>
                      </a:pPr>
                      <a:r>
                        <a:rPr lang="ja-JP" sz="1200" kern="1200" dirty="0">
                          <a:solidFill>
                            <a:schemeClr val="tx1"/>
                          </a:solidFill>
                          <a:effectLst/>
                          <a:latin typeface="HGPｺﾞｼｯｸE" pitchFamily="50" charset="-128"/>
                          <a:ea typeface="HGPｺﾞｼｯｸE" pitchFamily="50" charset="-128"/>
                        </a:rPr>
                        <a:t>愛知県</a:t>
                      </a:r>
                      <a:endParaRPr lang="ja-JP" sz="1200" kern="100" dirty="0">
                        <a:solidFill>
                          <a:schemeClr val="tx1"/>
                        </a:solidFill>
                        <a:effectLst/>
                        <a:latin typeface="HGPｺﾞｼｯｸE" pitchFamily="50" charset="-128"/>
                        <a:ea typeface="HGPｺﾞｼｯｸE" pitchFamily="50" charset="-128"/>
                      </a:endParaRPr>
                    </a:p>
                    <a:p>
                      <a:pPr algn="ctr" fontAlgn="ctr">
                        <a:lnSpc>
                          <a:spcPct val="100000"/>
                        </a:lnSpc>
                      </a:pPr>
                      <a:r>
                        <a:rPr lang="ja-JP" sz="1200" kern="1200" dirty="0">
                          <a:solidFill>
                            <a:schemeClr val="tx1"/>
                          </a:solidFill>
                          <a:effectLst/>
                          <a:latin typeface="HGPｺﾞｼｯｸE" pitchFamily="50" charset="-128"/>
                          <a:ea typeface="HGPｺﾞｼｯｸE" pitchFamily="50" charset="-128"/>
                        </a:rPr>
                        <a:t>（</a:t>
                      </a:r>
                      <a:r>
                        <a:rPr lang="en-US" sz="1200" kern="1200" dirty="0">
                          <a:solidFill>
                            <a:schemeClr val="tx1"/>
                          </a:solidFill>
                          <a:effectLst/>
                          <a:latin typeface="HGPｺﾞｼｯｸE" pitchFamily="50" charset="-128"/>
                          <a:ea typeface="HGPｺﾞｼｯｸE" pitchFamily="50" charset="-128"/>
                        </a:rPr>
                        <a:t>343</a:t>
                      </a:r>
                      <a:r>
                        <a:rPr lang="ja-JP" sz="1200" kern="1200" dirty="0">
                          <a:solidFill>
                            <a:schemeClr val="tx1"/>
                          </a:solidFill>
                          <a:effectLst/>
                          <a:latin typeface="HGPｺﾞｼｯｸE" pitchFamily="50" charset="-128"/>
                          <a:ea typeface="HGPｺﾞｼｯｸE" pitchFamily="50" charset="-128"/>
                        </a:rPr>
                        <a:t>万円）</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ct val="100000"/>
                        </a:lnSpc>
                      </a:pPr>
                      <a:r>
                        <a:rPr lang="ja-JP" altLang="en-US" sz="1200" kern="1200" dirty="0" smtClean="0">
                          <a:solidFill>
                            <a:schemeClr val="tx1"/>
                          </a:solidFill>
                          <a:effectLst/>
                          <a:latin typeface="HGPｺﾞｼｯｸE" pitchFamily="50" charset="-128"/>
                          <a:ea typeface="HGPｺﾞｼｯｸE" pitchFamily="50" charset="-128"/>
                        </a:rPr>
                        <a:t>愛知</a:t>
                      </a:r>
                      <a:r>
                        <a:rPr lang="ja-JP" sz="1200" kern="1200" dirty="0" smtClean="0">
                          <a:solidFill>
                            <a:schemeClr val="tx1"/>
                          </a:solidFill>
                          <a:effectLst/>
                          <a:latin typeface="HGPｺﾞｼｯｸE" pitchFamily="50" charset="-128"/>
                          <a:ea typeface="HGPｺﾞｼｯｸE" pitchFamily="50" charset="-128"/>
                        </a:rPr>
                        <a:t>県</a:t>
                      </a:r>
                      <a:endParaRPr lang="ja-JP" sz="1200" kern="100" dirty="0">
                        <a:solidFill>
                          <a:schemeClr val="tx1"/>
                        </a:solidFill>
                        <a:effectLst/>
                        <a:latin typeface="HGPｺﾞｼｯｸE" pitchFamily="50" charset="-128"/>
                        <a:ea typeface="HGPｺﾞｼｯｸE" pitchFamily="50" charset="-128"/>
                      </a:endParaRPr>
                    </a:p>
                    <a:p>
                      <a:pPr algn="ctr" fontAlgn="ctr">
                        <a:lnSpc>
                          <a:spcPct val="100000"/>
                        </a:lnSpc>
                      </a:pPr>
                      <a:r>
                        <a:rPr lang="ja-JP" sz="1200" kern="1200" dirty="0" smtClean="0">
                          <a:solidFill>
                            <a:schemeClr val="tx1"/>
                          </a:solidFill>
                          <a:effectLst/>
                          <a:latin typeface="HGPｺﾞｼｯｸE" pitchFamily="50" charset="-128"/>
                          <a:ea typeface="HGPｺﾞｼｯｸE" pitchFamily="50" charset="-128"/>
                        </a:rPr>
                        <a:t>（</a:t>
                      </a:r>
                      <a:r>
                        <a:rPr lang="en-US" altLang="ja-JP" sz="1200" kern="1200" dirty="0" smtClean="0">
                          <a:solidFill>
                            <a:schemeClr val="tx1"/>
                          </a:solidFill>
                          <a:effectLst/>
                          <a:latin typeface="HGPｺﾞｼｯｸE" pitchFamily="50" charset="-128"/>
                          <a:ea typeface="HGPｺﾞｼｯｸE" pitchFamily="50" charset="-128"/>
                        </a:rPr>
                        <a:t>342</a:t>
                      </a:r>
                      <a:r>
                        <a:rPr lang="ja-JP" sz="1200" kern="1200" dirty="0" smtClean="0">
                          <a:solidFill>
                            <a:schemeClr val="tx1"/>
                          </a:solidFill>
                          <a:effectLst/>
                          <a:latin typeface="HGPｺﾞｼｯｸE" pitchFamily="50" charset="-128"/>
                          <a:ea typeface="HGPｺﾞｼｯｸE" pitchFamily="50" charset="-128"/>
                        </a:rPr>
                        <a:t>万円</a:t>
                      </a:r>
                      <a:r>
                        <a:rPr lang="ja-JP" sz="1200" kern="1200" dirty="0">
                          <a:solidFill>
                            <a:schemeClr val="tx1"/>
                          </a:solidFill>
                          <a:effectLst/>
                          <a:latin typeface="HGPｺﾞｼｯｸE" pitchFamily="50" charset="-128"/>
                          <a:ea typeface="HGPｺﾞｼｯｸE" pitchFamily="50" charset="-128"/>
                        </a:rPr>
                        <a:t>）</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ct val="100000"/>
                        </a:lnSpc>
                      </a:pPr>
                      <a:r>
                        <a:rPr lang="ja-JP" altLang="en-US" sz="1200" kern="100" dirty="0" smtClean="0">
                          <a:solidFill>
                            <a:schemeClr val="tx1"/>
                          </a:solidFill>
                          <a:effectLst/>
                          <a:latin typeface="HGPｺﾞｼｯｸE" pitchFamily="50" charset="-128"/>
                          <a:ea typeface="HGPｺﾞｼｯｸE" pitchFamily="50" charset="-128"/>
                        </a:rPr>
                        <a:t>愛知県</a:t>
                      </a:r>
                      <a:endParaRPr lang="en-US" altLang="ja-JP" sz="1200" kern="100" dirty="0" smtClean="0">
                        <a:solidFill>
                          <a:schemeClr val="tx1"/>
                        </a:solidFill>
                        <a:effectLst/>
                        <a:latin typeface="HGPｺﾞｼｯｸE" pitchFamily="50" charset="-128"/>
                        <a:ea typeface="HGPｺﾞｼｯｸE" pitchFamily="50" charset="-128"/>
                      </a:endParaRPr>
                    </a:p>
                    <a:p>
                      <a:pPr algn="ctr" fontAlgn="ctr">
                        <a:lnSpc>
                          <a:spcPct val="100000"/>
                        </a:lnSpc>
                      </a:pPr>
                      <a:r>
                        <a:rPr lang="ja-JP" altLang="en-US" sz="1200" kern="100" dirty="0" smtClean="0">
                          <a:solidFill>
                            <a:schemeClr val="tx1"/>
                          </a:solidFill>
                          <a:effectLst/>
                          <a:latin typeface="HGPｺﾞｼｯｸE" pitchFamily="50" charset="-128"/>
                          <a:ea typeface="HGPｺﾞｼｯｸE" pitchFamily="50" charset="-128"/>
                        </a:rPr>
                        <a:t>（</a:t>
                      </a:r>
                      <a:r>
                        <a:rPr lang="en-US" altLang="ja-JP" sz="1200" kern="100" dirty="0" smtClean="0">
                          <a:solidFill>
                            <a:schemeClr val="tx1"/>
                          </a:solidFill>
                          <a:effectLst/>
                          <a:latin typeface="HGPｺﾞｼｯｸE" pitchFamily="50" charset="-128"/>
                          <a:ea typeface="HGPｺﾞｼｯｸE" pitchFamily="50" charset="-128"/>
                        </a:rPr>
                        <a:t>370</a:t>
                      </a:r>
                      <a:r>
                        <a:rPr lang="ja-JP" altLang="en-US" sz="1200" kern="100" dirty="0" smtClean="0">
                          <a:solidFill>
                            <a:schemeClr val="tx1"/>
                          </a:solidFill>
                          <a:effectLst/>
                          <a:latin typeface="HGPｺﾞｼｯｸE" pitchFamily="50" charset="-128"/>
                          <a:ea typeface="HGPｺﾞｼｯｸE" pitchFamily="50" charset="-128"/>
                        </a:rPr>
                        <a:t>万円）</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ct val="100000"/>
                        </a:lnSpc>
                      </a:pPr>
                      <a:r>
                        <a:rPr lang="ja-JP" altLang="en-US" sz="1200" kern="1200" dirty="0" smtClean="0">
                          <a:solidFill>
                            <a:schemeClr val="tx1"/>
                          </a:solidFill>
                          <a:effectLst/>
                          <a:latin typeface="HGPｺﾞｼｯｸE" pitchFamily="50" charset="-128"/>
                          <a:ea typeface="HGPｺﾞｼｯｸE" pitchFamily="50" charset="-128"/>
                        </a:rPr>
                        <a:t>滋賀</a:t>
                      </a:r>
                      <a:r>
                        <a:rPr lang="ja-JP" sz="1200" kern="1200" dirty="0" smtClean="0">
                          <a:solidFill>
                            <a:schemeClr val="tx1"/>
                          </a:solidFill>
                          <a:effectLst/>
                          <a:latin typeface="HGPｺﾞｼｯｸE" pitchFamily="50" charset="-128"/>
                          <a:ea typeface="HGPｺﾞｼｯｸE" pitchFamily="50" charset="-128"/>
                        </a:rPr>
                        <a:t>県</a:t>
                      </a:r>
                      <a:endParaRPr lang="ja-JP" sz="1200" kern="100" dirty="0">
                        <a:solidFill>
                          <a:schemeClr val="tx1"/>
                        </a:solidFill>
                        <a:effectLst/>
                        <a:latin typeface="HGPｺﾞｼｯｸE" pitchFamily="50" charset="-128"/>
                        <a:ea typeface="HGPｺﾞｼｯｸE" pitchFamily="50" charset="-128"/>
                      </a:endParaRPr>
                    </a:p>
                    <a:p>
                      <a:pPr algn="ctr" fontAlgn="ctr">
                        <a:lnSpc>
                          <a:spcPct val="100000"/>
                        </a:lnSpc>
                      </a:pPr>
                      <a:r>
                        <a:rPr lang="ja-JP" sz="1200" kern="1200" dirty="0" smtClean="0">
                          <a:solidFill>
                            <a:schemeClr val="tx1"/>
                          </a:solidFill>
                          <a:effectLst/>
                          <a:latin typeface="HGPｺﾞｼｯｸE" pitchFamily="50" charset="-128"/>
                          <a:ea typeface="HGPｺﾞｼｯｸE" pitchFamily="50" charset="-128"/>
                        </a:rPr>
                        <a:t>（</a:t>
                      </a:r>
                      <a:r>
                        <a:rPr lang="en-US" altLang="ja-JP" sz="1200" kern="1200" dirty="0" smtClean="0">
                          <a:solidFill>
                            <a:schemeClr val="tx1"/>
                          </a:solidFill>
                          <a:effectLst/>
                          <a:latin typeface="HGPｺﾞｼｯｸE" pitchFamily="50" charset="-128"/>
                          <a:ea typeface="HGPｺﾞｼｯｸE" pitchFamily="50" charset="-128"/>
                        </a:rPr>
                        <a:t>322</a:t>
                      </a:r>
                      <a:r>
                        <a:rPr lang="ja-JP" sz="1200" kern="1200" dirty="0" smtClean="0">
                          <a:solidFill>
                            <a:schemeClr val="tx1"/>
                          </a:solidFill>
                          <a:effectLst/>
                          <a:latin typeface="HGPｺﾞｼｯｸE" pitchFamily="50" charset="-128"/>
                          <a:ea typeface="HGPｺﾞｼｯｸE" pitchFamily="50" charset="-128"/>
                        </a:rPr>
                        <a:t>万円</a:t>
                      </a:r>
                      <a:r>
                        <a:rPr lang="ja-JP" sz="1200" kern="1200" dirty="0">
                          <a:solidFill>
                            <a:schemeClr val="tx1"/>
                          </a:solidFill>
                          <a:effectLst/>
                          <a:latin typeface="HGPｺﾞｼｯｸE" pitchFamily="50" charset="-128"/>
                          <a:ea typeface="HGPｺﾞｼｯｸE" pitchFamily="50" charset="-128"/>
                        </a:rPr>
                        <a:t>）</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ct val="100000"/>
                        </a:lnSpc>
                      </a:pPr>
                      <a:r>
                        <a:rPr lang="ja-JP" altLang="en-US" sz="1200" kern="100" dirty="0" smtClean="0">
                          <a:solidFill>
                            <a:schemeClr val="tx1"/>
                          </a:solidFill>
                          <a:effectLst/>
                          <a:latin typeface="HGPｺﾞｼｯｸE" pitchFamily="50" charset="-128"/>
                          <a:ea typeface="HGPｺﾞｼｯｸE" pitchFamily="50" charset="-128"/>
                        </a:rPr>
                        <a:t>静岡県</a:t>
                      </a:r>
                      <a:endParaRPr lang="en-US" altLang="ja-JP" sz="1200" kern="100" dirty="0" smtClean="0">
                        <a:solidFill>
                          <a:schemeClr val="tx1"/>
                        </a:solidFill>
                        <a:effectLst/>
                        <a:latin typeface="HGPｺﾞｼｯｸE" pitchFamily="50" charset="-128"/>
                        <a:ea typeface="HGPｺﾞｼｯｸE" pitchFamily="50" charset="-128"/>
                      </a:endParaRPr>
                    </a:p>
                    <a:p>
                      <a:pPr algn="ctr" fontAlgn="ctr">
                        <a:lnSpc>
                          <a:spcPct val="100000"/>
                        </a:lnSpc>
                      </a:pPr>
                      <a:r>
                        <a:rPr lang="ja-JP" altLang="en-US" sz="1200" kern="100" dirty="0" smtClean="0">
                          <a:solidFill>
                            <a:schemeClr val="tx1"/>
                          </a:solidFill>
                          <a:effectLst/>
                          <a:latin typeface="HGPｺﾞｼｯｸE" pitchFamily="50" charset="-128"/>
                          <a:ea typeface="HGPｺﾞｼｯｸE" pitchFamily="50" charset="-128"/>
                        </a:rPr>
                        <a:t>（</a:t>
                      </a:r>
                      <a:r>
                        <a:rPr lang="en-US" altLang="ja-JP" sz="1200" kern="100" dirty="0" smtClean="0">
                          <a:solidFill>
                            <a:schemeClr val="tx1"/>
                          </a:solidFill>
                          <a:effectLst/>
                          <a:latin typeface="HGPｺﾞｼｯｸE" pitchFamily="50" charset="-128"/>
                          <a:ea typeface="HGPｺﾞｼｯｸE" pitchFamily="50" charset="-128"/>
                        </a:rPr>
                        <a:t>316</a:t>
                      </a:r>
                      <a:r>
                        <a:rPr lang="ja-JP" altLang="en-US" sz="1200" kern="100" dirty="0" smtClean="0">
                          <a:solidFill>
                            <a:schemeClr val="tx1"/>
                          </a:solidFill>
                          <a:effectLst/>
                          <a:latin typeface="HGPｺﾞｼｯｸE" pitchFamily="50" charset="-128"/>
                          <a:ea typeface="HGPｺﾞｼｯｸE" pitchFamily="50" charset="-128"/>
                        </a:rPr>
                        <a:t>万円）</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r>
              <a:tr h="351353">
                <a:tc>
                  <a:txBody>
                    <a:bodyPr/>
                    <a:lstStyle/>
                    <a:p>
                      <a:pPr algn="ctr" fontAlgn="ctr">
                        <a:lnSpc>
                          <a:spcPct val="100000"/>
                        </a:lnSpc>
                      </a:pPr>
                      <a:r>
                        <a:rPr lang="en-US" sz="1200" kern="1200" dirty="0">
                          <a:solidFill>
                            <a:schemeClr val="tx1"/>
                          </a:solidFill>
                          <a:effectLst/>
                          <a:latin typeface="HGPｺﾞｼｯｸE" pitchFamily="50" charset="-128"/>
                          <a:ea typeface="HGPｺﾞｼｯｸE" pitchFamily="50" charset="-128"/>
                        </a:rPr>
                        <a:t>3</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ct val="100000"/>
                        </a:lnSpc>
                      </a:pPr>
                      <a:r>
                        <a:rPr lang="ja-JP" sz="1200" kern="1200" dirty="0">
                          <a:solidFill>
                            <a:schemeClr val="tx1"/>
                          </a:solidFill>
                          <a:effectLst/>
                          <a:latin typeface="HGPｺﾞｼｯｸE" pitchFamily="50" charset="-128"/>
                          <a:ea typeface="HGPｺﾞｼｯｸE" pitchFamily="50" charset="-128"/>
                        </a:rPr>
                        <a:t>愛知県</a:t>
                      </a:r>
                      <a:endParaRPr lang="ja-JP" sz="1200" kern="100" dirty="0">
                        <a:solidFill>
                          <a:schemeClr val="tx1"/>
                        </a:solidFill>
                        <a:effectLst/>
                        <a:latin typeface="HGPｺﾞｼｯｸE" pitchFamily="50" charset="-128"/>
                        <a:ea typeface="HGPｺﾞｼｯｸE" pitchFamily="50" charset="-128"/>
                      </a:endParaRPr>
                    </a:p>
                    <a:p>
                      <a:pPr algn="ctr" fontAlgn="ctr">
                        <a:lnSpc>
                          <a:spcPct val="100000"/>
                        </a:lnSpc>
                      </a:pPr>
                      <a:r>
                        <a:rPr lang="ja-JP" sz="1200" kern="0" dirty="0">
                          <a:solidFill>
                            <a:schemeClr val="tx1"/>
                          </a:solidFill>
                          <a:effectLst/>
                          <a:latin typeface="HGPｺﾞｼｯｸE" pitchFamily="50" charset="-128"/>
                          <a:ea typeface="HGPｺﾞｼｯｸE" pitchFamily="50" charset="-128"/>
                        </a:rPr>
                        <a:t>（</a:t>
                      </a:r>
                      <a:r>
                        <a:rPr lang="en-US" sz="1200" kern="0" dirty="0">
                          <a:solidFill>
                            <a:schemeClr val="tx1"/>
                          </a:solidFill>
                          <a:effectLst/>
                          <a:latin typeface="HGPｺﾞｼｯｸE" pitchFamily="50" charset="-128"/>
                          <a:ea typeface="HGPｺﾞｼｯｸE" pitchFamily="50" charset="-128"/>
                        </a:rPr>
                        <a:t>191</a:t>
                      </a:r>
                      <a:r>
                        <a:rPr lang="ja-JP" sz="1200" kern="0" dirty="0">
                          <a:solidFill>
                            <a:schemeClr val="tx1"/>
                          </a:solidFill>
                          <a:effectLst/>
                          <a:latin typeface="HGPｺﾞｼｯｸE" pitchFamily="50" charset="-128"/>
                          <a:ea typeface="HGPｺﾞｼｯｸE" pitchFamily="50" charset="-128"/>
                        </a:rPr>
                        <a:t>万円）</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ct val="100000"/>
                        </a:lnSpc>
                      </a:pPr>
                      <a:r>
                        <a:rPr lang="ja-JP" sz="1200" kern="1200" dirty="0">
                          <a:solidFill>
                            <a:schemeClr val="bg1"/>
                          </a:solidFill>
                          <a:effectLst/>
                          <a:latin typeface="HGPｺﾞｼｯｸE" pitchFamily="50" charset="-128"/>
                          <a:ea typeface="HGPｺﾞｼｯｸE" pitchFamily="50" charset="-128"/>
                        </a:rPr>
                        <a:t>大阪府</a:t>
                      </a:r>
                      <a:endParaRPr lang="ja-JP" sz="1200" kern="100" dirty="0">
                        <a:solidFill>
                          <a:schemeClr val="bg1"/>
                        </a:solidFill>
                        <a:effectLst/>
                        <a:latin typeface="HGPｺﾞｼｯｸE" pitchFamily="50" charset="-128"/>
                        <a:ea typeface="HGPｺﾞｼｯｸE" pitchFamily="50" charset="-128"/>
                      </a:endParaRPr>
                    </a:p>
                    <a:p>
                      <a:pPr algn="ctr" fontAlgn="ctr">
                        <a:lnSpc>
                          <a:spcPct val="100000"/>
                        </a:lnSpc>
                      </a:pPr>
                      <a:r>
                        <a:rPr lang="ja-JP" sz="1200" kern="1200" dirty="0">
                          <a:solidFill>
                            <a:schemeClr val="bg1"/>
                          </a:solidFill>
                          <a:effectLst/>
                          <a:latin typeface="HGPｺﾞｼｯｸE" pitchFamily="50" charset="-128"/>
                          <a:ea typeface="HGPｺﾞｼｯｸE" pitchFamily="50" charset="-128"/>
                        </a:rPr>
                        <a:t>（</a:t>
                      </a:r>
                      <a:r>
                        <a:rPr lang="en-US" sz="1200" kern="1200" dirty="0">
                          <a:solidFill>
                            <a:schemeClr val="bg1"/>
                          </a:solidFill>
                          <a:effectLst/>
                          <a:latin typeface="HGPｺﾞｼｯｸE" pitchFamily="50" charset="-128"/>
                          <a:ea typeface="HGPｺﾞｼｯｸE" pitchFamily="50" charset="-128"/>
                        </a:rPr>
                        <a:t>242</a:t>
                      </a:r>
                      <a:r>
                        <a:rPr lang="ja-JP" sz="1200" kern="1200" dirty="0">
                          <a:solidFill>
                            <a:schemeClr val="bg1"/>
                          </a:solidFill>
                          <a:effectLst/>
                          <a:latin typeface="HGPｺﾞｼｯｸE" pitchFamily="50" charset="-128"/>
                          <a:ea typeface="HGPｺﾞｼｯｸE" pitchFamily="50" charset="-128"/>
                        </a:rPr>
                        <a:t>万円）</a:t>
                      </a:r>
                      <a:endParaRPr lang="ja-JP" sz="1200" kern="100" dirty="0">
                        <a:solidFill>
                          <a:schemeClr val="bg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ct val="100000"/>
                        </a:lnSpc>
                      </a:pPr>
                      <a:r>
                        <a:rPr lang="ja-JP" sz="1200" kern="1200" dirty="0">
                          <a:solidFill>
                            <a:schemeClr val="tx1"/>
                          </a:solidFill>
                          <a:effectLst/>
                          <a:latin typeface="HGPｺﾞｼｯｸE" pitchFamily="50" charset="-128"/>
                          <a:ea typeface="HGPｺﾞｼｯｸE" pitchFamily="50" charset="-128"/>
                        </a:rPr>
                        <a:t>愛知県</a:t>
                      </a:r>
                      <a:endParaRPr lang="ja-JP" sz="1200" kern="100" dirty="0">
                        <a:solidFill>
                          <a:schemeClr val="tx1"/>
                        </a:solidFill>
                        <a:effectLst/>
                        <a:latin typeface="HGPｺﾞｼｯｸE" pitchFamily="50" charset="-128"/>
                        <a:ea typeface="HGPｺﾞｼｯｸE" pitchFamily="50" charset="-128"/>
                      </a:endParaRPr>
                    </a:p>
                    <a:p>
                      <a:pPr algn="ctr" fontAlgn="ctr">
                        <a:lnSpc>
                          <a:spcPct val="100000"/>
                        </a:lnSpc>
                      </a:pPr>
                      <a:r>
                        <a:rPr lang="ja-JP" sz="1200" kern="1200" dirty="0">
                          <a:solidFill>
                            <a:schemeClr val="tx1"/>
                          </a:solidFill>
                          <a:effectLst/>
                          <a:latin typeface="HGPｺﾞｼｯｸE" pitchFamily="50" charset="-128"/>
                          <a:ea typeface="HGPｺﾞｼｯｸE" pitchFamily="50" charset="-128"/>
                        </a:rPr>
                        <a:t>（</a:t>
                      </a:r>
                      <a:r>
                        <a:rPr lang="en-US" sz="1200" kern="1200" dirty="0">
                          <a:solidFill>
                            <a:schemeClr val="tx1"/>
                          </a:solidFill>
                          <a:effectLst/>
                          <a:latin typeface="HGPｺﾞｼｯｸE" pitchFamily="50" charset="-128"/>
                          <a:ea typeface="HGPｺﾞｼｯｸE" pitchFamily="50" charset="-128"/>
                        </a:rPr>
                        <a:t>349</a:t>
                      </a:r>
                      <a:r>
                        <a:rPr lang="ja-JP" sz="1200" kern="1200" dirty="0">
                          <a:solidFill>
                            <a:schemeClr val="tx1"/>
                          </a:solidFill>
                          <a:effectLst/>
                          <a:latin typeface="HGPｺﾞｼｯｸE" pitchFamily="50" charset="-128"/>
                          <a:ea typeface="HGPｺﾞｼｯｸE" pitchFamily="50" charset="-128"/>
                        </a:rPr>
                        <a:t>万円）</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ct val="100000"/>
                        </a:lnSpc>
                      </a:pPr>
                      <a:r>
                        <a:rPr lang="ja-JP" sz="1200" kern="1200" dirty="0">
                          <a:solidFill>
                            <a:schemeClr val="tx1"/>
                          </a:solidFill>
                          <a:effectLst/>
                          <a:latin typeface="HGPｺﾞｼｯｸE" pitchFamily="50" charset="-128"/>
                          <a:ea typeface="HGPｺﾞｼｯｸE" pitchFamily="50" charset="-128"/>
                        </a:rPr>
                        <a:t>神奈川県</a:t>
                      </a:r>
                      <a:endParaRPr lang="ja-JP" sz="1200" kern="100" dirty="0">
                        <a:solidFill>
                          <a:schemeClr val="tx1"/>
                        </a:solidFill>
                        <a:effectLst/>
                        <a:latin typeface="HGPｺﾞｼｯｸE" pitchFamily="50" charset="-128"/>
                        <a:ea typeface="HGPｺﾞｼｯｸE" pitchFamily="50" charset="-128"/>
                      </a:endParaRPr>
                    </a:p>
                    <a:p>
                      <a:pPr algn="ctr" fontAlgn="ctr">
                        <a:lnSpc>
                          <a:spcPct val="100000"/>
                        </a:lnSpc>
                      </a:pPr>
                      <a:r>
                        <a:rPr lang="ja-JP" sz="1200" kern="0" dirty="0">
                          <a:solidFill>
                            <a:schemeClr val="tx1"/>
                          </a:solidFill>
                          <a:effectLst/>
                          <a:latin typeface="HGPｺﾞｼｯｸE" pitchFamily="50" charset="-128"/>
                          <a:ea typeface="HGPｺﾞｼｯｸE" pitchFamily="50" charset="-128"/>
                        </a:rPr>
                        <a:t>（</a:t>
                      </a:r>
                      <a:r>
                        <a:rPr lang="en-US" sz="1200" kern="0" dirty="0">
                          <a:solidFill>
                            <a:schemeClr val="tx1"/>
                          </a:solidFill>
                          <a:effectLst/>
                          <a:latin typeface="HGPｺﾞｼｯｸE" pitchFamily="50" charset="-128"/>
                          <a:ea typeface="HGPｺﾞｼｯｸE" pitchFamily="50" charset="-128"/>
                        </a:rPr>
                        <a:t>341</a:t>
                      </a:r>
                      <a:r>
                        <a:rPr lang="ja-JP" sz="1200" kern="0" dirty="0">
                          <a:solidFill>
                            <a:schemeClr val="tx1"/>
                          </a:solidFill>
                          <a:effectLst/>
                          <a:latin typeface="HGPｺﾞｼｯｸE" pitchFamily="50" charset="-128"/>
                          <a:ea typeface="HGPｺﾞｼｯｸE" pitchFamily="50" charset="-128"/>
                        </a:rPr>
                        <a:t>万円）</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ct val="100000"/>
                        </a:lnSpc>
                      </a:pPr>
                      <a:r>
                        <a:rPr lang="ja-JP" sz="1200" kern="1200" dirty="0">
                          <a:solidFill>
                            <a:schemeClr val="tx1"/>
                          </a:solidFill>
                          <a:effectLst/>
                          <a:latin typeface="HGPｺﾞｼｯｸE" pitchFamily="50" charset="-128"/>
                          <a:ea typeface="HGPｺﾞｼｯｸE" pitchFamily="50" charset="-128"/>
                        </a:rPr>
                        <a:t>神奈川県</a:t>
                      </a:r>
                      <a:endParaRPr lang="ja-JP" sz="1200" kern="100" dirty="0">
                        <a:solidFill>
                          <a:schemeClr val="tx1"/>
                        </a:solidFill>
                        <a:effectLst/>
                        <a:latin typeface="HGPｺﾞｼｯｸE" pitchFamily="50" charset="-128"/>
                        <a:ea typeface="HGPｺﾞｼｯｸE" pitchFamily="50" charset="-128"/>
                      </a:endParaRPr>
                    </a:p>
                    <a:p>
                      <a:pPr algn="ctr" fontAlgn="ctr">
                        <a:lnSpc>
                          <a:spcPct val="100000"/>
                        </a:lnSpc>
                      </a:pPr>
                      <a:r>
                        <a:rPr lang="ja-JP" sz="1200" kern="1200" dirty="0">
                          <a:solidFill>
                            <a:schemeClr val="tx1"/>
                          </a:solidFill>
                          <a:effectLst/>
                          <a:latin typeface="HGPｺﾞｼｯｸE" pitchFamily="50" charset="-128"/>
                          <a:ea typeface="HGPｺﾞｼｯｸE" pitchFamily="50" charset="-128"/>
                        </a:rPr>
                        <a:t>（</a:t>
                      </a:r>
                      <a:r>
                        <a:rPr lang="en-US" sz="1200" kern="1200" dirty="0">
                          <a:solidFill>
                            <a:schemeClr val="tx1"/>
                          </a:solidFill>
                          <a:effectLst/>
                          <a:latin typeface="HGPｺﾞｼｯｸE" pitchFamily="50" charset="-128"/>
                          <a:ea typeface="HGPｺﾞｼｯｸE" pitchFamily="50" charset="-128"/>
                        </a:rPr>
                        <a:t>343</a:t>
                      </a:r>
                      <a:r>
                        <a:rPr lang="ja-JP" sz="1200" kern="1200" dirty="0">
                          <a:solidFill>
                            <a:schemeClr val="tx1"/>
                          </a:solidFill>
                          <a:effectLst/>
                          <a:latin typeface="HGPｺﾞｼｯｸE" pitchFamily="50" charset="-128"/>
                          <a:ea typeface="HGPｺﾞｼｯｸE" pitchFamily="50" charset="-128"/>
                        </a:rPr>
                        <a:t>万円）</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ct val="100000"/>
                        </a:lnSpc>
                      </a:pPr>
                      <a:r>
                        <a:rPr lang="ja-JP" altLang="en-US" sz="1200" kern="1200" dirty="0" smtClean="0">
                          <a:solidFill>
                            <a:schemeClr val="tx1"/>
                          </a:solidFill>
                          <a:effectLst/>
                          <a:latin typeface="HGPｺﾞｼｯｸE" pitchFamily="50" charset="-128"/>
                          <a:ea typeface="HGPｺﾞｼｯｸE" pitchFamily="50" charset="-128"/>
                        </a:rPr>
                        <a:t>静岡</a:t>
                      </a:r>
                      <a:r>
                        <a:rPr lang="ja-JP" sz="1200" kern="1200" dirty="0" smtClean="0">
                          <a:solidFill>
                            <a:schemeClr val="tx1"/>
                          </a:solidFill>
                          <a:effectLst/>
                          <a:latin typeface="HGPｺﾞｼｯｸE" pitchFamily="50" charset="-128"/>
                          <a:ea typeface="HGPｺﾞｼｯｸE" pitchFamily="50" charset="-128"/>
                        </a:rPr>
                        <a:t>県</a:t>
                      </a:r>
                      <a:endParaRPr lang="ja-JP" sz="1200" kern="100" dirty="0">
                        <a:solidFill>
                          <a:schemeClr val="tx1"/>
                        </a:solidFill>
                        <a:effectLst/>
                        <a:latin typeface="HGPｺﾞｼｯｸE" pitchFamily="50" charset="-128"/>
                        <a:ea typeface="HGPｺﾞｼｯｸE" pitchFamily="50" charset="-128"/>
                      </a:endParaRPr>
                    </a:p>
                    <a:p>
                      <a:pPr algn="ctr" fontAlgn="ctr">
                        <a:lnSpc>
                          <a:spcPct val="100000"/>
                        </a:lnSpc>
                      </a:pPr>
                      <a:r>
                        <a:rPr lang="ja-JP" altLang="en-US" sz="1200" kern="1200" dirty="0" smtClean="0">
                          <a:solidFill>
                            <a:schemeClr val="tx1"/>
                          </a:solidFill>
                          <a:effectLst/>
                          <a:latin typeface="HGPｺﾞｼｯｸE" pitchFamily="50" charset="-128"/>
                          <a:ea typeface="HGPｺﾞｼｯｸE" pitchFamily="50" charset="-128"/>
                        </a:rPr>
                        <a:t>（</a:t>
                      </a:r>
                      <a:r>
                        <a:rPr lang="en-US" altLang="ja-JP" sz="1200" kern="1200" dirty="0" smtClean="0">
                          <a:solidFill>
                            <a:schemeClr val="tx1"/>
                          </a:solidFill>
                          <a:effectLst/>
                          <a:latin typeface="HGPｺﾞｼｯｸE" pitchFamily="50" charset="-128"/>
                          <a:ea typeface="HGPｺﾞｼｯｸE" pitchFamily="50" charset="-128"/>
                        </a:rPr>
                        <a:t>332</a:t>
                      </a:r>
                      <a:r>
                        <a:rPr lang="ja-JP" sz="1200" kern="1200" dirty="0" smtClean="0">
                          <a:solidFill>
                            <a:schemeClr val="tx1"/>
                          </a:solidFill>
                          <a:effectLst/>
                          <a:latin typeface="HGPｺﾞｼｯｸE" pitchFamily="50" charset="-128"/>
                          <a:ea typeface="HGPｺﾞｼｯｸE" pitchFamily="50" charset="-128"/>
                        </a:rPr>
                        <a:t>万円</a:t>
                      </a:r>
                      <a:r>
                        <a:rPr lang="ja-JP" sz="1200" kern="1200" dirty="0">
                          <a:solidFill>
                            <a:schemeClr val="tx1"/>
                          </a:solidFill>
                          <a:effectLst/>
                          <a:latin typeface="HGPｺﾞｼｯｸE" pitchFamily="50" charset="-128"/>
                          <a:ea typeface="HGPｺﾞｼｯｸE" pitchFamily="50" charset="-128"/>
                        </a:rPr>
                        <a:t>）</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ct val="100000"/>
                        </a:lnSpc>
                      </a:pPr>
                      <a:r>
                        <a:rPr lang="ja-JP" altLang="en-US" sz="1200" kern="100" dirty="0" smtClean="0">
                          <a:solidFill>
                            <a:schemeClr val="tx1"/>
                          </a:solidFill>
                          <a:effectLst/>
                          <a:latin typeface="HGPｺﾞｼｯｸE" pitchFamily="50" charset="-128"/>
                          <a:ea typeface="HGPｺﾞｼｯｸE" pitchFamily="50" charset="-128"/>
                        </a:rPr>
                        <a:t>静岡県</a:t>
                      </a:r>
                      <a:endParaRPr lang="en-US" altLang="ja-JP" sz="1200" kern="100" dirty="0" smtClean="0">
                        <a:solidFill>
                          <a:schemeClr val="tx1"/>
                        </a:solidFill>
                        <a:effectLst/>
                        <a:latin typeface="HGPｺﾞｼｯｸE" pitchFamily="50" charset="-128"/>
                        <a:ea typeface="HGPｺﾞｼｯｸE" pitchFamily="50" charset="-128"/>
                      </a:endParaRPr>
                    </a:p>
                    <a:p>
                      <a:pPr algn="ctr" fontAlgn="ctr">
                        <a:lnSpc>
                          <a:spcPct val="100000"/>
                        </a:lnSpc>
                      </a:pPr>
                      <a:r>
                        <a:rPr lang="ja-JP" altLang="en-US" sz="1200" kern="100" dirty="0" smtClean="0">
                          <a:solidFill>
                            <a:schemeClr val="tx1"/>
                          </a:solidFill>
                          <a:effectLst/>
                          <a:latin typeface="HGPｺﾞｼｯｸE" pitchFamily="50" charset="-128"/>
                          <a:ea typeface="HGPｺﾞｼｯｸE" pitchFamily="50" charset="-128"/>
                        </a:rPr>
                        <a:t>（</a:t>
                      </a:r>
                      <a:r>
                        <a:rPr lang="en-US" altLang="ja-JP" sz="1200" kern="100" dirty="0" smtClean="0">
                          <a:solidFill>
                            <a:schemeClr val="tx1"/>
                          </a:solidFill>
                          <a:effectLst/>
                          <a:latin typeface="HGPｺﾞｼｯｸE" pitchFamily="50" charset="-128"/>
                          <a:ea typeface="HGPｺﾞｼｯｸE" pitchFamily="50" charset="-128"/>
                        </a:rPr>
                        <a:t>351</a:t>
                      </a:r>
                      <a:r>
                        <a:rPr lang="ja-JP" altLang="en-US" sz="1200" kern="100" dirty="0" smtClean="0">
                          <a:solidFill>
                            <a:schemeClr val="tx1"/>
                          </a:solidFill>
                          <a:effectLst/>
                          <a:latin typeface="HGPｺﾞｼｯｸE" pitchFamily="50" charset="-128"/>
                          <a:ea typeface="HGPｺﾞｼｯｸE" pitchFamily="50" charset="-128"/>
                        </a:rPr>
                        <a:t>万円）</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ct val="100000"/>
                        </a:lnSpc>
                      </a:pPr>
                      <a:r>
                        <a:rPr lang="ja-JP" altLang="en-US" sz="1200" kern="1200" dirty="0" smtClean="0">
                          <a:solidFill>
                            <a:schemeClr val="tx1"/>
                          </a:solidFill>
                          <a:effectLst/>
                          <a:latin typeface="HGPｺﾞｼｯｸE" pitchFamily="50" charset="-128"/>
                          <a:ea typeface="HGPｺﾞｼｯｸE" pitchFamily="50" charset="-128"/>
                        </a:rPr>
                        <a:t>静岡</a:t>
                      </a:r>
                      <a:r>
                        <a:rPr lang="ja-JP" sz="1200" kern="1200" dirty="0" smtClean="0">
                          <a:solidFill>
                            <a:schemeClr val="tx1"/>
                          </a:solidFill>
                          <a:effectLst/>
                          <a:latin typeface="HGPｺﾞｼｯｸE" pitchFamily="50" charset="-128"/>
                          <a:ea typeface="HGPｺﾞｼｯｸE" pitchFamily="50" charset="-128"/>
                        </a:rPr>
                        <a:t>県</a:t>
                      </a:r>
                      <a:endParaRPr lang="ja-JP" sz="1200" kern="100" dirty="0">
                        <a:solidFill>
                          <a:schemeClr val="tx1"/>
                        </a:solidFill>
                        <a:effectLst/>
                        <a:latin typeface="HGPｺﾞｼｯｸE" pitchFamily="50" charset="-128"/>
                        <a:ea typeface="HGPｺﾞｼｯｸE" pitchFamily="50" charset="-128"/>
                      </a:endParaRPr>
                    </a:p>
                    <a:p>
                      <a:pPr algn="ctr" fontAlgn="ctr">
                        <a:lnSpc>
                          <a:spcPct val="100000"/>
                        </a:lnSpc>
                      </a:pPr>
                      <a:r>
                        <a:rPr lang="ja-JP" altLang="en-US" sz="1200" kern="1200" dirty="0" smtClean="0">
                          <a:solidFill>
                            <a:schemeClr val="tx1"/>
                          </a:solidFill>
                          <a:effectLst/>
                          <a:latin typeface="HGPｺﾞｼｯｸE" pitchFamily="50" charset="-128"/>
                          <a:ea typeface="HGPｺﾞｼｯｸE" pitchFamily="50" charset="-128"/>
                        </a:rPr>
                        <a:t>（</a:t>
                      </a:r>
                      <a:r>
                        <a:rPr lang="en-US" altLang="ja-JP" sz="1200" kern="1200" dirty="0" smtClean="0">
                          <a:solidFill>
                            <a:schemeClr val="tx1"/>
                          </a:solidFill>
                          <a:effectLst/>
                          <a:latin typeface="HGPｺﾞｼｯｸE" pitchFamily="50" charset="-128"/>
                          <a:ea typeface="HGPｺﾞｼｯｸE" pitchFamily="50" charset="-128"/>
                        </a:rPr>
                        <a:t>314</a:t>
                      </a:r>
                      <a:r>
                        <a:rPr lang="ja-JP" sz="1200" kern="1200" dirty="0" smtClean="0">
                          <a:solidFill>
                            <a:schemeClr val="tx1"/>
                          </a:solidFill>
                          <a:effectLst/>
                          <a:latin typeface="HGPｺﾞｼｯｸE" pitchFamily="50" charset="-128"/>
                          <a:ea typeface="HGPｺﾞｼｯｸE" pitchFamily="50" charset="-128"/>
                        </a:rPr>
                        <a:t>万円</a:t>
                      </a:r>
                      <a:r>
                        <a:rPr lang="ja-JP" sz="1200" kern="1200" dirty="0">
                          <a:solidFill>
                            <a:schemeClr val="tx1"/>
                          </a:solidFill>
                          <a:effectLst/>
                          <a:latin typeface="HGPｺﾞｼｯｸE" pitchFamily="50" charset="-128"/>
                          <a:ea typeface="HGPｺﾞｼｯｸE" pitchFamily="50" charset="-128"/>
                        </a:rPr>
                        <a:t>）</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ct val="100000"/>
                        </a:lnSpc>
                      </a:pPr>
                      <a:r>
                        <a:rPr lang="ja-JP" altLang="en-US" sz="1200" kern="100" dirty="0" smtClean="0">
                          <a:solidFill>
                            <a:schemeClr val="tx1"/>
                          </a:solidFill>
                          <a:effectLst/>
                          <a:latin typeface="HGPｺﾞｼｯｸE" pitchFamily="50" charset="-128"/>
                          <a:ea typeface="HGPｺﾞｼｯｸE" pitchFamily="50" charset="-128"/>
                        </a:rPr>
                        <a:t>愛知県</a:t>
                      </a:r>
                      <a:endParaRPr lang="en-US" altLang="ja-JP" sz="1200" kern="100" dirty="0" smtClean="0">
                        <a:solidFill>
                          <a:schemeClr val="tx1"/>
                        </a:solidFill>
                        <a:effectLst/>
                        <a:latin typeface="HGPｺﾞｼｯｸE" pitchFamily="50" charset="-128"/>
                        <a:ea typeface="HGPｺﾞｼｯｸE" pitchFamily="50" charset="-128"/>
                      </a:endParaRPr>
                    </a:p>
                    <a:p>
                      <a:pPr algn="ctr" fontAlgn="ctr">
                        <a:lnSpc>
                          <a:spcPct val="100000"/>
                        </a:lnSpc>
                      </a:pPr>
                      <a:r>
                        <a:rPr lang="ja-JP" altLang="en-US" sz="1200" kern="100" dirty="0" smtClean="0">
                          <a:solidFill>
                            <a:schemeClr val="tx1"/>
                          </a:solidFill>
                          <a:effectLst/>
                          <a:latin typeface="HGPｺﾞｼｯｸE" pitchFamily="50" charset="-128"/>
                          <a:ea typeface="HGPｺﾞｼｯｸE" pitchFamily="50" charset="-128"/>
                        </a:rPr>
                        <a:t>（</a:t>
                      </a:r>
                      <a:r>
                        <a:rPr lang="en-US" altLang="ja-JP" sz="1200" kern="100" dirty="0" smtClean="0">
                          <a:solidFill>
                            <a:schemeClr val="tx1"/>
                          </a:solidFill>
                          <a:effectLst/>
                          <a:latin typeface="HGPｺﾞｼｯｸE" pitchFamily="50" charset="-128"/>
                          <a:ea typeface="HGPｺﾞｼｯｸE" pitchFamily="50" charset="-128"/>
                        </a:rPr>
                        <a:t>311</a:t>
                      </a:r>
                      <a:r>
                        <a:rPr lang="ja-JP" altLang="en-US" sz="1200" kern="100" dirty="0" smtClean="0">
                          <a:solidFill>
                            <a:schemeClr val="tx1"/>
                          </a:solidFill>
                          <a:effectLst/>
                          <a:latin typeface="HGPｺﾞｼｯｸE" pitchFamily="50" charset="-128"/>
                          <a:ea typeface="HGPｺﾞｼｯｸE" pitchFamily="50" charset="-128"/>
                        </a:rPr>
                        <a:t>万円）</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r>
              <a:tr h="351353">
                <a:tc>
                  <a:txBody>
                    <a:bodyPr/>
                    <a:lstStyle/>
                    <a:p>
                      <a:pPr algn="ctr" fontAlgn="ctr">
                        <a:lnSpc>
                          <a:spcPct val="100000"/>
                        </a:lnSpc>
                      </a:pPr>
                      <a:r>
                        <a:rPr lang="en-US" sz="1200" kern="1200" dirty="0">
                          <a:solidFill>
                            <a:schemeClr val="tx1"/>
                          </a:solidFill>
                          <a:effectLst/>
                          <a:latin typeface="HGPｺﾞｼｯｸE" pitchFamily="50" charset="-128"/>
                          <a:ea typeface="HGPｺﾞｼｯｸE" pitchFamily="50" charset="-128"/>
                        </a:rPr>
                        <a:t>4</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fontAlgn="ctr">
                        <a:lnSpc>
                          <a:spcPct val="100000"/>
                        </a:lnSpc>
                      </a:pPr>
                      <a:r>
                        <a:rPr lang="ja-JP" sz="1200" kern="1200" dirty="0">
                          <a:solidFill>
                            <a:schemeClr val="tx1"/>
                          </a:solidFill>
                          <a:effectLst/>
                          <a:latin typeface="HGPｺﾞｼｯｸE" pitchFamily="50" charset="-128"/>
                          <a:ea typeface="HGPｺﾞｼｯｸE" pitchFamily="50" charset="-128"/>
                        </a:rPr>
                        <a:t>神奈川県</a:t>
                      </a:r>
                      <a:endParaRPr lang="ja-JP" sz="1200" kern="100" dirty="0">
                        <a:solidFill>
                          <a:schemeClr val="tx1"/>
                        </a:solidFill>
                        <a:effectLst/>
                        <a:latin typeface="HGPｺﾞｼｯｸE" pitchFamily="50" charset="-128"/>
                        <a:ea typeface="HGPｺﾞｼｯｸE" pitchFamily="50" charset="-128"/>
                      </a:endParaRPr>
                    </a:p>
                    <a:p>
                      <a:pPr algn="ctr" fontAlgn="ctr">
                        <a:lnSpc>
                          <a:spcPct val="100000"/>
                        </a:lnSpc>
                      </a:pPr>
                      <a:r>
                        <a:rPr lang="ja-JP" sz="1200" kern="0" dirty="0">
                          <a:solidFill>
                            <a:schemeClr val="tx1"/>
                          </a:solidFill>
                          <a:effectLst/>
                          <a:latin typeface="HGPｺﾞｼｯｸE" pitchFamily="50" charset="-128"/>
                          <a:ea typeface="HGPｺﾞｼｯｸE" pitchFamily="50" charset="-128"/>
                        </a:rPr>
                        <a:t>（</a:t>
                      </a:r>
                      <a:r>
                        <a:rPr lang="en-US" sz="1200" kern="0" dirty="0">
                          <a:solidFill>
                            <a:schemeClr val="tx1"/>
                          </a:solidFill>
                          <a:effectLst/>
                          <a:latin typeface="HGPｺﾞｼｯｸE" pitchFamily="50" charset="-128"/>
                          <a:ea typeface="HGPｺﾞｼｯｸE" pitchFamily="50" charset="-128"/>
                        </a:rPr>
                        <a:t>190</a:t>
                      </a:r>
                      <a:r>
                        <a:rPr lang="ja-JP" sz="1200" kern="0" dirty="0">
                          <a:solidFill>
                            <a:schemeClr val="tx1"/>
                          </a:solidFill>
                          <a:effectLst/>
                          <a:latin typeface="HGPｺﾞｼｯｸE" pitchFamily="50" charset="-128"/>
                          <a:ea typeface="HGPｺﾞｼｯｸE" pitchFamily="50" charset="-128"/>
                        </a:rPr>
                        <a:t>万円）</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fontAlgn="ctr">
                        <a:lnSpc>
                          <a:spcPct val="100000"/>
                        </a:lnSpc>
                      </a:pPr>
                      <a:r>
                        <a:rPr lang="ja-JP" sz="1200" kern="1200" dirty="0">
                          <a:solidFill>
                            <a:schemeClr val="tx1"/>
                          </a:solidFill>
                          <a:effectLst/>
                          <a:latin typeface="HGPｺﾞｼｯｸE" pitchFamily="50" charset="-128"/>
                          <a:ea typeface="HGPｺﾞｼｯｸE" pitchFamily="50" charset="-128"/>
                        </a:rPr>
                        <a:t>神奈川県</a:t>
                      </a:r>
                      <a:endParaRPr lang="ja-JP" sz="1200" kern="100" dirty="0">
                        <a:solidFill>
                          <a:schemeClr val="tx1"/>
                        </a:solidFill>
                        <a:effectLst/>
                        <a:latin typeface="HGPｺﾞｼｯｸE" pitchFamily="50" charset="-128"/>
                        <a:ea typeface="HGPｺﾞｼｯｸE" pitchFamily="50" charset="-128"/>
                      </a:endParaRPr>
                    </a:p>
                    <a:p>
                      <a:pPr algn="ctr" fontAlgn="ctr">
                        <a:lnSpc>
                          <a:spcPct val="100000"/>
                        </a:lnSpc>
                      </a:pPr>
                      <a:r>
                        <a:rPr lang="ja-JP" sz="1200" kern="1200" dirty="0" smtClean="0">
                          <a:solidFill>
                            <a:schemeClr val="tx1"/>
                          </a:solidFill>
                          <a:effectLst/>
                          <a:latin typeface="HGPｺﾞｼｯｸE" pitchFamily="50" charset="-128"/>
                          <a:ea typeface="HGPｺﾞｼｯｸE" pitchFamily="50" charset="-128"/>
                        </a:rPr>
                        <a:t>（</a:t>
                      </a:r>
                      <a:r>
                        <a:rPr lang="en-US" altLang="ja-JP" sz="1200" kern="1200" dirty="0" smtClean="0">
                          <a:solidFill>
                            <a:schemeClr val="tx1"/>
                          </a:solidFill>
                          <a:effectLst/>
                          <a:latin typeface="HGPｺﾞｼｯｸE" pitchFamily="50" charset="-128"/>
                          <a:ea typeface="HGPｺﾞｼｯｸE" pitchFamily="50" charset="-128"/>
                        </a:rPr>
                        <a:t>238</a:t>
                      </a:r>
                      <a:r>
                        <a:rPr lang="ja-JP" sz="1200" kern="1200" dirty="0" smtClean="0">
                          <a:solidFill>
                            <a:schemeClr val="tx1"/>
                          </a:solidFill>
                          <a:effectLst/>
                          <a:latin typeface="HGPｺﾞｼｯｸE" pitchFamily="50" charset="-128"/>
                          <a:ea typeface="HGPｺﾞｼｯｸE" pitchFamily="50" charset="-128"/>
                        </a:rPr>
                        <a:t>万円</a:t>
                      </a:r>
                      <a:r>
                        <a:rPr lang="ja-JP" sz="1200" kern="1200" dirty="0">
                          <a:solidFill>
                            <a:schemeClr val="tx1"/>
                          </a:solidFill>
                          <a:effectLst/>
                          <a:latin typeface="HGPｺﾞｼｯｸE" pitchFamily="50" charset="-128"/>
                          <a:ea typeface="HGPｺﾞｼｯｸE" pitchFamily="50" charset="-128"/>
                        </a:rPr>
                        <a:t>）</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fontAlgn="ctr">
                        <a:lnSpc>
                          <a:spcPct val="100000"/>
                        </a:lnSpc>
                      </a:pPr>
                      <a:r>
                        <a:rPr lang="ja-JP" sz="1200" kern="1200" dirty="0">
                          <a:solidFill>
                            <a:schemeClr val="tx1"/>
                          </a:solidFill>
                          <a:effectLst/>
                          <a:latin typeface="HGPｺﾞｼｯｸE" pitchFamily="50" charset="-128"/>
                          <a:ea typeface="HGPｺﾞｼｯｸE" pitchFamily="50" charset="-128"/>
                        </a:rPr>
                        <a:t>神奈川県</a:t>
                      </a:r>
                      <a:endParaRPr lang="ja-JP" sz="1200" kern="100" dirty="0">
                        <a:solidFill>
                          <a:schemeClr val="tx1"/>
                        </a:solidFill>
                        <a:effectLst/>
                        <a:latin typeface="HGPｺﾞｼｯｸE" pitchFamily="50" charset="-128"/>
                        <a:ea typeface="HGPｺﾞｼｯｸE" pitchFamily="50" charset="-128"/>
                      </a:endParaRPr>
                    </a:p>
                    <a:p>
                      <a:pPr algn="ctr" fontAlgn="ctr">
                        <a:lnSpc>
                          <a:spcPct val="100000"/>
                        </a:lnSpc>
                      </a:pPr>
                      <a:r>
                        <a:rPr lang="ja-JP" sz="1200" kern="1200" dirty="0">
                          <a:solidFill>
                            <a:schemeClr val="tx1"/>
                          </a:solidFill>
                          <a:effectLst/>
                          <a:latin typeface="HGPｺﾞｼｯｸE" pitchFamily="50" charset="-128"/>
                          <a:ea typeface="HGPｺﾞｼｯｸE" pitchFamily="50" charset="-128"/>
                        </a:rPr>
                        <a:t>（</a:t>
                      </a:r>
                      <a:r>
                        <a:rPr lang="en-US" sz="1200" kern="1200" dirty="0">
                          <a:solidFill>
                            <a:schemeClr val="tx1"/>
                          </a:solidFill>
                          <a:effectLst/>
                          <a:latin typeface="HGPｺﾞｼｯｸE" pitchFamily="50" charset="-128"/>
                          <a:ea typeface="HGPｺﾞｼｯｸE" pitchFamily="50" charset="-128"/>
                        </a:rPr>
                        <a:t>336</a:t>
                      </a:r>
                      <a:r>
                        <a:rPr lang="ja-JP" sz="1200" kern="1200" dirty="0">
                          <a:solidFill>
                            <a:schemeClr val="tx1"/>
                          </a:solidFill>
                          <a:effectLst/>
                          <a:latin typeface="HGPｺﾞｼｯｸE" pitchFamily="50" charset="-128"/>
                          <a:ea typeface="HGPｺﾞｼｯｸE" pitchFamily="50" charset="-128"/>
                        </a:rPr>
                        <a:t>万円）</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fontAlgn="ctr">
                        <a:lnSpc>
                          <a:spcPct val="100000"/>
                        </a:lnSpc>
                      </a:pPr>
                      <a:r>
                        <a:rPr lang="ja-JP" sz="1200" kern="1200" dirty="0">
                          <a:solidFill>
                            <a:schemeClr val="bg1"/>
                          </a:solidFill>
                          <a:effectLst/>
                          <a:latin typeface="HGPｺﾞｼｯｸE" pitchFamily="50" charset="-128"/>
                          <a:ea typeface="HGPｺﾞｼｯｸE" pitchFamily="50" charset="-128"/>
                        </a:rPr>
                        <a:t>大阪府</a:t>
                      </a:r>
                      <a:endParaRPr lang="ja-JP" sz="1200" kern="100" dirty="0">
                        <a:solidFill>
                          <a:schemeClr val="bg1"/>
                        </a:solidFill>
                        <a:effectLst/>
                        <a:latin typeface="HGPｺﾞｼｯｸE" pitchFamily="50" charset="-128"/>
                        <a:ea typeface="HGPｺﾞｼｯｸE" pitchFamily="50" charset="-128"/>
                      </a:endParaRPr>
                    </a:p>
                    <a:p>
                      <a:pPr algn="ctr" fontAlgn="ctr">
                        <a:lnSpc>
                          <a:spcPct val="100000"/>
                        </a:lnSpc>
                      </a:pPr>
                      <a:r>
                        <a:rPr lang="ja-JP" sz="1200" kern="1200" dirty="0">
                          <a:solidFill>
                            <a:schemeClr val="bg1"/>
                          </a:solidFill>
                          <a:effectLst/>
                          <a:latin typeface="HGPｺﾞｼｯｸE" pitchFamily="50" charset="-128"/>
                          <a:ea typeface="HGPｺﾞｼｯｸE" pitchFamily="50" charset="-128"/>
                        </a:rPr>
                        <a:t>（</a:t>
                      </a:r>
                      <a:r>
                        <a:rPr lang="en-US" sz="1200" kern="1200" dirty="0">
                          <a:solidFill>
                            <a:schemeClr val="bg1"/>
                          </a:solidFill>
                          <a:effectLst/>
                          <a:latin typeface="HGPｺﾞｼｯｸE" pitchFamily="50" charset="-128"/>
                          <a:ea typeface="HGPｺﾞｼｯｸE" pitchFamily="50" charset="-128"/>
                        </a:rPr>
                        <a:t>341</a:t>
                      </a:r>
                      <a:r>
                        <a:rPr lang="ja-JP" sz="1200" kern="1200" dirty="0">
                          <a:solidFill>
                            <a:schemeClr val="bg1"/>
                          </a:solidFill>
                          <a:effectLst/>
                          <a:latin typeface="HGPｺﾞｼｯｸE" pitchFamily="50" charset="-128"/>
                          <a:ea typeface="HGPｺﾞｼｯｸE" pitchFamily="50" charset="-128"/>
                        </a:rPr>
                        <a:t>万円）</a:t>
                      </a:r>
                      <a:endParaRPr lang="ja-JP" sz="1200" kern="100" dirty="0">
                        <a:solidFill>
                          <a:schemeClr val="bg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070A97"/>
                    </a:solidFill>
                  </a:tcPr>
                </a:tc>
                <a:tc>
                  <a:txBody>
                    <a:bodyPr/>
                    <a:lstStyle/>
                    <a:p>
                      <a:pPr algn="ctr" fontAlgn="ctr">
                        <a:lnSpc>
                          <a:spcPct val="100000"/>
                        </a:lnSpc>
                      </a:pPr>
                      <a:r>
                        <a:rPr lang="ja-JP" sz="1200" kern="1200" dirty="0">
                          <a:solidFill>
                            <a:schemeClr val="tx1"/>
                          </a:solidFill>
                          <a:effectLst/>
                          <a:latin typeface="HGPｺﾞｼｯｸE" pitchFamily="50" charset="-128"/>
                          <a:ea typeface="HGPｺﾞｼｯｸE" pitchFamily="50" charset="-128"/>
                        </a:rPr>
                        <a:t>静岡県</a:t>
                      </a:r>
                      <a:endParaRPr lang="ja-JP" sz="1200" kern="100" dirty="0">
                        <a:solidFill>
                          <a:schemeClr val="tx1"/>
                        </a:solidFill>
                        <a:effectLst/>
                        <a:latin typeface="HGPｺﾞｼｯｸE" pitchFamily="50" charset="-128"/>
                        <a:ea typeface="HGPｺﾞｼｯｸE" pitchFamily="50" charset="-128"/>
                      </a:endParaRPr>
                    </a:p>
                    <a:p>
                      <a:pPr algn="ctr" fontAlgn="ctr">
                        <a:lnSpc>
                          <a:spcPct val="100000"/>
                        </a:lnSpc>
                      </a:pPr>
                      <a:r>
                        <a:rPr lang="ja-JP" sz="1200" kern="1200" dirty="0">
                          <a:solidFill>
                            <a:schemeClr val="tx1"/>
                          </a:solidFill>
                          <a:effectLst/>
                          <a:latin typeface="HGPｺﾞｼｯｸE" pitchFamily="50" charset="-128"/>
                          <a:ea typeface="HGPｺﾞｼｯｸE" pitchFamily="50" charset="-128"/>
                        </a:rPr>
                        <a:t>（</a:t>
                      </a:r>
                      <a:r>
                        <a:rPr lang="en-US" sz="1200" kern="1200" dirty="0">
                          <a:solidFill>
                            <a:schemeClr val="tx1"/>
                          </a:solidFill>
                          <a:effectLst/>
                          <a:latin typeface="HGPｺﾞｼｯｸE" pitchFamily="50" charset="-128"/>
                          <a:ea typeface="HGPｺﾞｼｯｸE" pitchFamily="50" charset="-128"/>
                        </a:rPr>
                        <a:t>340</a:t>
                      </a:r>
                      <a:r>
                        <a:rPr lang="ja-JP" sz="1200" kern="1200" dirty="0">
                          <a:solidFill>
                            <a:schemeClr val="tx1"/>
                          </a:solidFill>
                          <a:effectLst/>
                          <a:latin typeface="HGPｺﾞｼｯｸE" pitchFamily="50" charset="-128"/>
                          <a:ea typeface="HGPｺﾞｼｯｸE" pitchFamily="50" charset="-128"/>
                        </a:rPr>
                        <a:t>万円）</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fontAlgn="ctr">
                        <a:lnSpc>
                          <a:spcPct val="100000"/>
                        </a:lnSpc>
                      </a:pPr>
                      <a:r>
                        <a:rPr lang="ja-JP" altLang="en-US" sz="1200" kern="1200" dirty="0" smtClean="0">
                          <a:solidFill>
                            <a:schemeClr val="tx1"/>
                          </a:solidFill>
                          <a:effectLst/>
                          <a:latin typeface="HGPｺﾞｼｯｸE" pitchFamily="50" charset="-128"/>
                          <a:ea typeface="HGPｺﾞｼｯｸE" pitchFamily="50" charset="-128"/>
                        </a:rPr>
                        <a:t>滋賀</a:t>
                      </a:r>
                      <a:r>
                        <a:rPr lang="ja-JP" sz="1200" kern="1200" dirty="0" smtClean="0">
                          <a:solidFill>
                            <a:schemeClr val="tx1"/>
                          </a:solidFill>
                          <a:effectLst/>
                          <a:latin typeface="HGPｺﾞｼｯｸE" pitchFamily="50" charset="-128"/>
                          <a:ea typeface="HGPｺﾞｼｯｸE" pitchFamily="50" charset="-128"/>
                        </a:rPr>
                        <a:t>県</a:t>
                      </a:r>
                      <a:endParaRPr lang="ja-JP" sz="1200" kern="100" dirty="0">
                        <a:solidFill>
                          <a:schemeClr val="tx1"/>
                        </a:solidFill>
                        <a:effectLst/>
                        <a:latin typeface="HGPｺﾞｼｯｸE" pitchFamily="50" charset="-128"/>
                        <a:ea typeface="HGPｺﾞｼｯｸE" pitchFamily="50" charset="-128"/>
                      </a:endParaRPr>
                    </a:p>
                    <a:p>
                      <a:pPr algn="ctr" fontAlgn="ctr">
                        <a:lnSpc>
                          <a:spcPct val="100000"/>
                        </a:lnSpc>
                      </a:pPr>
                      <a:r>
                        <a:rPr lang="ja-JP" sz="1200" kern="1200" dirty="0" smtClean="0">
                          <a:solidFill>
                            <a:schemeClr val="tx1"/>
                          </a:solidFill>
                          <a:effectLst/>
                          <a:latin typeface="HGPｺﾞｼｯｸE" pitchFamily="50" charset="-128"/>
                          <a:ea typeface="HGPｺﾞｼｯｸE" pitchFamily="50" charset="-128"/>
                        </a:rPr>
                        <a:t>（</a:t>
                      </a:r>
                      <a:r>
                        <a:rPr lang="en-US" altLang="ja-JP" sz="1200" kern="1200" dirty="0" smtClean="0">
                          <a:solidFill>
                            <a:schemeClr val="tx1"/>
                          </a:solidFill>
                          <a:effectLst/>
                          <a:latin typeface="HGPｺﾞｼｯｸE" pitchFamily="50" charset="-128"/>
                          <a:ea typeface="HGPｺﾞｼｯｸE" pitchFamily="50" charset="-128"/>
                        </a:rPr>
                        <a:t>325</a:t>
                      </a:r>
                      <a:r>
                        <a:rPr lang="ja-JP" sz="1200" kern="1200" dirty="0" smtClean="0">
                          <a:solidFill>
                            <a:schemeClr val="tx1"/>
                          </a:solidFill>
                          <a:effectLst/>
                          <a:latin typeface="HGPｺﾞｼｯｸE" pitchFamily="50" charset="-128"/>
                          <a:ea typeface="HGPｺﾞｼｯｸE" pitchFamily="50" charset="-128"/>
                        </a:rPr>
                        <a:t>万円</a:t>
                      </a:r>
                      <a:r>
                        <a:rPr lang="ja-JP" sz="1200" kern="1200" dirty="0">
                          <a:solidFill>
                            <a:schemeClr val="tx1"/>
                          </a:solidFill>
                          <a:effectLst/>
                          <a:latin typeface="HGPｺﾞｼｯｸE" pitchFamily="50" charset="-128"/>
                          <a:ea typeface="HGPｺﾞｼｯｸE" pitchFamily="50" charset="-128"/>
                        </a:rPr>
                        <a:t>）</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fontAlgn="ctr">
                        <a:lnSpc>
                          <a:spcPct val="100000"/>
                        </a:lnSpc>
                      </a:pPr>
                      <a:r>
                        <a:rPr lang="ja-JP" altLang="en-US" sz="1200" kern="100" dirty="0" smtClean="0">
                          <a:solidFill>
                            <a:schemeClr val="tx1"/>
                          </a:solidFill>
                          <a:effectLst/>
                          <a:latin typeface="HGPｺﾞｼｯｸE" pitchFamily="50" charset="-128"/>
                          <a:ea typeface="HGPｺﾞｼｯｸE" pitchFamily="50" charset="-128"/>
                        </a:rPr>
                        <a:t>三重県</a:t>
                      </a:r>
                      <a:endParaRPr lang="en-US" altLang="ja-JP" sz="1200" kern="100" dirty="0" smtClean="0">
                        <a:solidFill>
                          <a:schemeClr val="tx1"/>
                        </a:solidFill>
                        <a:effectLst/>
                        <a:latin typeface="HGPｺﾞｼｯｸE" pitchFamily="50" charset="-128"/>
                        <a:ea typeface="HGPｺﾞｼｯｸE" pitchFamily="50" charset="-128"/>
                      </a:endParaRPr>
                    </a:p>
                    <a:p>
                      <a:pPr algn="ctr" fontAlgn="ctr">
                        <a:lnSpc>
                          <a:spcPct val="100000"/>
                        </a:lnSpc>
                      </a:pPr>
                      <a:r>
                        <a:rPr lang="ja-JP" altLang="en-US" sz="1200" kern="100" dirty="0" smtClean="0">
                          <a:solidFill>
                            <a:schemeClr val="tx1"/>
                          </a:solidFill>
                          <a:effectLst/>
                          <a:latin typeface="HGPｺﾞｼｯｸE" pitchFamily="50" charset="-128"/>
                          <a:ea typeface="HGPｺﾞｼｯｸE" pitchFamily="50" charset="-128"/>
                        </a:rPr>
                        <a:t>（</a:t>
                      </a:r>
                      <a:r>
                        <a:rPr lang="en-US" altLang="ja-JP" sz="1200" kern="100" dirty="0" smtClean="0">
                          <a:solidFill>
                            <a:schemeClr val="tx1"/>
                          </a:solidFill>
                          <a:effectLst/>
                          <a:latin typeface="HGPｺﾞｼｯｸE" pitchFamily="50" charset="-128"/>
                          <a:ea typeface="HGPｺﾞｼｯｸE" pitchFamily="50" charset="-128"/>
                        </a:rPr>
                        <a:t>333</a:t>
                      </a:r>
                      <a:r>
                        <a:rPr lang="ja-JP" altLang="en-US" sz="1200" kern="100" dirty="0" smtClean="0">
                          <a:solidFill>
                            <a:schemeClr val="tx1"/>
                          </a:solidFill>
                          <a:effectLst/>
                          <a:latin typeface="HGPｺﾞｼｯｸE" pitchFamily="50" charset="-128"/>
                          <a:ea typeface="HGPｺﾞｼｯｸE" pitchFamily="50" charset="-128"/>
                        </a:rPr>
                        <a:t>万円）</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fontAlgn="ctr">
                        <a:lnSpc>
                          <a:spcPct val="100000"/>
                        </a:lnSpc>
                      </a:pPr>
                      <a:r>
                        <a:rPr lang="ja-JP" altLang="en-US" sz="1200" kern="1200" dirty="0" smtClean="0">
                          <a:solidFill>
                            <a:schemeClr val="tx1"/>
                          </a:solidFill>
                          <a:effectLst/>
                          <a:latin typeface="HGPｺﾞｼｯｸE" pitchFamily="50" charset="-128"/>
                          <a:ea typeface="HGPｺﾞｼｯｸE" pitchFamily="50" charset="-128"/>
                        </a:rPr>
                        <a:t>愛知</a:t>
                      </a:r>
                      <a:r>
                        <a:rPr lang="ja-JP" sz="1200" kern="1200" dirty="0" smtClean="0">
                          <a:solidFill>
                            <a:schemeClr val="tx1"/>
                          </a:solidFill>
                          <a:effectLst/>
                          <a:latin typeface="HGPｺﾞｼｯｸE" pitchFamily="50" charset="-128"/>
                          <a:ea typeface="HGPｺﾞｼｯｸE" pitchFamily="50" charset="-128"/>
                        </a:rPr>
                        <a:t>県</a:t>
                      </a:r>
                      <a:endParaRPr lang="ja-JP" sz="1200" kern="100" dirty="0">
                        <a:solidFill>
                          <a:schemeClr val="tx1"/>
                        </a:solidFill>
                        <a:effectLst/>
                        <a:latin typeface="HGPｺﾞｼｯｸE" pitchFamily="50" charset="-128"/>
                        <a:ea typeface="HGPｺﾞｼｯｸE" pitchFamily="50" charset="-128"/>
                      </a:endParaRPr>
                    </a:p>
                    <a:p>
                      <a:pPr algn="ctr" fontAlgn="ctr">
                        <a:lnSpc>
                          <a:spcPct val="100000"/>
                        </a:lnSpc>
                      </a:pPr>
                      <a:r>
                        <a:rPr lang="ja-JP" sz="1200" kern="1200" dirty="0" smtClean="0">
                          <a:solidFill>
                            <a:schemeClr val="tx1"/>
                          </a:solidFill>
                          <a:effectLst/>
                          <a:latin typeface="HGPｺﾞｼｯｸE" pitchFamily="50" charset="-128"/>
                          <a:ea typeface="HGPｺﾞｼｯｸE" pitchFamily="50" charset="-128"/>
                        </a:rPr>
                        <a:t>（</a:t>
                      </a:r>
                      <a:r>
                        <a:rPr lang="en-US" altLang="ja-JP" sz="1200" kern="1200" dirty="0" smtClean="0">
                          <a:solidFill>
                            <a:schemeClr val="tx1"/>
                          </a:solidFill>
                          <a:effectLst/>
                          <a:latin typeface="HGPｺﾞｼｯｸE" pitchFamily="50" charset="-128"/>
                          <a:ea typeface="HGPｺﾞｼｯｸE" pitchFamily="50" charset="-128"/>
                        </a:rPr>
                        <a:t>307</a:t>
                      </a:r>
                      <a:r>
                        <a:rPr lang="ja-JP" sz="1200" kern="1200" dirty="0" smtClean="0">
                          <a:solidFill>
                            <a:schemeClr val="tx1"/>
                          </a:solidFill>
                          <a:effectLst/>
                          <a:latin typeface="HGPｺﾞｼｯｸE" pitchFamily="50" charset="-128"/>
                          <a:ea typeface="HGPｺﾞｼｯｸE" pitchFamily="50" charset="-128"/>
                        </a:rPr>
                        <a:t>万円</a:t>
                      </a:r>
                      <a:r>
                        <a:rPr lang="ja-JP" sz="1200" kern="1200" dirty="0">
                          <a:solidFill>
                            <a:schemeClr val="tx1"/>
                          </a:solidFill>
                          <a:effectLst/>
                          <a:latin typeface="HGPｺﾞｼｯｸE" pitchFamily="50" charset="-128"/>
                          <a:ea typeface="HGPｺﾞｼｯｸE" pitchFamily="50" charset="-128"/>
                        </a:rPr>
                        <a:t>）</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fontAlgn="ctr">
                        <a:lnSpc>
                          <a:spcPct val="100000"/>
                        </a:lnSpc>
                      </a:pPr>
                      <a:r>
                        <a:rPr lang="ja-JP" altLang="en-US" sz="1200" kern="100" dirty="0" smtClean="0">
                          <a:solidFill>
                            <a:schemeClr val="tx1"/>
                          </a:solidFill>
                          <a:effectLst/>
                          <a:latin typeface="HGPｺﾞｼｯｸE" pitchFamily="50" charset="-128"/>
                          <a:ea typeface="HGPｺﾞｼｯｸE" pitchFamily="50" charset="-128"/>
                        </a:rPr>
                        <a:t>滋賀県</a:t>
                      </a:r>
                      <a:endParaRPr lang="en-US" altLang="ja-JP" sz="1200" kern="100" dirty="0" smtClean="0">
                        <a:solidFill>
                          <a:schemeClr val="tx1"/>
                        </a:solidFill>
                        <a:effectLst/>
                        <a:latin typeface="HGPｺﾞｼｯｸE" pitchFamily="50" charset="-128"/>
                        <a:ea typeface="HGPｺﾞｼｯｸE" pitchFamily="50" charset="-128"/>
                      </a:endParaRPr>
                    </a:p>
                    <a:p>
                      <a:pPr algn="ctr" fontAlgn="ctr">
                        <a:lnSpc>
                          <a:spcPct val="100000"/>
                        </a:lnSpc>
                      </a:pPr>
                      <a:r>
                        <a:rPr lang="ja-JP" altLang="en-US" sz="1200" kern="100" dirty="0" smtClean="0">
                          <a:solidFill>
                            <a:schemeClr val="tx1"/>
                          </a:solidFill>
                          <a:effectLst/>
                          <a:latin typeface="HGPｺﾞｼｯｸE" pitchFamily="50" charset="-128"/>
                          <a:ea typeface="HGPｺﾞｼｯｸE" pitchFamily="50" charset="-128"/>
                        </a:rPr>
                        <a:t>（</a:t>
                      </a:r>
                      <a:r>
                        <a:rPr lang="en-US" altLang="ja-JP" sz="1200" kern="100" dirty="0" smtClean="0">
                          <a:solidFill>
                            <a:schemeClr val="tx1"/>
                          </a:solidFill>
                          <a:effectLst/>
                          <a:latin typeface="HGPｺﾞｼｯｸE" pitchFamily="50" charset="-128"/>
                          <a:ea typeface="HGPｺﾞｼｯｸE" pitchFamily="50" charset="-128"/>
                        </a:rPr>
                        <a:t>307</a:t>
                      </a:r>
                      <a:r>
                        <a:rPr lang="ja-JP" altLang="en-US" sz="1200" kern="100" dirty="0" smtClean="0">
                          <a:solidFill>
                            <a:schemeClr val="tx1"/>
                          </a:solidFill>
                          <a:effectLst/>
                          <a:latin typeface="HGPｺﾞｼｯｸE" pitchFamily="50" charset="-128"/>
                          <a:ea typeface="HGPｺﾞｼｯｸE" pitchFamily="50" charset="-128"/>
                        </a:rPr>
                        <a:t>万円）</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51353">
                <a:tc>
                  <a:txBody>
                    <a:bodyPr/>
                    <a:lstStyle/>
                    <a:p>
                      <a:pPr algn="ctr" fontAlgn="ctr">
                        <a:lnSpc>
                          <a:spcPct val="100000"/>
                        </a:lnSpc>
                      </a:pPr>
                      <a:r>
                        <a:rPr lang="en-US" sz="1200" kern="1200" dirty="0">
                          <a:solidFill>
                            <a:schemeClr val="tx1"/>
                          </a:solidFill>
                          <a:effectLst/>
                          <a:latin typeface="HGPｺﾞｼｯｸE" pitchFamily="50" charset="-128"/>
                          <a:ea typeface="HGPｺﾞｼｯｸE" pitchFamily="50" charset="-128"/>
                        </a:rPr>
                        <a:t>7</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fontAlgn="ctr">
                        <a:lnSpc>
                          <a:spcPct val="100000"/>
                        </a:lnSpc>
                      </a:pPr>
                      <a:r>
                        <a:rPr lang="ja-JP" sz="1200" kern="0" dirty="0">
                          <a:solidFill>
                            <a:schemeClr val="tx1"/>
                          </a:solidFill>
                          <a:effectLst/>
                          <a:latin typeface="HGPｺﾞｼｯｸE" pitchFamily="50" charset="-128"/>
                          <a:ea typeface="HGPｺﾞｼｯｸE" pitchFamily="50" charset="-128"/>
                        </a:rPr>
                        <a:t>―</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fontAlgn="ctr">
                        <a:lnSpc>
                          <a:spcPct val="100000"/>
                        </a:lnSpc>
                      </a:pPr>
                      <a:r>
                        <a:rPr lang="ja-JP" sz="1200" kern="0" dirty="0">
                          <a:solidFill>
                            <a:schemeClr val="tx1"/>
                          </a:solidFill>
                          <a:effectLst/>
                          <a:latin typeface="HGPｺﾞｼｯｸE" pitchFamily="50" charset="-128"/>
                          <a:ea typeface="HGPｺﾞｼｯｸE" pitchFamily="50" charset="-128"/>
                        </a:rPr>
                        <a:t>―</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fontAlgn="ctr">
                        <a:lnSpc>
                          <a:spcPct val="100000"/>
                        </a:lnSpc>
                      </a:pPr>
                      <a:r>
                        <a:rPr lang="ja-JP" sz="1200" kern="0" dirty="0">
                          <a:solidFill>
                            <a:schemeClr val="tx1"/>
                          </a:solidFill>
                          <a:effectLst/>
                          <a:latin typeface="HGPｺﾞｼｯｸE" pitchFamily="50" charset="-128"/>
                          <a:ea typeface="HGPｺﾞｼｯｸE" pitchFamily="50" charset="-128"/>
                        </a:rPr>
                        <a:t>―</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fontAlgn="ctr">
                        <a:lnSpc>
                          <a:spcPct val="100000"/>
                        </a:lnSpc>
                      </a:pPr>
                      <a:r>
                        <a:rPr lang="ja-JP" sz="1200" kern="0" dirty="0">
                          <a:solidFill>
                            <a:schemeClr val="tx1"/>
                          </a:solidFill>
                          <a:effectLst/>
                          <a:latin typeface="HGPｺﾞｼｯｸE" pitchFamily="50" charset="-128"/>
                          <a:ea typeface="HGPｺﾞｼｯｸE" pitchFamily="50" charset="-128"/>
                        </a:rPr>
                        <a:t>―</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fontAlgn="ctr">
                        <a:lnSpc>
                          <a:spcPct val="100000"/>
                        </a:lnSpc>
                      </a:pPr>
                      <a:r>
                        <a:rPr lang="ja-JP" sz="1200" kern="1200" dirty="0">
                          <a:solidFill>
                            <a:schemeClr val="bg1"/>
                          </a:solidFill>
                          <a:effectLst/>
                          <a:latin typeface="HGPｺﾞｼｯｸE" pitchFamily="50" charset="-128"/>
                          <a:ea typeface="HGPｺﾞｼｯｸE" pitchFamily="50" charset="-128"/>
                        </a:rPr>
                        <a:t>大阪府</a:t>
                      </a:r>
                      <a:endParaRPr lang="ja-JP" sz="1200" kern="100" dirty="0">
                        <a:solidFill>
                          <a:schemeClr val="bg1"/>
                        </a:solidFill>
                        <a:effectLst/>
                        <a:latin typeface="HGPｺﾞｼｯｸE" pitchFamily="50" charset="-128"/>
                        <a:ea typeface="HGPｺﾞｼｯｸE" pitchFamily="50" charset="-128"/>
                      </a:endParaRPr>
                    </a:p>
                    <a:p>
                      <a:pPr algn="ctr" fontAlgn="ctr">
                        <a:lnSpc>
                          <a:spcPct val="100000"/>
                        </a:lnSpc>
                      </a:pPr>
                      <a:r>
                        <a:rPr lang="ja-JP" sz="1200" kern="0" dirty="0">
                          <a:solidFill>
                            <a:schemeClr val="bg1"/>
                          </a:solidFill>
                          <a:effectLst/>
                          <a:latin typeface="HGPｺﾞｼｯｸE" pitchFamily="50" charset="-128"/>
                          <a:ea typeface="HGPｺﾞｼｯｸE" pitchFamily="50" charset="-128"/>
                        </a:rPr>
                        <a:t>（</a:t>
                      </a:r>
                      <a:r>
                        <a:rPr lang="en-US" sz="1200" kern="0" dirty="0">
                          <a:solidFill>
                            <a:schemeClr val="bg1"/>
                          </a:solidFill>
                          <a:effectLst/>
                          <a:latin typeface="HGPｺﾞｼｯｸE" pitchFamily="50" charset="-128"/>
                          <a:ea typeface="HGPｺﾞｼｯｸE" pitchFamily="50" charset="-128"/>
                        </a:rPr>
                        <a:t>318</a:t>
                      </a:r>
                      <a:r>
                        <a:rPr lang="ja-JP" sz="1200" kern="0" dirty="0">
                          <a:solidFill>
                            <a:schemeClr val="bg1"/>
                          </a:solidFill>
                          <a:effectLst/>
                          <a:latin typeface="HGPｺﾞｼｯｸE" pitchFamily="50" charset="-128"/>
                          <a:ea typeface="HGPｺﾞｼｯｸE" pitchFamily="50" charset="-128"/>
                        </a:rPr>
                        <a:t>万円）</a:t>
                      </a:r>
                      <a:endParaRPr lang="ja-JP" sz="1200" kern="100" dirty="0">
                        <a:solidFill>
                          <a:schemeClr val="bg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070A9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ja-JP" sz="1200" kern="0" dirty="0" smtClean="0">
                          <a:solidFill>
                            <a:schemeClr val="tx1"/>
                          </a:solidFill>
                          <a:effectLst/>
                          <a:latin typeface="HGPｺﾞｼｯｸE" pitchFamily="50" charset="-128"/>
                          <a:ea typeface="HGPｺﾞｼｯｸE" pitchFamily="50" charset="-128"/>
                        </a:rPr>
                        <a:t>―</a:t>
                      </a:r>
                      <a:endParaRPr lang="ja-JP" altLang="ja-JP" sz="12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ja-JP" sz="1200" kern="0" dirty="0" smtClean="0">
                          <a:solidFill>
                            <a:schemeClr val="tx1"/>
                          </a:solidFill>
                          <a:effectLst/>
                          <a:latin typeface="HGPｺﾞｼｯｸE" pitchFamily="50" charset="-128"/>
                          <a:ea typeface="HGPｺﾞｼｯｸE" pitchFamily="50" charset="-128"/>
                        </a:rPr>
                        <a:t>―</a:t>
                      </a:r>
                      <a:endParaRPr lang="ja-JP" altLang="ja-JP" sz="12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fontAlgn="ctr">
                        <a:lnSpc>
                          <a:spcPct val="100000"/>
                        </a:lnSpc>
                      </a:pPr>
                      <a:r>
                        <a:rPr lang="ja-JP" altLang="ja-JP" sz="1200" kern="0" dirty="0" smtClean="0">
                          <a:solidFill>
                            <a:schemeClr val="tx1"/>
                          </a:solidFill>
                          <a:effectLst/>
                          <a:latin typeface="HGPｺﾞｼｯｸE" pitchFamily="50" charset="-128"/>
                          <a:ea typeface="HGPｺﾞｼｯｸE" pitchFamily="50" charset="-128"/>
                        </a:rPr>
                        <a:t>―</a:t>
                      </a:r>
                      <a:endParaRPr lang="ja-JP" alt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fontAlgn="ctr">
                        <a:lnSpc>
                          <a:spcPct val="100000"/>
                        </a:lnSpc>
                      </a:pPr>
                      <a:r>
                        <a:rPr lang="ja-JP" altLang="ja-JP" sz="1200" kern="0" dirty="0" smtClean="0">
                          <a:solidFill>
                            <a:schemeClr val="tx1"/>
                          </a:solidFill>
                          <a:effectLst/>
                          <a:latin typeface="HGPｺﾞｼｯｸE" pitchFamily="50" charset="-128"/>
                          <a:ea typeface="HGPｺﾞｼｯｸE" pitchFamily="50" charset="-128"/>
                        </a:rPr>
                        <a:t>―</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51353">
                <a:tc>
                  <a:txBody>
                    <a:bodyPr/>
                    <a:lstStyle/>
                    <a:p>
                      <a:pPr algn="ctr" fontAlgn="ctr">
                        <a:lnSpc>
                          <a:spcPct val="100000"/>
                        </a:lnSpc>
                      </a:pPr>
                      <a:r>
                        <a:rPr lang="en-US" altLang="ja-JP" sz="1200" kern="100" dirty="0" smtClean="0">
                          <a:solidFill>
                            <a:schemeClr val="tx1"/>
                          </a:solidFill>
                          <a:effectLst/>
                          <a:latin typeface="HGPｺﾞｼｯｸE" pitchFamily="50" charset="-128"/>
                          <a:ea typeface="HGPｺﾞｼｯｸE" pitchFamily="50" charset="-128"/>
                        </a:rPr>
                        <a:t>8</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ja-JP" sz="1200" kern="0" dirty="0" smtClean="0">
                          <a:solidFill>
                            <a:schemeClr val="tx1"/>
                          </a:solidFill>
                          <a:effectLst/>
                          <a:latin typeface="HGPｺﾞｼｯｸE" pitchFamily="50" charset="-128"/>
                          <a:ea typeface="HGPｺﾞｼｯｸE" pitchFamily="50" charset="-128"/>
                        </a:rPr>
                        <a:t>―</a:t>
                      </a:r>
                      <a:endParaRPr lang="ja-JP" altLang="ja-JP" sz="12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ja-JP" sz="1200" kern="0" dirty="0" smtClean="0">
                          <a:solidFill>
                            <a:schemeClr val="tx1"/>
                          </a:solidFill>
                          <a:effectLst/>
                          <a:latin typeface="HGPｺﾞｼｯｸE" pitchFamily="50" charset="-128"/>
                          <a:ea typeface="HGPｺﾞｼｯｸE" pitchFamily="50" charset="-128"/>
                        </a:rPr>
                        <a:t>―</a:t>
                      </a:r>
                      <a:endParaRPr lang="ja-JP" altLang="ja-JP" sz="12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ja-JP" sz="1200" kern="0" dirty="0" smtClean="0">
                          <a:solidFill>
                            <a:schemeClr val="tx1"/>
                          </a:solidFill>
                          <a:effectLst/>
                          <a:latin typeface="HGPｺﾞｼｯｸE" pitchFamily="50" charset="-128"/>
                          <a:ea typeface="HGPｺﾞｼｯｸE" pitchFamily="50" charset="-128"/>
                        </a:rPr>
                        <a:t>―</a:t>
                      </a:r>
                      <a:endParaRPr lang="ja-JP" altLang="ja-JP" sz="12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ja-JP" sz="1200" kern="0" dirty="0" smtClean="0">
                          <a:solidFill>
                            <a:schemeClr val="tx1"/>
                          </a:solidFill>
                          <a:effectLst/>
                          <a:latin typeface="HGPｺﾞｼｯｸE" pitchFamily="50" charset="-128"/>
                          <a:ea typeface="HGPｺﾞｼｯｸE" pitchFamily="50" charset="-128"/>
                        </a:rPr>
                        <a:t>―</a:t>
                      </a:r>
                      <a:endParaRPr lang="ja-JP" altLang="ja-JP" sz="12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ja-JP" sz="1200" kern="0" dirty="0" smtClean="0">
                          <a:solidFill>
                            <a:schemeClr val="tx1"/>
                          </a:solidFill>
                          <a:effectLst/>
                          <a:latin typeface="HGPｺﾞｼｯｸE" pitchFamily="50" charset="-128"/>
                          <a:ea typeface="HGPｺﾞｼｯｸE" pitchFamily="50" charset="-128"/>
                        </a:rPr>
                        <a:t>―</a:t>
                      </a:r>
                      <a:endParaRPr lang="ja-JP" altLang="ja-JP" sz="12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fontAlgn="ctr">
                        <a:lnSpc>
                          <a:spcPct val="100000"/>
                        </a:lnSpc>
                      </a:pPr>
                      <a:r>
                        <a:rPr lang="ja-JP" altLang="ja-JP" sz="1200" kern="1200" dirty="0" smtClean="0">
                          <a:solidFill>
                            <a:schemeClr val="bg1"/>
                          </a:solidFill>
                          <a:effectLst/>
                          <a:latin typeface="HGPｺﾞｼｯｸE" pitchFamily="50" charset="-128"/>
                          <a:ea typeface="HGPｺﾞｼｯｸE" pitchFamily="50" charset="-128"/>
                        </a:rPr>
                        <a:t>大阪府</a:t>
                      </a:r>
                      <a:endParaRPr lang="ja-JP" altLang="ja-JP" sz="1200" kern="100" dirty="0" smtClean="0">
                        <a:solidFill>
                          <a:schemeClr val="bg1"/>
                        </a:solidFill>
                        <a:effectLst/>
                        <a:latin typeface="HGPｺﾞｼｯｸE" pitchFamily="50" charset="-128"/>
                        <a:ea typeface="HGPｺﾞｼｯｸE" pitchFamily="50" charset="-128"/>
                      </a:endParaRPr>
                    </a:p>
                    <a:p>
                      <a:pPr algn="ctr" fontAlgn="ctr">
                        <a:lnSpc>
                          <a:spcPct val="100000"/>
                        </a:lnSpc>
                      </a:pPr>
                      <a:r>
                        <a:rPr lang="ja-JP" altLang="ja-JP" sz="1200" kern="1200" dirty="0" smtClean="0">
                          <a:solidFill>
                            <a:schemeClr val="bg1"/>
                          </a:solidFill>
                          <a:effectLst/>
                          <a:latin typeface="HGPｺﾞｼｯｸE" pitchFamily="50" charset="-128"/>
                          <a:ea typeface="HGPｺﾞｼｯｸE" pitchFamily="50" charset="-128"/>
                        </a:rPr>
                        <a:t>（</a:t>
                      </a:r>
                      <a:r>
                        <a:rPr lang="en-US" altLang="ja-JP" sz="1200" kern="1200" dirty="0" smtClean="0">
                          <a:solidFill>
                            <a:schemeClr val="bg1"/>
                          </a:solidFill>
                          <a:effectLst/>
                          <a:latin typeface="HGPｺﾞｼｯｸE" pitchFamily="50" charset="-128"/>
                          <a:ea typeface="HGPｺﾞｼｯｸE" pitchFamily="50" charset="-128"/>
                        </a:rPr>
                        <a:t>304</a:t>
                      </a:r>
                      <a:r>
                        <a:rPr lang="ja-JP" altLang="ja-JP" sz="1200" kern="1200" dirty="0" smtClean="0">
                          <a:solidFill>
                            <a:schemeClr val="bg1"/>
                          </a:solidFill>
                          <a:effectLst/>
                          <a:latin typeface="HGPｺﾞｼｯｸE" pitchFamily="50" charset="-128"/>
                          <a:ea typeface="HGPｺﾞｼｯｸE" pitchFamily="50" charset="-128"/>
                        </a:rPr>
                        <a:t>万円）</a:t>
                      </a:r>
                      <a:endParaRPr lang="ja-JP" altLang="ja-JP" sz="1200" kern="100" dirty="0" smtClean="0">
                        <a:solidFill>
                          <a:schemeClr val="bg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070A9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200" kern="100" dirty="0" smtClean="0">
                          <a:solidFill>
                            <a:schemeClr val="bg1"/>
                          </a:solidFill>
                          <a:effectLst/>
                          <a:latin typeface="HGPｺﾞｼｯｸE" pitchFamily="50" charset="-128"/>
                          <a:ea typeface="HGPｺﾞｼｯｸE" pitchFamily="50" charset="-128"/>
                        </a:rPr>
                        <a:t>大阪府</a:t>
                      </a:r>
                      <a:endParaRPr lang="en-US" altLang="ja-JP" sz="1200" kern="100" dirty="0" smtClean="0">
                        <a:solidFill>
                          <a:schemeClr val="bg1"/>
                        </a:solidFill>
                        <a:effectLst/>
                        <a:latin typeface="HGPｺﾞｼｯｸE" pitchFamily="50" charset="-128"/>
                        <a:ea typeface="HGPｺﾞｼｯｸE" pitchFamily="50"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200" kern="100" dirty="0" smtClean="0">
                          <a:solidFill>
                            <a:schemeClr val="bg1"/>
                          </a:solidFill>
                          <a:effectLst/>
                          <a:latin typeface="HGPｺﾞｼｯｸE" pitchFamily="50" charset="-128"/>
                          <a:ea typeface="HGPｺﾞｼｯｸE" pitchFamily="50" charset="-128"/>
                        </a:rPr>
                        <a:t>（</a:t>
                      </a:r>
                      <a:r>
                        <a:rPr lang="en-US" altLang="ja-JP" sz="1200" kern="100" dirty="0" smtClean="0">
                          <a:solidFill>
                            <a:schemeClr val="bg1"/>
                          </a:solidFill>
                          <a:effectLst/>
                          <a:latin typeface="HGPｺﾞｼｯｸE" pitchFamily="50" charset="-128"/>
                          <a:ea typeface="HGPｺﾞｼｯｸE" pitchFamily="50" charset="-128"/>
                        </a:rPr>
                        <a:t>320</a:t>
                      </a:r>
                      <a:r>
                        <a:rPr lang="ja-JP" altLang="en-US" sz="1200" kern="100" dirty="0" smtClean="0">
                          <a:solidFill>
                            <a:schemeClr val="bg1"/>
                          </a:solidFill>
                          <a:effectLst/>
                          <a:latin typeface="HGPｺﾞｼｯｸE" pitchFamily="50" charset="-128"/>
                          <a:ea typeface="HGPｺﾞｼｯｸE" pitchFamily="50" charset="-128"/>
                        </a:rPr>
                        <a:t>万円）</a:t>
                      </a:r>
                      <a:endParaRPr lang="ja-JP" altLang="ja-JP" sz="1200" kern="100" dirty="0" smtClean="0">
                        <a:solidFill>
                          <a:schemeClr val="bg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070A9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ja-JP" sz="1200" kern="0" dirty="0" smtClean="0">
                          <a:solidFill>
                            <a:schemeClr val="tx1"/>
                          </a:solidFill>
                          <a:effectLst/>
                          <a:latin typeface="HGPｺﾞｼｯｸE" pitchFamily="50" charset="-128"/>
                          <a:ea typeface="HGPｺﾞｼｯｸE" pitchFamily="50" charset="-128"/>
                        </a:rPr>
                        <a:t>―</a:t>
                      </a:r>
                      <a:endParaRPr lang="ja-JP" altLang="ja-JP" sz="12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fontAlgn="ctr">
                        <a:lnSpc>
                          <a:spcPct val="100000"/>
                        </a:lnSpc>
                      </a:pPr>
                      <a:r>
                        <a:rPr lang="ja-JP" altLang="ja-JP" sz="1200" kern="0" dirty="0" smtClean="0">
                          <a:solidFill>
                            <a:schemeClr val="tx1"/>
                          </a:solidFill>
                          <a:effectLst/>
                          <a:latin typeface="HGPｺﾞｼｯｸE" pitchFamily="50" charset="-128"/>
                          <a:ea typeface="HGPｺﾞｼｯｸE" pitchFamily="50" charset="-128"/>
                        </a:rPr>
                        <a:t>―</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51353">
                <a:tc>
                  <a:txBody>
                    <a:bodyPr/>
                    <a:lstStyle/>
                    <a:p>
                      <a:pPr algn="ctr" fontAlgn="ctr">
                        <a:lnSpc>
                          <a:spcPct val="100000"/>
                        </a:lnSpc>
                      </a:pPr>
                      <a:r>
                        <a:rPr lang="en-US" sz="1200" kern="1200" dirty="0" smtClean="0">
                          <a:solidFill>
                            <a:schemeClr val="tx1"/>
                          </a:solidFill>
                          <a:effectLst/>
                          <a:latin typeface="HGPｺﾞｼｯｸE" pitchFamily="50" charset="-128"/>
                          <a:ea typeface="HGPｺﾞｼｯｸE" pitchFamily="50" charset="-128"/>
                        </a:rPr>
                        <a:t>1</a:t>
                      </a:r>
                      <a:r>
                        <a:rPr lang="en-US" altLang="ja-JP" sz="1200" kern="1200" dirty="0" smtClean="0">
                          <a:solidFill>
                            <a:schemeClr val="tx1"/>
                          </a:solidFill>
                          <a:effectLst/>
                          <a:latin typeface="HGPｺﾞｼｯｸE" pitchFamily="50" charset="-128"/>
                          <a:ea typeface="HGPｺﾞｼｯｸE" pitchFamily="50" charset="-128"/>
                        </a:rPr>
                        <a:t>0</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ct val="100000"/>
                        </a:lnSpc>
                      </a:pPr>
                      <a:r>
                        <a:rPr lang="ja-JP" sz="1200" kern="0" dirty="0">
                          <a:solidFill>
                            <a:schemeClr val="tx1"/>
                          </a:solidFill>
                          <a:effectLst/>
                          <a:latin typeface="HGPｺﾞｼｯｸE" pitchFamily="50" charset="-128"/>
                          <a:ea typeface="HGPｺﾞｼｯｸE" pitchFamily="50" charset="-128"/>
                        </a:rPr>
                        <a:t>―</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ct val="100000"/>
                        </a:lnSpc>
                      </a:pPr>
                      <a:r>
                        <a:rPr lang="ja-JP" sz="1200" kern="0" dirty="0">
                          <a:solidFill>
                            <a:schemeClr val="tx1"/>
                          </a:solidFill>
                          <a:effectLst/>
                          <a:latin typeface="HGPｺﾞｼｯｸE" pitchFamily="50" charset="-128"/>
                          <a:ea typeface="HGPｺﾞｼｯｸE" pitchFamily="50" charset="-128"/>
                        </a:rPr>
                        <a:t>―</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ct val="100000"/>
                        </a:lnSpc>
                      </a:pPr>
                      <a:r>
                        <a:rPr lang="ja-JP" sz="1200" kern="0" dirty="0">
                          <a:solidFill>
                            <a:schemeClr val="tx1"/>
                          </a:solidFill>
                          <a:effectLst/>
                          <a:latin typeface="HGPｺﾞｼｯｸE" pitchFamily="50" charset="-128"/>
                          <a:ea typeface="HGPｺﾞｼｯｸE" pitchFamily="50" charset="-128"/>
                        </a:rPr>
                        <a:t>―</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ct val="100000"/>
                        </a:lnSpc>
                      </a:pPr>
                      <a:r>
                        <a:rPr lang="ja-JP" sz="1200" kern="0" dirty="0">
                          <a:solidFill>
                            <a:schemeClr val="tx1"/>
                          </a:solidFill>
                          <a:effectLst/>
                          <a:latin typeface="HGPｺﾞｼｯｸE" pitchFamily="50" charset="-128"/>
                          <a:ea typeface="HGPｺﾞｼｯｸE" pitchFamily="50" charset="-128"/>
                        </a:rPr>
                        <a:t>―</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ct val="100000"/>
                        </a:lnSpc>
                      </a:pPr>
                      <a:r>
                        <a:rPr lang="ja-JP" sz="1200" kern="0" dirty="0">
                          <a:solidFill>
                            <a:schemeClr val="tx1"/>
                          </a:solidFill>
                          <a:effectLst/>
                          <a:latin typeface="HGPｺﾞｼｯｸE" pitchFamily="50" charset="-128"/>
                          <a:ea typeface="HGPｺﾞｼｯｸE" pitchFamily="50" charset="-128"/>
                        </a:rPr>
                        <a:t>―</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ct val="100000"/>
                        </a:lnSpc>
                      </a:pPr>
                      <a:r>
                        <a:rPr lang="ja-JP" altLang="en-US" sz="1200" kern="100" dirty="0" smtClean="0">
                          <a:solidFill>
                            <a:schemeClr val="tx1"/>
                          </a:solidFill>
                          <a:effectLst/>
                          <a:latin typeface="HGPｺﾞｼｯｸE" pitchFamily="50" charset="-128"/>
                          <a:ea typeface="HGPｺﾞｼｯｸE" pitchFamily="50" charset="-128"/>
                        </a:rPr>
                        <a:t>ー</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ja-JP" sz="1200" kern="0" dirty="0" smtClean="0">
                          <a:solidFill>
                            <a:schemeClr val="tx1"/>
                          </a:solidFill>
                          <a:effectLst/>
                          <a:latin typeface="HGPｺﾞｼｯｸE" pitchFamily="50" charset="-128"/>
                          <a:ea typeface="HGPｺﾞｼｯｸE" pitchFamily="50" charset="-128"/>
                        </a:rPr>
                        <a:t>―</a:t>
                      </a:r>
                      <a:endParaRPr lang="ja-JP" altLang="ja-JP" sz="12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200" kern="0" dirty="0" smtClean="0">
                          <a:solidFill>
                            <a:schemeClr val="bg1"/>
                          </a:solidFill>
                          <a:effectLst/>
                          <a:latin typeface="HGPｺﾞｼｯｸE" pitchFamily="50" charset="-128"/>
                          <a:ea typeface="HGPｺﾞｼｯｸE" pitchFamily="50" charset="-128"/>
                        </a:rPr>
                        <a:t>大阪府</a:t>
                      </a:r>
                      <a:endParaRPr lang="en-US" altLang="ja-JP" sz="1200" kern="0" dirty="0" smtClean="0">
                        <a:solidFill>
                          <a:schemeClr val="bg1"/>
                        </a:solidFill>
                        <a:effectLst/>
                        <a:latin typeface="HGPｺﾞｼｯｸE" pitchFamily="50" charset="-128"/>
                        <a:ea typeface="HGPｺﾞｼｯｸE" pitchFamily="50"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200" kern="0" dirty="0" smtClean="0">
                          <a:solidFill>
                            <a:schemeClr val="bg1"/>
                          </a:solidFill>
                          <a:effectLst/>
                          <a:latin typeface="HGPｺﾞｼｯｸE" pitchFamily="50" charset="-128"/>
                          <a:ea typeface="HGPｺﾞｼｯｸE" pitchFamily="50" charset="-128"/>
                        </a:rPr>
                        <a:t>（</a:t>
                      </a:r>
                      <a:r>
                        <a:rPr lang="en-US" altLang="ja-JP" sz="1200" kern="0" dirty="0" smtClean="0">
                          <a:solidFill>
                            <a:schemeClr val="bg1"/>
                          </a:solidFill>
                          <a:effectLst/>
                          <a:latin typeface="HGPｺﾞｼｯｸE" pitchFamily="50" charset="-128"/>
                          <a:ea typeface="HGPｺﾞｼｯｸE" pitchFamily="50" charset="-128"/>
                        </a:rPr>
                        <a:t>290</a:t>
                      </a:r>
                      <a:r>
                        <a:rPr lang="ja-JP" altLang="en-US" sz="1200" kern="0" dirty="0" smtClean="0">
                          <a:solidFill>
                            <a:schemeClr val="bg1"/>
                          </a:solidFill>
                          <a:effectLst/>
                          <a:latin typeface="HGPｺﾞｼｯｸE" pitchFamily="50" charset="-128"/>
                          <a:ea typeface="HGPｺﾞｼｯｸE" pitchFamily="50" charset="-128"/>
                        </a:rPr>
                        <a:t>万円）</a:t>
                      </a:r>
                      <a:endParaRPr lang="ja-JP" altLang="ja-JP" sz="1200" kern="100" dirty="0" smtClean="0">
                        <a:solidFill>
                          <a:schemeClr val="bg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ct val="100000"/>
                        </a:lnSpc>
                      </a:pPr>
                      <a:r>
                        <a:rPr lang="ja-JP" altLang="en-US" sz="1200" kern="0" dirty="0" smtClean="0">
                          <a:solidFill>
                            <a:schemeClr val="bg1"/>
                          </a:solidFill>
                          <a:effectLst/>
                          <a:latin typeface="HGPｺﾞｼｯｸE" pitchFamily="50" charset="-128"/>
                          <a:ea typeface="HGPｺﾞｼｯｸE" pitchFamily="50" charset="-128"/>
                        </a:rPr>
                        <a:t>大阪府</a:t>
                      </a:r>
                      <a:endParaRPr lang="en-US" altLang="ja-JP" sz="1200" kern="0" dirty="0" smtClean="0">
                        <a:solidFill>
                          <a:schemeClr val="bg1"/>
                        </a:solidFill>
                        <a:effectLst/>
                        <a:latin typeface="HGPｺﾞｼｯｸE" pitchFamily="50" charset="-128"/>
                        <a:ea typeface="HGPｺﾞｼｯｸE" pitchFamily="50" charset="-128"/>
                      </a:endParaRPr>
                    </a:p>
                    <a:p>
                      <a:pPr algn="ctr" fontAlgn="ctr">
                        <a:lnSpc>
                          <a:spcPct val="100000"/>
                        </a:lnSpc>
                      </a:pPr>
                      <a:r>
                        <a:rPr lang="ja-JP" altLang="en-US" sz="1200" kern="0" dirty="0" smtClean="0">
                          <a:solidFill>
                            <a:schemeClr val="bg1"/>
                          </a:solidFill>
                          <a:effectLst/>
                          <a:latin typeface="HGPｺﾞｼｯｸE" pitchFamily="50" charset="-128"/>
                          <a:ea typeface="HGPｺﾞｼｯｸE" pitchFamily="50" charset="-128"/>
                        </a:rPr>
                        <a:t>（</a:t>
                      </a:r>
                      <a:r>
                        <a:rPr lang="en-US" altLang="ja-JP" sz="1200" kern="0" dirty="0" smtClean="0">
                          <a:solidFill>
                            <a:schemeClr val="bg1"/>
                          </a:solidFill>
                          <a:effectLst/>
                          <a:latin typeface="HGPｺﾞｼｯｸE" pitchFamily="50" charset="-128"/>
                          <a:ea typeface="HGPｺﾞｼｯｸE" pitchFamily="50" charset="-128"/>
                        </a:rPr>
                        <a:t>292</a:t>
                      </a:r>
                      <a:r>
                        <a:rPr lang="ja-JP" altLang="en-US" sz="1200" kern="0" dirty="0" smtClean="0">
                          <a:solidFill>
                            <a:schemeClr val="bg1"/>
                          </a:solidFill>
                          <a:effectLst/>
                          <a:latin typeface="HGPｺﾞｼｯｸE" pitchFamily="50" charset="-128"/>
                          <a:ea typeface="HGPｺﾞｼｯｸE" pitchFamily="50" charset="-128"/>
                        </a:rPr>
                        <a:t>万円）</a:t>
                      </a:r>
                      <a:endParaRPr lang="ja-JP" sz="1200" kern="100" dirty="0">
                        <a:solidFill>
                          <a:schemeClr val="bg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r>
            </a:tbl>
          </a:graphicData>
        </a:graphic>
      </p:graphicFrame>
      <p:sp>
        <p:nvSpPr>
          <p:cNvPr id="2" name="テキスト ボックス 1"/>
          <p:cNvSpPr txBox="1"/>
          <p:nvPr/>
        </p:nvSpPr>
        <p:spPr>
          <a:xfrm>
            <a:off x="2295781" y="5157192"/>
            <a:ext cx="6385081" cy="307777"/>
          </a:xfrm>
          <a:prstGeom prst="rect">
            <a:avLst/>
          </a:prstGeom>
          <a:noFill/>
        </p:spPr>
        <p:txBody>
          <a:bodyPr wrap="none" rtlCol="0">
            <a:spAutoFit/>
          </a:bodyPr>
          <a:lstStyle/>
          <a:p>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企業所得、財産所得、雇用者報酬の合計で</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ある府民</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所得を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、府の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人口で割ったもの</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8803486" y="6608385"/>
            <a:ext cx="37702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15</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303752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267324" y="159970"/>
            <a:ext cx="8623300" cy="2826603"/>
          </a:xfrm>
          <a:prstGeom prst="roundRect">
            <a:avLst>
              <a:gd name="adj" fmla="val 541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marL="271463" indent="-271463" algn="just">
              <a:defRPr/>
            </a:pPr>
            <a:r>
              <a:rPr lang="en-US" altLang="ja-JP"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雇用の状況</a:t>
            </a:r>
            <a:r>
              <a:rPr lang="en-US" altLang="ja-JP"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defRPr/>
            </a:pPr>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一方</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、一人あたりの雇用者報酬では</a:t>
            </a:r>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、一時期</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を除き全国</a:t>
            </a:r>
            <a:r>
              <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位を</a:t>
            </a:r>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堅持。</a:t>
            </a:r>
            <a:endParaRPr lang="en-US" altLang="ja-JP"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lnSpc>
                <a:spcPts val="1500"/>
              </a:lnSpc>
              <a:defRPr/>
            </a:pPr>
            <a:endParaRPr lang="en-US" altLang="ja-JP"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defRPr/>
            </a:pPr>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一人あたりの府民</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所得の順位が低下する一方で、雇用者報酬が高位を維持している要因としては、就業者率</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歳以上人口に占める就業者の割合。不詳を除く。）</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の低さ</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（男性：</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位、女性：</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37</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位、</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H22</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年国勢調査）</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等が考えられる</a:t>
            </a:r>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lnSpc>
                <a:spcPts val="1800"/>
              </a:lnSpc>
              <a:defRPr/>
            </a:pP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defRPr/>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◇就業率</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労働力調査</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年平均の</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53.6</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％から、</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年平均は</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54.6</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％と改善。しかし、依然として、全国より低い水準にあり、一層の改善が</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必要</a:t>
            </a:r>
            <a:endPar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2"/>
          <p:cNvSpPr>
            <a:spLocks noChangeArrowheads="1"/>
          </p:cNvSpPr>
          <p:nvPr/>
        </p:nvSpPr>
        <p:spPr bwMode="auto">
          <a:xfrm>
            <a:off x="327649" y="3284984"/>
            <a:ext cx="781305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一人当たり雇用者報酬の推移</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（出典：内閣府県民経済計算（</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S55</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H1</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68SNA</a:t>
            </a:r>
            <a:r>
              <a:rPr lang="ja-JP" altLang="en-US" sz="12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年基準。</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H2</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H7</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93SNA</a:t>
            </a:r>
            <a:r>
              <a:rPr lang="ja-JP" altLang="en-US" sz="12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年基準。</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H8</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H12</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93SNA</a:t>
            </a:r>
            <a:r>
              <a:rPr lang="ja-JP" altLang="en-US" sz="12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年基準。</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H13</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H23</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93SNA</a:t>
            </a:r>
            <a:r>
              <a:rPr lang="ja-JP" altLang="en-US" sz="12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年基準））</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2790074656"/>
              </p:ext>
            </p:extLst>
          </p:nvPr>
        </p:nvGraphicFramePr>
        <p:xfrm>
          <a:off x="671885" y="3933056"/>
          <a:ext cx="7705231" cy="2160239"/>
        </p:xfrm>
        <a:graphic>
          <a:graphicData uri="http://schemas.openxmlformats.org/drawingml/2006/table">
            <a:tbl>
              <a:tblPr/>
              <a:tblGrid>
                <a:gridCol w="388615"/>
                <a:gridCol w="914577"/>
                <a:gridCol w="914577"/>
                <a:gridCol w="914577"/>
                <a:gridCol w="914577"/>
                <a:gridCol w="914577"/>
                <a:gridCol w="914577"/>
                <a:gridCol w="914577"/>
                <a:gridCol w="914577"/>
              </a:tblGrid>
              <a:tr h="315296">
                <a:tc>
                  <a:txBody>
                    <a:bodyPr/>
                    <a:lstStyle/>
                    <a:p>
                      <a:pPr algn="ctr">
                        <a:lnSpc>
                          <a:spcPct val="100000"/>
                        </a:lnSpc>
                        <a:spcAft>
                          <a:spcPts val="0"/>
                        </a:spcAft>
                      </a:pPr>
                      <a:r>
                        <a:rPr 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順位</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ct val="100000"/>
                        </a:lnSpc>
                        <a:spcAft>
                          <a:spcPts val="0"/>
                        </a:spcAft>
                      </a:pPr>
                      <a:r>
                        <a:rPr lang="en-US"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S55</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ct val="100000"/>
                        </a:lnSpc>
                        <a:spcAft>
                          <a:spcPts val="0"/>
                        </a:spcAft>
                      </a:pPr>
                      <a:r>
                        <a:rPr lang="en-US"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S60</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ct val="100000"/>
                        </a:lnSpc>
                        <a:spcAft>
                          <a:spcPts val="0"/>
                        </a:spcAft>
                      </a:pPr>
                      <a:r>
                        <a:rPr lang="en-US"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ct val="100000"/>
                        </a:lnSpc>
                        <a:spcAft>
                          <a:spcPts val="0"/>
                        </a:spcAft>
                      </a:pPr>
                      <a:r>
                        <a:rPr lang="en-US"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H7</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ct val="100000"/>
                        </a:lnSpc>
                        <a:spcAft>
                          <a:spcPts val="0"/>
                        </a:spcAft>
                      </a:pPr>
                      <a:r>
                        <a:rPr lang="en-US"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H12</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ct val="100000"/>
                        </a:lnSpc>
                        <a:spcAft>
                          <a:spcPts val="0"/>
                        </a:spcAft>
                      </a:pPr>
                      <a:r>
                        <a:rPr lang="en-US"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H17</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ct val="100000"/>
                        </a:lnSpc>
                        <a:spcAft>
                          <a:spcPts val="0"/>
                        </a:spcAft>
                      </a:pPr>
                      <a:r>
                        <a:rPr lang="en-US"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a:t>
                      </a:r>
                      <a:r>
                        <a:rPr lang="en-US" alt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H23</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r>
              <a:tr h="614981">
                <a:tc>
                  <a:txBody>
                    <a:bodyPr/>
                    <a:lstStyle/>
                    <a:p>
                      <a:pPr algn="ctr" fontAlgn="ctr">
                        <a:lnSpc>
                          <a:spcPct val="100000"/>
                        </a:lnSpc>
                        <a:spcAft>
                          <a:spcPts val="0"/>
                        </a:spcAft>
                      </a:pPr>
                      <a:r>
                        <a:rPr lang="en-US"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ct val="100000"/>
                        </a:lnSpc>
                        <a:spcAft>
                          <a:spcPts val="0"/>
                        </a:spcAft>
                      </a:pP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ct val="100000"/>
                        </a:lnSpc>
                        <a:spcAft>
                          <a:spcPts val="0"/>
                        </a:spcAft>
                      </a:pPr>
                      <a:r>
                        <a:rPr 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390</a:t>
                      </a:r>
                      <a:r>
                        <a:rPr 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ct val="100000"/>
                        </a:lnSpc>
                        <a:spcAft>
                          <a:spcPts val="0"/>
                        </a:spcAft>
                      </a:pP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ct val="100000"/>
                        </a:lnSpc>
                        <a:spcAft>
                          <a:spcPts val="0"/>
                        </a:spcAft>
                      </a:pP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500</a:t>
                      </a: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ct val="100000"/>
                        </a:lnSpc>
                        <a:spcAft>
                          <a:spcPts val="0"/>
                        </a:spcAft>
                      </a:pP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ct val="100000"/>
                        </a:lnSpc>
                        <a:spcAft>
                          <a:spcPts val="0"/>
                        </a:spcAft>
                      </a:pP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594</a:t>
                      </a: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ct val="100000"/>
                        </a:lnSpc>
                        <a:spcAft>
                          <a:spcPts val="0"/>
                        </a:spcAft>
                      </a:pP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ct val="100000"/>
                        </a:lnSpc>
                        <a:spcAft>
                          <a:spcPts val="0"/>
                        </a:spcAft>
                      </a:pP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662</a:t>
                      </a: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ct val="100000"/>
                        </a:lnSpc>
                        <a:spcAft>
                          <a:spcPts val="0"/>
                        </a:spcAft>
                      </a:pP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ct val="100000"/>
                        </a:lnSpc>
                        <a:spcAft>
                          <a:spcPts val="0"/>
                        </a:spcAft>
                      </a:pPr>
                      <a:r>
                        <a:rPr 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663</a:t>
                      </a:r>
                      <a:r>
                        <a:rPr 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ct val="100000"/>
                        </a:lnSpc>
                        <a:spcAft>
                          <a:spcPts val="0"/>
                        </a:spcAft>
                      </a:pP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ct val="100000"/>
                        </a:lnSpc>
                        <a:spcAft>
                          <a:spcPts val="0"/>
                        </a:spcAft>
                      </a:pPr>
                      <a:r>
                        <a:rPr 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637</a:t>
                      </a:r>
                      <a:r>
                        <a:rPr 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ct val="100000"/>
                        </a:lnSpc>
                        <a:spcAft>
                          <a:spcPts val="0"/>
                        </a:spcAft>
                      </a:pP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ct val="100000"/>
                        </a:lnSpc>
                        <a:spcAft>
                          <a:spcPts val="0"/>
                        </a:spcAft>
                      </a:pPr>
                      <a:r>
                        <a:rPr 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642</a:t>
                      </a:r>
                      <a:r>
                        <a:rPr 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ct val="100000"/>
                        </a:lnSpc>
                        <a:spcAft>
                          <a:spcPts val="0"/>
                        </a:spcAft>
                      </a:pP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ct val="100000"/>
                        </a:lnSpc>
                        <a:spcAft>
                          <a:spcPts val="0"/>
                        </a:spcAft>
                      </a:pPr>
                      <a:r>
                        <a:rPr 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639</a:t>
                      </a:r>
                      <a:r>
                        <a:rPr 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r>
              <a:tr h="614981">
                <a:tc>
                  <a:txBody>
                    <a:bodyPr/>
                    <a:lstStyle/>
                    <a:p>
                      <a:pPr algn="ctr" fontAlgn="ctr">
                        <a:lnSpc>
                          <a:spcPct val="100000"/>
                        </a:lnSpc>
                        <a:spcAft>
                          <a:spcPts val="0"/>
                        </a:spcAft>
                      </a:pPr>
                      <a:r>
                        <a:rPr lang="en-US"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ct val="100000"/>
                        </a:lnSpc>
                        <a:spcAft>
                          <a:spcPts val="0"/>
                        </a:spcAft>
                      </a:pPr>
                      <a:r>
                        <a:rPr lang="ja-JP" sz="12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sz="12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ct val="100000"/>
                        </a:lnSpc>
                        <a:spcAft>
                          <a:spcPts val="0"/>
                        </a:spcAft>
                      </a:pPr>
                      <a:r>
                        <a:rPr lang="ja-JP" sz="1200" kern="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200" kern="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362</a:t>
                      </a:r>
                      <a:r>
                        <a:rPr lang="ja-JP" sz="1200" kern="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12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ct val="100000"/>
                        </a:lnSpc>
                        <a:spcAft>
                          <a:spcPts val="0"/>
                        </a:spcAft>
                      </a:pPr>
                      <a:r>
                        <a:rPr lang="ja-JP" sz="12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sz="12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ct val="100000"/>
                        </a:lnSpc>
                        <a:spcAft>
                          <a:spcPts val="0"/>
                        </a:spcAft>
                      </a:pPr>
                      <a:r>
                        <a:rPr lang="ja-JP" sz="12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2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441</a:t>
                      </a:r>
                      <a:r>
                        <a:rPr lang="ja-JP" sz="12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12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ct val="100000"/>
                        </a:lnSpc>
                        <a:spcAft>
                          <a:spcPts val="0"/>
                        </a:spcAft>
                      </a:pP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千葉県</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ct val="100000"/>
                        </a:lnSpc>
                        <a:spcAft>
                          <a:spcPts val="0"/>
                        </a:spcAft>
                      </a:pP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560</a:t>
                      </a: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ct val="100000"/>
                        </a:lnSpc>
                        <a:spcAft>
                          <a:spcPts val="0"/>
                        </a:spcAft>
                      </a:pPr>
                      <a:r>
                        <a:rPr lang="ja-JP" sz="12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sz="12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ct val="100000"/>
                        </a:lnSpc>
                        <a:spcAft>
                          <a:spcPts val="0"/>
                        </a:spcAft>
                      </a:pPr>
                      <a:r>
                        <a:rPr lang="ja-JP" sz="12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2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595</a:t>
                      </a:r>
                      <a:r>
                        <a:rPr lang="ja-JP" sz="12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12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ct val="100000"/>
                        </a:lnSpc>
                        <a:spcAft>
                          <a:spcPts val="0"/>
                        </a:spcAft>
                      </a:pPr>
                      <a:r>
                        <a:rPr lang="ja-JP" sz="12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sz="12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ct val="100000"/>
                        </a:lnSpc>
                        <a:spcAft>
                          <a:spcPts val="0"/>
                        </a:spcAft>
                      </a:pPr>
                      <a:r>
                        <a:rPr lang="ja-JP" sz="12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2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611</a:t>
                      </a:r>
                      <a:r>
                        <a:rPr lang="ja-JP" sz="12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12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ct val="100000"/>
                        </a:lnSpc>
                        <a:spcAft>
                          <a:spcPts val="0"/>
                        </a:spcAft>
                      </a:pPr>
                      <a:r>
                        <a:rPr lang="ja-JP" sz="12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sz="12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ct val="100000"/>
                        </a:lnSpc>
                        <a:spcAft>
                          <a:spcPts val="0"/>
                        </a:spcAft>
                      </a:pPr>
                      <a:r>
                        <a:rPr lang="ja-JP" sz="1200" kern="12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kern="12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543</a:t>
                      </a:r>
                      <a:r>
                        <a:rPr lang="ja-JP" sz="1200" kern="12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ja-JP" sz="12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ct val="100000"/>
                        </a:lnSpc>
                        <a:spcAft>
                          <a:spcPts val="0"/>
                        </a:spcAft>
                      </a:pPr>
                      <a:r>
                        <a:rPr lang="ja-JP" sz="12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sz="12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ct val="100000"/>
                        </a:lnSpc>
                        <a:spcAft>
                          <a:spcPts val="0"/>
                        </a:spcAft>
                      </a:pPr>
                      <a:r>
                        <a:rPr lang="ja-JP" sz="1200" kern="12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kern="12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528</a:t>
                      </a:r>
                      <a:r>
                        <a:rPr lang="ja-JP" sz="1200" kern="12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ja-JP" sz="12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ct val="100000"/>
                        </a:lnSpc>
                        <a:spcAft>
                          <a:spcPts val="0"/>
                        </a:spcAft>
                      </a:pPr>
                      <a:r>
                        <a:rPr lang="ja-JP" sz="12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sz="12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ct val="100000"/>
                        </a:lnSpc>
                        <a:spcAft>
                          <a:spcPts val="0"/>
                        </a:spcAft>
                      </a:pPr>
                      <a:r>
                        <a:rPr lang="ja-JP" sz="1200" kern="12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kern="12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529</a:t>
                      </a:r>
                      <a:r>
                        <a:rPr lang="ja-JP" sz="1200" kern="12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ja-JP" sz="12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r>
              <a:tr h="614981">
                <a:tc>
                  <a:txBody>
                    <a:bodyPr/>
                    <a:lstStyle/>
                    <a:p>
                      <a:pPr algn="ctr" fontAlgn="ctr">
                        <a:lnSpc>
                          <a:spcPct val="100000"/>
                        </a:lnSpc>
                        <a:spcAft>
                          <a:spcPts val="0"/>
                        </a:spcAft>
                      </a:pPr>
                      <a:r>
                        <a:rPr lang="en-US"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ct val="100000"/>
                        </a:lnSpc>
                        <a:spcAft>
                          <a:spcPts val="0"/>
                        </a:spcAft>
                      </a:pP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奈良県</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ct val="100000"/>
                        </a:lnSpc>
                        <a:spcAft>
                          <a:spcPts val="0"/>
                        </a:spcAft>
                      </a:pPr>
                      <a:r>
                        <a:rPr 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354</a:t>
                      </a:r>
                      <a:r>
                        <a:rPr 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ct val="100000"/>
                        </a:lnSpc>
                        <a:spcAft>
                          <a:spcPts val="0"/>
                        </a:spcAft>
                      </a:pP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京都府</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ct val="100000"/>
                        </a:lnSpc>
                        <a:spcAft>
                          <a:spcPts val="0"/>
                        </a:spcAft>
                      </a:pP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421</a:t>
                      </a: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ct val="100000"/>
                        </a:lnSpc>
                        <a:spcAft>
                          <a:spcPts val="0"/>
                        </a:spcAft>
                      </a:pPr>
                      <a:r>
                        <a:rPr lang="ja-JP" sz="12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sz="12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ct val="100000"/>
                        </a:lnSpc>
                        <a:spcAft>
                          <a:spcPts val="0"/>
                        </a:spcAft>
                      </a:pPr>
                      <a:r>
                        <a:rPr lang="ja-JP" sz="12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2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538</a:t>
                      </a:r>
                      <a:r>
                        <a:rPr lang="ja-JP" sz="12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12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ct val="100000"/>
                        </a:lnSpc>
                        <a:spcAft>
                          <a:spcPts val="0"/>
                        </a:spcAft>
                      </a:pP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千葉県</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ct val="100000"/>
                        </a:lnSpc>
                        <a:spcAft>
                          <a:spcPts val="0"/>
                        </a:spcAft>
                      </a:pPr>
                      <a:r>
                        <a:rPr 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566</a:t>
                      </a:r>
                      <a:r>
                        <a:rPr 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ct val="100000"/>
                        </a:lnSpc>
                        <a:spcAft>
                          <a:spcPts val="0"/>
                        </a:spcAft>
                      </a:pP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奈良県</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ct val="100000"/>
                        </a:lnSpc>
                        <a:spcAft>
                          <a:spcPts val="0"/>
                        </a:spcAft>
                      </a:pP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565</a:t>
                      </a: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ct val="100000"/>
                        </a:lnSpc>
                        <a:spcAft>
                          <a:spcPts val="0"/>
                        </a:spcAft>
                      </a:pPr>
                      <a:r>
                        <a:rPr lang="ja-JP" altLang="en-US"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奈良</a:t>
                      </a:r>
                      <a:r>
                        <a:rPr 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県</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ct val="100000"/>
                        </a:lnSpc>
                        <a:spcAft>
                          <a:spcPts val="0"/>
                        </a:spcAft>
                      </a:pPr>
                      <a:r>
                        <a:rPr 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539</a:t>
                      </a:r>
                      <a:r>
                        <a:rPr 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ct val="100000"/>
                        </a:lnSpc>
                        <a:spcAft>
                          <a:spcPts val="0"/>
                        </a:spcAft>
                      </a:pP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神奈川県</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ct val="100000"/>
                        </a:lnSpc>
                        <a:spcAft>
                          <a:spcPts val="0"/>
                        </a:spcAft>
                      </a:pPr>
                      <a:r>
                        <a:rPr 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504</a:t>
                      </a:r>
                      <a:r>
                        <a:rPr 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ct val="100000"/>
                        </a:lnSpc>
                        <a:spcAft>
                          <a:spcPts val="0"/>
                        </a:spcAft>
                      </a:pP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神奈川県</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ct val="100000"/>
                        </a:lnSpc>
                        <a:spcAft>
                          <a:spcPts val="0"/>
                        </a:spcAft>
                      </a:pPr>
                      <a:r>
                        <a:rPr 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501</a:t>
                      </a:r>
                      <a:r>
                        <a:rPr 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581277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9"/>
          <p:cNvSpPr>
            <a:spLocks noChangeArrowheads="1"/>
          </p:cNvSpPr>
          <p:nvPr/>
        </p:nvSpPr>
        <p:spPr bwMode="auto">
          <a:xfrm>
            <a:off x="251520" y="404664"/>
            <a:ext cx="3708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7800" indent="-177800"/>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労働力率・就業者率の推移</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（出典：総務省「国勢調査」より大阪府企画室作成）</a:t>
            </a:r>
          </a:p>
        </p:txBody>
      </p:sp>
      <p:sp>
        <p:nvSpPr>
          <p:cNvPr id="10" name="正方形/長方形 4"/>
          <p:cNvSpPr>
            <a:spLocks noChangeArrowheads="1"/>
          </p:cNvSpPr>
          <p:nvPr/>
        </p:nvSpPr>
        <p:spPr bwMode="auto">
          <a:xfrm>
            <a:off x="251520" y="3068960"/>
            <a:ext cx="4341812"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7800" indent="-177800"/>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就業率の推移</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（出典：総務省「労働力調査」、大阪府統計課「</a:t>
            </a:r>
            <a:r>
              <a:rPr lang="zh-TW"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労働力調査地方集計結果（年平均）</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」より大阪府企画室作成）</a:t>
            </a:r>
          </a:p>
        </p:txBody>
      </p:sp>
      <p:pic>
        <p:nvPicPr>
          <p:cNvPr id="11" name="図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4610" y="417339"/>
            <a:ext cx="3779838"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正方形/長方形 11"/>
          <p:cNvSpPr>
            <a:spLocks noChangeArrowheads="1"/>
          </p:cNvSpPr>
          <p:nvPr/>
        </p:nvSpPr>
        <p:spPr bwMode="auto">
          <a:xfrm>
            <a:off x="323528" y="3850705"/>
            <a:ext cx="39449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全国の数値は東日本大震災の影響に伴う補完的推計値</a:t>
            </a:r>
          </a:p>
        </p:txBody>
      </p:sp>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6009" y="2887592"/>
            <a:ext cx="3954463" cy="247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正方形/長方形 6"/>
          <p:cNvSpPr/>
          <p:nvPr/>
        </p:nvSpPr>
        <p:spPr>
          <a:xfrm>
            <a:off x="280644" y="5808976"/>
            <a:ext cx="8562975" cy="923330"/>
          </a:xfrm>
          <a:prstGeom prst="rect">
            <a:avLst/>
          </a:prstGeom>
          <a:solidFill>
            <a:schemeClr val="accent2">
              <a:lumMod val="60000"/>
              <a:lumOff val="40000"/>
            </a:schemeClr>
          </a:solidFill>
          <a:ln w="19050" cap="flat" cmpd="sng" algn="ctr">
            <a:solidFill>
              <a:sysClr val="windowText" lastClr="000000"/>
            </a:solidFill>
            <a:prstDash val="solid"/>
          </a:ln>
          <a:effectLst/>
        </p:spPr>
        <p:txBody>
          <a:bodyPr>
            <a:spAutoFit/>
          </a:bodyPr>
          <a:lstStyle/>
          <a:p>
            <a:pPr algn="ctr">
              <a:defRPr/>
            </a:pP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就労</a:t>
            </a:r>
            <a:r>
              <a:rPr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に結びつきやすい技能習得</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訓練、</a:t>
            </a:r>
            <a:endPar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トランポリン型セーフティネットの整備などに</a:t>
            </a:r>
            <a:r>
              <a:rPr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就労</a:t>
            </a:r>
            <a:r>
              <a:rPr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可能な者の労働意欲をより一層高めることが必要。</a:t>
            </a:r>
            <a:endParaRPr kumimoji="0" lang="ja-JP" altLang="en-US"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二等辺三角形 7"/>
          <p:cNvSpPr/>
          <p:nvPr/>
        </p:nvSpPr>
        <p:spPr>
          <a:xfrm rot="10800000">
            <a:off x="3250091" y="5366267"/>
            <a:ext cx="2036748" cy="366988"/>
          </a:xfrm>
          <a:prstGeom prst="triangl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 name="テキスト ボックス 2"/>
          <p:cNvSpPr txBox="1"/>
          <p:nvPr/>
        </p:nvSpPr>
        <p:spPr>
          <a:xfrm>
            <a:off x="527787" y="1032315"/>
            <a:ext cx="3944937" cy="276999"/>
          </a:xfrm>
          <a:prstGeom prst="rect">
            <a:avLst/>
          </a:prstGeom>
          <a:noFill/>
        </p:spPr>
        <p:txBody>
          <a:bodyPr wrap="square" rtlCol="0">
            <a:spAutoFit/>
          </a:bodyPr>
          <a:lstStyle/>
          <a:p>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労働力率：</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歳以上</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人口に占める労働力人口の</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割合</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0476" y="1354308"/>
            <a:ext cx="4048100" cy="1535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362490" y="4209521"/>
            <a:ext cx="4275533" cy="276999"/>
          </a:xfrm>
          <a:prstGeom prst="rect">
            <a:avLst/>
          </a:prstGeom>
          <a:noFill/>
        </p:spPr>
        <p:txBody>
          <a:bodyPr wrap="square" rtlCol="0">
            <a:spAutoFit/>
          </a:bodyPr>
          <a:lstStyle/>
          <a:p>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就業率</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歳以上人口に占める就業者の割合</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8803486" y="6608385"/>
            <a:ext cx="37702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16</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4310277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15"/>
          <p:cNvSpPr/>
          <p:nvPr/>
        </p:nvSpPr>
        <p:spPr>
          <a:xfrm>
            <a:off x="287338" y="142051"/>
            <a:ext cx="8623300" cy="1836896"/>
          </a:xfrm>
          <a:prstGeom prst="roundRect">
            <a:avLst>
              <a:gd name="adj" fmla="val 541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marL="271463" indent="-271463" algn="just" eaLnBrk="1" fontAlgn="auto" hangingPunct="1">
              <a:spcBef>
                <a:spcPts val="0"/>
              </a:spcBef>
              <a:spcAft>
                <a:spcPts val="0"/>
              </a:spcAft>
              <a:defRPr/>
            </a:pP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年齢</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階級及び性別の就業率</a:t>
            </a: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eaLnBrk="1" fontAlgn="auto" hangingPunct="1">
              <a:spcBef>
                <a:spcPts val="0"/>
              </a:spcBef>
              <a:spcAft>
                <a:spcPts val="0"/>
              </a:spcAft>
              <a:defRPr/>
            </a:pP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大阪府</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の就業率を年齢階級及び性別に見ると、</a:t>
            </a: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年までは前年より悪化する区分が多かったが、</a:t>
            </a: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年は</a:t>
            </a: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歳の女性を除き、改善。</a:t>
            </a:r>
            <a:endPar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eaLnBrk="1" fontAlgn="auto" hangingPunct="1">
              <a:lnSpc>
                <a:spcPts val="1800"/>
              </a:lnSpc>
              <a:spcBef>
                <a:spcPts val="0"/>
              </a:spcBef>
              <a:spcAft>
                <a:spcPts val="0"/>
              </a:spcAft>
              <a:defRPr/>
            </a:pPr>
            <a:endPar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eaLnBrk="1" fontAlgn="auto" hangingPunct="1">
              <a:spcBef>
                <a:spcPts val="0"/>
              </a:spcBef>
              <a:spcAft>
                <a:spcPts val="0"/>
              </a:spcAft>
              <a:defRPr/>
            </a:pP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特に、男性の</a:t>
            </a: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歳、</a:t>
            </a: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34</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歳、</a:t>
            </a: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55</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64</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歳、女性の</a:t>
            </a: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34</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歳においては、前年比３ポイント以上の大幅改善</a:t>
            </a:r>
            <a:endPar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4"/>
          <p:cNvSpPr>
            <a:spLocks noChangeArrowheads="1"/>
          </p:cNvSpPr>
          <p:nvPr/>
        </p:nvSpPr>
        <p:spPr bwMode="auto">
          <a:xfrm>
            <a:off x="288330" y="2047517"/>
            <a:ext cx="88566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7800" indent="-177800" eaLnBrk="1" hangingPunct="1"/>
            <a:r>
              <a:rPr lang="ja-JP" altLang="ja-JP" sz="1400" dirty="0">
                <a:latin typeface="HGPｺﾞｼｯｸE" pitchFamily="50" charset="-128"/>
                <a:ea typeface="HGPｺﾞｼｯｸE" pitchFamily="50" charset="-128"/>
              </a:rPr>
              <a:t>■</a:t>
            </a:r>
            <a:r>
              <a:rPr lang="ja-JP" altLang="en-US" sz="1400" dirty="0">
                <a:latin typeface="HGPｺﾞｼｯｸE" pitchFamily="50" charset="-128"/>
                <a:ea typeface="HGPｺﾞｼｯｸE" pitchFamily="50" charset="-128"/>
              </a:rPr>
              <a:t>大阪の男女別・年齢階級別就業率</a:t>
            </a:r>
            <a:r>
              <a:rPr lang="ja-JP" altLang="en-US" sz="1200" dirty="0">
                <a:latin typeface="HGPｺﾞｼｯｸE" pitchFamily="50" charset="-128"/>
                <a:ea typeface="HGPｺﾞｼｯｸE" pitchFamily="50" charset="-128"/>
              </a:rPr>
              <a:t>（出典：総務省「労働力調査」、大阪府統計課「</a:t>
            </a:r>
            <a:r>
              <a:rPr lang="zh-TW" altLang="en-US" sz="1200" dirty="0">
                <a:latin typeface="HGPｺﾞｼｯｸE" pitchFamily="50" charset="-128"/>
                <a:ea typeface="HGPｺﾞｼｯｸE" pitchFamily="50" charset="-128"/>
              </a:rPr>
              <a:t>労働力調査地方集計結果（年平均）</a:t>
            </a:r>
            <a:r>
              <a:rPr lang="ja-JP" altLang="en-US" sz="1200" dirty="0">
                <a:latin typeface="HGPｺﾞｼｯｸE" pitchFamily="50" charset="-128"/>
                <a:ea typeface="HGPｺﾞｼｯｸE" pitchFamily="50" charset="-128"/>
              </a:rPr>
              <a:t>」）</a:t>
            </a:r>
            <a:endParaRPr lang="ja-JP" altLang="en-US" sz="1400" dirty="0">
              <a:latin typeface="HGPｺﾞｼｯｸE" pitchFamily="50" charset="-128"/>
              <a:ea typeface="HGPｺﾞｼｯｸE" pitchFamily="50" charset="-128"/>
            </a:endParaRPr>
          </a:p>
        </p:txBody>
      </p:sp>
      <p:pic>
        <p:nvPicPr>
          <p:cNvPr id="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339" y="2355493"/>
            <a:ext cx="8317110" cy="4132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3876396" y="4042496"/>
            <a:ext cx="569498" cy="394616"/>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3876396" y="4797152"/>
            <a:ext cx="603052" cy="197308"/>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3859619" y="5517232"/>
            <a:ext cx="603052" cy="197308"/>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279210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276920" y="6022540"/>
            <a:ext cx="8623300" cy="707886"/>
          </a:xfrm>
          <a:prstGeom prst="rect">
            <a:avLst/>
          </a:prstGeom>
          <a:solidFill>
            <a:schemeClr val="accent2">
              <a:lumMod val="60000"/>
              <a:lumOff val="40000"/>
            </a:schemeClr>
          </a:solidFill>
          <a:ln w="19050" cap="flat" cmpd="sng" algn="ctr">
            <a:solidFill>
              <a:sysClr val="windowText" lastClr="000000"/>
            </a:solidFill>
            <a:prstDash val="solid"/>
          </a:ln>
          <a:effectLst/>
        </p:spPr>
        <p:txBody>
          <a:bodyPr>
            <a:spAutoFit/>
          </a:bodyPr>
          <a:lstStyle/>
          <a:p>
            <a:pPr algn="ctr">
              <a:defRPr/>
            </a:pPr>
            <a:r>
              <a:rPr kumimoji="0" lang="ja-JP" altLang="en-US" sz="2000" kern="100" dirty="0" smtClean="0">
                <a:latin typeface="Meiryo UI" panose="020B0604030504040204" pitchFamily="50" charset="-128"/>
                <a:ea typeface="Meiryo UI" panose="020B0604030504040204" pitchFamily="50" charset="-128"/>
                <a:cs typeface="Meiryo UI" panose="020B0604030504040204" pitchFamily="50" charset="-128"/>
              </a:rPr>
              <a:t>減少していく労働力人口を補う潜在的な労働力である</a:t>
            </a:r>
            <a:endParaRPr kumimoji="0" lang="en-US" altLang="ja-JP" sz="2000" kern="100" dirty="0" smtClean="0">
              <a:latin typeface="Meiryo UI" panose="020B0604030504040204" pitchFamily="50" charset="-128"/>
              <a:ea typeface="Meiryo UI" panose="020B0604030504040204" pitchFamily="50" charset="-128"/>
              <a:cs typeface="Meiryo UI" panose="020B0604030504040204" pitchFamily="50" charset="-128"/>
            </a:endParaRPr>
          </a:p>
          <a:p>
            <a:pPr algn="ctr">
              <a:defRPr/>
            </a:pPr>
            <a:r>
              <a:rPr kumimoji="0" lang="ja-JP" altLang="en-US" sz="2000" kern="100" dirty="0" smtClean="0">
                <a:latin typeface="Meiryo UI" panose="020B0604030504040204" pitchFamily="50" charset="-128"/>
                <a:ea typeface="Meiryo UI" panose="020B0604030504040204" pitchFamily="50" charset="-128"/>
                <a:cs typeface="Meiryo UI" panose="020B0604030504040204" pitchFamily="50" charset="-128"/>
              </a:rPr>
              <a:t>女性や高齢者の就業促進に引き続き取り組む必要</a:t>
            </a:r>
            <a:endParaRPr kumimoji="0" lang="en-US" altLang="ja-JP" sz="2000" kern="1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755297184"/>
              </p:ext>
            </p:extLst>
          </p:nvPr>
        </p:nvGraphicFramePr>
        <p:xfrm>
          <a:off x="395536" y="4693984"/>
          <a:ext cx="6944736" cy="1080120"/>
        </p:xfrm>
        <a:graphic>
          <a:graphicData uri="http://schemas.openxmlformats.org/drawingml/2006/table">
            <a:tbl>
              <a:tblPr>
                <a:tableStyleId>{5C22544A-7EE6-4342-B048-85BDC9FD1C3A}</a:tableStyleId>
              </a:tblPr>
              <a:tblGrid>
                <a:gridCol w="1080120"/>
                <a:gridCol w="1039211"/>
                <a:gridCol w="965081"/>
                <a:gridCol w="965081"/>
                <a:gridCol w="965081"/>
                <a:gridCol w="965081"/>
                <a:gridCol w="965081"/>
              </a:tblGrid>
              <a:tr h="216024">
                <a:tc>
                  <a:txBody>
                    <a:bodyPr/>
                    <a:lstStyle/>
                    <a:p>
                      <a:pPr algn="ctr" fontAlgn="ctr"/>
                      <a:endParaRPr lang="ja-JP" altLang="en-US" sz="1100" b="0" i="0" u="none" strike="noStrike" dirty="0">
                        <a:solidFill>
                          <a:srgbClr val="000000"/>
                        </a:solidFill>
                        <a:effectLst/>
                        <a:latin typeface="ＭＳ Ｐゴシック"/>
                      </a:endParaRPr>
                    </a:p>
                  </a:txBody>
                  <a:tcPr marL="9525" marR="9525" marT="9525" marB="0" anchor="ctr"/>
                </a:tc>
                <a:tc>
                  <a:txBody>
                    <a:bodyPr/>
                    <a:lstStyle/>
                    <a:p>
                      <a:pPr algn="ctr" fontAlgn="b"/>
                      <a:r>
                        <a:rPr lang="en-US" altLang="ja-JP" sz="1100" u="none" strike="noStrike">
                          <a:effectLst/>
                        </a:rPr>
                        <a:t>15</a:t>
                      </a:r>
                      <a:r>
                        <a:rPr lang="ja-JP" altLang="en-US" sz="1100" u="none" strike="noStrike">
                          <a:effectLst/>
                        </a:rPr>
                        <a:t>～</a:t>
                      </a:r>
                      <a:r>
                        <a:rPr lang="en-US" altLang="ja-JP" sz="1100" u="none" strike="noStrike">
                          <a:effectLst/>
                        </a:rPr>
                        <a:t>24</a:t>
                      </a:r>
                      <a:r>
                        <a:rPr lang="ja-JP" altLang="en-US" sz="1100" u="none" strike="noStrike">
                          <a:effectLst/>
                        </a:rPr>
                        <a:t>歳</a:t>
                      </a:r>
                      <a:endParaRPr lang="ja-JP" altLang="en-US" sz="1100" b="0" i="0" u="none" strike="noStrike">
                        <a:solidFill>
                          <a:srgbClr val="000000"/>
                        </a:solidFill>
                        <a:effectLst/>
                        <a:latin typeface="ＭＳ 明朝"/>
                      </a:endParaRPr>
                    </a:p>
                  </a:txBody>
                  <a:tcPr marL="9525" marR="9525" marT="9525" marB="0" anchor="b"/>
                </a:tc>
                <a:tc>
                  <a:txBody>
                    <a:bodyPr/>
                    <a:lstStyle/>
                    <a:p>
                      <a:pPr algn="ctr" fontAlgn="b"/>
                      <a:r>
                        <a:rPr lang="en-US" altLang="ja-JP" sz="1100" u="none" strike="noStrike">
                          <a:effectLst/>
                        </a:rPr>
                        <a:t>25</a:t>
                      </a:r>
                      <a:r>
                        <a:rPr lang="ja-JP" altLang="en-US" sz="1100" u="none" strike="noStrike">
                          <a:effectLst/>
                        </a:rPr>
                        <a:t>～</a:t>
                      </a:r>
                      <a:r>
                        <a:rPr lang="en-US" altLang="ja-JP" sz="1100" u="none" strike="noStrike">
                          <a:effectLst/>
                        </a:rPr>
                        <a:t>34</a:t>
                      </a:r>
                      <a:r>
                        <a:rPr lang="ja-JP" altLang="en-US" sz="1100" u="none" strike="noStrike">
                          <a:effectLst/>
                        </a:rPr>
                        <a:t>歳</a:t>
                      </a:r>
                      <a:endParaRPr lang="ja-JP" altLang="en-US" sz="1100" b="0" i="0" u="none" strike="noStrike">
                        <a:solidFill>
                          <a:srgbClr val="000000"/>
                        </a:solidFill>
                        <a:effectLst/>
                        <a:latin typeface="ＭＳ 明朝"/>
                      </a:endParaRPr>
                    </a:p>
                  </a:txBody>
                  <a:tcPr marL="9525" marR="9525" marT="9525" marB="0" anchor="b"/>
                </a:tc>
                <a:tc>
                  <a:txBody>
                    <a:bodyPr/>
                    <a:lstStyle/>
                    <a:p>
                      <a:pPr algn="ctr" fontAlgn="b"/>
                      <a:r>
                        <a:rPr lang="en-US" altLang="ja-JP" sz="1100" u="none" strike="noStrike">
                          <a:effectLst/>
                        </a:rPr>
                        <a:t>35</a:t>
                      </a:r>
                      <a:r>
                        <a:rPr lang="ja-JP" altLang="en-US" sz="1100" u="none" strike="noStrike">
                          <a:effectLst/>
                        </a:rPr>
                        <a:t>～</a:t>
                      </a:r>
                      <a:r>
                        <a:rPr lang="en-US" altLang="ja-JP" sz="1100" u="none" strike="noStrike">
                          <a:effectLst/>
                        </a:rPr>
                        <a:t>44</a:t>
                      </a:r>
                      <a:r>
                        <a:rPr lang="ja-JP" altLang="en-US" sz="1100" u="none" strike="noStrike">
                          <a:effectLst/>
                        </a:rPr>
                        <a:t>歳</a:t>
                      </a:r>
                      <a:endParaRPr lang="ja-JP" altLang="en-US" sz="1100" b="0" i="0" u="none" strike="noStrike">
                        <a:solidFill>
                          <a:srgbClr val="000000"/>
                        </a:solidFill>
                        <a:effectLst/>
                        <a:latin typeface="ＭＳ 明朝"/>
                      </a:endParaRPr>
                    </a:p>
                  </a:txBody>
                  <a:tcPr marL="9525" marR="9525" marT="9525" marB="0" anchor="b"/>
                </a:tc>
                <a:tc>
                  <a:txBody>
                    <a:bodyPr/>
                    <a:lstStyle/>
                    <a:p>
                      <a:pPr algn="ctr" fontAlgn="b"/>
                      <a:r>
                        <a:rPr lang="en-US" altLang="ja-JP" sz="1100" u="none" strike="noStrike">
                          <a:effectLst/>
                        </a:rPr>
                        <a:t>45</a:t>
                      </a:r>
                      <a:r>
                        <a:rPr lang="ja-JP" altLang="en-US" sz="1100" u="none" strike="noStrike">
                          <a:effectLst/>
                        </a:rPr>
                        <a:t>～</a:t>
                      </a:r>
                      <a:r>
                        <a:rPr lang="en-US" altLang="ja-JP" sz="1100" u="none" strike="noStrike">
                          <a:effectLst/>
                        </a:rPr>
                        <a:t>54</a:t>
                      </a:r>
                      <a:r>
                        <a:rPr lang="ja-JP" altLang="en-US" sz="1100" u="none" strike="noStrike">
                          <a:effectLst/>
                        </a:rPr>
                        <a:t>歳</a:t>
                      </a:r>
                      <a:endParaRPr lang="ja-JP" altLang="en-US" sz="1100" b="0" i="0" u="none" strike="noStrike">
                        <a:solidFill>
                          <a:srgbClr val="000000"/>
                        </a:solidFill>
                        <a:effectLst/>
                        <a:latin typeface="ＭＳ 明朝"/>
                      </a:endParaRPr>
                    </a:p>
                  </a:txBody>
                  <a:tcPr marL="9525" marR="9525" marT="9525" marB="0" anchor="b"/>
                </a:tc>
                <a:tc>
                  <a:txBody>
                    <a:bodyPr/>
                    <a:lstStyle/>
                    <a:p>
                      <a:pPr algn="ctr" fontAlgn="b"/>
                      <a:r>
                        <a:rPr lang="en-US" altLang="ja-JP" sz="1100" u="none" strike="noStrike">
                          <a:effectLst/>
                        </a:rPr>
                        <a:t>55</a:t>
                      </a:r>
                      <a:r>
                        <a:rPr lang="ja-JP" altLang="en-US" sz="1100" u="none" strike="noStrike">
                          <a:effectLst/>
                        </a:rPr>
                        <a:t>～</a:t>
                      </a:r>
                      <a:r>
                        <a:rPr lang="en-US" altLang="ja-JP" sz="1100" u="none" strike="noStrike">
                          <a:effectLst/>
                        </a:rPr>
                        <a:t>64</a:t>
                      </a:r>
                      <a:r>
                        <a:rPr lang="ja-JP" altLang="en-US" sz="1100" u="none" strike="noStrike">
                          <a:effectLst/>
                        </a:rPr>
                        <a:t>歳</a:t>
                      </a:r>
                      <a:endParaRPr lang="ja-JP" altLang="en-US" sz="1100" b="0" i="0" u="none" strike="noStrike">
                        <a:solidFill>
                          <a:srgbClr val="000000"/>
                        </a:solidFill>
                        <a:effectLst/>
                        <a:latin typeface="ＭＳ 明朝"/>
                      </a:endParaRPr>
                    </a:p>
                  </a:txBody>
                  <a:tcPr marL="9525" marR="9525" marT="9525" marB="0" anchor="b"/>
                </a:tc>
                <a:tc>
                  <a:txBody>
                    <a:bodyPr/>
                    <a:lstStyle/>
                    <a:p>
                      <a:pPr algn="ctr" fontAlgn="b"/>
                      <a:r>
                        <a:rPr lang="en-US" altLang="ja-JP" sz="1100" u="none" strike="noStrike">
                          <a:effectLst/>
                        </a:rPr>
                        <a:t>65</a:t>
                      </a:r>
                      <a:r>
                        <a:rPr lang="ja-JP" altLang="en-US" sz="1100" u="none" strike="noStrike">
                          <a:effectLst/>
                        </a:rPr>
                        <a:t>歳以上</a:t>
                      </a:r>
                      <a:endParaRPr lang="ja-JP" altLang="en-US" sz="1100" b="0" i="0" u="none" strike="noStrike">
                        <a:solidFill>
                          <a:srgbClr val="000000"/>
                        </a:solidFill>
                        <a:effectLst/>
                        <a:latin typeface="ＭＳ 明朝"/>
                      </a:endParaRPr>
                    </a:p>
                  </a:txBody>
                  <a:tcPr marL="9525" marR="9525" marT="9525" marB="0" anchor="b"/>
                </a:tc>
              </a:tr>
              <a:tr h="216024">
                <a:tc>
                  <a:txBody>
                    <a:bodyPr/>
                    <a:lstStyle/>
                    <a:p>
                      <a:pPr algn="ctr" fontAlgn="ctr"/>
                      <a:r>
                        <a:rPr lang="en-US" sz="1100" u="none" strike="noStrike">
                          <a:effectLst/>
                        </a:rPr>
                        <a:t>H21(</a:t>
                      </a:r>
                      <a:r>
                        <a:rPr lang="ja-JP" altLang="en-US" sz="1100" u="none" strike="noStrike">
                          <a:effectLst/>
                        </a:rPr>
                        <a:t>全国</a:t>
                      </a:r>
                      <a:r>
                        <a:rPr lang="en-US" altLang="ja-JP" sz="1100" u="none" strike="noStrike">
                          <a:effectLst/>
                        </a:rPr>
                        <a:t>)</a:t>
                      </a:r>
                      <a:endParaRPr lang="en-US" altLang="ja-JP" sz="1100" b="0" i="0" u="none" strike="noStrike">
                        <a:solidFill>
                          <a:srgbClr val="000000"/>
                        </a:solidFill>
                        <a:effectLst/>
                        <a:latin typeface="ＭＳ Ｐゴシック"/>
                      </a:endParaRPr>
                    </a:p>
                  </a:txBody>
                  <a:tcPr marL="9525" marR="9525" marT="9525" marB="0" anchor="ctr"/>
                </a:tc>
                <a:tc>
                  <a:txBody>
                    <a:bodyPr/>
                    <a:lstStyle/>
                    <a:p>
                      <a:pPr algn="ctr" fontAlgn="b"/>
                      <a:r>
                        <a:rPr lang="en-US" altLang="ja-JP" sz="1100" u="none" strike="noStrike">
                          <a:effectLst/>
                        </a:rPr>
                        <a:t>41.1</a:t>
                      </a:r>
                      <a:endParaRPr lang="en-US" altLang="ja-JP" sz="1100" b="0" i="0" u="none" strike="noStrike">
                        <a:solidFill>
                          <a:srgbClr val="000000"/>
                        </a:solidFill>
                        <a:effectLst/>
                        <a:latin typeface="ＭＳ 明朝"/>
                      </a:endParaRPr>
                    </a:p>
                  </a:txBody>
                  <a:tcPr marL="9525" marR="9525" marT="9525" marB="0" anchor="b"/>
                </a:tc>
                <a:tc>
                  <a:txBody>
                    <a:bodyPr/>
                    <a:lstStyle/>
                    <a:p>
                      <a:pPr algn="ctr" fontAlgn="b"/>
                      <a:r>
                        <a:rPr lang="en-US" altLang="ja-JP" sz="1100" u="none" strike="noStrike">
                          <a:effectLst/>
                        </a:rPr>
                        <a:t>67.3</a:t>
                      </a:r>
                      <a:endParaRPr lang="en-US" altLang="ja-JP" sz="1100" b="0" i="0" u="none" strike="noStrike">
                        <a:solidFill>
                          <a:srgbClr val="000000"/>
                        </a:solidFill>
                        <a:effectLst/>
                        <a:latin typeface="ＭＳ 明朝"/>
                      </a:endParaRPr>
                    </a:p>
                  </a:txBody>
                  <a:tcPr marL="9525" marR="9525" marT="9525" marB="0" anchor="b"/>
                </a:tc>
                <a:tc>
                  <a:txBody>
                    <a:bodyPr/>
                    <a:lstStyle/>
                    <a:p>
                      <a:pPr algn="ctr" fontAlgn="b"/>
                      <a:r>
                        <a:rPr lang="en-US" altLang="ja-JP" sz="1100" u="none" strike="noStrike">
                          <a:effectLst/>
                        </a:rPr>
                        <a:t>65.0</a:t>
                      </a:r>
                      <a:endParaRPr lang="en-US" altLang="ja-JP" sz="1100" b="0" i="0" u="none" strike="noStrike">
                        <a:solidFill>
                          <a:srgbClr val="000000"/>
                        </a:solidFill>
                        <a:effectLst/>
                        <a:latin typeface="ＭＳ 明朝"/>
                      </a:endParaRPr>
                    </a:p>
                  </a:txBody>
                  <a:tcPr marL="9525" marR="9525" marT="9525" marB="0" anchor="b"/>
                </a:tc>
                <a:tc>
                  <a:txBody>
                    <a:bodyPr/>
                    <a:lstStyle/>
                    <a:p>
                      <a:pPr algn="ctr" fontAlgn="b"/>
                      <a:r>
                        <a:rPr lang="en-US" altLang="ja-JP" sz="1100" u="none" strike="noStrike">
                          <a:effectLst/>
                        </a:rPr>
                        <a:t>71.0</a:t>
                      </a:r>
                      <a:endParaRPr lang="en-US" altLang="ja-JP" sz="1100" b="0" i="0" u="none" strike="noStrike">
                        <a:solidFill>
                          <a:srgbClr val="000000"/>
                        </a:solidFill>
                        <a:effectLst/>
                        <a:latin typeface="ＭＳ 明朝"/>
                      </a:endParaRPr>
                    </a:p>
                  </a:txBody>
                  <a:tcPr marL="9525" marR="9525" marT="9525" marB="0" anchor="b"/>
                </a:tc>
                <a:tc>
                  <a:txBody>
                    <a:bodyPr/>
                    <a:lstStyle/>
                    <a:p>
                      <a:pPr algn="ctr" fontAlgn="b"/>
                      <a:r>
                        <a:rPr lang="en-US" altLang="ja-JP" sz="1100" u="none" strike="noStrike">
                          <a:effectLst/>
                        </a:rPr>
                        <a:t>51.7</a:t>
                      </a:r>
                      <a:endParaRPr lang="en-US" altLang="ja-JP" sz="1100" b="0" i="0" u="none" strike="noStrike">
                        <a:solidFill>
                          <a:srgbClr val="000000"/>
                        </a:solidFill>
                        <a:effectLst/>
                        <a:latin typeface="ＭＳ 明朝"/>
                      </a:endParaRPr>
                    </a:p>
                  </a:txBody>
                  <a:tcPr marL="9525" marR="9525" marT="9525" marB="0" anchor="b"/>
                </a:tc>
                <a:tc>
                  <a:txBody>
                    <a:bodyPr/>
                    <a:lstStyle/>
                    <a:p>
                      <a:pPr algn="ctr" fontAlgn="b"/>
                      <a:r>
                        <a:rPr lang="en-US" altLang="ja-JP" sz="1100" u="none" strike="noStrike">
                          <a:effectLst/>
                        </a:rPr>
                        <a:t>13.0</a:t>
                      </a:r>
                      <a:endParaRPr lang="en-US" altLang="ja-JP" sz="1100" b="0" i="0" u="none" strike="noStrike">
                        <a:solidFill>
                          <a:srgbClr val="000000"/>
                        </a:solidFill>
                        <a:effectLst/>
                        <a:latin typeface="ＭＳ 明朝"/>
                      </a:endParaRPr>
                    </a:p>
                  </a:txBody>
                  <a:tcPr marL="9525" marR="9525" marT="9525" marB="0" anchor="b"/>
                </a:tc>
              </a:tr>
              <a:tr h="216024">
                <a:tc>
                  <a:txBody>
                    <a:bodyPr/>
                    <a:lstStyle/>
                    <a:p>
                      <a:pPr algn="ctr" fontAlgn="ctr"/>
                      <a:r>
                        <a:rPr lang="en-US" sz="1100" u="none" strike="noStrike">
                          <a:effectLst/>
                        </a:rPr>
                        <a:t>H25(</a:t>
                      </a:r>
                      <a:r>
                        <a:rPr lang="ja-JP" altLang="en-US" sz="1100" u="none" strike="noStrike">
                          <a:effectLst/>
                        </a:rPr>
                        <a:t>全国</a:t>
                      </a:r>
                      <a:r>
                        <a:rPr lang="en-US" altLang="ja-JP" sz="1100" u="none" strike="noStrike">
                          <a:effectLst/>
                        </a:rPr>
                        <a:t>)</a:t>
                      </a:r>
                      <a:endParaRPr lang="en-US" altLang="ja-JP" sz="1100" b="0" i="0" u="none" strike="noStrike">
                        <a:solidFill>
                          <a:srgbClr val="000000"/>
                        </a:solidFill>
                        <a:effectLst/>
                        <a:latin typeface="ＭＳ Ｐゴシック"/>
                      </a:endParaRPr>
                    </a:p>
                  </a:txBody>
                  <a:tcPr marL="9525" marR="9525" marT="9525" marB="0" anchor="ctr"/>
                </a:tc>
                <a:tc>
                  <a:txBody>
                    <a:bodyPr/>
                    <a:lstStyle/>
                    <a:p>
                      <a:pPr algn="ctr" fontAlgn="b"/>
                      <a:r>
                        <a:rPr lang="en-US" altLang="ja-JP" sz="1100" u="none" strike="noStrike">
                          <a:effectLst/>
                        </a:rPr>
                        <a:t>40.6</a:t>
                      </a:r>
                      <a:endParaRPr lang="en-US" altLang="ja-JP" sz="1100" b="0" i="0" u="none" strike="noStrike">
                        <a:solidFill>
                          <a:srgbClr val="000000"/>
                        </a:solidFill>
                        <a:effectLst/>
                        <a:latin typeface="ＭＳ 明朝"/>
                      </a:endParaRPr>
                    </a:p>
                  </a:txBody>
                  <a:tcPr marL="9525" marR="9525" marT="9525" marB="0" anchor="b"/>
                </a:tc>
                <a:tc>
                  <a:txBody>
                    <a:bodyPr/>
                    <a:lstStyle/>
                    <a:p>
                      <a:pPr algn="ctr" fontAlgn="b"/>
                      <a:r>
                        <a:rPr lang="en-US" altLang="ja-JP" sz="1100" u="none" strike="noStrike">
                          <a:effectLst/>
                        </a:rPr>
                        <a:t>70.7</a:t>
                      </a:r>
                      <a:endParaRPr lang="en-US" altLang="ja-JP" sz="1100" b="0" i="0" u="none" strike="noStrike">
                        <a:solidFill>
                          <a:srgbClr val="000000"/>
                        </a:solidFill>
                        <a:effectLst/>
                        <a:latin typeface="ＭＳ 明朝"/>
                      </a:endParaRPr>
                    </a:p>
                  </a:txBody>
                  <a:tcPr marL="9525" marR="9525" marT="9525" marB="0" anchor="b"/>
                </a:tc>
                <a:tc>
                  <a:txBody>
                    <a:bodyPr/>
                    <a:lstStyle/>
                    <a:p>
                      <a:pPr algn="ctr" fontAlgn="b"/>
                      <a:r>
                        <a:rPr lang="en-US" altLang="ja-JP" sz="1100" u="none" strike="noStrike">
                          <a:effectLst/>
                        </a:rPr>
                        <a:t>68.6</a:t>
                      </a:r>
                      <a:endParaRPr lang="en-US" altLang="ja-JP" sz="1100" b="0" i="0" u="none" strike="noStrike">
                        <a:solidFill>
                          <a:srgbClr val="000000"/>
                        </a:solidFill>
                        <a:effectLst/>
                        <a:latin typeface="ＭＳ 明朝"/>
                      </a:endParaRPr>
                    </a:p>
                  </a:txBody>
                  <a:tcPr marL="9525" marR="9525" marT="9525" marB="0" anchor="b"/>
                </a:tc>
                <a:tc>
                  <a:txBody>
                    <a:bodyPr/>
                    <a:lstStyle/>
                    <a:p>
                      <a:pPr algn="ctr" fontAlgn="b"/>
                      <a:r>
                        <a:rPr lang="en-US" altLang="ja-JP" sz="1100" u="none" strike="noStrike">
                          <a:effectLst/>
                        </a:rPr>
                        <a:t>73.3</a:t>
                      </a:r>
                      <a:endParaRPr lang="en-US" altLang="ja-JP" sz="1100" b="0" i="0" u="none" strike="noStrike">
                        <a:solidFill>
                          <a:srgbClr val="000000"/>
                        </a:solidFill>
                        <a:effectLst/>
                        <a:latin typeface="ＭＳ 明朝"/>
                      </a:endParaRPr>
                    </a:p>
                  </a:txBody>
                  <a:tcPr marL="9525" marR="9525" marT="9525" marB="0" anchor="b"/>
                </a:tc>
                <a:tc>
                  <a:txBody>
                    <a:bodyPr/>
                    <a:lstStyle/>
                    <a:p>
                      <a:pPr algn="ctr" fontAlgn="b"/>
                      <a:r>
                        <a:rPr lang="en-US" altLang="ja-JP" sz="1100" u="none" strike="noStrike">
                          <a:effectLst/>
                        </a:rPr>
                        <a:t>54.2</a:t>
                      </a:r>
                      <a:endParaRPr lang="en-US" altLang="ja-JP" sz="1100" b="0" i="0" u="none" strike="noStrike">
                        <a:solidFill>
                          <a:srgbClr val="000000"/>
                        </a:solidFill>
                        <a:effectLst/>
                        <a:latin typeface="ＭＳ 明朝"/>
                      </a:endParaRPr>
                    </a:p>
                  </a:txBody>
                  <a:tcPr marL="9525" marR="9525" marT="9525" marB="0" anchor="b"/>
                </a:tc>
                <a:tc>
                  <a:txBody>
                    <a:bodyPr/>
                    <a:lstStyle/>
                    <a:p>
                      <a:pPr algn="ctr" fontAlgn="b"/>
                      <a:r>
                        <a:rPr lang="en-US" altLang="ja-JP" sz="1100" u="none" strike="noStrike">
                          <a:effectLst/>
                        </a:rPr>
                        <a:t>13.7</a:t>
                      </a:r>
                      <a:endParaRPr lang="en-US" altLang="ja-JP" sz="1100" b="0" i="0" u="none" strike="noStrike">
                        <a:solidFill>
                          <a:srgbClr val="000000"/>
                        </a:solidFill>
                        <a:effectLst/>
                        <a:latin typeface="ＭＳ 明朝"/>
                      </a:endParaRPr>
                    </a:p>
                  </a:txBody>
                  <a:tcPr marL="9525" marR="9525" marT="9525" marB="0" anchor="b"/>
                </a:tc>
              </a:tr>
              <a:tr h="216024">
                <a:tc>
                  <a:txBody>
                    <a:bodyPr/>
                    <a:lstStyle/>
                    <a:p>
                      <a:pPr algn="ctr" fontAlgn="ctr"/>
                      <a:r>
                        <a:rPr lang="en-US" sz="1100" u="none" strike="noStrike">
                          <a:effectLst/>
                        </a:rPr>
                        <a:t>H21（</a:t>
                      </a:r>
                      <a:r>
                        <a:rPr lang="ja-JP" altLang="en-US" sz="1100" u="none" strike="noStrike">
                          <a:effectLst/>
                        </a:rPr>
                        <a:t>大阪府）</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ctr" fontAlgn="b"/>
                      <a:r>
                        <a:rPr lang="en-US" altLang="ja-JP" sz="1100" u="none" strike="noStrike">
                          <a:effectLst/>
                        </a:rPr>
                        <a:t>41.5</a:t>
                      </a:r>
                      <a:endParaRPr lang="en-US" altLang="ja-JP" sz="1100" b="0" i="0" u="none" strike="noStrike">
                        <a:solidFill>
                          <a:srgbClr val="000000"/>
                        </a:solidFill>
                        <a:effectLst/>
                        <a:latin typeface="ＭＳ 明朝"/>
                      </a:endParaRPr>
                    </a:p>
                  </a:txBody>
                  <a:tcPr marL="9525" marR="9525" marT="9525" marB="0" anchor="b"/>
                </a:tc>
                <a:tc>
                  <a:txBody>
                    <a:bodyPr/>
                    <a:lstStyle/>
                    <a:p>
                      <a:pPr algn="ctr" fontAlgn="b"/>
                      <a:r>
                        <a:rPr lang="en-US" altLang="ja-JP" sz="1100" u="none" strike="noStrike">
                          <a:effectLst/>
                        </a:rPr>
                        <a:t>62.0</a:t>
                      </a:r>
                      <a:endParaRPr lang="en-US" altLang="ja-JP" sz="1100" b="0" i="0" u="none" strike="noStrike">
                        <a:solidFill>
                          <a:srgbClr val="000000"/>
                        </a:solidFill>
                        <a:effectLst/>
                        <a:latin typeface="ＭＳ 明朝"/>
                      </a:endParaRPr>
                    </a:p>
                  </a:txBody>
                  <a:tcPr marL="9525" marR="9525" marT="9525" marB="0" anchor="b"/>
                </a:tc>
                <a:tc>
                  <a:txBody>
                    <a:bodyPr/>
                    <a:lstStyle/>
                    <a:p>
                      <a:pPr algn="ctr" fontAlgn="b"/>
                      <a:r>
                        <a:rPr lang="en-US" altLang="ja-JP" sz="1100" u="none" strike="noStrike">
                          <a:effectLst/>
                        </a:rPr>
                        <a:t>57.5</a:t>
                      </a:r>
                      <a:endParaRPr lang="en-US" altLang="ja-JP" sz="1100" b="0" i="0" u="none" strike="noStrike">
                        <a:solidFill>
                          <a:srgbClr val="000000"/>
                        </a:solidFill>
                        <a:effectLst/>
                        <a:latin typeface="ＭＳ 明朝"/>
                      </a:endParaRPr>
                    </a:p>
                  </a:txBody>
                  <a:tcPr marL="9525" marR="9525" marT="9525" marB="0" anchor="b"/>
                </a:tc>
                <a:tc>
                  <a:txBody>
                    <a:bodyPr/>
                    <a:lstStyle/>
                    <a:p>
                      <a:pPr algn="ctr" fontAlgn="b"/>
                      <a:r>
                        <a:rPr lang="en-US" altLang="ja-JP" sz="1100" u="none" strike="noStrike">
                          <a:effectLst/>
                        </a:rPr>
                        <a:t>65.2</a:t>
                      </a:r>
                      <a:endParaRPr lang="en-US" altLang="ja-JP" sz="1100" b="0" i="0" u="none" strike="noStrike">
                        <a:solidFill>
                          <a:srgbClr val="000000"/>
                        </a:solidFill>
                        <a:effectLst/>
                        <a:latin typeface="ＭＳ 明朝"/>
                      </a:endParaRPr>
                    </a:p>
                  </a:txBody>
                  <a:tcPr marL="9525" marR="9525" marT="9525" marB="0" anchor="b"/>
                </a:tc>
                <a:tc>
                  <a:txBody>
                    <a:bodyPr/>
                    <a:lstStyle/>
                    <a:p>
                      <a:pPr algn="ctr" fontAlgn="b"/>
                      <a:r>
                        <a:rPr lang="en-US" altLang="ja-JP" sz="1100" u="none" strike="noStrike">
                          <a:effectLst/>
                        </a:rPr>
                        <a:t>46.0</a:t>
                      </a:r>
                      <a:endParaRPr lang="en-US" altLang="ja-JP" sz="1100" b="0" i="0" u="none" strike="noStrike">
                        <a:solidFill>
                          <a:srgbClr val="000000"/>
                        </a:solidFill>
                        <a:effectLst/>
                        <a:latin typeface="ＭＳ 明朝"/>
                      </a:endParaRPr>
                    </a:p>
                  </a:txBody>
                  <a:tcPr marL="9525" marR="9525" marT="9525" marB="0" anchor="b"/>
                </a:tc>
                <a:tc>
                  <a:txBody>
                    <a:bodyPr/>
                    <a:lstStyle/>
                    <a:p>
                      <a:pPr algn="ctr" fontAlgn="b"/>
                      <a:r>
                        <a:rPr lang="en-US" altLang="ja-JP" sz="1100" u="none" strike="noStrike">
                          <a:effectLst/>
                        </a:rPr>
                        <a:t>9.9</a:t>
                      </a:r>
                      <a:endParaRPr lang="en-US" altLang="ja-JP" sz="1100" b="0" i="0" u="none" strike="noStrike">
                        <a:solidFill>
                          <a:srgbClr val="000000"/>
                        </a:solidFill>
                        <a:effectLst/>
                        <a:latin typeface="ＭＳ 明朝"/>
                      </a:endParaRPr>
                    </a:p>
                  </a:txBody>
                  <a:tcPr marL="9525" marR="9525" marT="9525" marB="0" anchor="b"/>
                </a:tc>
              </a:tr>
              <a:tr h="216024">
                <a:tc>
                  <a:txBody>
                    <a:bodyPr/>
                    <a:lstStyle/>
                    <a:p>
                      <a:pPr algn="ctr" fontAlgn="ctr"/>
                      <a:r>
                        <a:rPr lang="en-US" sz="1100" u="none" strike="noStrike">
                          <a:effectLst/>
                        </a:rPr>
                        <a:t>H25（</a:t>
                      </a:r>
                      <a:r>
                        <a:rPr lang="ja-JP" altLang="en-US" sz="1100" u="none" strike="noStrike">
                          <a:effectLst/>
                        </a:rPr>
                        <a:t>大阪府）</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ctr" fontAlgn="b"/>
                      <a:r>
                        <a:rPr lang="en-US" altLang="ja-JP" sz="1100" u="none" strike="noStrike">
                          <a:effectLst/>
                        </a:rPr>
                        <a:t>40.4</a:t>
                      </a:r>
                      <a:endParaRPr lang="en-US" altLang="ja-JP" sz="1100" b="0" i="0" u="none" strike="noStrike">
                        <a:solidFill>
                          <a:srgbClr val="000000"/>
                        </a:solidFill>
                        <a:effectLst/>
                        <a:latin typeface="ＭＳ 明朝"/>
                      </a:endParaRPr>
                    </a:p>
                  </a:txBody>
                  <a:tcPr marL="9525" marR="9525" marT="9525" marB="0" anchor="b"/>
                </a:tc>
                <a:tc>
                  <a:txBody>
                    <a:bodyPr/>
                    <a:lstStyle/>
                    <a:p>
                      <a:pPr algn="ctr" fontAlgn="b"/>
                      <a:r>
                        <a:rPr lang="en-US" altLang="ja-JP" sz="1100" u="none" strike="noStrike">
                          <a:effectLst/>
                        </a:rPr>
                        <a:t>69.8</a:t>
                      </a:r>
                      <a:endParaRPr lang="en-US" altLang="ja-JP" sz="1100" b="0" i="0" u="none" strike="noStrike">
                        <a:solidFill>
                          <a:srgbClr val="000000"/>
                        </a:solidFill>
                        <a:effectLst/>
                        <a:latin typeface="ＭＳ 明朝"/>
                      </a:endParaRPr>
                    </a:p>
                  </a:txBody>
                  <a:tcPr marL="9525" marR="9525" marT="9525" marB="0" anchor="b"/>
                </a:tc>
                <a:tc>
                  <a:txBody>
                    <a:bodyPr/>
                    <a:lstStyle/>
                    <a:p>
                      <a:pPr algn="ctr" fontAlgn="b"/>
                      <a:r>
                        <a:rPr lang="en-US" altLang="ja-JP" sz="1100" u="none" strike="noStrike" dirty="0">
                          <a:effectLst/>
                        </a:rPr>
                        <a:t>62.9</a:t>
                      </a:r>
                      <a:endParaRPr lang="en-US" altLang="ja-JP" sz="1100" b="0" i="0" u="none" strike="noStrike" dirty="0">
                        <a:solidFill>
                          <a:srgbClr val="000000"/>
                        </a:solidFill>
                        <a:effectLst/>
                        <a:latin typeface="ＭＳ 明朝"/>
                      </a:endParaRPr>
                    </a:p>
                  </a:txBody>
                  <a:tcPr marL="9525" marR="9525" marT="9525" marB="0" anchor="b"/>
                </a:tc>
                <a:tc>
                  <a:txBody>
                    <a:bodyPr/>
                    <a:lstStyle/>
                    <a:p>
                      <a:pPr algn="ctr" fontAlgn="b"/>
                      <a:r>
                        <a:rPr lang="en-US" altLang="ja-JP" sz="1100" u="none" strike="noStrike">
                          <a:effectLst/>
                        </a:rPr>
                        <a:t>68.9</a:t>
                      </a:r>
                      <a:endParaRPr lang="en-US" altLang="ja-JP" sz="1100" b="0" i="0" u="none" strike="noStrike">
                        <a:solidFill>
                          <a:srgbClr val="000000"/>
                        </a:solidFill>
                        <a:effectLst/>
                        <a:latin typeface="ＭＳ 明朝"/>
                      </a:endParaRPr>
                    </a:p>
                  </a:txBody>
                  <a:tcPr marL="9525" marR="9525" marT="9525" marB="0" anchor="b"/>
                </a:tc>
                <a:tc>
                  <a:txBody>
                    <a:bodyPr/>
                    <a:lstStyle/>
                    <a:p>
                      <a:pPr algn="ctr" fontAlgn="b"/>
                      <a:r>
                        <a:rPr lang="en-US" altLang="ja-JP" sz="1100" u="none" strike="noStrike">
                          <a:effectLst/>
                        </a:rPr>
                        <a:t>48.3</a:t>
                      </a:r>
                      <a:endParaRPr lang="en-US" altLang="ja-JP" sz="1100" b="0" i="0" u="none" strike="noStrike">
                        <a:solidFill>
                          <a:srgbClr val="000000"/>
                        </a:solidFill>
                        <a:effectLst/>
                        <a:latin typeface="ＭＳ 明朝"/>
                      </a:endParaRPr>
                    </a:p>
                  </a:txBody>
                  <a:tcPr marL="9525" marR="9525" marT="9525" marB="0" anchor="b"/>
                </a:tc>
                <a:tc>
                  <a:txBody>
                    <a:bodyPr/>
                    <a:lstStyle/>
                    <a:p>
                      <a:pPr algn="ctr" fontAlgn="b"/>
                      <a:r>
                        <a:rPr lang="en-US" altLang="ja-JP" sz="1100" u="none" strike="noStrike" dirty="0">
                          <a:effectLst/>
                        </a:rPr>
                        <a:t>12.0</a:t>
                      </a:r>
                      <a:endParaRPr lang="en-US" altLang="ja-JP" sz="1100" b="0" i="0" u="none" strike="noStrike" dirty="0">
                        <a:solidFill>
                          <a:srgbClr val="000000"/>
                        </a:solidFill>
                        <a:effectLst/>
                        <a:latin typeface="ＭＳ 明朝"/>
                      </a:endParaRPr>
                    </a:p>
                  </a:txBody>
                  <a:tcPr marL="9525" marR="9525" marT="9525" marB="0" anchor="b"/>
                </a:tc>
              </a:tr>
            </a:tbl>
          </a:graphicData>
        </a:graphic>
      </p:graphicFrame>
      <p:sp>
        <p:nvSpPr>
          <p:cNvPr id="17" name="角丸四角形 16"/>
          <p:cNvSpPr/>
          <p:nvPr/>
        </p:nvSpPr>
        <p:spPr>
          <a:xfrm>
            <a:off x="197172" y="59209"/>
            <a:ext cx="8623300" cy="1132929"/>
          </a:xfrm>
          <a:prstGeom prst="roundRect">
            <a:avLst>
              <a:gd name="adj" fmla="val 1243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marL="271463" indent="-271463" algn="just">
              <a:defRPr/>
            </a:pP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出産・子育て期</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35</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44</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a:t>
            </a:r>
            <a:r>
              <a:rPr lang="ja-JP" altLang="en-US"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の女性の</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就業率</a:t>
            </a: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177800" algn="just" eaLnBrk="1" fontAlgn="auto" hangingPunct="1">
              <a:lnSpc>
                <a:spcPts val="2600"/>
              </a:lnSpc>
              <a:spcBef>
                <a:spcPts val="0"/>
              </a:spcBef>
              <a:spcAft>
                <a:spcPts val="0"/>
              </a:spcAft>
              <a:defRPr/>
            </a:pP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H21</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年の</a:t>
            </a: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57.5</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％から</a:t>
            </a: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62.9</a:t>
            </a:r>
            <a:r>
              <a:rPr lang="en-US" altLang="ja-JP"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へ</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5.4</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ポイントの改善。</a:t>
            </a:r>
            <a:endPar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algn="just" eaLnBrk="1" fontAlgn="auto" hangingPunct="1">
              <a:lnSpc>
                <a:spcPts val="2600"/>
              </a:lnSpc>
              <a:spcBef>
                <a:spcPts val="0"/>
              </a:spcBef>
              <a:spcAft>
                <a:spcPts val="0"/>
              </a:spcAft>
              <a:defRPr/>
            </a:pP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全国に比べると、水準</a:t>
            </a:r>
            <a:r>
              <a:rPr lang="ja-JP" altLang="en-US"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自体は</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依然下回って</a:t>
            </a:r>
            <a:r>
              <a:rPr lang="ja-JP" altLang="en-US"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いるが、改善率は</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上回る。</a:t>
            </a:r>
            <a:endParaRPr lang="en-US" altLang="ja-JP"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8" name="グラフ 17"/>
          <p:cNvGraphicFramePr>
            <a:graphicFrameLocks/>
          </p:cNvGraphicFramePr>
          <p:nvPr>
            <p:extLst>
              <p:ext uri="{D42A27DB-BD31-4B8C-83A1-F6EECF244321}">
                <p14:modId xmlns:p14="http://schemas.microsoft.com/office/powerpoint/2010/main" val="588564189"/>
              </p:ext>
            </p:extLst>
          </p:nvPr>
        </p:nvGraphicFramePr>
        <p:xfrm>
          <a:off x="1007890" y="1982762"/>
          <a:ext cx="6621537" cy="2756520"/>
        </p:xfrm>
        <a:graphic>
          <a:graphicData uri="http://schemas.openxmlformats.org/drawingml/2006/chart">
            <c:chart xmlns:c="http://schemas.openxmlformats.org/drawingml/2006/chart" xmlns:r="http://schemas.openxmlformats.org/officeDocument/2006/relationships" r:id="rId2"/>
          </a:graphicData>
        </a:graphic>
      </p:graphicFrame>
      <p:sp>
        <p:nvSpPr>
          <p:cNvPr id="19" name="正方形/長方形 2"/>
          <p:cNvSpPr>
            <a:spLocks noChangeArrowheads="1"/>
          </p:cNvSpPr>
          <p:nvPr/>
        </p:nvSpPr>
        <p:spPr bwMode="auto">
          <a:xfrm>
            <a:off x="683568" y="1562645"/>
            <a:ext cx="68770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7800" indent="-177800" eaLnBrk="1" hangingPunct="1"/>
            <a:r>
              <a:rPr lang="ja-JP" altLang="ja-JP" sz="1400" dirty="0">
                <a:latin typeface="HGPｺﾞｼｯｸE" pitchFamily="50" charset="-128"/>
                <a:ea typeface="HGPｺﾞｼｯｸE" pitchFamily="50" charset="-128"/>
              </a:rPr>
              <a:t>■</a:t>
            </a:r>
            <a:r>
              <a:rPr lang="ja-JP" altLang="en-US" sz="1400" dirty="0">
                <a:latin typeface="HGPｺﾞｼｯｸE" pitchFamily="50" charset="-128"/>
                <a:ea typeface="HGPｺﾞｼｯｸE" pitchFamily="50" charset="-128"/>
              </a:rPr>
              <a:t>女性の労働力率</a:t>
            </a:r>
            <a:r>
              <a:rPr lang="ja-JP" altLang="en-US" sz="1200" dirty="0">
                <a:latin typeface="HGPｺﾞｼｯｸE" pitchFamily="50" charset="-128"/>
                <a:ea typeface="HGPｺﾞｼｯｸE" pitchFamily="50" charset="-128"/>
              </a:rPr>
              <a:t>（出典：総務省「労働力調査」、大阪府統計課「</a:t>
            </a:r>
            <a:r>
              <a:rPr lang="zh-TW" altLang="en-US" sz="1200" dirty="0">
                <a:latin typeface="HGPｺﾞｼｯｸE" pitchFamily="50" charset="-128"/>
                <a:ea typeface="HGPｺﾞｼｯｸE" pitchFamily="50" charset="-128"/>
              </a:rPr>
              <a:t>労働力調査地方集計結果（年平均）</a:t>
            </a:r>
            <a:r>
              <a:rPr lang="ja-JP" altLang="en-US" sz="1200" dirty="0">
                <a:latin typeface="HGPｺﾞｼｯｸE" pitchFamily="50" charset="-128"/>
                <a:ea typeface="HGPｺﾞｼｯｸE" pitchFamily="50" charset="-128"/>
              </a:rPr>
              <a:t>」より大阪府企画室作成）</a:t>
            </a:r>
          </a:p>
        </p:txBody>
      </p:sp>
      <p:sp>
        <p:nvSpPr>
          <p:cNvPr id="8" name="二等辺三角形 7"/>
          <p:cNvSpPr/>
          <p:nvPr/>
        </p:nvSpPr>
        <p:spPr>
          <a:xfrm rot="10800000">
            <a:off x="3563888" y="5808878"/>
            <a:ext cx="1617007" cy="162805"/>
          </a:xfrm>
          <a:prstGeom prst="triangl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9" name="テキスト ボックス 8"/>
          <p:cNvSpPr txBox="1"/>
          <p:nvPr/>
        </p:nvSpPr>
        <p:spPr>
          <a:xfrm>
            <a:off x="8803486" y="6608385"/>
            <a:ext cx="37702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17</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306128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51520" y="481986"/>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251520" y="55905"/>
            <a:ext cx="7848872" cy="400110"/>
          </a:xfrm>
          <a:prstGeom prst="rect">
            <a:avLst/>
          </a:prstGeom>
          <a:noFill/>
        </p:spPr>
        <p:txBody>
          <a:bodyPr wrap="square" rtlCol="0">
            <a:spAutoFit/>
          </a:bodyPr>
          <a:lstStyle/>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阻害</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要因等の</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状況　　～課題を抱える医療・福祉分野</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角丸四角形 3"/>
          <p:cNvSpPr/>
          <p:nvPr/>
        </p:nvSpPr>
        <p:spPr>
          <a:xfrm>
            <a:off x="287338" y="573956"/>
            <a:ext cx="8623300" cy="1937534"/>
          </a:xfrm>
          <a:prstGeom prst="roundRect">
            <a:avLst>
              <a:gd name="adj" fmla="val 999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marL="271463" indent="-271463" algn="just" eaLnBrk="1" fontAlgn="auto" hangingPunct="1">
              <a:spcBef>
                <a:spcPts val="0"/>
              </a:spcBef>
              <a:spcAft>
                <a:spcPts val="0"/>
              </a:spcAft>
              <a:defRPr/>
            </a:pP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医療・福祉分野の人材</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defRP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大都市圏においては、保育所の待機児童が集中</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する一方で、福祉・介護人材が不足するなど</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、増大</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する需要に対応できる専門人材</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不足</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spcBef>
                <a:spcPts val="600"/>
              </a:spcBef>
              <a:defRPr/>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一方</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の「医療・福祉分野の就業者数」</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は近年急増し、</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50</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万人に達した。特</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に女性</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の寄与が大きく、</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年以降、就業者全体の</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％を超えており、</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年は</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年に比べ女性就業者が</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4.2</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増加。</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6"/>
          <p:cNvSpPr>
            <a:spLocks noChangeArrowheads="1"/>
          </p:cNvSpPr>
          <p:nvPr/>
        </p:nvSpPr>
        <p:spPr bwMode="auto">
          <a:xfrm>
            <a:off x="210654" y="2718337"/>
            <a:ext cx="313253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eaLnBrk="1" hangingPunct="1"/>
            <a:r>
              <a:rPr lang="ja-JP"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大都市圏における福祉・介護人材の不足</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一般職業紹介状況：</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H25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月厚生労働省</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2705784826"/>
              </p:ext>
            </p:extLst>
          </p:nvPr>
        </p:nvGraphicFramePr>
        <p:xfrm>
          <a:off x="413594" y="3427132"/>
          <a:ext cx="2988518" cy="2244439"/>
        </p:xfrm>
        <a:graphic>
          <a:graphicData uri="http://schemas.openxmlformats.org/drawingml/2006/table">
            <a:tbl>
              <a:tblPr/>
              <a:tblGrid>
                <a:gridCol w="1936098"/>
                <a:gridCol w="1052420"/>
              </a:tblGrid>
              <a:tr h="27634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充足率の低い県</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r>
              <a:tr h="25509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①愛知</a:t>
                      </a:r>
                      <a:r>
                        <a:rPr kumimoji="1" 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県</a:t>
                      </a:r>
                    </a:p>
                  </a:txBody>
                  <a:tcPr marL="68580" marR="6858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13.1</a:t>
                      </a:r>
                      <a:r>
                        <a:rPr kumimoji="1" lang="ja-JP" sz="14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25509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②東京都</a:t>
                      </a:r>
                      <a:endParaRPr kumimoji="1" 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13.6</a:t>
                      </a:r>
                      <a:r>
                        <a:rPr kumimoji="1" lang="ja-JP" sz="14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5509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③</a:t>
                      </a:r>
                      <a:r>
                        <a:rPr kumimoji="1" 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神奈川県</a:t>
                      </a:r>
                    </a:p>
                  </a:txBody>
                  <a:tcPr marL="68580" marR="68580" marT="0" marB="0"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13.9</a:t>
                      </a:r>
                      <a:r>
                        <a:rPr kumimoji="1" 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5509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④埼玉県</a:t>
                      </a:r>
                      <a:endParaRPr kumimoji="1" 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18.4</a:t>
                      </a:r>
                      <a:r>
                        <a:rPr kumimoji="1" 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5509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⑤</a:t>
                      </a:r>
                      <a:r>
                        <a:rPr kumimoji="1" lang="ja-JP" sz="14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千葉県</a:t>
                      </a:r>
                    </a:p>
                  </a:txBody>
                  <a:tcPr marL="68580" marR="68580" marT="0" marB="0"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18.5</a:t>
                      </a:r>
                      <a:r>
                        <a:rPr kumimoji="1" 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437551">
                <a:tc gridSpan="2">
                  <a:txBody>
                    <a:bodyPr/>
                    <a:lstStyle/>
                    <a:p>
                      <a:pPr marL="71438"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vert="eaVert"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kumimoji="1" lang="ja-JP" altLang="en-US"/>
                    </a:p>
                  </a:txBody>
                  <a:tcPr/>
                </a:tc>
              </a:tr>
              <a:tr h="25509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⑦</a:t>
                      </a:r>
                      <a:r>
                        <a:rPr kumimoji="1" 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a:t>
                      </a:r>
                    </a:p>
                  </a:txBody>
                  <a:tcPr marL="68580" marR="68580" marT="0" marB="0"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20.7</a:t>
                      </a:r>
                      <a:r>
                        <a:rPr kumimoji="1" 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 name="正方形/長方形 8"/>
          <p:cNvSpPr>
            <a:spLocks noChangeArrowheads="1"/>
          </p:cNvSpPr>
          <p:nvPr/>
        </p:nvSpPr>
        <p:spPr bwMode="auto">
          <a:xfrm>
            <a:off x="3343188" y="2579837"/>
            <a:ext cx="580081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eaLnBrk="1" hangingPunct="1"/>
            <a:r>
              <a:rPr lang="ja-JP"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医療・福祉分野の就業者数の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推移</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eaLnBrk="1" hangingPunct="1"/>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出典：大阪府統計課「</a:t>
            </a:r>
            <a:r>
              <a:rPr lang="zh-TW" altLang="en-US" sz="1200" dirty="0">
                <a:latin typeface="Meiryo UI" panose="020B0604030504040204" pitchFamily="50" charset="-128"/>
                <a:ea typeface="Meiryo UI" panose="020B0604030504040204" pitchFamily="50" charset="-128"/>
                <a:cs typeface="Meiryo UI" panose="020B0604030504040204" pitchFamily="50" charset="-128"/>
              </a:rPr>
              <a:t>労働力調査地方集計結果（年平均）</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より府企画室</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作成）</a:t>
            </a:r>
          </a:p>
        </p:txBody>
      </p:sp>
      <p:graphicFrame>
        <p:nvGraphicFramePr>
          <p:cNvPr id="10" name="グラフ 9"/>
          <p:cNvGraphicFramePr>
            <a:graphicFrameLocks/>
          </p:cNvGraphicFramePr>
          <p:nvPr>
            <p:extLst>
              <p:ext uri="{D42A27DB-BD31-4B8C-83A1-F6EECF244321}">
                <p14:modId xmlns:p14="http://schemas.microsoft.com/office/powerpoint/2010/main" val="3066222513"/>
              </p:ext>
            </p:extLst>
          </p:nvPr>
        </p:nvGraphicFramePr>
        <p:xfrm>
          <a:off x="3707904" y="3072280"/>
          <a:ext cx="5283758" cy="2769316"/>
        </p:xfrm>
        <a:graphic>
          <a:graphicData uri="http://schemas.openxmlformats.org/drawingml/2006/chart">
            <c:chart xmlns:c="http://schemas.openxmlformats.org/drawingml/2006/chart" xmlns:r="http://schemas.openxmlformats.org/officeDocument/2006/relationships" r:id="rId2"/>
          </a:graphicData>
        </a:graphic>
      </p:graphicFrame>
      <p:grpSp>
        <p:nvGrpSpPr>
          <p:cNvPr id="2" name="グループ化 1"/>
          <p:cNvGrpSpPr/>
          <p:nvPr/>
        </p:nvGrpSpPr>
        <p:grpSpPr>
          <a:xfrm>
            <a:off x="222808" y="6018156"/>
            <a:ext cx="8623300" cy="681855"/>
            <a:chOff x="287338" y="2636911"/>
            <a:chExt cx="8623300" cy="681855"/>
          </a:xfrm>
        </p:grpSpPr>
        <p:sp>
          <p:nvSpPr>
            <p:cNvPr id="11" name="正方形/長方形 10"/>
            <p:cNvSpPr/>
            <p:nvPr/>
          </p:nvSpPr>
          <p:spPr>
            <a:xfrm>
              <a:off x="287338" y="2949434"/>
              <a:ext cx="8623300" cy="369332"/>
            </a:xfrm>
            <a:prstGeom prst="rect">
              <a:avLst/>
            </a:prstGeom>
            <a:solidFill>
              <a:schemeClr val="accent2">
                <a:lumMod val="60000"/>
                <a:lumOff val="40000"/>
              </a:schemeClr>
            </a:solidFill>
            <a:ln w="19050" cap="flat" cmpd="sng" algn="ctr">
              <a:solidFill>
                <a:sysClr val="windowText" lastClr="000000"/>
              </a:solidFill>
              <a:prstDash val="solid"/>
            </a:ln>
            <a:effectLst/>
          </p:spPr>
          <p:txBody>
            <a:bodyPr>
              <a:spAutoFit/>
            </a:bodyPr>
            <a:lstStyle/>
            <a:p>
              <a:pPr marL="271463" indent="-271463" algn="ctr">
                <a:spcBef>
                  <a:spcPts val="600"/>
                </a:spcBef>
                <a:defRPr/>
              </a:pPr>
              <a:r>
                <a:rPr lang="ja-JP" altLang="en-US" kern="100" dirty="0" smtClean="0">
                  <a:latin typeface="Meiryo UI" panose="020B0604030504040204" pitchFamily="50" charset="-128"/>
                  <a:ea typeface="Meiryo UI" panose="020B0604030504040204" pitchFamily="50" charset="-128"/>
                  <a:cs typeface="Meiryo UI" panose="020B0604030504040204" pitchFamily="50" charset="-128"/>
                </a:rPr>
                <a:t>拡大する「</a:t>
              </a:r>
              <a:r>
                <a:rPr lang="ja-JP" altLang="en-US" kern="100" dirty="0">
                  <a:latin typeface="Meiryo UI" panose="020B0604030504040204" pitchFamily="50" charset="-128"/>
                  <a:ea typeface="Meiryo UI" panose="020B0604030504040204" pitchFamily="50" charset="-128"/>
                  <a:cs typeface="Meiryo UI" panose="020B0604030504040204" pitchFamily="50" charset="-128"/>
                </a:rPr>
                <a:t>医療・福祉分野</a:t>
              </a:r>
              <a:r>
                <a:rPr lang="ja-JP" altLang="en-US" kern="100" dirty="0" smtClean="0">
                  <a:latin typeface="Meiryo UI" panose="020B0604030504040204" pitchFamily="50" charset="-128"/>
                  <a:ea typeface="Meiryo UI" panose="020B0604030504040204" pitchFamily="50" charset="-128"/>
                  <a:cs typeface="Meiryo UI" panose="020B0604030504040204" pitchFamily="50" charset="-128"/>
                </a:rPr>
                <a:t>」のニーズに対応するためには、更なる人材</a:t>
              </a:r>
              <a:r>
                <a:rPr lang="ja-JP" altLang="en-US" kern="100" dirty="0">
                  <a:latin typeface="Meiryo UI" panose="020B0604030504040204" pitchFamily="50" charset="-128"/>
                  <a:ea typeface="Meiryo UI" panose="020B0604030504040204" pitchFamily="50" charset="-128"/>
                  <a:cs typeface="Meiryo UI" panose="020B0604030504040204" pitchFamily="50" charset="-128"/>
                </a:rPr>
                <a:t>育成・</a:t>
              </a:r>
              <a:r>
                <a:rPr lang="ja-JP" altLang="en-US" kern="100" dirty="0" smtClean="0">
                  <a:latin typeface="Meiryo UI" panose="020B0604030504040204" pitchFamily="50" charset="-128"/>
                  <a:ea typeface="Meiryo UI" panose="020B0604030504040204" pitchFamily="50" charset="-128"/>
                  <a:cs typeface="Meiryo UI" panose="020B0604030504040204" pitchFamily="50" charset="-128"/>
                </a:rPr>
                <a:t>マッチングが重要</a:t>
              </a:r>
              <a:endParaRPr lang="en-US" altLang="ja-JP"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二等辺三角形 11"/>
            <p:cNvSpPr/>
            <p:nvPr/>
          </p:nvSpPr>
          <p:spPr>
            <a:xfrm rot="10800000">
              <a:off x="3727491" y="2636911"/>
              <a:ext cx="1617007" cy="234813"/>
            </a:xfrm>
            <a:prstGeom prst="triangl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spTree>
    <p:extLst>
      <p:ext uri="{BB962C8B-B14F-4D97-AF65-F5344CB8AC3E}">
        <p14:creationId xmlns:p14="http://schemas.microsoft.com/office/powerpoint/2010/main" val="37458666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251520" y="99740"/>
            <a:ext cx="8622000" cy="2109907"/>
          </a:xfrm>
          <a:prstGeom prst="roundRect">
            <a:avLst>
              <a:gd name="adj" fmla="val 7264"/>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pPr marL="271463" lvl="0" indent="-271463" algn="just"/>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医療先進都市の形成・医療・健康づくり関連産業の振興に向けた取組み</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lvl="0" indent="-271463" algn="just"/>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◇大阪では「大阪府市医療戦略会議」を設置（</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月）。大阪の強みを活かした「課題解決型」医療産業の振興など、医療関連分野の新産業育成、超高齢社会に向けた対応について検討。</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月、府民の健康寿命の延伸と</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QOL</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向上、超高齢社会に対応する幅広い関連産業の振興を目指す提言を取りまとめた。具体的戦略として、医療情報の電子化とビッグデータの戦略的活用や、「ヘルスケア」や「エイジング」をコンセプトにまちづくりを進めるスマートエイジング・シティなどを提言。</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169556" y="2251111"/>
            <a:ext cx="6922724" cy="338554"/>
          </a:xfrm>
          <a:prstGeom prst="rect">
            <a:avLst/>
          </a:prstGeom>
        </p:spPr>
        <p:txBody>
          <a:bodyPr wrap="square">
            <a:spAutoFit/>
          </a:bodyPr>
          <a:lstStyle/>
          <a:p>
            <a:pPr marL="177800" indent="-177800"/>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市医療戦略会議</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提言」（</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H26.1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）における</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つの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具体的戦略</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 name="グループ化 741"/>
          <p:cNvGrpSpPr/>
          <p:nvPr/>
        </p:nvGrpSpPr>
        <p:grpSpPr>
          <a:xfrm>
            <a:off x="611560" y="2557398"/>
            <a:ext cx="7848872" cy="3967945"/>
            <a:chOff x="181647" y="769682"/>
            <a:chExt cx="8900568" cy="5651657"/>
          </a:xfrm>
        </p:grpSpPr>
        <p:sp>
          <p:nvSpPr>
            <p:cNvPr id="8" name="テキスト ボックス 54"/>
            <p:cNvSpPr txBox="1">
              <a:spLocks noChangeArrowheads="1"/>
            </p:cNvSpPr>
            <p:nvPr/>
          </p:nvSpPr>
          <p:spPr bwMode="auto">
            <a:xfrm>
              <a:off x="823956" y="852795"/>
              <a:ext cx="1177926" cy="244325"/>
            </a:xfrm>
            <a:prstGeom prst="rect">
              <a:avLst/>
            </a:prstGeom>
            <a:noFill/>
            <a:ln w="9525">
              <a:noFill/>
              <a:miter lim="800000"/>
              <a:headEnd/>
              <a:tailEnd/>
            </a:ln>
          </p:spPr>
          <p:txBody>
            <a:bodyPr lIns="36000" rIns="36000">
              <a:spAutoFit/>
            </a:bodyPr>
            <a:lstStyle/>
            <a:p>
              <a:pPr algn="ctr"/>
              <a:r>
                <a:rPr lang="ja-JP" altLang="en-US" sz="1000" b="1" dirty="0" smtClean="0">
                  <a:latin typeface="Meiryo UI" pitchFamily="50" charset="-128"/>
                  <a:ea typeface="Meiryo UI" pitchFamily="50" charset="-128"/>
                  <a:cs typeface="Meiryo UI" pitchFamily="50" charset="-128"/>
                </a:rPr>
                <a:t>戦略</a:t>
              </a:r>
              <a:r>
                <a:rPr lang="ja-JP" altLang="en-US" sz="1000" b="1" dirty="0">
                  <a:latin typeface="Meiryo UI" pitchFamily="50" charset="-128"/>
                  <a:ea typeface="Meiryo UI" pitchFamily="50" charset="-128"/>
                  <a:cs typeface="Meiryo UI" pitchFamily="50" charset="-128"/>
                </a:rPr>
                <a:t>案</a:t>
              </a:r>
              <a:endParaRPr lang="en-US" sz="1000" b="1" dirty="0">
                <a:latin typeface="Meiryo UI" pitchFamily="50" charset="-128"/>
                <a:ea typeface="Meiryo UI" pitchFamily="50" charset="-128"/>
                <a:cs typeface="Meiryo UI" pitchFamily="50" charset="-128"/>
              </a:endParaRPr>
            </a:p>
          </p:txBody>
        </p:sp>
        <p:sp>
          <p:nvSpPr>
            <p:cNvPr id="9" name="テキスト ボックス 55"/>
            <p:cNvSpPr txBox="1">
              <a:spLocks noChangeArrowheads="1"/>
            </p:cNvSpPr>
            <p:nvPr/>
          </p:nvSpPr>
          <p:spPr bwMode="auto">
            <a:xfrm>
              <a:off x="4219018" y="769682"/>
              <a:ext cx="1177926" cy="365083"/>
            </a:xfrm>
            <a:prstGeom prst="rect">
              <a:avLst/>
            </a:prstGeom>
            <a:noFill/>
            <a:ln w="9525">
              <a:noFill/>
              <a:miter lim="800000"/>
              <a:headEnd/>
              <a:tailEnd/>
            </a:ln>
          </p:spPr>
          <p:txBody>
            <a:bodyPr lIns="36000" rIns="36000">
              <a:spAutoFit/>
            </a:bodyPr>
            <a:lstStyle/>
            <a:p>
              <a:pPr algn="ctr"/>
              <a:r>
                <a:rPr lang="ja-JP" altLang="en-US" sz="1000" b="1" dirty="0">
                  <a:latin typeface="Meiryo UI" pitchFamily="50" charset="-128"/>
                  <a:ea typeface="Meiryo UI" pitchFamily="50" charset="-128"/>
                  <a:cs typeface="Meiryo UI" pitchFamily="50" charset="-128"/>
                </a:rPr>
                <a:t>キーとなる</a:t>
              </a:r>
              <a:endParaRPr lang="en-US" altLang="ja-JP" sz="1000" b="1" dirty="0">
                <a:latin typeface="Meiryo UI" pitchFamily="50" charset="-128"/>
                <a:ea typeface="Meiryo UI" pitchFamily="50" charset="-128"/>
                <a:cs typeface="Meiryo UI" pitchFamily="50" charset="-128"/>
              </a:endParaRPr>
            </a:p>
            <a:p>
              <a:pPr algn="ctr"/>
              <a:r>
                <a:rPr lang="ja-JP" altLang="en-US" sz="1000" b="1" dirty="0">
                  <a:latin typeface="Meiryo UI" pitchFamily="50" charset="-128"/>
                  <a:ea typeface="Meiryo UI" pitchFamily="50" charset="-128"/>
                  <a:cs typeface="Meiryo UI" pitchFamily="50" charset="-128"/>
                </a:rPr>
                <a:t>視点</a:t>
              </a:r>
              <a:endParaRPr lang="en-US" altLang="ja-JP" sz="1000" b="1" dirty="0">
                <a:latin typeface="Meiryo UI" pitchFamily="50" charset="-128"/>
                <a:ea typeface="Meiryo UI" pitchFamily="50" charset="-128"/>
                <a:cs typeface="Meiryo UI" pitchFamily="50" charset="-128"/>
              </a:endParaRPr>
            </a:p>
          </p:txBody>
        </p:sp>
        <p:sp>
          <p:nvSpPr>
            <p:cNvPr id="10" name="テキスト ボックス 54"/>
            <p:cNvSpPr txBox="1">
              <a:spLocks noChangeArrowheads="1"/>
            </p:cNvSpPr>
            <p:nvPr/>
          </p:nvSpPr>
          <p:spPr bwMode="auto">
            <a:xfrm>
              <a:off x="2659125" y="769682"/>
              <a:ext cx="1177926" cy="365083"/>
            </a:xfrm>
            <a:prstGeom prst="rect">
              <a:avLst/>
            </a:prstGeom>
            <a:noFill/>
            <a:ln w="9525">
              <a:noFill/>
              <a:miter lim="800000"/>
              <a:headEnd/>
              <a:tailEnd/>
            </a:ln>
          </p:spPr>
          <p:txBody>
            <a:bodyPr lIns="36000" rIns="36000">
              <a:spAutoFit/>
            </a:bodyPr>
            <a:lstStyle/>
            <a:p>
              <a:pPr algn="ctr"/>
              <a:r>
                <a:rPr lang="ja-JP" altLang="en-US" sz="1000" b="1" dirty="0" smtClean="0">
                  <a:latin typeface="Meiryo UI" pitchFamily="50" charset="-128"/>
                  <a:ea typeface="Meiryo UI" pitchFamily="50" charset="-128"/>
                  <a:cs typeface="Meiryo UI" pitchFamily="50" charset="-128"/>
                </a:rPr>
                <a:t>メインとなる</a:t>
              </a:r>
              <a:endParaRPr lang="en-US" altLang="ja-JP" sz="1000" b="1" dirty="0">
                <a:latin typeface="Meiryo UI" pitchFamily="50" charset="-128"/>
                <a:ea typeface="Meiryo UI" pitchFamily="50" charset="-128"/>
                <a:cs typeface="Meiryo UI" pitchFamily="50" charset="-128"/>
              </a:endParaRPr>
            </a:p>
            <a:p>
              <a:pPr algn="ctr"/>
              <a:r>
                <a:rPr lang="ja-JP" altLang="en-US" sz="1000" b="1" dirty="0">
                  <a:latin typeface="Meiryo UI" pitchFamily="50" charset="-128"/>
                  <a:ea typeface="Meiryo UI" pitchFamily="50" charset="-128"/>
                  <a:cs typeface="Meiryo UI" pitchFamily="50" charset="-128"/>
                </a:rPr>
                <a:t>主体</a:t>
              </a:r>
              <a:endParaRPr lang="en-US" sz="1000" b="1" dirty="0">
                <a:latin typeface="Meiryo UI" pitchFamily="50" charset="-128"/>
                <a:ea typeface="Meiryo UI" pitchFamily="50" charset="-128"/>
                <a:cs typeface="Meiryo UI" pitchFamily="50" charset="-128"/>
              </a:endParaRPr>
            </a:p>
          </p:txBody>
        </p:sp>
        <p:sp>
          <p:nvSpPr>
            <p:cNvPr id="11" name="テキスト ボックス 55"/>
            <p:cNvSpPr txBox="1">
              <a:spLocks noChangeArrowheads="1"/>
            </p:cNvSpPr>
            <p:nvPr/>
          </p:nvSpPr>
          <p:spPr bwMode="auto">
            <a:xfrm>
              <a:off x="7522322" y="769682"/>
              <a:ext cx="1417891" cy="461812"/>
            </a:xfrm>
            <a:prstGeom prst="rect">
              <a:avLst/>
            </a:prstGeom>
            <a:noFill/>
            <a:ln w="9525">
              <a:noFill/>
              <a:miter lim="800000"/>
              <a:headEnd/>
              <a:tailEnd/>
            </a:ln>
          </p:spPr>
          <p:txBody>
            <a:bodyPr wrap="square" lIns="36000" rIns="36000">
              <a:spAutoFit/>
            </a:bodyPr>
            <a:lstStyle/>
            <a:p>
              <a:pPr algn="ctr"/>
              <a:r>
                <a:rPr lang="ja-JP" altLang="en-US" sz="1000" b="1" dirty="0" smtClean="0">
                  <a:latin typeface="Meiryo UI" pitchFamily="50" charset="-128"/>
                  <a:ea typeface="Meiryo UI" pitchFamily="50" charset="-128"/>
                  <a:cs typeface="Meiryo UI" pitchFamily="50" charset="-128"/>
                </a:rPr>
                <a:t>取組みに関わる</a:t>
              </a:r>
              <a:endParaRPr lang="en-US" altLang="ja-JP" sz="1000" b="1" dirty="0" smtClean="0">
                <a:latin typeface="Meiryo UI" pitchFamily="50" charset="-128"/>
                <a:ea typeface="Meiryo UI" pitchFamily="50" charset="-128"/>
                <a:cs typeface="Meiryo UI" pitchFamily="50" charset="-128"/>
              </a:endParaRPr>
            </a:p>
            <a:p>
              <a:pPr algn="ctr"/>
              <a:r>
                <a:rPr lang="ja-JP" altLang="en-US" sz="1000" b="1" dirty="0">
                  <a:latin typeface="Meiryo UI" pitchFamily="50" charset="-128"/>
                  <a:ea typeface="Meiryo UI" pitchFamily="50" charset="-128"/>
                  <a:cs typeface="Meiryo UI" pitchFamily="50" charset="-128"/>
                </a:rPr>
                <a:t>他の主体</a:t>
              </a:r>
              <a:endParaRPr lang="en-US" altLang="ja-JP" sz="1000" b="1" dirty="0">
                <a:latin typeface="Meiryo UI" pitchFamily="50" charset="-128"/>
                <a:ea typeface="Meiryo UI" pitchFamily="50" charset="-128"/>
                <a:cs typeface="Meiryo UI" pitchFamily="50" charset="-128"/>
              </a:endParaRPr>
            </a:p>
          </p:txBody>
        </p:sp>
        <p:sp>
          <p:nvSpPr>
            <p:cNvPr id="12" name="正方形/長方形 11"/>
            <p:cNvSpPr/>
            <p:nvPr/>
          </p:nvSpPr>
          <p:spPr>
            <a:xfrm>
              <a:off x="695925" y="1403350"/>
              <a:ext cx="1380530" cy="619125"/>
            </a:xfrm>
            <a:prstGeom prst="rect">
              <a:avLst/>
            </a:prstGeom>
            <a:noFill/>
            <a:ln>
              <a:solidFill>
                <a:schemeClr val="tx1"/>
              </a:solidFill>
            </a:ln>
            <a:effectLst/>
          </p:spPr>
          <p:style>
            <a:lnRef idx="1">
              <a:schemeClr val="accent5"/>
            </a:lnRef>
            <a:fillRef idx="2">
              <a:schemeClr val="accent5"/>
            </a:fillRef>
            <a:effectRef idx="1">
              <a:schemeClr val="accent5"/>
            </a:effectRef>
            <a:fontRef idx="minor">
              <a:schemeClr val="dk1"/>
            </a:fontRef>
          </p:style>
          <p:txBody>
            <a:bodyPr lIns="36000" rIns="36000" anchor="ctr"/>
            <a:lstStyle/>
            <a:p>
              <a:pPr algn="ctr" fontAlgn="auto">
                <a:spcBef>
                  <a:spcPts val="0"/>
                </a:spcBef>
                <a:spcAft>
                  <a:spcPts val="0"/>
                </a:spcAft>
                <a:defRPr/>
              </a:pPr>
              <a:r>
                <a:rPr lang="ja-JP" altLang="en-US" sz="1050" dirty="0" smtClean="0">
                  <a:solidFill>
                    <a:schemeClr val="tx1"/>
                  </a:solidFill>
                  <a:latin typeface="Meiryo UI" pitchFamily="50" charset="-128"/>
                  <a:ea typeface="Meiryo UI" pitchFamily="50" charset="-128"/>
                  <a:cs typeface="Meiryo UI" pitchFamily="50" charset="-128"/>
                </a:rPr>
                <a:t>予防・疾病管理、府民行動変革</a:t>
              </a:r>
              <a:endParaRPr lang="en-US" sz="1050" dirty="0">
                <a:solidFill>
                  <a:schemeClr val="tx1"/>
                </a:solidFill>
                <a:latin typeface="Meiryo UI" pitchFamily="50" charset="-128"/>
                <a:ea typeface="Meiryo UI" pitchFamily="50" charset="-128"/>
                <a:cs typeface="Meiryo UI" pitchFamily="50" charset="-128"/>
              </a:endParaRPr>
            </a:p>
          </p:txBody>
        </p:sp>
        <p:sp>
          <p:nvSpPr>
            <p:cNvPr id="13" name="正方形/長方形 12"/>
            <p:cNvSpPr/>
            <p:nvPr/>
          </p:nvSpPr>
          <p:spPr>
            <a:xfrm>
              <a:off x="5733702" y="1403350"/>
              <a:ext cx="1277938" cy="636588"/>
            </a:xfrm>
            <a:prstGeom prst="rect">
              <a:avLst/>
            </a:prstGeom>
            <a:noFill/>
            <a:ln>
              <a:solidFill>
                <a:schemeClr val="tx1"/>
              </a:solidFill>
            </a:ln>
            <a:effectLst/>
          </p:spPr>
          <p:style>
            <a:lnRef idx="1">
              <a:schemeClr val="accent5"/>
            </a:lnRef>
            <a:fillRef idx="2">
              <a:schemeClr val="accent5"/>
            </a:fillRef>
            <a:effectRef idx="1">
              <a:schemeClr val="accent5"/>
            </a:effectRef>
            <a:fontRef idx="minor">
              <a:schemeClr val="dk1"/>
            </a:fontRef>
          </p:style>
          <p:txBody>
            <a:bodyPr lIns="36000" rIns="36000" anchor="ctr"/>
            <a:lstStyle/>
            <a:p>
              <a:pPr algn="ctr" fontAlgn="auto">
                <a:spcBef>
                  <a:spcPts val="0"/>
                </a:spcBef>
                <a:spcAft>
                  <a:spcPts val="0"/>
                </a:spcAft>
                <a:defRPr/>
              </a:pPr>
              <a:r>
                <a:rPr lang="ja-JP" altLang="en-US" sz="1050" dirty="0" smtClean="0">
                  <a:solidFill>
                    <a:schemeClr val="tx1"/>
                  </a:solidFill>
                  <a:latin typeface="Meiryo UI" pitchFamily="50" charset="-128"/>
                  <a:ea typeface="Meiryo UI" pitchFamily="50" charset="-128"/>
                  <a:cs typeface="Meiryo UI" pitchFamily="50" charset="-128"/>
                </a:rPr>
                <a:t>健康</a:t>
              </a:r>
              <a:r>
                <a:rPr lang="ja-JP" altLang="en-US" sz="1050" dirty="0">
                  <a:solidFill>
                    <a:schemeClr val="tx1"/>
                  </a:solidFill>
                  <a:latin typeface="Meiryo UI" pitchFamily="50" charset="-128"/>
                  <a:ea typeface="Meiryo UI" pitchFamily="50" charset="-128"/>
                  <a:cs typeface="Meiryo UI" pitchFamily="50" charset="-128"/>
                </a:rPr>
                <a:t>指標の</a:t>
              </a:r>
              <a:r>
                <a:rPr lang="ja-JP" altLang="en-US" sz="1050" dirty="0" smtClean="0">
                  <a:solidFill>
                    <a:schemeClr val="tx1"/>
                  </a:solidFill>
                  <a:latin typeface="Meiryo UI" pitchFamily="50" charset="-128"/>
                  <a:ea typeface="Meiryo UI" pitchFamily="50" charset="-128"/>
                  <a:cs typeface="Meiryo UI" pitchFamily="50" charset="-128"/>
                </a:rPr>
                <a:t>向上</a:t>
              </a:r>
              <a:endParaRPr lang="en-US" altLang="ja-JP" sz="1050" dirty="0" smtClean="0">
                <a:solidFill>
                  <a:schemeClr val="tx1"/>
                </a:solidFill>
                <a:latin typeface="Meiryo UI" pitchFamily="50" charset="-128"/>
                <a:ea typeface="Meiryo UI" pitchFamily="50" charset="-128"/>
                <a:cs typeface="Meiryo UI" pitchFamily="50" charset="-128"/>
              </a:endParaRPr>
            </a:p>
            <a:p>
              <a:pPr algn="ctr" fontAlgn="auto">
                <a:spcBef>
                  <a:spcPts val="0"/>
                </a:spcBef>
                <a:spcAft>
                  <a:spcPts val="0"/>
                </a:spcAft>
                <a:defRPr/>
              </a:pPr>
              <a:r>
                <a:rPr lang="ja-JP" altLang="en-US" sz="1050" dirty="0">
                  <a:solidFill>
                    <a:schemeClr val="tx1"/>
                  </a:solidFill>
                  <a:latin typeface="Meiryo UI" pitchFamily="50" charset="-128"/>
                  <a:ea typeface="Meiryo UI" pitchFamily="50" charset="-128"/>
                  <a:cs typeface="Meiryo UI" pitchFamily="50" charset="-128"/>
                </a:rPr>
                <a:t>健康格差</a:t>
              </a:r>
              <a:r>
                <a:rPr lang="ja-JP" altLang="en-US" sz="1050" dirty="0" smtClean="0">
                  <a:solidFill>
                    <a:schemeClr val="tx1"/>
                  </a:solidFill>
                  <a:latin typeface="Meiryo UI" pitchFamily="50" charset="-128"/>
                  <a:ea typeface="Meiryo UI" pitchFamily="50" charset="-128"/>
                  <a:cs typeface="Meiryo UI" pitchFamily="50" charset="-128"/>
                </a:rPr>
                <a:t>の</a:t>
              </a:r>
              <a:r>
                <a:rPr lang="ja-JP" altLang="en-US" sz="1050" dirty="0">
                  <a:solidFill>
                    <a:schemeClr val="tx1"/>
                  </a:solidFill>
                  <a:latin typeface="Meiryo UI" pitchFamily="50" charset="-128"/>
                  <a:ea typeface="Meiryo UI" pitchFamily="50" charset="-128"/>
                  <a:cs typeface="Meiryo UI" pitchFamily="50" charset="-128"/>
                </a:rPr>
                <a:t>解消</a:t>
              </a:r>
              <a:endParaRPr lang="en-US" altLang="ja-JP" sz="1050" dirty="0">
                <a:solidFill>
                  <a:schemeClr val="tx1"/>
                </a:solidFill>
                <a:latin typeface="Meiryo UI" pitchFamily="50" charset="-128"/>
                <a:ea typeface="Meiryo UI" pitchFamily="50" charset="-128"/>
                <a:cs typeface="Meiryo UI" pitchFamily="50" charset="-128"/>
              </a:endParaRPr>
            </a:p>
          </p:txBody>
        </p:sp>
        <p:sp>
          <p:nvSpPr>
            <p:cNvPr id="18" name="テキスト ボックス 56"/>
            <p:cNvSpPr txBox="1">
              <a:spLocks noChangeArrowheads="1"/>
            </p:cNvSpPr>
            <p:nvPr/>
          </p:nvSpPr>
          <p:spPr bwMode="auto">
            <a:xfrm>
              <a:off x="5503636" y="852795"/>
              <a:ext cx="1817688" cy="224666"/>
            </a:xfrm>
            <a:prstGeom prst="rect">
              <a:avLst/>
            </a:prstGeom>
            <a:noFill/>
            <a:ln w="9525">
              <a:noFill/>
              <a:miter lim="800000"/>
              <a:headEnd/>
              <a:tailEnd/>
            </a:ln>
          </p:spPr>
          <p:txBody>
            <a:bodyPr lIns="36000" rIns="36000">
              <a:spAutoFit/>
            </a:bodyPr>
            <a:lstStyle/>
            <a:p>
              <a:pPr algn="ctr"/>
              <a:r>
                <a:rPr lang="ja-JP" altLang="en-US" sz="1000" b="1" dirty="0">
                  <a:latin typeface="Meiryo UI" pitchFamily="50" charset="-128"/>
                  <a:ea typeface="Meiryo UI" pitchFamily="50" charset="-128"/>
                  <a:cs typeface="Meiryo UI" pitchFamily="50" charset="-128"/>
                </a:rPr>
                <a:t>ねらい</a:t>
              </a:r>
              <a:endParaRPr lang="en-US" sz="1000" b="1" dirty="0">
                <a:latin typeface="Meiryo UI" pitchFamily="50" charset="-128"/>
                <a:ea typeface="Meiryo UI" pitchFamily="50" charset="-128"/>
                <a:cs typeface="Meiryo UI" pitchFamily="50" charset="-128"/>
              </a:endParaRPr>
            </a:p>
          </p:txBody>
        </p:sp>
        <p:sp>
          <p:nvSpPr>
            <p:cNvPr id="19" name="テキスト ボックス 18"/>
            <p:cNvSpPr txBox="1"/>
            <p:nvPr/>
          </p:nvSpPr>
          <p:spPr>
            <a:xfrm>
              <a:off x="2070770" y="1557338"/>
              <a:ext cx="530225" cy="366712"/>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lIns="36000" rIns="36000">
              <a:spAutoFit/>
            </a:bodyPr>
            <a:lstStyle/>
            <a:p>
              <a:pPr algn="ctr" fontAlgn="auto">
                <a:spcBef>
                  <a:spcPts val="0"/>
                </a:spcBef>
                <a:spcAft>
                  <a:spcPts val="0"/>
                </a:spcAft>
                <a:defRPr/>
              </a:pPr>
              <a:r>
                <a:rPr lang="ja-JP" altLang="en-US" dirty="0">
                  <a:solidFill>
                    <a:schemeClr val="tx1"/>
                  </a:solidFill>
                  <a:latin typeface="Meiryo UI" pitchFamily="50" charset="-128"/>
                  <a:ea typeface="Meiryo UI" pitchFamily="50" charset="-128"/>
                  <a:cs typeface="Meiryo UI" pitchFamily="50" charset="-128"/>
                </a:rPr>
                <a:t>＝</a:t>
              </a:r>
              <a:endParaRPr lang="en-US" dirty="0">
                <a:solidFill>
                  <a:schemeClr val="tx1"/>
                </a:solidFill>
                <a:latin typeface="Meiryo UI" pitchFamily="50" charset="-128"/>
                <a:ea typeface="Meiryo UI" pitchFamily="50" charset="-128"/>
                <a:cs typeface="Meiryo UI" pitchFamily="50" charset="-128"/>
              </a:endParaRPr>
            </a:p>
          </p:txBody>
        </p:sp>
        <p:sp>
          <p:nvSpPr>
            <p:cNvPr id="20" name="テキスト ボックス 19"/>
            <p:cNvSpPr txBox="1"/>
            <p:nvPr/>
          </p:nvSpPr>
          <p:spPr>
            <a:xfrm>
              <a:off x="5317777" y="1557338"/>
              <a:ext cx="530225" cy="366712"/>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lIns="36000" rIns="36000">
              <a:spAutoFit/>
            </a:bodyPr>
            <a:lstStyle/>
            <a:p>
              <a:pPr algn="ctr" fontAlgn="auto">
                <a:spcBef>
                  <a:spcPts val="0"/>
                </a:spcBef>
                <a:spcAft>
                  <a:spcPts val="0"/>
                </a:spcAft>
                <a:defRPr/>
              </a:pPr>
              <a:r>
                <a:rPr lang="ja-JP" altLang="en-US" dirty="0">
                  <a:solidFill>
                    <a:schemeClr val="tx1"/>
                  </a:solidFill>
                  <a:latin typeface="Meiryo UI" pitchFamily="50" charset="-128"/>
                  <a:ea typeface="Meiryo UI" pitchFamily="50" charset="-128"/>
                  <a:cs typeface="Meiryo UI" pitchFamily="50" charset="-128"/>
                </a:rPr>
                <a:t>→</a:t>
              </a:r>
              <a:endParaRPr lang="en-US" dirty="0">
                <a:solidFill>
                  <a:schemeClr val="tx1"/>
                </a:solidFill>
                <a:latin typeface="Meiryo UI" pitchFamily="50" charset="-128"/>
                <a:ea typeface="Meiryo UI" pitchFamily="50" charset="-128"/>
                <a:cs typeface="Meiryo UI" pitchFamily="50" charset="-128"/>
              </a:endParaRPr>
            </a:p>
          </p:txBody>
        </p:sp>
        <p:sp>
          <p:nvSpPr>
            <p:cNvPr id="21" name="テキスト ボックス 20"/>
            <p:cNvSpPr txBox="1"/>
            <p:nvPr/>
          </p:nvSpPr>
          <p:spPr>
            <a:xfrm>
              <a:off x="2067595" y="2265363"/>
              <a:ext cx="530225" cy="366712"/>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lIns="36000" rIns="36000">
              <a:spAutoFit/>
            </a:bodyPr>
            <a:lstStyle/>
            <a:p>
              <a:pPr algn="ctr" fontAlgn="auto">
                <a:spcBef>
                  <a:spcPts val="0"/>
                </a:spcBef>
                <a:spcAft>
                  <a:spcPts val="0"/>
                </a:spcAft>
                <a:defRPr/>
              </a:pPr>
              <a:r>
                <a:rPr lang="ja-JP" altLang="en-US" dirty="0">
                  <a:solidFill>
                    <a:schemeClr val="tx1"/>
                  </a:solidFill>
                  <a:latin typeface="Meiryo UI" pitchFamily="50" charset="-128"/>
                  <a:ea typeface="Meiryo UI" pitchFamily="50" charset="-128"/>
                  <a:cs typeface="Meiryo UI" pitchFamily="50" charset="-128"/>
                </a:rPr>
                <a:t>＝</a:t>
              </a:r>
              <a:endParaRPr lang="en-US" sz="1600" dirty="0">
                <a:solidFill>
                  <a:schemeClr val="tx1"/>
                </a:solidFill>
                <a:latin typeface="Meiryo UI" pitchFamily="50" charset="-128"/>
                <a:ea typeface="Meiryo UI" pitchFamily="50" charset="-128"/>
                <a:cs typeface="Meiryo UI" pitchFamily="50" charset="-128"/>
              </a:endParaRPr>
            </a:p>
          </p:txBody>
        </p:sp>
        <p:sp>
          <p:nvSpPr>
            <p:cNvPr id="22" name="テキスト ボックス 21"/>
            <p:cNvSpPr txBox="1"/>
            <p:nvPr/>
          </p:nvSpPr>
          <p:spPr>
            <a:xfrm>
              <a:off x="2070770" y="3681413"/>
              <a:ext cx="530225" cy="366712"/>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lIns="36000" rIns="36000">
              <a:spAutoFit/>
            </a:bodyPr>
            <a:lstStyle/>
            <a:p>
              <a:pPr algn="ctr" fontAlgn="auto">
                <a:spcBef>
                  <a:spcPts val="0"/>
                </a:spcBef>
                <a:spcAft>
                  <a:spcPts val="0"/>
                </a:spcAft>
                <a:defRPr/>
              </a:pPr>
              <a:r>
                <a:rPr lang="ja-JP" altLang="en-US" dirty="0">
                  <a:latin typeface="Meiryo UI" pitchFamily="50" charset="-128"/>
                  <a:ea typeface="Meiryo UI" pitchFamily="50" charset="-128"/>
                  <a:cs typeface="Meiryo UI" pitchFamily="50" charset="-128"/>
                </a:rPr>
                <a:t>＝</a:t>
              </a:r>
              <a:endParaRPr lang="en-US" sz="1600" dirty="0">
                <a:latin typeface="Meiryo UI" pitchFamily="50" charset="-128"/>
                <a:ea typeface="Meiryo UI" pitchFamily="50" charset="-128"/>
                <a:cs typeface="Meiryo UI" pitchFamily="50" charset="-128"/>
              </a:endParaRPr>
            </a:p>
          </p:txBody>
        </p:sp>
        <p:sp>
          <p:nvSpPr>
            <p:cNvPr id="23" name="テキスト ボックス 22"/>
            <p:cNvSpPr txBox="1"/>
            <p:nvPr/>
          </p:nvSpPr>
          <p:spPr>
            <a:xfrm>
              <a:off x="2067595" y="4395788"/>
              <a:ext cx="530225" cy="368300"/>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lIns="36000" rIns="36000">
              <a:spAutoFit/>
            </a:bodyPr>
            <a:lstStyle/>
            <a:p>
              <a:pPr algn="ctr" fontAlgn="auto">
                <a:spcBef>
                  <a:spcPts val="0"/>
                </a:spcBef>
                <a:spcAft>
                  <a:spcPts val="0"/>
                </a:spcAft>
                <a:defRPr/>
              </a:pPr>
              <a:r>
                <a:rPr lang="ja-JP" altLang="en-US" dirty="0">
                  <a:latin typeface="Meiryo UI" pitchFamily="50" charset="-128"/>
                  <a:ea typeface="Meiryo UI" pitchFamily="50" charset="-128"/>
                  <a:cs typeface="Meiryo UI" pitchFamily="50" charset="-128"/>
                </a:rPr>
                <a:t>＝</a:t>
              </a:r>
              <a:endParaRPr lang="en-US" sz="1600" dirty="0">
                <a:latin typeface="Meiryo UI" pitchFamily="50" charset="-128"/>
                <a:ea typeface="Meiryo UI" pitchFamily="50" charset="-128"/>
                <a:cs typeface="Meiryo UI" pitchFamily="50" charset="-128"/>
              </a:endParaRPr>
            </a:p>
          </p:txBody>
        </p:sp>
        <p:cxnSp>
          <p:nvCxnSpPr>
            <p:cNvPr id="24" name="直線コネクタ 23"/>
            <p:cNvCxnSpPr/>
            <p:nvPr/>
          </p:nvCxnSpPr>
          <p:spPr>
            <a:xfrm>
              <a:off x="769616" y="1249363"/>
              <a:ext cx="1177925" cy="0"/>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4185890" y="1249363"/>
              <a:ext cx="1177925" cy="0"/>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5784502" y="1249363"/>
              <a:ext cx="1177925" cy="0"/>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テキスト ボックス 77"/>
            <p:cNvSpPr txBox="1">
              <a:spLocks noChangeArrowheads="1"/>
            </p:cNvSpPr>
            <p:nvPr/>
          </p:nvSpPr>
          <p:spPr bwMode="auto">
            <a:xfrm>
              <a:off x="348928" y="1612900"/>
              <a:ext cx="336550" cy="396875"/>
            </a:xfrm>
            <a:prstGeom prst="rect">
              <a:avLst/>
            </a:prstGeom>
            <a:noFill/>
            <a:ln w="9525">
              <a:noFill/>
              <a:miter lim="800000"/>
              <a:headEnd/>
              <a:tailEnd/>
            </a:ln>
          </p:spPr>
          <p:txBody>
            <a:bodyPr lIns="36000" rIns="36000">
              <a:spAutoFit/>
            </a:bodyPr>
            <a:lstStyle/>
            <a:p>
              <a:pPr algn="ctr"/>
              <a:r>
                <a:rPr lang="ja-JP" altLang="en-US" sz="2000" dirty="0">
                  <a:latin typeface="Meiryo UI" pitchFamily="50" charset="-128"/>
                  <a:ea typeface="Meiryo UI" pitchFamily="50" charset="-128"/>
                  <a:cs typeface="Meiryo UI" pitchFamily="50" charset="-128"/>
                </a:rPr>
                <a:t>①</a:t>
              </a:r>
              <a:endParaRPr lang="en-US" altLang="ja-JP" sz="2000" dirty="0">
                <a:latin typeface="Meiryo UI" pitchFamily="50" charset="-128"/>
                <a:ea typeface="Meiryo UI" pitchFamily="50" charset="-128"/>
                <a:cs typeface="Meiryo UI" pitchFamily="50" charset="-128"/>
              </a:endParaRPr>
            </a:p>
          </p:txBody>
        </p:sp>
        <p:sp>
          <p:nvSpPr>
            <p:cNvPr id="28" name="テキスト ボックス 78"/>
            <p:cNvSpPr txBox="1">
              <a:spLocks noChangeArrowheads="1"/>
            </p:cNvSpPr>
            <p:nvPr/>
          </p:nvSpPr>
          <p:spPr bwMode="auto">
            <a:xfrm>
              <a:off x="348928" y="2227263"/>
              <a:ext cx="336550" cy="396875"/>
            </a:xfrm>
            <a:prstGeom prst="rect">
              <a:avLst/>
            </a:prstGeom>
            <a:noFill/>
            <a:ln w="9525">
              <a:noFill/>
              <a:miter lim="800000"/>
              <a:headEnd/>
              <a:tailEnd/>
            </a:ln>
          </p:spPr>
          <p:txBody>
            <a:bodyPr lIns="36000" rIns="36000">
              <a:spAutoFit/>
            </a:bodyPr>
            <a:lstStyle/>
            <a:p>
              <a:pPr algn="ctr"/>
              <a:r>
                <a:rPr lang="ja-JP" altLang="en-US" sz="2000" dirty="0">
                  <a:latin typeface="Meiryo UI" pitchFamily="50" charset="-128"/>
                  <a:ea typeface="Meiryo UI" pitchFamily="50" charset="-128"/>
                  <a:cs typeface="Meiryo UI" pitchFamily="50" charset="-128"/>
                </a:rPr>
                <a:t>②</a:t>
              </a:r>
              <a:endParaRPr lang="en-US" altLang="ja-JP" sz="2000" dirty="0">
                <a:latin typeface="Meiryo UI" pitchFamily="50" charset="-128"/>
                <a:ea typeface="Meiryo UI" pitchFamily="50" charset="-128"/>
                <a:cs typeface="Meiryo UI" pitchFamily="50" charset="-128"/>
              </a:endParaRPr>
            </a:p>
          </p:txBody>
        </p:sp>
        <p:sp>
          <p:nvSpPr>
            <p:cNvPr id="29" name="テキスト ボックス 79"/>
            <p:cNvSpPr txBox="1">
              <a:spLocks noChangeArrowheads="1"/>
            </p:cNvSpPr>
            <p:nvPr/>
          </p:nvSpPr>
          <p:spPr bwMode="auto">
            <a:xfrm>
              <a:off x="348928" y="2952750"/>
              <a:ext cx="336550" cy="396875"/>
            </a:xfrm>
            <a:prstGeom prst="rect">
              <a:avLst/>
            </a:prstGeom>
            <a:noFill/>
            <a:ln w="9525">
              <a:noFill/>
              <a:miter lim="800000"/>
              <a:headEnd/>
              <a:tailEnd/>
            </a:ln>
          </p:spPr>
          <p:txBody>
            <a:bodyPr lIns="36000" rIns="36000">
              <a:spAutoFit/>
            </a:bodyPr>
            <a:lstStyle/>
            <a:p>
              <a:pPr algn="ctr"/>
              <a:r>
                <a:rPr lang="ja-JP" altLang="en-US" sz="2000" dirty="0">
                  <a:latin typeface="Meiryo UI" pitchFamily="50" charset="-128"/>
                  <a:ea typeface="Meiryo UI" pitchFamily="50" charset="-128"/>
                  <a:cs typeface="Meiryo UI" pitchFamily="50" charset="-128"/>
                </a:rPr>
                <a:t>③</a:t>
              </a:r>
              <a:endParaRPr lang="en-US" altLang="ja-JP" sz="2000" dirty="0">
                <a:latin typeface="Meiryo UI" pitchFamily="50" charset="-128"/>
                <a:ea typeface="Meiryo UI" pitchFamily="50" charset="-128"/>
                <a:cs typeface="Meiryo UI" pitchFamily="50" charset="-128"/>
              </a:endParaRPr>
            </a:p>
          </p:txBody>
        </p:sp>
        <p:sp>
          <p:nvSpPr>
            <p:cNvPr id="30" name="テキスト ボックス 80"/>
            <p:cNvSpPr txBox="1">
              <a:spLocks noChangeArrowheads="1"/>
            </p:cNvSpPr>
            <p:nvPr/>
          </p:nvSpPr>
          <p:spPr bwMode="auto">
            <a:xfrm>
              <a:off x="353691" y="3646488"/>
              <a:ext cx="336550" cy="396875"/>
            </a:xfrm>
            <a:prstGeom prst="rect">
              <a:avLst/>
            </a:prstGeom>
            <a:noFill/>
            <a:ln w="9525">
              <a:noFill/>
              <a:miter lim="800000"/>
              <a:headEnd/>
              <a:tailEnd/>
            </a:ln>
          </p:spPr>
          <p:txBody>
            <a:bodyPr lIns="36000" rIns="36000">
              <a:spAutoFit/>
            </a:bodyPr>
            <a:lstStyle/>
            <a:p>
              <a:pPr algn="ctr"/>
              <a:r>
                <a:rPr lang="ja-JP" altLang="en-US" sz="2000" dirty="0">
                  <a:latin typeface="Meiryo UI" pitchFamily="50" charset="-128"/>
                  <a:ea typeface="Meiryo UI" pitchFamily="50" charset="-128"/>
                  <a:cs typeface="Meiryo UI" pitchFamily="50" charset="-128"/>
                </a:rPr>
                <a:t>④</a:t>
              </a:r>
              <a:endParaRPr lang="en-US" altLang="ja-JP" sz="2000" dirty="0">
                <a:latin typeface="Meiryo UI" pitchFamily="50" charset="-128"/>
                <a:ea typeface="Meiryo UI" pitchFamily="50" charset="-128"/>
                <a:cs typeface="Meiryo UI" pitchFamily="50" charset="-128"/>
              </a:endParaRPr>
            </a:p>
          </p:txBody>
        </p:sp>
        <p:sp>
          <p:nvSpPr>
            <p:cNvPr id="31" name="正方形/長方形 30"/>
            <p:cNvSpPr/>
            <p:nvPr/>
          </p:nvSpPr>
          <p:spPr>
            <a:xfrm>
              <a:off x="690241" y="2128838"/>
              <a:ext cx="1380529" cy="619125"/>
            </a:xfrm>
            <a:prstGeom prst="rect">
              <a:avLst/>
            </a:prstGeom>
            <a:solidFill>
              <a:schemeClr val="bg2">
                <a:lumMod val="90000"/>
              </a:schemeClr>
            </a:solidFill>
            <a:ln>
              <a:solidFill>
                <a:schemeClr val="tx1"/>
              </a:solidFill>
            </a:ln>
            <a:effectLst/>
          </p:spPr>
          <p:style>
            <a:lnRef idx="1">
              <a:schemeClr val="accent5"/>
            </a:lnRef>
            <a:fillRef idx="2">
              <a:schemeClr val="accent5"/>
            </a:fillRef>
            <a:effectRef idx="1">
              <a:schemeClr val="accent5"/>
            </a:effectRef>
            <a:fontRef idx="minor">
              <a:schemeClr val="dk1"/>
            </a:fontRef>
          </p:style>
          <p:txBody>
            <a:bodyPr lIns="36000" rIns="36000" anchor="ctr"/>
            <a:lstStyle/>
            <a:p>
              <a:pPr algn="ctr" fontAlgn="auto">
                <a:spcBef>
                  <a:spcPts val="0"/>
                </a:spcBef>
                <a:spcAft>
                  <a:spcPts val="0"/>
                </a:spcAft>
                <a:defRPr/>
              </a:pPr>
              <a:r>
                <a:rPr lang="ja-JP" altLang="en-US" sz="1050" dirty="0">
                  <a:solidFill>
                    <a:schemeClr val="tx1"/>
                  </a:solidFill>
                  <a:latin typeface="Meiryo UI" pitchFamily="50" charset="-128"/>
                  <a:ea typeface="Meiryo UI" pitchFamily="50" charset="-128"/>
                  <a:cs typeface="Meiryo UI" pitchFamily="50" charset="-128"/>
                </a:rPr>
                <a:t>ﾚｾﾌﾟﾄﾃﾞｰﾀの</a:t>
              </a:r>
              <a:endParaRPr lang="en-US" altLang="ja-JP" sz="1050" dirty="0">
                <a:solidFill>
                  <a:schemeClr val="tx1"/>
                </a:solidFill>
                <a:latin typeface="Meiryo UI" pitchFamily="50" charset="-128"/>
                <a:ea typeface="Meiryo UI" pitchFamily="50" charset="-128"/>
                <a:cs typeface="Meiryo UI" pitchFamily="50" charset="-128"/>
              </a:endParaRPr>
            </a:p>
            <a:p>
              <a:pPr algn="ctr" fontAlgn="auto">
                <a:spcBef>
                  <a:spcPts val="0"/>
                </a:spcBef>
                <a:spcAft>
                  <a:spcPts val="0"/>
                </a:spcAft>
                <a:defRPr/>
              </a:pPr>
              <a:r>
                <a:rPr lang="ja-JP" altLang="en-US" sz="1050" dirty="0">
                  <a:solidFill>
                    <a:schemeClr val="tx1"/>
                  </a:solidFill>
                  <a:latin typeface="Meiryo UI" pitchFamily="50" charset="-128"/>
                  <a:ea typeface="Meiryo UI" pitchFamily="50" charset="-128"/>
                  <a:cs typeface="Meiryo UI" pitchFamily="50" charset="-128"/>
                </a:rPr>
                <a:t>戦略的活用</a:t>
              </a:r>
              <a:endParaRPr lang="en-US" sz="1050" dirty="0">
                <a:solidFill>
                  <a:schemeClr val="tx1"/>
                </a:solidFill>
                <a:latin typeface="Meiryo UI" pitchFamily="50" charset="-128"/>
                <a:ea typeface="Meiryo UI" pitchFamily="50" charset="-128"/>
                <a:cs typeface="Meiryo UI" pitchFamily="50" charset="-128"/>
              </a:endParaRPr>
            </a:p>
          </p:txBody>
        </p:sp>
        <p:sp>
          <p:nvSpPr>
            <p:cNvPr id="32" name="正方形/長方形 31"/>
            <p:cNvSpPr/>
            <p:nvPr/>
          </p:nvSpPr>
          <p:spPr>
            <a:xfrm>
              <a:off x="690241" y="2840038"/>
              <a:ext cx="1380529" cy="619125"/>
            </a:xfrm>
            <a:prstGeom prst="rect">
              <a:avLst/>
            </a:prstGeom>
            <a:solidFill>
              <a:schemeClr val="bg2">
                <a:lumMod val="25000"/>
              </a:schemeClr>
            </a:solidFill>
            <a:ln>
              <a:solidFill>
                <a:schemeClr val="tx1"/>
              </a:solidFill>
            </a:ln>
            <a:effectLst/>
          </p:spPr>
          <p:style>
            <a:lnRef idx="1">
              <a:schemeClr val="accent5"/>
            </a:lnRef>
            <a:fillRef idx="2">
              <a:schemeClr val="accent5"/>
            </a:fillRef>
            <a:effectRef idx="1">
              <a:schemeClr val="accent5"/>
            </a:effectRef>
            <a:fontRef idx="minor">
              <a:schemeClr val="dk1"/>
            </a:fontRef>
          </p:style>
          <p:txBody>
            <a:bodyPr lIns="36000" rIns="36000" anchor="ctr"/>
            <a:lstStyle/>
            <a:p>
              <a:pPr algn="ctr" fontAlgn="auto">
                <a:spcBef>
                  <a:spcPts val="0"/>
                </a:spcBef>
                <a:spcAft>
                  <a:spcPts val="0"/>
                </a:spcAft>
                <a:defRPr/>
              </a:pPr>
              <a:r>
                <a:rPr lang="ja-JP" altLang="en-US" sz="1050" dirty="0" smtClean="0">
                  <a:solidFill>
                    <a:schemeClr val="bg1"/>
                  </a:solidFill>
                  <a:latin typeface="Meiryo UI" pitchFamily="50" charset="-128"/>
                  <a:ea typeface="Meiryo UI" pitchFamily="50" charset="-128"/>
                  <a:cs typeface="Meiryo UI" pitchFamily="50" charset="-128"/>
                </a:rPr>
                <a:t>医療情報の電子化とビッグデータの</a:t>
              </a:r>
              <a:endParaRPr lang="en-US" altLang="ja-JP" sz="1050" dirty="0">
                <a:solidFill>
                  <a:schemeClr val="bg1"/>
                </a:solidFill>
                <a:latin typeface="Meiryo UI" pitchFamily="50" charset="-128"/>
                <a:ea typeface="Meiryo UI" pitchFamily="50" charset="-128"/>
                <a:cs typeface="Meiryo UI" pitchFamily="50" charset="-128"/>
              </a:endParaRPr>
            </a:p>
            <a:p>
              <a:pPr algn="ctr" fontAlgn="auto">
                <a:spcBef>
                  <a:spcPts val="0"/>
                </a:spcBef>
                <a:spcAft>
                  <a:spcPts val="0"/>
                </a:spcAft>
                <a:defRPr/>
              </a:pPr>
              <a:r>
                <a:rPr lang="ja-JP" altLang="en-US" sz="1050" dirty="0">
                  <a:solidFill>
                    <a:schemeClr val="bg1"/>
                  </a:solidFill>
                  <a:latin typeface="Meiryo UI" pitchFamily="50" charset="-128"/>
                  <a:ea typeface="Meiryo UI" pitchFamily="50" charset="-128"/>
                  <a:cs typeface="Meiryo UI" pitchFamily="50" charset="-128"/>
                </a:rPr>
                <a:t>戦略的活用</a:t>
              </a:r>
              <a:endParaRPr lang="en-US" sz="1050" dirty="0">
                <a:solidFill>
                  <a:schemeClr val="bg1"/>
                </a:solidFill>
                <a:latin typeface="Meiryo UI" pitchFamily="50" charset="-128"/>
                <a:ea typeface="Meiryo UI" pitchFamily="50" charset="-128"/>
                <a:cs typeface="Meiryo UI" pitchFamily="50" charset="-128"/>
              </a:endParaRPr>
            </a:p>
          </p:txBody>
        </p:sp>
        <p:sp>
          <p:nvSpPr>
            <p:cNvPr id="33" name="正方形/長方形 32"/>
            <p:cNvSpPr/>
            <p:nvPr/>
          </p:nvSpPr>
          <p:spPr>
            <a:xfrm>
              <a:off x="690241" y="3549650"/>
              <a:ext cx="1380529" cy="620713"/>
            </a:xfrm>
            <a:prstGeom prst="rect">
              <a:avLst/>
            </a:prstGeom>
            <a:solidFill>
              <a:schemeClr val="bg1"/>
            </a:solidFill>
            <a:ln>
              <a:solidFill>
                <a:schemeClr val="tx1"/>
              </a:solidFill>
            </a:ln>
            <a:effectLst/>
          </p:spPr>
          <p:style>
            <a:lnRef idx="1">
              <a:schemeClr val="accent5"/>
            </a:lnRef>
            <a:fillRef idx="2">
              <a:schemeClr val="accent5"/>
            </a:fillRef>
            <a:effectRef idx="1">
              <a:schemeClr val="accent5"/>
            </a:effectRef>
            <a:fontRef idx="minor">
              <a:schemeClr val="dk1"/>
            </a:fontRef>
          </p:style>
          <p:txBody>
            <a:bodyPr lIns="36000" rIns="36000" anchor="ctr"/>
            <a:lstStyle/>
            <a:p>
              <a:pPr algn="ctr" fontAlgn="auto">
                <a:spcBef>
                  <a:spcPts val="0"/>
                </a:spcBef>
                <a:spcAft>
                  <a:spcPts val="0"/>
                </a:spcAft>
                <a:defRPr/>
              </a:pPr>
              <a:r>
                <a:rPr lang="ja-JP" altLang="en-US" sz="1050" dirty="0" smtClean="0">
                  <a:solidFill>
                    <a:schemeClr val="tx1"/>
                  </a:solidFill>
                  <a:latin typeface="Meiryo UI" pitchFamily="50" charset="-128"/>
                  <a:ea typeface="Meiryo UI" pitchFamily="50" charset="-128"/>
                  <a:cs typeface="Meiryo UI" pitchFamily="50" charset="-128"/>
                </a:rPr>
                <a:t>地域密着型</a:t>
              </a:r>
              <a:endParaRPr lang="en-US" altLang="ja-JP" sz="1050" dirty="0" smtClean="0">
                <a:solidFill>
                  <a:schemeClr val="tx1"/>
                </a:solidFill>
                <a:latin typeface="Meiryo UI" pitchFamily="50" charset="-128"/>
                <a:ea typeface="Meiryo UI" pitchFamily="50" charset="-128"/>
                <a:cs typeface="Meiryo UI" pitchFamily="50" charset="-128"/>
              </a:endParaRPr>
            </a:p>
            <a:p>
              <a:pPr algn="ctr" fontAlgn="auto">
                <a:spcBef>
                  <a:spcPts val="0"/>
                </a:spcBef>
                <a:spcAft>
                  <a:spcPts val="0"/>
                </a:spcAft>
                <a:defRPr/>
              </a:pPr>
              <a:r>
                <a:rPr lang="ja-JP" altLang="en-US" sz="1050" dirty="0" smtClean="0">
                  <a:solidFill>
                    <a:schemeClr val="tx1"/>
                  </a:solidFill>
                  <a:latin typeface="Meiryo UI" pitchFamily="50" charset="-128"/>
                  <a:ea typeface="Meiryo UI" pitchFamily="50" charset="-128"/>
                  <a:cs typeface="Meiryo UI" pitchFamily="50" charset="-128"/>
                </a:rPr>
                <a:t>医療</a:t>
              </a:r>
              <a:r>
                <a:rPr lang="ja-JP" altLang="en-US" sz="1050" dirty="0">
                  <a:solidFill>
                    <a:schemeClr val="tx1"/>
                  </a:solidFill>
                  <a:latin typeface="Meiryo UI" pitchFamily="50" charset="-128"/>
                  <a:ea typeface="Meiryo UI" pitchFamily="50" charset="-128"/>
                  <a:cs typeface="Meiryo UI" pitchFamily="50" charset="-128"/>
                </a:rPr>
                <a:t>・介護</a:t>
              </a:r>
              <a:r>
                <a:rPr lang="ja-JP" altLang="en-US" sz="1050" dirty="0" smtClean="0">
                  <a:solidFill>
                    <a:schemeClr val="tx1"/>
                  </a:solidFill>
                  <a:latin typeface="Meiryo UI" pitchFamily="50" charset="-128"/>
                  <a:ea typeface="Meiryo UI" pitchFamily="50" charset="-128"/>
                  <a:cs typeface="Meiryo UI" pitchFamily="50" charset="-128"/>
                </a:rPr>
                <a:t>連携</a:t>
              </a:r>
              <a:endParaRPr lang="en-US" altLang="ja-JP" sz="1050" dirty="0" smtClean="0">
                <a:solidFill>
                  <a:schemeClr val="tx1"/>
                </a:solidFill>
                <a:latin typeface="Meiryo UI" pitchFamily="50" charset="-128"/>
                <a:ea typeface="Meiryo UI" pitchFamily="50" charset="-128"/>
                <a:cs typeface="Meiryo UI" pitchFamily="50" charset="-128"/>
              </a:endParaRPr>
            </a:p>
            <a:p>
              <a:pPr algn="ctr" fontAlgn="auto">
                <a:spcBef>
                  <a:spcPts val="0"/>
                </a:spcBef>
                <a:spcAft>
                  <a:spcPts val="0"/>
                </a:spcAft>
                <a:defRPr/>
              </a:pPr>
              <a:r>
                <a:rPr lang="ja-JP" altLang="en-US" sz="1050" dirty="0" smtClean="0">
                  <a:solidFill>
                    <a:schemeClr val="tx1"/>
                  </a:solidFill>
                  <a:latin typeface="Meiryo UI" pitchFamily="50" charset="-128"/>
                  <a:ea typeface="Meiryo UI" pitchFamily="50" charset="-128"/>
                  <a:cs typeface="Meiryo UI" pitchFamily="50" charset="-128"/>
                </a:rPr>
                <a:t>最適モデル</a:t>
              </a:r>
              <a:r>
                <a:rPr lang="ja-JP" altLang="en-US" sz="1050" dirty="0">
                  <a:solidFill>
                    <a:schemeClr val="tx1"/>
                  </a:solidFill>
                  <a:latin typeface="Meiryo UI" pitchFamily="50" charset="-128"/>
                  <a:ea typeface="Meiryo UI" pitchFamily="50" charset="-128"/>
                  <a:cs typeface="Meiryo UI" pitchFamily="50" charset="-128"/>
                </a:rPr>
                <a:t>実現</a:t>
              </a:r>
              <a:endParaRPr lang="en-US" sz="1050" dirty="0">
                <a:solidFill>
                  <a:schemeClr val="tx1"/>
                </a:solidFill>
                <a:latin typeface="Meiryo UI" pitchFamily="50" charset="-128"/>
                <a:ea typeface="Meiryo UI" pitchFamily="50" charset="-128"/>
                <a:cs typeface="Meiryo UI" pitchFamily="50" charset="-128"/>
              </a:endParaRPr>
            </a:p>
          </p:txBody>
        </p:sp>
        <p:sp>
          <p:nvSpPr>
            <p:cNvPr id="34" name="正方形/長方形 33"/>
            <p:cNvSpPr/>
            <p:nvPr/>
          </p:nvSpPr>
          <p:spPr>
            <a:xfrm>
              <a:off x="685478" y="4283075"/>
              <a:ext cx="1382244" cy="619125"/>
            </a:xfrm>
            <a:prstGeom prst="rect">
              <a:avLst/>
            </a:prstGeom>
            <a:solidFill>
              <a:schemeClr val="bg2">
                <a:lumMod val="90000"/>
              </a:schemeClr>
            </a:solidFill>
            <a:ln>
              <a:solidFill>
                <a:schemeClr val="tx1"/>
              </a:solidFill>
            </a:ln>
            <a:effectLst/>
          </p:spPr>
          <p:style>
            <a:lnRef idx="1">
              <a:schemeClr val="accent5"/>
            </a:lnRef>
            <a:fillRef idx="2">
              <a:schemeClr val="accent5"/>
            </a:fillRef>
            <a:effectRef idx="1">
              <a:schemeClr val="accent5"/>
            </a:effectRef>
            <a:fontRef idx="minor">
              <a:schemeClr val="dk1"/>
            </a:fontRef>
          </p:style>
          <p:txBody>
            <a:bodyPr lIns="36000" rIns="36000" anchor="ctr"/>
            <a:lstStyle/>
            <a:p>
              <a:pPr algn="ctr" fontAlgn="auto">
                <a:spcBef>
                  <a:spcPts val="0"/>
                </a:spcBef>
                <a:spcAft>
                  <a:spcPts val="0"/>
                </a:spcAft>
                <a:defRPr/>
              </a:pPr>
              <a:r>
                <a:rPr lang="ja-JP" altLang="en-US" sz="1000" dirty="0" smtClean="0">
                  <a:solidFill>
                    <a:schemeClr val="tx1"/>
                  </a:solidFill>
                  <a:latin typeface="Meiryo UI" pitchFamily="50" charset="-128"/>
                  <a:ea typeface="Meiryo UI" pitchFamily="50" charset="-128"/>
                  <a:cs typeface="Meiryo UI" pitchFamily="50" charset="-128"/>
                </a:rPr>
                <a:t>増益モデル型</a:t>
              </a:r>
              <a:endParaRPr lang="en-US" altLang="ja-JP" sz="1000" dirty="0" smtClean="0">
                <a:solidFill>
                  <a:schemeClr val="tx1"/>
                </a:solidFill>
                <a:latin typeface="Meiryo UI" pitchFamily="50" charset="-128"/>
                <a:ea typeface="Meiryo UI" pitchFamily="50" charset="-128"/>
                <a:cs typeface="Meiryo UI" pitchFamily="50" charset="-128"/>
              </a:endParaRPr>
            </a:p>
            <a:p>
              <a:pPr algn="ctr" fontAlgn="auto">
                <a:spcBef>
                  <a:spcPts val="0"/>
                </a:spcBef>
                <a:spcAft>
                  <a:spcPts val="0"/>
                </a:spcAft>
                <a:defRPr/>
              </a:pPr>
              <a:r>
                <a:rPr lang="ja-JP" altLang="en-US" sz="1000" dirty="0" smtClean="0">
                  <a:solidFill>
                    <a:schemeClr val="tx1"/>
                  </a:solidFill>
                  <a:latin typeface="Meiryo UI" pitchFamily="50" charset="-128"/>
                  <a:ea typeface="Meiryo UI" pitchFamily="50" charset="-128"/>
                  <a:cs typeface="Meiryo UI" pitchFamily="50" charset="-128"/>
                </a:rPr>
                <a:t>民間</a:t>
              </a:r>
              <a:r>
                <a:rPr lang="ja-JP" altLang="en-US" sz="1000" dirty="0">
                  <a:solidFill>
                    <a:schemeClr val="tx1"/>
                  </a:solidFill>
                  <a:latin typeface="Meiryo UI" pitchFamily="50" charset="-128"/>
                  <a:ea typeface="Meiryo UI" pitchFamily="50" charset="-128"/>
                  <a:cs typeface="Meiryo UI" pitchFamily="50" charset="-128"/>
                </a:rPr>
                <a:t>病院</a:t>
              </a:r>
              <a:r>
                <a:rPr lang="ja-JP" altLang="en-US" sz="1000" dirty="0" smtClean="0">
                  <a:solidFill>
                    <a:schemeClr val="tx1"/>
                  </a:solidFill>
                  <a:latin typeface="Meiryo UI" pitchFamily="50" charset="-128"/>
                  <a:ea typeface="Meiryo UI" pitchFamily="50" charset="-128"/>
                  <a:cs typeface="Meiryo UI" pitchFamily="50" charset="-128"/>
                </a:rPr>
                <a:t>の高度化・</a:t>
              </a:r>
              <a:endParaRPr lang="en-US" altLang="ja-JP" sz="1000" dirty="0" smtClean="0">
                <a:solidFill>
                  <a:schemeClr val="tx1"/>
                </a:solidFill>
                <a:latin typeface="Meiryo UI" pitchFamily="50" charset="-128"/>
                <a:ea typeface="Meiryo UI" pitchFamily="50" charset="-128"/>
                <a:cs typeface="Meiryo UI" pitchFamily="50" charset="-128"/>
              </a:endParaRPr>
            </a:p>
            <a:p>
              <a:pPr algn="ctr" fontAlgn="auto">
                <a:spcBef>
                  <a:spcPts val="0"/>
                </a:spcBef>
                <a:spcAft>
                  <a:spcPts val="0"/>
                </a:spcAft>
                <a:defRPr/>
              </a:pPr>
              <a:r>
                <a:rPr lang="ja-JP" altLang="en-US" sz="1000" dirty="0" smtClean="0">
                  <a:solidFill>
                    <a:schemeClr val="tx1"/>
                  </a:solidFill>
                  <a:latin typeface="Meiryo UI" pitchFamily="50" charset="-128"/>
                  <a:ea typeface="Meiryo UI" pitchFamily="50" charset="-128"/>
                  <a:cs typeface="Meiryo UI" pitchFamily="50" charset="-128"/>
                </a:rPr>
                <a:t>経営基盤</a:t>
              </a:r>
              <a:r>
                <a:rPr lang="ja-JP" altLang="en-US" sz="1000" dirty="0">
                  <a:solidFill>
                    <a:schemeClr val="tx1"/>
                  </a:solidFill>
                  <a:latin typeface="Meiryo UI" pitchFamily="50" charset="-128"/>
                  <a:ea typeface="Meiryo UI" pitchFamily="50" charset="-128"/>
                  <a:cs typeface="Meiryo UI" pitchFamily="50" charset="-128"/>
                </a:rPr>
                <a:t>強化</a:t>
              </a:r>
              <a:endParaRPr lang="en-US" sz="1000" dirty="0">
                <a:solidFill>
                  <a:schemeClr val="tx1"/>
                </a:solidFill>
                <a:latin typeface="Meiryo UI" pitchFamily="50" charset="-128"/>
                <a:ea typeface="Meiryo UI" pitchFamily="50" charset="-128"/>
                <a:cs typeface="Meiryo UI" pitchFamily="50" charset="-128"/>
              </a:endParaRPr>
            </a:p>
          </p:txBody>
        </p:sp>
        <p:sp>
          <p:nvSpPr>
            <p:cNvPr id="35" name="正方形/長方形 34"/>
            <p:cNvSpPr/>
            <p:nvPr/>
          </p:nvSpPr>
          <p:spPr>
            <a:xfrm>
              <a:off x="690241" y="5029200"/>
              <a:ext cx="1380529" cy="619125"/>
            </a:xfrm>
            <a:prstGeom prst="rect">
              <a:avLst/>
            </a:prstGeom>
            <a:solidFill>
              <a:schemeClr val="bg2">
                <a:lumMod val="25000"/>
              </a:schemeClr>
            </a:solidFill>
            <a:ln>
              <a:solidFill>
                <a:schemeClr val="tx1"/>
              </a:solidFill>
            </a:ln>
            <a:effectLst/>
          </p:spPr>
          <p:style>
            <a:lnRef idx="1">
              <a:schemeClr val="accent5"/>
            </a:lnRef>
            <a:fillRef idx="2">
              <a:schemeClr val="accent5"/>
            </a:fillRef>
            <a:effectRef idx="1">
              <a:schemeClr val="accent5"/>
            </a:effectRef>
            <a:fontRef idx="minor">
              <a:schemeClr val="dk1"/>
            </a:fontRef>
          </p:style>
          <p:txBody>
            <a:bodyPr lIns="36000" rIns="36000" anchor="ctr"/>
            <a:lstStyle/>
            <a:p>
              <a:pPr algn="ctr" fontAlgn="auto">
                <a:spcBef>
                  <a:spcPts val="0"/>
                </a:spcBef>
                <a:spcAft>
                  <a:spcPts val="0"/>
                </a:spcAft>
                <a:defRPr/>
              </a:pPr>
              <a:r>
                <a:rPr lang="ja-JP" altLang="en-US" sz="1050" dirty="0" smtClean="0">
                  <a:solidFill>
                    <a:schemeClr val="bg1"/>
                  </a:solidFill>
                  <a:latin typeface="Meiryo UI" pitchFamily="50" charset="-128"/>
                  <a:ea typeface="Meiryo UI" pitchFamily="50" charset="-128"/>
                  <a:cs typeface="Meiryo UI" pitchFamily="50" charset="-128"/>
                </a:rPr>
                <a:t>スマートエイジング・</a:t>
              </a:r>
              <a:endParaRPr lang="en-US" altLang="ja-JP" sz="1050" dirty="0">
                <a:solidFill>
                  <a:schemeClr val="bg1"/>
                </a:solidFill>
                <a:latin typeface="Meiryo UI" pitchFamily="50" charset="-128"/>
                <a:ea typeface="Meiryo UI" pitchFamily="50" charset="-128"/>
                <a:cs typeface="Meiryo UI" pitchFamily="50" charset="-128"/>
              </a:endParaRPr>
            </a:p>
            <a:p>
              <a:pPr algn="ctr" fontAlgn="auto">
                <a:spcBef>
                  <a:spcPts val="0"/>
                </a:spcBef>
                <a:spcAft>
                  <a:spcPts val="0"/>
                </a:spcAft>
                <a:defRPr/>
              </a:pPr>
              <a:r>
                <a:rPr lang="ja-JP" altLang="en-US" sz="1050" dirty="0">
                  <a:solidFill>
                    <a:schemeClr val="bg1"/>
                  </a:solidFill>
                  <a:latin typeface="Meiryo UI" pitchFamily="50" charset="-128"/>
                  <a:ea typeface="Meiryo UI" pitchFamily="50" charset="-128"/>
                  <a:cs typeface="Meiryo UI" pitchFamily="50" charset="-128"/>
                </a:rPr>
                <a:t>シティ</a:t>
              </a:r>
            </a:p>
          </p:txBody>
        </p:sp>
        <p:sp>
          <p:nvSpPr>
            <p:cNvPr id="36" name="正方形/長方形 35"/>
            <p:cNvSpPr/>
            <p:nvPr/>
          </p:nvSpPr>
          <p:spPr>
            <a:xfrm>
              <a:off x="685478" y="5791200"/>
              <a:ext cx="1382244" cy="620713"/>
            </a:xfrm>
            <a:prstGeom prst="rect">
              <a:avLst/>
            </a:prstGeom>
            <a:solidFill>
              <a:schemeClr val="bg2">
                <a:lumMod val="25000"/>
              </a:schemeClr>
            </a:solidFill>
            <a:ln>
              <a:solidFill>
                <a:schemeClr val="tx1"/>
              </a:solidFill>
            </a:ln>
            <a:effectLst/>
          </p:spPr>
          <p:style>
            <a:lnRef idx="1">
              <a:schemeClr val="accent5"/>
            </a:lnRef>
            <a:fillRef idx="2">
              <a:schemeClr val="accent5"/>
            </a:fillRef>
            <a:effectRef idx="1">
              <a:schemeClr val="accent5"/>
            </a:effectRef>
            <a:fontRef idx="minor">
              <a:schemeClr val="dk1"/>
            </a:fontRef>
          </p:style>
          <p:txBody>
            <a:bodyPr lIns="36000" rIns="36000" anchor="ctr"/>
            <a:lstStyle/>
            <a:p>
              <a:pPr algn="ctr" fontAlgn="auto">
                <a:spcBef>
                  <a:spcPts val="0"/>
                </a:spcBef>
                <a:spcAft>
                  <a:spcPts val="0"/>
                </a:spcAft>
                <a:defRPr/>
              </a:pPr>
              <a:r>
                <a:rPr lang="ja-JP" altLang="en-US" sz="1050" dirty="0" smtClean="0">
                  <a:solidFill>
                    <a:schemeClr val="bg1"/>
                  </a:solidFill>
                  <a:latin typeface="Meiryo UI" pitchFamily="50" charset="-128"/>
                  <a:ea typeface="Meiryo UI" pitchFamily="50" charset="-128"/>
                  <a:cs typeface="Meiryo UI" pitchFamily="50" charset="-128"/>
                </a:rPr>
                <a:t>スマートエイジング・</a:t>
              </a:r>
              <a:endParaRPr lang="en-US" altLang="ja-JP" sz="1050" dirty="0" smtClean="0">
                <a:solidFill>
                  <a:schemeClr val="bg1"/>
                </a:solidFill>
                <a:latin typeface="Meiryo UI" pitchFamily="50" charset="-128"/>
                <a:ea typeface="Meiryo UI" pitchFamily="50" charset="-128"/>
                <a:cs typeface="Meiryo UI" pitchFamily="50" charset="-128"/>
              </a:endParaRPr>
            </a:p>
            <a:p>
              <a:pPr algn="ctr" fontAlgn="auto">
                <a:spcBef>
                  <a:spcPts val="0"/>
                </a:spcBef>
                <a:spcAft>
                  <a:spcPts val="0"/>
                </a:spcAft>
                <a:defRPr/>
              </a:pPr>
              <a:r>
                <a:rPr lang="ja-JP" altLang="en-US" sz="1050" dirty="0" smtClean="0">
                  <a:solidFill>
                    <a:schemeClr val="bg1"/>
                  </a:solidFill>
                  <a:latin typeface="Meiryo UI" pitchFamily="50" charset="-128"/>
                  <a:ea typeface="Meiryo UI" pitchFamily="50" charset="-128"/>
                  <a:cs typeface="Meiryo UI" pitchFamily="50" charset="-128"/>
                </a:rPr>
                <a:t>バレー構想</a:t>
              </a:r>
              <a:endParaRPr lang="en-US" altLang="ja-JP" sz="1050" dirty="0" smtClean="0">
                <a:solidFill>
                  <a:schemeClr val="bg1"/>
                </a:solidFill>
                <a:latin typeface="Meiryo UI" pitchFamily="50" charset="-128"/>
                <a:ea typeface="Meiryo UI" pitchFamily="50" charset="-128"/>
                <a:cs typeface="Meiryo UI" pitchFamily="50" charset="-128"/>
              </a:endParaRPr>
            </a:p>
            <a:p>
              <a:pPr algn="ctr" fontAlgn="auto">
                <a:spcBef>
                  <a:spcPts val="0"/>
                </a:spcBef>
                <a:spcAft>
                  <a:spcPts val="0"/>
                </a:spcAft>
                <a:defRPr/>
              </a:pPr>
              <a:r>
                <a:rPr lang="ja-JP" altLang="en-US" sz="1050" dirty="0" smtClean="0">
                  <a:solidFill>
                    <a:schemeClr val="bg1"/>
                  </a:solidFill>
                  <a:latin typeface="Meiryo UI" pitchFamily="50" charset="-128"/>
                  <a:ea typeface="Meiryo UI" pitchFamily="50" charset="-128"/>
                  <a:cs typeface="Meiryo UI" pitchFamily="50" charset="-128"/>
                </a:rPr>
                <a:t>（産業振興）</a:t>
              </a:r>
              <a:endParaRPr lang="en-US" sz="1050" dirty="0">
                <a:solidFill>
                  <a:schemeClr val="bg1"/>
                </a:solidFill>
                <a:latin typeface="Meiryo UI" pitchFamily="50" charset="-128"/>
                <a:ea typeface="Meiryo UI" pitchFamily="50" charset="-128"/>
                <a:cs typeface="Meiryo UI" pitchFamily="50" charset="-128"/>
              </a:endParaRPr>
            </a:p>
          </p:txBody>
        </p:sp>
        <p:sp>
          <p:nvSpPr>
            <p:cNvPr id="37" name="正方形/長方形 36"/>
            <p:cNvSpPr/>
            <p:nvPr/>
          </p:nvSpPr>
          <p:spPr>
            <a:xfrm>
              <a:off x="4135090" y="1419225"/>
              <a:ext cx="1277937" cy="620713"/>
            </a:xfrm>
            <a:prstGeom prst="rect">
              <a:avLst/>
            </a:prstGeom>
            <a:noFill/>
            <a:ln>
              <a:solidFill>
                <a:schemeClr val="tx1"/>
              </a:solidFill>
            </a:ln>
            <a:effectLst/>
          </p:spPr>
          <p:style>
            <a:lnRef idx="1">
              <a:schemeClr val="accent5"/>
            </a:lnRef>
            <a:fillRef idx="2">
              <a:schemeClr val="accent5"/>
            </a:fillRef>
            <a:effectRef idx="1">
              <a:schemeClr val="accent5"/>
            </a:effectRef>
            <a:fontRef idx="minor">
              <a:schemeClr val="dk1"/>
            </a:fontRef>
          </p:style>
          <p:txBody>
            <a:bodyPr lIns="36000" rIns="36000" anchor="ctr"/>
            <a:lstStyle/>
            <a:p>
              <a:pPr algn="ctr" fontAlgn="auto">
                <a:spcBef>
                  <a:spcPts val="0"/>
                </a:spcBef>
                <a:spcAft>
                  <a:spcPts val="0"/>
                </a:spcAft>
                <a:defRPr/>
              </a:pPr>
              <a:r>
                <a:rPr lang="ja-JP" altLang="en-US" sz="1050" dirty="0">
                  <a:solidFill>
                    <a:schemeClr val="tx1"/>
                  </a:solidFill>
                  <a:latin typeface="Meiryo UI" pitchFamily="50" charset="-128"/>
                  <a:ea typeface="Meiryo UI" pitchFamily="50" charset="-128"/>
                  <a:cs typeface="Meiryo UI" pitchFamily="50" charset="-128"/>
                </a:rPr>
                <a:t>主役は消費者</a:t>
              </a:r>
              <a:endParaRPr lang="en-US" altLang="ja-JP" sz="1050" dirty="0">
                <a:solidFill>
                  <a:schemeClr val="tx1"/>
                </a:solidFill>
                <a:latin typeface="Meiryo UI" pitchFamily="50" charset="-128"/>
                <a:ea typeface="Meiryo UI" pitchFamily="50" charset="-128"/>
                <a:cs typeface="Meiryo UI" pitchFamily="50" charset="-128"/>
              </a:endParaRPr>
            </a:p>
            <a:p>
              <a:pPr algn="ctr" fontAlgn="auto">
                <a:spcBef>
                  <a:spcPts val="0"/>
                </a:spcBef>
                <a:spcAft>
                  <a:spcPts val="0"/>
                </a:spcAft>
                <a:defRPr/>
              </a:pPr>
              <a:r>
                <a:rPr lang="ja-JP" altLang="en-US" sz="1050" dirty="0">
                  <a:solidFill>
                    <a:schemeClr val="tx1"/>
                  </a:solidFill>
                  <a:latin typeface="Meiryo UI" pitchFamily="50" charset="-128"/>
                  <a:ea typeface="Meiryo UI" pitchFamily="50" charset="-128"/>
                  <a:cs typeface="Meiryo UI" pitchFamily="50" charset="-128"/>
                </a:rPr>
                <a:t>治療から予防へ</a:t>
              </a:r>
              <a:endParaRPr lang="en-US" altLang="ja-JP" sz="1050" dirty="0">
                <a:solidFill>
                  <a:schemeClr val="tx1"/>
                </a:solidFill>
                <a:latin typeface="Meiryo UI" pitchFamily="50" charset="-128"/>
                <a:ea typeface="Meiryo UI" pitchFamily="50" charset="-128"/>
                <a:cs typeface="Meiryo UI" pitchFamily="50" charset="-128"/>
              </a:endParaRPr>
            </a:p>
          </p:txBody>
        </p:sp>
        <p:sp>
          <p:nvSpPr>
            <p:cNvPr id="38" name="テキスト ボックス 96"/>
            <p:cNvSpPr txBox="1">
              <a:spLocks noChangeArrowheads="1"/>
            </p:cNvSpPr>
            <p:nvPr/>
          </p:nvSpPr>
          <p:spPr bwMode="auto">
            <a:xfrm>
              <a:off x="337816" y="4395788"/>
              <a:ext cx="336550" cy="396875"/>
            </a:xfrm>
            <a:prstGeom prst="rect">
              <a:avLst/>
            </a:prstGeom>
            <a:noFill/>
            <a:ln w="9525">
              <a:noFill/>
              <a:miter lim="800000"/>
              <a:headEnd/>
              <a:tailEnd/>
            </a:ln>
          </p:spPr>
          <p:txBody>
            <a:bodyPr lIns="36000" rIns="36000">
              <a:spAutoFit/>
            </a:bodyPr>
            <a:lstStyle/>
            <a:p>
              <a:pPr algn="ctr"/>
              <a:r>
                <a:rPr lang="ja-JP" altLang="en-US" sz="2000" dirty="0">
                  <a:latin typeface="Meiryo UI" pitchFamily="50" charset="-128"/>
                  <a:ea typeface="Meiryo UI" pitchFamily="50" charset="-128"/>
                  <a:cs typeface="Meiryo UI" pitchFamily="50" charset="-128"/>
                </a:rPr>
                <a:t>⑤</a:t>
              </a:r>
              <a:endParaRPr lang="en-US" altLang="ja-JP" sz="2000" dirty="0">
                <a:latin typeface="Meiryo UI" pitchFamily="50" charset="-128"/>
                <a:ea typeface="Meiryo UI" pitchFamily="50" charset="-128"/>
                <a:cs typeface="Meiryo UI" pitchFamily="50" charset="-128"/>
              </a:endParaRPr>
            </a:p>
          </p:txBody>
        </p:sp>
        <p:sp>
          <p:nvSpPr>
            <p:cNvPr id="39" name="テキスト ボックス 97"/>
            <p:cNvSpPr txBox="1">
              <a:spLocks noChangeArrowheads="1"/>
            </p:cNvSpPr>
            <p:nvPr/>
          </p:nvSpPr>
          <p:spPr bwMode="auto">
            <a:xfrm>
              <a:off x="348928" y="5126038"/>
              <a:ext cx="336550" cy="396875"/>
            </a:xfrm>
            <a:prstGeom prst="rect">
              <a:avLst/>
            </a:prstGeom>
            <a:noFill/>
            <a:ln w="9525">
              <a:noFill/>
              <a:miter lim="800000"/>
              <a:headEnd/>
              <a:tailEnd/>
            </a:ln>
          </p:spPr>
          <p:txBody>
            <a:bodyPr lIns="36000" rIns="36000">
              <a:spAutoFit/>
            </a:bodyPr>
            <a:lstStyle/>
            <a:p>
              <a:pPr algn="ctr"/>
              <a:r>
                <a:rPr lang="ja-JP" altLang="en-US" sz="2000" dirty="0">
                  <a:latin typeface="Meiryo UI" pitchFamily="50" charset="-128"/>
                  <a:ea typeface="Meiryo UI" pitchFamily="50" charset="-128"/>
                  <a:cs typeface="Meiryo UI" pitchFamily="50" charset="-128"/>
                </a:rPr>
                <a:t>⑥</a:t>
              </a:r>
              <a:endParaRPr lang="en-US" altLang="ja-JP" sz="2000" dirty="0">
                <a:latin typeface="Meiryo UI" pitchFamily="50" charset="-128"/>
                <a:ea typeface="Meiryo UI" pitchFamily="50" charset="-128"/>
                <a:cs typeface="Meiryo UI" pitchFamily="50" charset="-128"/>
              </a:endParaRPr>
            </a:p>
          </p:txBody>
        </p:sp>
        <p:sp>
          <p:nvSpPr>
            <p:cNvPr id="40" name="テキスト ボックス 98"/>
            <p:cNvSpPr txBox="1">
              <a:spLocks noChangeArrowheads="1"/>
            </p:cNvSpPr>
            <p:nvPr/>
          </p:nvSpPr>
          <p:spPr bwMode="auto">
            <a:xfrm>
              <a:off x="323528" y="5888038"/>
              <a:ext cx="336550" cy="396875"/>
            </a:xfrm>
            <a:prstGeom prst="rect">
              <a:avLst/>
            </a:prstGeom>
            <a:noFill/>
            <a:ln w="9525">
              <a:noFill/>
              <a:miter lim="800000"/>
              <a:headEnd/>
              <a:tailEnd/>
            </a:ln>
          </p:spPr>
          <p:txBody>
            <a:bodyPr lIns="36000" rIns="36000">
              <a:spAutoFit/>
            </a:bodyPr>
            <a:lstStyle/>
            <a:p>
              <a:pPr algn="ctr"/>
              <a:r>
                <a:rPr lang="ja-JP" altLang="en-US" sz="2000" dirty="0">
                  <a:latin typeface="Meiryo UI" pitchFamily="50" charset="-128"/>
                  <a:ea typeface="Meiryo UI" pitchFamily="50" charset="-128"/>
                  <a:cs typeface="Meiryo UI" pitchFamily="50" charset="-128"/>
                </a:rPr>
                <a:t>⑦</a:t>
              </a:r>
              <a:endParaRPr lang="en-US" altLang="ja-JP" sz="2000" dirty="0">
                <a:latin typeface="Meiryo UI" pitchFamily="50" charset="-128"/>
                <a:ea typeface="Meiryo UI" pitchFamily="50" charset="-128"/>
                <a:cs typeface="Meiryo UI" pitchFamily="50" charset="-128"/>
              </a:endParaRPr>
            </a:p>
          </p:txBody>
        </p:sp>
        <p:sp>
          <p:nvSpPr>
            <p:cNvPr id="41" name="テキスト ボックス 40"/>
            <p:cNvSpPr txBox="1"/>
            <p:nvPr/>
          </p:nvSpPr>
          <p:spPr>
            <a:xfrm>
              <a:off x="2051720" y="2982913"/>
              <a:ext cx="531812" cy="368300"/>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lIns="36000" rIns="36000">
              <a:spAutoFit/>
            </a:bodyPr>
            <a:lstStyle/>
            <a:p>
              <a:pPr algn="ctr" fontAlgn="auto">
                <a:spcBef>
                  <a:spcPts val="0"/>
                </a:spcBef>
                <a:spcAft>
                  <a:spcPts val="0"/>
                </a:spcAft>
                <a:defRPr/>
              </a:pPr>
              <a:r>
                <a:rPr lang="ja-JP" altLang="en-US" dirty="0">
                  <a:latin typeface="Meiryo UI" pitchFamily="50" charset="-128"/>
                  <a:ea typeface="Meiryo UI" pitchFamily="50" charset="-128"/>
                  <a:cs typeface="Meiryo UI" pitchFamily="50" charset="-128"/>
                </a:rPr>
                <a:t>＝</a:t>
              </a:r>
              <a:endParaRPr lang="en-US" dirty="0">
                <a:latin typeface="Meiryo UI" pitchFamily="50" charset="-128"/>
                <a:ea typeface="Meiryo UI" pitchFamily="50" charset="-128"/>
                <a:cs typeface="Meiryo UI" pitchFamily="50" charset="-128"/>
              </a:endParaRPr>
            </a:p>
          </p:txBody>
        </p:sp>
        <p:sp>
          <p:nvSpPr>
            <p:cNvPr id="42" name="テキスト ボックス 41"/>
            <p:cNvSpPr txBox="1"/>
            <p:nvPr/>
          </p:nvSpPr>
          <p:spPr>
            <a:xfrm>
              <a:off x="2070770" y="5127625"/>
              <a:ext cx="530225" cy="366713"/>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lIns="36000" rIns="36000">
              <a:spAutoFit/>
            </a:bodyPr>
            <a:lstStyle/>
            <a:p>
              <a:pPr algn="ctr" fontAlgn="auto">
                <a:spcBef>
                  <a:spcPts val="0"/>
                </a:spcBef>
                <a:spcAft>
                  <a:spcPts val="0"/>
                </a:spcAft>
                <a:defRPr/>
              </a:pPr>
              <a:r>
                <a:rPr lang="ja-JP" altLang="en-US" dirty="0">
                  <a:latin typeface="Meiryo UI" pitchFamily="50" charset="-128"/>
                  <a:ea typeface="Meiryo UI" pitchFamily="50" charset="-128"/>
                  <a:cs typeface="Meiryo UI" pitchFamily="50" charset="-128"/>
                </a:rPr>
                <a:t>＝</a:t>
              </a:r>
              <a:endParaRPr lang="en-US" dirty="0">
                <a:latin typeface="Meiryo UI" pitchFamily="50" charset="-128"/>
                <a:ea typeface="Meiryo UI" pitchFamily="50" charset="-128"/>
                <a:cs typeface="Meiryo UI" pitchFamily="50" charset="-128"/>
              </a:endParaRPr>
            </a:p>
          </p:txBody>
        </p:sp>
        <p:sp>
          <p:nvSpPr>
            <p:cNvPr id="43" name="テキスト ボックス 42"/>
            <p:cNvSpPr txBox="1"/>
            <p:nvPr/>
          </p:nvSpPr>
          <p:spPr>
            <a:xfrm>
              <a:off x="2070770" y="5922963"/>
              <a:ext cx="530225" cy="366712"/>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lIns="36000" rIns="36000">
              <a:spAutoFit/>
            </a:bodyPr>
            <a:lstStyle/>
            <a:p>
              <a:pPr algn="ctr" fontAlgn="auto">
                <a:spcBef>
                  <a:spcPts val="0"/>
                </a:spcBef>
                <a:spcAft>
                  <a:spcPts val="0"/>
                </a:spcAft>
                <a:defRPr/>
              </a:pPr>
              <a:r>
                <a:rPr lang="ja-JP" altLang="en-US" dirty="0">
                  <a:latin typeface="Meiryo UI" pitchFamily="50" charset="-128"/>
                  <a:ea typeface="Meiryo UI" pitchFamily="50" charset="-128"/>
                  <a:cs typeface="Meiryo UI" pitchFamily="50" charset="-128"/>
                </a:rPr>
                <a:t>＝</a:t>
              </a:r>
              <a:endParaRPr lang="en-US" sz="1600" dirty="0">
                <a:latin typeface="Meiryo UI" pitchFamily="50" charset="-128"/>
                <a:ea typeface="Meiryo UI" pitchFamily="50" charset="-128"/>
                <a:cs typeface="Meiryo UI" pitchFamily="50" charset="-128"/>
              </a:endParaRPr>
            </a:p>
          </p:txBody>
        </p:sp>
        <p:sp>
          <p:nvSpPr>
            <p:cNvPr id="44" name="正方形/長方形 43"/>
            <p:cNvSpPr/>
            <p:nvPr/>
          </p:nvSpPr>
          <p:spPr>
            <a:xfrm>
              <a:off x="4135090" y="2139950"/>
              <a:ext cx="1279525" cy="620713"/>
            </a:xfrm>
            <a:prstGeom prst="rect">
              <a:avLst/>
            </a:prstGeom>
            <a:solidFill>
              <a:schemeClr val="bg2">
                <a:lumMod val="90000"/>
              </a:schemeClr>
            </a:solidFill>
            <a:ln>
              <a:solidFill>
                <a:schemeClr val="tx1"/>
              </a:solidFill>
            </a:ln>
            <a:effectLst/>
          </p:spPr>
          <p:style>
            <a:lnRef idx="1">
              <a:schemeClr val="accent5"/>
            </a:lnRef>
            <a:fillRef idx="2">
              <a:schemeClr val="accent5"/>
            </a:fillRef>
            <a:effectRef idx="1">
              <a:schemeClr val="accent5"/>
            </a:effectRef>
            <a:fontRef idx="minor">
              <a:schemeClr val="dk1"/>
            </a:fontRef>
          </p:style>
          <p:txBody>
            <a:bodyPr lIns="36000" rIns="36000" anchor="ctr"/>
            <a:lstStyle/>
            <a:p>
              <a:pPr algn="ctr" fontAlgn="auto">
                <a:spcBef>
                  <a:spcPts val="0"/>
                </a:spcBef>
                <a:spcAft>
                  <a:spcPts val="0"/>
                </a:spcAft>
                <a:defRPr/>
              </a:pPr>
              <a:endParaRPr lang="en-US" altLang="ja-JP" sz="1100" dirty="0">
                <a:solidFill>
                  <a:schemeClr val="tx1"/>
                </a:solidFill>
                <a:latin typeface="Meiryo UI" pitchFamily="50" charset="-128"/>
                <a:ea typeface="Meiryo UI" pitchFamily="50" charset="-128"/>
                <a:cs typeface="Meiryo UI" pitchFamily="50" charset="-128"/>
              </a:endParaRPr>
            </a:p>
            <a:p>
              <a:pPr algn="ctr" fontAlgn="auto">
                <a:spcBef>
                  <a:spcPts val="0"/>
                </a:spcBef>
                <a:spcAft>
                  <a:spcPts val="0"/>
                </a:spcAft>
                <a:defRPr/>
              </a:pPr>
              <a:r>
                <a:rPr lang="ja-JP" altLang="en-US" sz="900" dirty="0">
                  <a:solidFill>
                    <a:schemeClr val="tx1"/>
                  </a:solidFill>
                  <a:latin typeface="Meiryo UI" pitchFamily="50" charset="-128"/>
                  <a:ea typeface="Meiryo UI" pitchFamily="50" charset="-128"/>
                  <a:cs typeface="Meiryo UI" pitchFamily="50" charset="-128"/>
                </a:rPr>
                <a:t>支払者の行動変革</a:t>
              </a:r>
              <a:endParaRPr lang="en-US" altLang="ja-JP" sz="900" dirty="0">
                <a:solidFill>
                  <a:schemeClr val="tx1"/>
                </a:solidFill>
                <a:latin typeface="Meiryo UI" pitchFamily="50" charset="-128"/>
                <a:ea typeface="Meiryo UI" pitchFamily="50" charset="-128"/>
                <a:cs typeface="Meiryo UI" pitchFamily="50" charset="-128"/>
              </a:endParaRPr>
            </a:p>
            <a:p>
              <a:pPr algn="ctr" fontAlgn="auto">
                <a:spcBef>
                  <a:spcPts val="0"/>
                </a:spcBef>
                <a:spcAft>
                  <a:spcPts val="0"/>
                </a:spcAft>
                <a:defRPr/>
              </a:pPr>
              <a:r>
                <a:rPr lang="ja-JP" altLang="en-US" sz="1050" dirty="0" smtClean="0">
                  <a:solidFill>
                    <a:schemeClr val="tx1"/>
                  </a:solidFill>
                  <a:latin typeface="Meiryo UI" pitchFamily="50" charset="-128"/>
                  <a:ea typeface="Meiryo UI" pitchFamily="50" charset="-128"/>
                  <a:cs typeface="Meiryo UI" pitchFamily="50" charset="-128"/>
                </a:rPr>
                <a:t>医療費適正化</a:t>
              </a:r>
              <a:endParaRPr lang="en-US" altLang="ja-JP" sz="1050" dirty="0" smtClean="0">
                <a:solidFill>
                  <a:schemeClr val="tx1"/>
                </a:solidFill>
                <a:latin typeface="Meiryo UI" pitchFamily="50" charset="-128"/>
                <a:ea typeface="Meiryo UI" pitchFamily="50" charset="-128"/>
                <a:cs typeface="Meiryo UI" pitchFamily="50" charset="-128"/>
              </a:endParaRPr>
            </a:p>
            <a:p>
              <a:pPr algn="ctr" fontAlgn="auto">
                <a:spcBef>
                  <a:spcPts val="0"/>
                </a:spcBef>
                <a:spcAft>
                  <a:spcPts val="0"/>
                </a:spcAft>
                <a:defRPr/>
              </a:pPr>
              <a:r>
                <a:rPr lang="ja-JP" altLang="en-US" sz="1050" dirty="0">
                  <a:solidFill>
                    <a:schemeClr val="tx1"/>
                  </a:solidFill>
                  <a:latin typeface="Meiryo UI" pitchFamily="50" charset="-128"/>
                  <a:ea typeface="Meiryo UI" pitchFamily="50" charset="-128"/>
                  <a:cs typeface="Meiryo UI" pitchFamily="50" charset="-128"/>
                </a:rPr>
                <a:t>医療</a:t>
              </a:r>
              <a:r>
                <a:rPr lang="ja-JP" altLang="en-US" sz="1050" dirty="0" smtClean="0">
                  <a:solidFill>
                    <a:schemeClr val="tx1"/>
                  </a:solidFill>
                  <a:latin typeface="Meiryo UI" pitchFamily="50" charset="-128"/>
                  <a:ea typeface="Meiryo UI" pitchFamily="50" charset="-128"/>
                  <a:cs typeface="Meiryo UI" pitchFamily="50" charset="-128"/>
                </a:rPr>
                <a:t>の標準化</a:t>
              </a:r>
              <a:endParaRPr lang="en-US" altLang="ja-JP" sz="1050" dirty="0" smtClean="0">
                <a:solidFill>
                  <a:schemeClr val="tx1"/>
                </a:solidFill>
                <a:latin typeface="Meiryo UI" pitchFamily="50" charset="-128"/>
                <a:ea typeface="Meiryo UI" pitchFamily="50" charset="-128"/>
                <a:cs typeface="Meiryo UI" pitchFamily="50" charset="-128"/>
              </a:endParaRPr>
            </a:p>
            <a:p>
              <a:pPr algn="ctr" fontAlgn="auto">
                <a:spcBef>
                  <a:spcPts val="0"/>
                </a:spcBef>
                <a:spcAft>
                  <a:spcPts val="0"/>
                </a:spcAft>
                <a:defRPr/>
              </a:pPr>
              <a:endParaRPr lang="en-US" altLang="ja-JP" sz="1200" dirty="0" smtClean="0">
                <a:solidFill>
                  <a:schemeClr val="tx1"/>
                </a:solidFill>
                <a:latin typeface="Meiryo UI" pitchFamily="50" charset="-128"/>
                <a:ea typeface="Meiryo UI" pitchFamily="50" charset="-128"/>
                <a:cs typeface="Meiryo UI" pitchFamily="50" charset="-128"/>
              </a:endParaRPr>
            </a:p>
          </p:txBody>
        </p:sp>
        <p:sp>
          <p:nvSpPr>
            <p:cNvPr id="45" name="正方形/長方形 44"/>
            <p:cNvSpPr/>
            <p:nvPr/>
          </p:nvSpPr>
          <p:spPr>
            <a:xfrm>
              <a:off x="4160490" y="2857499"/>
              <a:ext cx="1279525" cy="619125"/>
            </a:xfrm>
            <a:prstGeom prst="rect">
              <a:avLst/>
            </a:prstGeom>
            <a:solidFill>
              <a:schemeClr val="bg2">
                <a:lumMod val="25000"/>
              </a:schemeClr>
            </a:solidFill>
            <a:ln>
              <a:solidFill>
                <a:schemeClr val="tx1"/>
              </a:solidFill>
            </a:ln>
            <a:effectLst/>
          </p:spPr>
          <p:style>
            <a:lnRef idx="1">
              <a:schemeClr val="accent5"/>
            </a:lnRef>
            <a:fillRef idx="2">
              <a:schemeClr val="accent5"/>
            </a:fillRef>
            <a:effectRef idx="1">
              <a:schemeClr val="accent5"/>
            </a:effectRef>
            <a:fontRef idx="minor">
              <a:schemeClr val="dk1"/>
            </a:fontRef>
          </p:style>
          <p:txBody>
            <a:bodyPr lIns="36000" rIns="36000" anchor="ctr"/>
            <a:lstStyle/>
            <a:p>
              <a:pPr algn="ctr" fontAlgn="auto">
                <a:spcBef>
                  <a:spcPts val="0"/>
                </a:spcBef>
                <a:spcAft>
                  <a:spcPts val="0"/>
                </a:spcAft>
                <a:defRPr/>
              </a:pPr>
              <a:r>
                <a:rPr lang="ja-JP" altLang="en-US" sz="800" dirty="0">
                  <a:solidFill>
                    <a:schemeClr val="bg1"/>
                  </a:solidFill>
                  <a:latin typeface="Meiryo UI" pitchFamily="50" charset="-128"/>
                  <a:ea typeface="Meiryo UI" pitchFamily="50" charset="-128"/>
                  <a:cs typeface="Meiryo UI" pitchFamily="50" charset="-128"/>
                </a:rPr>
                <a:t>創薬等ﾋﾞｼﾞﾈｽ支援</a:t>
              </a:r>
              <a:endParaRPr lang="en-US" altLang="ja-JP" sz="800" dirty="0">
                <a:solidFill>
                  <a:schemeClr val="bg1"/>
                </a:solidFill>
                <a:latin typeface="Meiryo UI" pitchFamily="50" charset="-128"/>
                <a:ea typeface="Meiryo UI" pitchFamily="50" charset="-128"/>
                <a:cs typeface="Meiryo UI" pitchFamily="50" charset="-128"/>
              </a:endParaRPr>
            </a:p>
            <a:p>
              <a:pPr algn="ctr" fontAlgn="auto">
                <a:spcBef>
                  <a:spcPts val="0"/>
                </a:spcBef>
                <a:spcAft>
                  <a:spcPts val="0"/>
                </a:spcAft>
                <a:defRPr/>
              </a:pPr>
              <a:r>
                <a:rPr lang="ja-JP" altLang="en-US" sz="800" dirty="0">
                  <a:solidFill>
                    <a:schemeClr val="bg1"/>
                  </a:solidFill>
                  <a:latin typeface="Meiryo UI" pitchFamily="50" charset="-128"/>
                  <a:ea typeface="Meiryo UI" pitchFamily="50" charset="-128"/>
                  <a:cs typeface="Meiryo UI" pitchFamily="50" charset="-128"/>
                </a:rPr>
                <a:t>医療</a:t>
              </a:r>
              <a:r>
                <a:rPr lang="ja-JP" altLang="en-US" sz="800" dirty="0" smtClean="0">
                  <a:solidFill>
                    <a:schemeClr val="bg1"/>
                  </a:solidFill>
                  <a:latin typeface="Meiryo UI" pitchFamily="50" charset="-128"/>
                  <a:ea typeface="Meiryo UI" pitchFamily="50" charset="-128"/>
                  <a:cs typeface="Meiryo UI" pitchFamily="50" charset="-128"/>
                </a:rPr>
                <a:t>データベース構築</a:t>
              </a:r>
              <a:endParaRPr lang="en-US" altLang="ja-JP" sz="800" dirty="0">
                <a:solidFill>
                  <a:schemeClr val="bg1"/>
                </a:solidFill>
                <a:latin typeface="Meiryo UI" pitchFamily="50" charset="-128"/>
                <a:ea typeface="Meiryo UI" pitchFamily="50" charset="-128"/>
                <a:cs typeface="Meiryo UI" pitchFamily="50" charset="-128"/>
              </a:endParaRPr>
            </a:p>
          </p:txBody>
        </p:sp>
        <p:sp>
          <p:nvSpPr>
            <p:cNvPr id="46" name="正方形/長方形 45"/>
            <p:cNvSpPr/>
            <p:nvPr/>
          </p:nvSpPr>
          <p:spPr>
            <a:xfrm>
              <a:off x="5755927" y="2139950"/>
              <a:ext cx="1279525" cy="1336675"/>
            </a:xfrm>
            <a:prstGeom prst="rect">
              <a:avLst/>
            </a:prstGeom>
            <a:noFill/>
            <a:ln>
              <a:solidFill>
                <a:schemeClr val="tx1"/>
              </a:solidFill>
            </a:ln>
            <a:effectLst/>
          </p:spPr>
          <p:style>
            <a:lnRef idx="1">
              <a:schemeClr val="accent5"/>
            </a:lnRef>
            <a:fillRef idx="2">
              <a:schemeClr val="accent5"/>
            </a:fillRef>
            <a:effectRef idx="1">
              <a:schemeClr val="accent5"/>
            </a:effectRef>
            <a:fontRef idx="minor">
              <a:schemeClr val="dk1"/>
            </a:fontRef>
          </p:style>
          <p:txBody>
            <a:bodyPr lIns="36000" rIns="36000" anchor="ctr"/>
            <a:lstStyle/>
            <a:p>
              <a:pPr algn="ctr" fontAlgn="auto">
                <a:spcBef>
                  <a:spcPts val="0"/>
                </a:spcBef>
                <a:spcAft>
                  <a:spcPts val="0"/>
                </a:spcAft>
                <a:defRPr/>
              </a:pPr>
              <a:endParaRPr lang="en-US" altLang="ja-JP" sz="1200" dirty="0">
                <a:solidFill>
                  <a:schemeClr val="tx1"/>
                </a:solidFill>
                <a:latin typeface="Meiryo UI" pitchFamily="50" charset="-128"/>
                <a:ea typeface="Meiryo UI" pitchFamily="50" charset="-128"/>
                <a:cs typeface="Meiryo UI" pitchFamily="50" charset="-128"/>
              </a:endParaRPr>
            </a:p>
            <a:p>
              <a:pPr algn="ctr" fontAlgn="auto">
                <a:spcBef>
                  <a:spcPts val="0"/>
                </a:spcBef>
                <a:spcAft>
                  <a:spcPts val="0"/>
                </a:spcAft>
                <a:defRPr/>
              </a:pPr>
              <a:endParaRPr lang="en-US" altLang="ja-JP" sz="1200" dirty="0">
                <a:solidFill>
                  <a:schemeClr val="tx1"/>
                </a:solidFill>
                <a:latin typeface="Meiryo UI" pitchFamily="50" charset="-128"/>
                <a:ea typeface="Meiryo UI" pitchFamily="50" charset="-128"/>
                <a:cs typeface="Meiryo UI" pitchFamily="50" charset="-128"/>
              </a:endParaRPr>
            </a:p>
            <a:p>
              <a:pPr algn="ctr" fontAlgn="auto">
                <a:spcBef>
                  <a:spcPts val="0"/>
                </a:spcBef>
                <a:spcAft>
                  <a:spcPts val="0"/>
                </a:spcAft>
                <a:defRPr/>
              </a:pPr>
              <a:r>
                <a:rPr lang="ja-JP" altLang="en-US" sz="1050" dirty="0">
                  <a:solidFill>
                    <a:schemeClr val="tx1"/>
                  </a:solidFill>
                  <a:latin typeface="Meiryo UI" pitchFamily="50" charset="-128"/>
                  <a:ea typeface="Meiryo UI" pitchFamily="50" charset="-128"/>
                  <a:cs typeface="Meiryo UI" pitchFamily="50" charset="-128"/>
                </a:rPr>
                <a:t>医療の価値追求</a:t>
              </a:r>
              <a:endParaRPr lang="en-US" altLang="ja-JP" sz="1050" dirty="0">
                <a:solidFill>
                  <a:schemeClr val="tx1"/>
                </a:solidFill>
                <a:latin typeface="Meiryo UI" pitchFamily="50" charset="-128"/>
                <a:ea typeface="Meiryo UI" pitchFamily="50" charset="-128"/>
                <a:cs typeface="Meiryo UI" pitchFamily="50" charset="-128"/>
              </a:endParaRPr>
            </a:p>
            <a:p>
              <a:pPr algn="ctr" fontAlgn="auto">
                <a:spcBef>
                  <a:spcPts val="0"/>
                </a:spcBef>
                <a:spcAft>
                  <a:spcPts val="0"/>
                </a:spcAft>
                <a:defRPr/>
              </a:pPr>
              <a:endParaRPr lang="en-US" altLang="ja-JP" sz="1050" dirty="0">
                <a:solidFill>
                  <a:schemeClr val="tx1"/>
                </a:solidFill>
                <a:latin typeface="Meiryo UI" pitchFamily="50" charset="-128"/>
                <a:ea typeface="Meiryo UI" pitchFamily="50" charset="-128"/>
                <a:cs typeface="Meiryo UI" pitchFamily="50" charset="-128"/>
              </a:endParaRPr>
            </a:p>
            <a:p>
              <a:pPr algn="ctr" fontAlgn="auto">
                <a:spcBef>
                  <a:spcPts val="0"/>
                </a:spcBef>
                <a:spcAft>
                  <a:spcPts val="0"/>
                </a:spcAft>
                <a:defRPr/>
              </a:pPr>
              <a:r>
                <a:rPr lang="ja-JP" altLang="en-US" sz="1050" dirty="0">
                  <a:solidFill>
                    <a:schemeClr val="tx1"/>
                  </a:solidFill>
                  <a:latin typeface="Meiryo UI" pitchFamily="50" charset="-128"/>
                  <a:ea typeface="Meiryo UI" pitchFamily="50" charset="-128"/>
                  <a:cs typeface="Meiryo UI" pitchFamily="50" charset="-128"/>
                </a:rPr>
                <a:t>情報管理産業化</a:t>
              </a:r>
              <a:endParaRPr lang="en-US" altLang="ja-JP" sz="1050" dirty="0">
                <a:solidFill>
                  <a:schemeClr val="tx1"/>
                </a:solidFill>
                <a:latin typeface="Meiryo UI" pitchFamily="50" charset="-128"/>
                <a:ea typeface="Meiryo UI" pitchFamily="50" charset="-128"/>
                <a:cs typeface="Meiryo UI" pitchFamily="50" charset="-128"/>
              </a:endParaRPr>
            </a:p>
            <a:p>
              <a:pPr algn="ctr" fontAlgn="auto">
                <a:spcBef>
                  <a:spcPts val="0"/>
                </a:spcBef>
                <a:spcAft>
                  <a:spcPts val="0"/>
                </a:spcAft>
                <a:defRPr/>
              </a:pPr>
              <a:endParaRPr lang="en-US" sz="1200" dirty="0">
                <a:solidFill>
                  <a:schemeClr val="tx1"/>
                </a:solidFill>
                <a:latin typeface="Meiryo UI" pitchFamily="50" charset="-128"/>
                <a:ea typeface="Meiryo UI" pitchFamily="50" charset="-128"/>
                <a:cs typeface="Meiryo UI" pitchFamily="50" charset="-128"/>
              </a:endParaRPr>
            </a:p>
            <a:p>
              <a:pPr algn="ctr" fontAlgn="auto">
                <a:spcBef>
                  <a:spcPts val="0"/>
                </a:spcBef>
                <a:spcAft>
                  <a:spcPts val="0"/>
                </a:spcAft>
                <a:defRPr/>
              </a:pPr>
              <a:endParaRPr lang="en-US" sz="1200" dirty="0">
                <a:solidFill>
                  <a:schemeClr val="tx1"/>
                </a:solidFill>
                <a:latin typeface="Meiryo UI" pitchFamily="50" charset="-128"/>
                <a:ea typeface="Meiryo UI" pitchFamily="50" charset="-128"/>
                <a:cs typeface="Meiryo UI" pitchFamily="50" charset="-128"/>
              </a:endParaRPr>
            </a:p>
          </p:txBody>
        </p:sp>
        <p:sp>
          <p:nvSpPr>
            <p:cNvPr id="47" name="正方形/長方形 46"/>
            <p:cNvSpPr/>
            <p:nvPr/>
          </p:nvSpPr>
          <p:spPr>
            <a:xfrm>
              <a:off x="4141440" y="5014913"/>
              <a:ext cx="1277937" cy="620712"/>
            </a:xfrm>
            <a:prstGeom prst="rect">
              <a:avLst/>
            </a:prstGeom>
            <a:solidFill>
              <a:schemeClr val="bg2">
                <a:lumMod val="25000"/>
              </a:schemeClr>
            </a:solidFill>
            <a:ln>
              <a:solidFill>
                <a:schemeClr val="tx1"/>
              </a:solidFill>
            </a:ln>
            <a:effectLst/>
          </p:spPr>
          <p:style>
            <a:lnRef idx="1">
              <a:schemeClr val="accent5"/>
            </a:lnRef>
            <a:fillRef idx="2">
              <a:schemeClr val="accent5"/>
            </a:fillRef>
            <a:effectRef idx="1">
              <a:schemeClr val="accent5"/>
            </a:effectRef>
            <a:fontRef idx="minor">
              <a:schemeClr val="dk1"/>
            </a:fontRef>
          </p:style>
          <p:txBody>
            <a:bodyPr lIns="36000" rIns="36000" anchor="ctr"/>
            <a:lstStyle/>
            <a:p>
              <a:pPr algn="ctr" fontAlgn="auto">
                <a:spcBef>
                  <a:spcPts val="0"/>
                </a:spcBef>
                <a:spcAft>
                  <a:spcPts val="0"/>
                </a:spcAft>
                <a:defRPr/>
              </a:pPr>
              <a:r>
                <a:rPr lang="ja-JP" altLang="en-US" sz="1000" dirty="0" smtClean="0">
                  <a:solidFill>
                    <a:schemeClr val="bg1"/>
                  </a:solidFill>
                  <a:latin typeface="Meiryo UI" pitchFamily="50" charset="-128"/>
                  <a:ea typeface="Meiryo UI" pitchFamily="50" charset="-128"/>
                  <a:cs typeface="Meiryo UI" pitchFamily="50" charset="-128"/>
                </a:rPr>
                <a:t>サプライチェーン</a:t>
              </a:r>
              <a:endParaRPr lang="en-US" altLang="ja-JP" sz="1000" dirty="0" smtClean="0">
                <a:solidFill>
                  <a:schemeClr val="bg1"/>
                </a:solidFill>
                <a:latin typeface="Meiryo UI" pitchFamily="50" charset="-128"/>
                <a:ea typeface="Meiryo UI" pitchFamily="50" charset="-128"/>
                <a:cs typeface="Meiryo UI" pitchFamily="50" charset="-128"/>
              </a:endParaRPr>
            </a:p>
            <a:p>
              <a:pPr algn="ctr" fontAlgn="auto">
                <a:spcBef>
                  <a:spcPts val="0"/>
                </a:spcBef>
                <a:spcAft>
                  <a:spcPts val="0"/>
                </a:spcAft>
                <a:defRPr/>
              </a:pPr>
              <a:r>
                <a:rPr lang="ja-JP" altLang="en-US" sz="900" dirty="0" smtClean="0">
                  <a:solidFill>
                    <a:schemeClr val="bg1"/>
                  </a:solidFill>
                  <a:latin typeface="Meiryo UI" pitchFamily="50" charset="-128"/>
                  <a:ea typeface="Meiryo UI" pitchFamily="50" charset="-128"/>
                  <a:cs typeface="Meiryo UI" pitchFamily="50" charset="-128"/>
                </a:rPr>
                <a:t>仕組み・構造変革</a:t>
              </a:r>
              <a:endParaRPr lang="en-US" altLang="ja-JP" sz="900" dirty="0" smtClean="0">
                <a:solidFill>
                  <a:schemeClr val="bg1"/>
                </a:solidFill>
                <a:latin typeface="Meiryo UI" pitchFamily="50" charset="-128"/>
                <a:ea typeface="Meiryo UI" pitchFamily="50" charset="-128"/>
                <a:cs typeface="Meiryo UI" pitchFamily="50" charset="-128"/>
              </a:endParaRPr>
            </a:p>
            <a:p>
              <a:pPr algn="ctr" fontAlgn="auto">
                <a:spcBef>
                  <a:spcPts val="0"/>
                </a:spcBef>
                <a:spcAft>
                  <a:spcPts val="0"/>
                </a:spcAft>
                <a:defRPr/>
              </a:pPr>
              <a:r>
                <a:rPr lang="ja-JP" altLang="en-US" sz="1050" dirty="0" smtClean="0">
                  <a:solidFill>
                    <a:schemeClr val="bg1"/>
                  </a:solidFill>
                  <a:latin typeface="Meiryo UI" pitchFamily="50" charset="-128"/>
                  <a:ea typeface="Meiryo UI" pitchFamily="50" charset="-128"/>
                  <a:cs typeface="Meiryo UI" pitchFamily="50" charset="-128"/>
                </a:rPr>
                <a:t>まちづくり</a:t>
              </a:r>
              <a:endParaRPr lang="en-US" altLang="ja-JP" sz="1050" dirty="0">
                <a:solidFill>
                  <a:schemeClr val="bg1"/>
                </a:solidFill>
                <a:latin typeface="Meiryo UI" pitchFamily="50" charset="-128"/>
                <a:ea typeface="Meiryo UI" pitchFamily="50" charset="-128"/>
                <a:cs typeface="Meiryo UI" pitchFamily="50" charset="-128"/>
              </a:endParaRPr>
            </a:p>
          </p:txBody>
        </p:sp>
        <p:sp>
          <p:nvSpPr>
            <p:cNvPr id="48" name="正方形/長方形 47"/>
            <p:cNvSpPr/>
            <p:nvPr/>
          </p:nvSpPr>
          <p:spPr>
            <a:xfrm>
              <a:off x="4141440" y="5772150"/>
              <a:ext cx="1277937" cy="620713"/>
            </a:xfrm>
            <a:prstGeom prst="rect">
              <a:avLst/>
            </a:prstGeom>
            <a:solidFill>
              <a:schemeClr val="bg2">
                <a:lumMod val="25000"/>
              </a:schemeClr>
            </a:solidFill>
            <a:ln>
              <a:solidFill>
                <a:schemeClr val="tx1"/>
              </a:solidFill>
            </a:ln>
            <a:effectLst/>
          </p:spPr>
          <p:style>
            <a:lnRef idx="1">
              <a:schemeClr val="accent5"/>
            </a:lnRef>
            <a:fillRef idx="2">
              <a:schemeClr val="accent5"/>
            </a:fillRef>
            <a:effectRef idx="1">
              <a:schemeClr val="accent5"/>
            </a:effectRef>
            <a:fontRef idx="minor">
              <a:schemeClr val="dk1"/>
            </a:fontRef>
          </p:style>
          <p:txBody>
            <a:bodyPr lIns="36000" rIns="36000" anchor="ctr"/>
            <a:lstStyle/>
            <a:p>
              <a:pPr algn="ctr" fontAlgn="auto">
                <a:spcBef>
                  <a:spcPts val="0"/>
                </a:spcBef>
                <a:spcAft>
                  <a:spcPts val="0"/>
                </a:spcAft>
                <a:defRPr/>
              </a:pPr>
              <a:endParaRPr lang="en-US" altLang="ja-JP" sz="1200" dirty="0">
                <a:solidFill>
                  <a:schemeClr val="tx1"/>
                </a:solidFill>
                <a:latin typeface="Meiryo UI" pitchFamily="50" charset="-128"/>
                <a:ea typeface="Meiryo UI" pitchFamily="50" charset="-128"/>
                <a:cs typeface="Meiryo UI" pitchFamily="50" charset="-128"/>
              </a:endParaRPr>
            </a:p>
            <a:p>
              <a:pPr algn="ctr" fontAlgn="auto">
                <a:spcBef>
                  <a:spcPts val="0"/>
                </a:spcBef>
                <a:spcAft>
                  <a:spcPts val="0"/>
                </a:spcAft>
                <a:defRPr/>
              </a:pPr>
              <a:r>
                <a:rPr lang="ja-JP" altLang="en-US" sz="1050" dirty="0" smtClean="0">
                  <a:solidFill>
                    <a:schemeClr val="bg1"/>
                  </a:solidFill>
                  <a:latin typeface="Meiryo UI" pitchFamily="50" charset="-128"/>
                  <a:ea typeface="Meiryo UI" pitchFamily="50" charset="-128"/>
                  <a:cs typeface="Meiryo UI" pitchFamily="50" charset="-128"/>
                </a:rPr>
                <a:t>研究・開発</a:t>
              </a:r>
              <a:endParaRPr lang="en-US" altLang="ja-JP" sz="1050" dirty="0" smtClean="0">
                <a:solidFill>
                  <a:schemeClr val="bg1"/>
                </a:solidFill>
                <a:latin typeface="Meiryo UI" pitchFamily="50" charset="-128"/>
                <a:ea typeface="Meiryo UI" pitchFamily="50" charset="-128"/>
                <a:cs typeface="Meiryo UI" pitchFamily="50" charset="-128"/>
              </a:endParaRPr>
            </a:p>
            <a:p>
              <a:pPr algn="ctr" fontAlgn="auto">
                <a:spcBef>
                  <a:spcPts val="0"/>
                </a:spcBef>
                <a:spcAft>
                  <a:spcPts val="0"/>
                </a:spcAft>
                <a:defRPr/>
              </a:pPr>
              <a:r>
                <a:rPr lang="ja-JP" altLang="en-US" sz="1050" dirty="0" smtClean="0">
                  <a:solidFill>
                    <a:schemeClr val="bg1"/>
                  </a:solidFill>
                  <a:latin typeface="Meiryo UI" pitchFamily="50" charset="-128"/>
                  <a:ea typeface="Meiryo UI" pitchFamily="50" charset="-128"/>
                  <a:cs typeface="Meiryo UI" pitchFamily="50" charset="-128"/>
                </a:rPr>
                <a:t>実証インフラ</a:t>
              </a:r>
              <a:endParaRPr lang="en-US" altLang="ja-JP" sz="1050" dirty="0" smtClean="0">
                <a:solidFill>
                  <a:schemeClr val="bg1"/>
                </a:solidFill>
                <a:latin typeface="Meiryo UI" pitchFamily="50" charset="-128"/>
                <a:ea typeface="Meiryo UI" pitchFamily="50" charset="-128"/>
                <a:cs typeface="Meiryo UI" pitchFamily="50" charset="-128"/>
              </a:endParaRPr>
            </a:p>
            <a:p>
              <a:pPr algn="ctr" fontAlgn="auto">
                <a:spcBef>
                  <a:spcPts val="0"/>
                </a:spcBef>
                <a:spcAft>
                  <a:spcPts val="0"/>
                </a:spcAft>
                <a:defRPr/>
              </a:pPr>
              <a:r>
                <a:rPr lang="ja-JP" altLang="en-US" sz="1050" dirty="0" smtClean="0">
                  <a:solidFill>
                    <a:schemeClr val="bg1"/>
                  </a:solidFill>
                  <a:latin typeface="Meiryo UI" pitchFamily="50" charset="-128"/>
                  <a:ea typeface="Meiryo UI" pitchFamily="50" charset="-128"/>
                  <a:cs typeface="Meiryo UI" pitchFamily="50" charset="-128"/>
                </a:rPr>
                <a:t>認証制度</a:t>
              </a:r>
              <a:endParaRPr lang="en-US" altLang="ja-JP" sz="1050" dirty="0" smtClean="0">
                <a:solidFill>
                  <a:schemeClr val="bg1"/>
                </a:solidFill>
                <a:latin typeface="Meiryo UI" pitchFamily="50" charset="-128"/>
                <a:ea typeface="Meiryo UI" pitchFamily="50" charset="-128"/>
                <a:cs typeface="Meiryo UI" pitchFamily="50" charset="-128"/>
              </a:endParaRPr>
            </a:p>
            <a:p>
              <a:pPr algn="ctr" fontAlgn="auto">
                <a:spcBef>
                  <a:spcPts val="0"/>
                </a:spcBef>
                <a:spcAft>
                  <a:spcPts val="0"/>
                </a:spcAft>
                <a:defRPr/>
              </a:pPr>
              <a:endParaRPr lang="en-US" sz="1100" dirty="0">
                <a:solidFill>
                  <a:schemeClr val="tx1"/>
                </a:solidFill>
                <a:latin typeface="Meiryo UI" pitchFamily="50" charset="-128"/>
                <a:ea typeface="Meiryo UI" pitchFamily="50" charset="-128"/>
                <a:cs typeface="Meiryo UI" pitchFamily="50" charset="-128"/>
              </a:endParaRPr>
            </a:p>
          </p:txBody>
        </p:sp>
        <p:sp>
          <p:nvSpPr>
            <p:cNvPr id="49" name="正方形/長方形 48"/>
            <p:cNvSpPr/>
            <p:nvPr/>
          </p:nvSpPr>
          <p:spPr>
            <a:xfrm>
              <a:off x="5762277" y="5014913"/>
              <a:ext cx="1279525" cy="1382712"/>
            </a:xfrm>
            <a:prstGeom prst="rect">
              <a:avLst/>
            </a:prstGeom>
            <a:noFill/>
            <a:ln>
              <a:solidFill>
                <a:schemeClr val="tx1"/>
              </a:solidFill>
            </a:ln>
            <a:effectLst/>
          </p:spPr>
          <p:style>
            <a:lnRef idx="1">
              <a:schemeClr val="accent5"/>
            </a:lnRef>
            <a:fillRef idx="2">
              <a:schemeClr val="accent5"/>
            </a:fillRef>
            <a:effectRef idx="1">
              <a:schemeClr val="accent5"/>
            </a:effectRef>
            <a:fontRef idx="minor">
              <a:schemeClr val="dk1"/>
            </a:fontRef>
          </p:style>
          <p:txBody>
            <a:bodyPr lIns="36000" rIns="36000" anchor="ctr"/>
            <a:lstStyle/>
            <a:p>
              <a:pPr algn="ctr" fontAlgn="auto">
                <a:spcBef>
                  <a:spcPts val="0"/>
                </a:spcBef>
                <a:spcAft>
                  <a:spcPts val="0"/>
                </a:spcAft>
                <a:defRPr/>
              </a:pPr>
              <a:r>
                <a:rPr lang="ja-JP" altLang="en-US" sz="1000" dirty="0">
                  <a:solidFill>
                    <a:schemeClr val="tx1"/>
                  </a:solidFill>
                  <a:latin typeface="Meiryo UI" pitchFamily="50" charset="-128"/>
                  <a:ea typeface="Meiryo UI" pitchFamily="50" charset="-128"/>
                  <a:cs typeface="Meiryo UI" pitchFamily="50" charset="-128"/>
                </a:rPr>
                <a:t>重要戦略産業振興</a:t>
              </a:r>
              <a:endParaRPr lang="en-US" altLang="ja-JP" sz="1000" dirty="0">
                <a:solidFill>
                  <a:schemeClr val="tx1"/>
                </a:solidFill>
                <a:latin typeface="Meiryo UI" pitchFamily="50" charset="-128"/>
                <a:ea typeface="Meiryo UI" pitchFamily="50" charset="-128"/>
                <a:cs typeface="Meiryo UI" pitchFamily="50" charset="-128"/>
              </a:endParaRPr>
            </a:p>
            <a:p>
              <a:pPr algn="ctr" fontAlgn="auto">
                <a:spcBef>
                  <a:spcPts val="0"/>
                </a:spcBef>
                <a:spcAft>
                  <a:spcPts val="0"/>
                </a:spcAft>
                <a:defRPr/>
              </a:pPr>
              <a:endParaRPr lang="en-US" altLang="ja-JP" sz="1000" dirty="0">
                <a:solidFill>
                  <a:schemeClr val="tx1"/>
                </a:solidFill>
                <a:latin typeface="Meiryo UI" pitchFamily="50" charset="-128"/>
                <a:ea typeface="Meiryo UI" pitchFamily="50" charset="-128"/>
                <a:cs typeface="Meiryo UI" pitchFamily="50" charset="-128"/>
              </a:endParaRPr>
            </a:p>
            <a:p>
              <a:pPr algn="ctr" fontAlgn="auto">
                <a:spcBef>
                  <a:spcPts val="0"/>
                </a:spcBef>
                <a:spcAft>
                  <a:spcPts val="0"/>
                </a:spcAft>
                <a:defRPr/>
              </a:pPr>
              <a:r>
                <a:rPr lang="ja-JP" altLang="en-US" sz="1000" dirty="0">
                  <a:solidFill>
                    <a:schemeClr val="tx1"/>
                  </a:solidFill>
                  <a:latin typeface="Meiryo UI" pitchFamily="50" charset="-128"/>
                  <a:ea typeface="Meiryo UI" pitchFamily="50" charset="-128"/>
                  <a:cs typeface="Meiryo UI" pitchFamily="50" charset="-128"/>
                </a:rPr>
                <a:t>生活総合産業化</a:t>
              </a:r>
              <a:endParaRPr lang="en-US" altLang="ja-JP" sz="1000" dirty="0">
                <a:solidFill>
                  <a:schemeClr val="tx1"/>
                </a:solidFill>
                <a:latin typeface="Meiryo UI" pitchFamily="50" charset="-128"/>
                <a:ea typeface="Meiryo UI" pitchFamily="50" charset="-128"/>
                <a:cs typeface="Meiryo UI" pitchFamily="50" charset="-128"/>
              </a:endParaRPr>
            </a:p>
            <a:p>
              <a:pPr algn="ctr" fontAlgn="auto">
                <a:spcBef>
                  <a:spcPts val="0"/>
                </a:spcBef>
                <a:spcAft>
                  <a:spcPts val="0"/>
                </a:spcAft>
                <a:defRPr/>
              </a:pPr>
              <a:endParaRPr lang="en-US" altLang="ja-JP" sz="800" dirty="0">
                <a:solidFill>
                  <a:schemeClr val="tx1"/>
                </a:solidFill>
                <a:latin typeface="Meiryo UI" pitchFamily="50" charset="-128"/>
                <a:ea typeface="Meiryo UI" pitchFamily="50" charset="-128"/>
                <a:cs typeface="Meiryo UI" pitchFamily="50" charset="-128"/>
              </a:endParaRPr>
            </a:p>
            <a:p>
              <a:pPr algn="ctr" fontAlgn="auto">
                <a:spcBef>
                  <a:spcPts val="0"/>
                </a:spcBef>
                <a:spcAft>
                  <a:spcPts val="0"/>
                </a:spcAft>
                <a:defRPr/>
              </a:pPr>
              <a:r>
                <a:rPr lang="en-US" altLang="ja-JP" sz="800" dirty="0">
                  <a:solidFill>
                    <a:schemeClr val="tx1"/>
                  </a:solidFill>
                  <a:latin typeface="Meiryo UI" pitchFamily="50" charset="-128"/>
                  <a:ea typeface="Meiryo UI" pitchFamily="50" charset="-128"/>
                  <a:cs typeface="Meiryo UI" pitchFamily="50" charset="-128"/>
                </a:rPr>
                <a:t>Aging</a:t>
              </a:r>
              <a:r>
                <a:rPr lang="ja-JP" altLang="en-US" sz="800" dirty="0">
                  <a:solidFill>
                    <a:schemeClr val="tx1"/>
                  </a:solidFill>
                  <a:latin typeface="Meiryo UI" pitchFamily="50" charset="-128"/>
                  <a:ea typeface="Meiryo UI" pitchFamily="50" charset="-128"/>
                  <a:cs typeface="Meiryo UI" pitchFamily="50" charset="-128"/>
                </a:rPr>
                <a:t> </a:t>
              </a:r>
              <a:r>
                <a:rPr lang="en-US" altLang="ja-JP" sz="800" dirty="0">
                  <a:solidFill>
                    <a:schemeClr val="tx1"/>
                  </a:solidFill>
                  <a:latin typeface="Meiryo UI" pitchFamily="50" charset="-128"/>
                  <a:ea typeface="Meiryo UI" pitchFamily="50" charset="-128"/>
                  <a:cs typeface="Meiryo UI" pitchFamily="50" charset="-128"/>
                </a:rPr>
                <a:t>in Place</a:t>
              </a:r>
              <a:endParaRPr lang="en-US" sz="800" dirty="0">
                <a:solidFill>
                  <a:schemeClr val="tx1"/>
                </a:solidFill>
                <a:latin typeface="Meiryo UI" pitchFamily="50" charset="-128"/>
                <a:ea typeface="Meiryo UI" pitchFamily="50" charset="-128"/>
                <a:cs typeface="Meiryo UI" pitchFamily="50" charset="-128"/>
              </a:endParaRPr>
            </a:p>
          </p:txBody>
        </p:sp>
        <p:sp>
          <p:nvSpPr>
            <p:cNvPr id="50" name="正方形/長方形 49"/>
            <p:cNvSpPr/>
            <p:nvPr/>
          </p:nvSpPr>
          <p:spPr>
            <a:xfrm>
              <a:off x="4156571" y="3573016"/>
              <a:ext cx="1279525" cy="620713"/>
            </a:xfrm>
            <a:prstGeom prst="rect">
              <a:avLst/>
            </a:prstGeom>
            <a:solidFill>
              <a:schemeClr val="bg1"/>
            </a:solidFill>
            <a:ln>
              <a:solidFill>
                <a:schemeClr val="tx1"/>
              </a:solidFill>
            </a:ln>
            <a:effectLst/>
          </p:spPr>
          <p:style>
            <a:lnRef idx="1">
              <a:schemeClr val="accent5"/>
            </a:lnRef>
            <a:fillRef idx="2">
              <a:schemeClr val="accent5"/>
            </a:fillRef>
            <a:effectRef idx="1">
              <a:schemeClr val="accent5"/>
            </a:effectRef>
            <a:fontRef idx="minor">
              <a:schemeClr val="dk1"/>
            </a:fontRef>
          </p:style>
          <p:txBody>
            <a:bodyPr lIns="36000" rIns="36000" anchor="ctr"/>
            <a:lstStyle/>
            <a:p>
              <a:pPr algn="ctr" fontAlgn="auto">
                <a:spcBef>
                  <a:spcPts val="0"/>
                </a:spcBef>
                <a:spcAft>
                  <a:spcPts val="0"/>
                </a:spcAft>
                <a:defRPr/>
              </a:pPr>
              <a:r>
                <a:rPr lang="ja-JP" altLang="en-US" sz="1000" spc="-150" dirty="0" smtClean="0">
                  <a:solidFill>
                    <a:schemeClr val="tx1"/>
                  </a:solidFill>
                  <a:latin typeface="Meiryo UI" pitchFamily="50" charset="-128"/>
                  <a:ea typeface="Meiryo UI" pitchFamily="50" charset="-128"/>
                  <a:cs typeface="Meiryo UI" pitchFamily="50" charset="-128"/>
                </a:rPr>
                <a:t>多職種・多機関連携</a:t>
              </a:r>
              <a:endParaRPr lang="en-US" altLang="ja-JP" sz="1000" spc="-150" dirty="0" smtClean="0">
                <a:solidFill>
                  <a:schemeClr val="tx1"/>
                </a:solidFill>
                <a:latin typeface="Meiryo UI" pitchFamily="50" charset="-128"/>
                <a:ea typeface="Meiryo UI" pitchFamily="50" charset="-128"/>
                <a:cs typeface="Meiryo UI" pitchFamily="50" charset="-128"/>
              </a:endParaRPr>
            </a:p>
            <a:p>
              <a:pPr algn="ctr" fontAlgn="auto">
                <a:spcBef>
                  <a:spcPts val="0"/>
                </a:spcBef>
                <a:spcAft>
                  <a:spcPts val="0"/>
                </a:spcAft>
                <a:defRPr/>
              </a:pPr>
              <a:r>
                <a:rPr lang="ja-JP" altLang="en-US" sz="1050" dirty="0">
                  <a:solidFill>
                    <a:schemeClr val="tx1"/>
                  </a:solidFill>
                  <a:latin typeface="Meiryo UI" pitchFamily="50" charset="-128"/>
                  <a:ea typeface="Meiryo UI" pitchFamily="50" charset="-128"/>
                  <a:cs typeface="Meiryo UI" pitchFamily="50" charset="-128"/>
                </a:rPr>
                <a:t>市町村</a:t>
              </a:r>
              <a:r>
                <a:rPr lang="ja-JP" altLang="en-US" sz="1050" dirty="0" smtClean="0">
                  <a:solidFill>
                    <a:schemeClr val="tx1"/>
                  </a:solidFill>
                  <a:latin typeface="Meiryo UI" pitchFamily="50" charset="-128"/>
                  <a:ea typeface="Meiryo UI" pitchFamily="50" charset="-128"/>
                  <a:cs typeface="Meiryo UI" pitchFamily="50" charset="-128"/>
                </a:rPr>
                <a:t>の</a:t>
              </a:r>
              <a:r>
                <a:rPr lang="ja-JP" altLang="en-US" sz="1050" dirty="0">
                  <a:solidFill>
                    <a:schemeClr val="tx1"/>
                  </a:solidFill>
                  <a:latin typeface="Meiryo UI" pitchFamily="50" charset="-128"/>
                  <a:ea typeface="Meiryo UI" pitchFamily="50" charset="-128"/>
                  <a:cs typeface="Meiryo UI" pitchFamily="50" charset="-128"/>
                </a:rPr>
                <a:t>主体性</a:t>
              </a:r>
              <a:endParaRPr lang="en-US" sz="1050" dirty="0">
                <a:solidFill>
                  <a:schemeClr val="tx1"/>
                </a:solidFill>
                <a:latin typeface="Meiryo UI" pitchFamily="50" charset="-128"/>
                <a:ea typeface="Meiryo UI" pitchFamily="50" charset="-128"/>
                <a:cs typeface="Meiryo UI" pitchFamily="50" charset="-128"/>
              </a:endParaRPr>
            </a:p>
          </p:txBody>
        </p:sp>
        <p:sp>
          <p:nvSpPr>
            <p:cNvPr id="51" name="正方形/長方形 50"/>
            <p:cNvSpPr/>
            <p:nvPr/>
          </p:nvSpPr>
          <p:spPr>
            <a:xfrm>
              <a:off x="4135090" y="4289425"/>
              <a:ext cx="1277937" cy="619125"/>
            </a:xfrm>
            <a:prstGeom prst="rect">
              <a:avLst/>
            </a:prstGeom>
            <a:solidFill>
              <a:schemeClr val="bg2">
                <a:lumMod val="90000"/>
              </a:schemeClr>
            </a:solidFill>
            <a:ln>
              <a:solidFill>
                <a:schemeClr val="tx1"/>
              </a:solidFill>
            </a:ln>
            <a:effectLst/>
          </p:spPr>
          <p:style>
            <a:lnRef idx="1">
              <a:schemeClr val="accent5"/>
            </a:lnRef>
            <a:fillRef idx="2">
              <a:schemeClr val="accent5"/>
            </a:fillRef>
            <a:effectRef idx="1">
              <a:schemeClr val="accent5"/>
            </a:effectRef>
            <a:fontRef idx="minor">
              <a:schemeClr val="dk1"/>
            </a:fontRef>
          </p:style>
          <p:txBody>
            <a:bodyPr lIns="36000" rIns="36000" anchor="ctr"/>
            <a:lstStyle/>
            <a:p>
              <a:pPr algn="ctr" fontAlgn="auto">
                <a:spcBef>
                  <a:spcPts val="0"/>
                </a:spcBef>
                <a:spcAft>
                  <a:spcPts val="0"/>
                </a:spcAft>
                <a:defRPr/>
              </a:pPr>
              <a:r>
                <a:rPr lang="ja-JP" altLang="en-US" sz="900" dirty="0">
                  <a:solidFill>
                    <a:schemeClr val="tx1"/>
                  </a:solidFill>
                  <a:latin typeface="Meiryo UI" pitchFamily="50" charset="-128"/>
                  <a:ea typeface="Meiryo UI" pitchFamily="50" charset="-128"/>
                  <a:cs typeface="Meiryo UI" pitchFamily="50" charset="-128"/>
                </a:rPr>
                <a:t>増益モデル型</a:t>
              </a:r>
              <a:endParaRPr lang="en-US" altLang="ja-JP" sz="900" dirty="0">
                <a:solidFill>
                  <a:schemeClr val="tx1"/>
                </a:solidFill>
                <a:latin typeface="Meiryo UI" pitchFamily="50" charset="-128"/>
                <a:ea typeface="Meiryo UI" pitchFamily="50" charset="-128"/>
                <a:cs typeface="Meiryo UI" pitchFamily="50" charset="-128"/>
              </a:endParaRPr>
            </a:p>
            <a:p>
              <a:pPr algn="ctr" fontAlgn="auto">
                <a:spcBef>
                  <a:spcPts val="0"/>
                </a:spcBef>
                <a:spcAft>
                  <a:spcPts val="0"/>
                </a:spcAft>
                <a:defRPr/>
              </a:pPr>
              <a:r>
                <a:rPr lang="ja-JP" altLang="en-US" sz="900" dirty="0">
                  <a:solidFill>
                    <a:schemeClr val="tx1"/>
                  </a:solidFill>
                  <a:latin typeface="Meiryo UI" pitchFamily="50" charset="-128"/>
                  <a:ea typeface="Meiryo UI" pitchFamily="50" charset="-128"/>
                  <a:cs typeface="Meiryo UI" pitchFamily="50" charset="-128"/>
                </a:rPr>
                <a:t>地域や規模の</a:t>
              </a:r>
              <a:r>
                <a:rPr lang="ja-JP" altLang="en-US" sz="900" dirty="0" smtClean="0">
                  <a:solidFill>
                    <a:schemeClr val="tx1"/>
                  </a:solidFill>
                  <a:latin typeface="Meiryo UI" pitchFamily="50" charset="-128"/>
                  <a:ea typeface="Meiryo UI" pitchFamily="50" charset="-128"/>
                  <a:cs typeface="Meiryo UI" pitchFamily="50" charset="-128"/>
                </a:rPr>
                <a:t>経済</a:t>
              </a:r>
              <a:endParaRPr lang="en-US" altLang="ja-JP" sz="900" dirty="0" smtClean="0">
                <a:solidFill>
                  <a:schemeClr val="tx1"/>
                </a:solidFill>
                <a:latin typeface="Meiryo UI" pitchFamily="50" charset="-128"/>
                <a:ea typeface="Meiryo UI" pitchFamily="50" charset="-128"/>
                <a:cs typeface="Meiryo UI" pitchFamily="50" charset="-128"/>
              </a:endParaRPr>
            </a:p>
            <a:p>
              <a:pPr algn="ctr" fontAlgn="auto">
                <a:spcBef>
                  <a:spcPts val="0"/>
                </a:spcBef>
                <a:spcAft>
                  <a:spcPts val="0"/>
                </a:spcAft>
                <a:defRPr/>
              </a:pPr>
              <a:r>
                <a:rPr lang="ja-JP" altLang="en-US" sz="900" dirty="0">
                  <a:solidFill>
                    <a:schemeClr val="tx1"/>
                  </a:solidFill>
                  <a:latin typeface="Meiryo UI" pitchFamily="50" charset="-128"/>
                  <a:ea typeface="Meiryo UI" pitchFamily="50" charset="-128"/>
                  <a:cs typeface="Meiryo UI" pitchFamily="50" charset="-128"/>
                </a:rPr>
                <a:t>資金</a:t>
              </a:r>
              <a:r>
                <a:rPr lang="ja-JP" altLang="en-US" sz="900" dirty="0" smtClean="0">
                  <a:solidFill>
                    <a:schemeClr val="tx1"/>
                  </a:solidFill>
                  <a:latin typeface="Meiryo UI" pitchFamily="50" charset="-128"/>
                  <a:ea typeface="Meiryo UI" pitchFamily="50" charset="-128"/>
                  <a:cs typeface="Meiryo UI" pitchFamily="50" charset="-128"/>
                </a:rPr>
                <a:t>調達</a:t>
              </a:r>
              <a:r>
                <a:rPr lang="ja-JP" altLang="en-US" sz="900" dirty="0">
                  <a:solidFill>
                    <a:schemeClr val="tx1"/>
                  </a:solidFill>
                  <a:latin typeface="Meiryo UI" pitchFamily="50" charset="-128"/>
                  <a:ea typeface="Meiryo UI" pitchFamily="50" charset="-128"/>
                  <a:cs typeface="Meiryo UI" pitchFamily="50" charset="-128"/>
                </a:rPr>
                <a:t>システム</a:t>
              </a:r>
              <a:endParaRPr lang="en-US" sz="900" dirty="0">
                <a:solidFill>
                  <a:schemeClr val="tx1"/>
                </a:solidFill>
                <a:latin typeface="Meiryo UI" pitchFamily="50" charset="-128"/>
                <a:ea typeface="Meiryo UI" pitchFamily="50" charset="-128"/>
                <a:cs typeface="Meiryo UI" pitchFamily="50" charset="-128"/>
              </a:endParaRPr>
            </a:p>
          </p:txBody>
        </p:sp>
        <p:sp>
          <p:nvSpPr>
            <p:cNvPr id="52" name="正方形/長方形 51"/>
            <p:cNvSpPr/>
            <p:nvPr/>
          </p:nvSpPr>
          <p:spPr>
            <a:xfrm>
              <a:off x="5762277" y="3590925"/>
              <a:ext cx="1279525" cy="1273175"/>
            </a:xfrm>
            <a:prstGeom prst="rect">
              <a:avLst/>
            </a:prstGeom>
            <a:noFill/>
            <a:ln>
              <a:solidFill>
                <a:schemeClr val="tx1"/>
              </a:solidFill>
            </a:ln>
            <a:effectLst/>
          </p:spPr>
          <p:style>
            <a:lnRef idx="1">
              <a:schemeClr val="accent5"/>
            </a:lnRef>
            <a:fillRef idx="2">
              <a:schemeClr val="accent5"/>
            </a:fillRef>
            <a:effectRef idx="1">
              <a:schemeClr val="accent5"/>
            </a:effectRef>
            <a:fontRef idx="minor">
              <a:schemeClr val="dk1"/>
            </a:fontRef>
          </p:style>
          <p:txBody>
            <a:bodyPr lIns="36000" rIns="36000" anchor="ctr"/>
            <a:lstStyle/>
            <a:p>
              <a:pPr algn="ctr" fontAlgn="auto">
                <a:spcBef>
                  <a:spcPts val="0"/>
                </a:spcBef>
                <a:spcAft>
                  <a:spcPts val="0"/>
                </a:spcAft>
                <a:defRPr/>
              </a:pPr>
              <a:endParaRPr lang="en-US" altLang="ja-JP" sz="1000" dirty="0">
                <a:solidFill>
                  <a:schemeClr val="tx1"/>
                </a:solidFill>
                <a:latin typeface="Meiryo UI" pitchFamily="50" charset="-128"/>
                <a:ea typeface="Meiryo UI" pitchFamily="50" charset="-128"/>
                <a:cs typeface="Meiryo UI" pitchFamily="50" charset="-128"/>
              </a:endParaRPr>
            </a:p>
            <a:p>
              <a:pPr algn="ctr" fontAlgn="auto">
                <a:spcBef>
                  <a:spcPts val="0"/>
                </a:spcBef>
                <a:spcAft>
                  <a:spcPts val="0"/>
                </a:spcAft>
                <a:defRPr/>
              </a:pPr>
              <a:r>
                <a:rPr lang="ja-JP" altLang="en-US" sz="1050" dirty="0">
                  <a:solidFill>
                    <a:schemeClr val="tx1"/>
                  </a:solidFill>
                  <a:latin typeface="Meiryo UI" pitchFamily="50" charset="-128"/>
                  <a:ea typeface="Meiryo UI" pitchFamily="50" charset="-128"/>
                  <a:cs typeface="Meiryo UI" pitchFamily="50" charset="-128"/>
                </a:rPr>
                <a:t>保健医療ｻｰﾋﾞｽ</a:t>
              </a:r>
              <a:endParaRPr lang="en-US" altLang="ja-JP" sz="1050" dirty="0">
                <a:solidFill>
                  <a:schemeClr val="tx1"/>
                </a:solidFill>
                <a:latin typeface="Meiryo UI" pitchFamily="50" charset="-128"/>
                <a:ea typeface="Meiryo UI" pitchFamily="50" charset="-128"/>
                <a:cs typeface="Meiryo UI" pitchFamily="50" charset="-128"/>
              </a:endParaRPr>
            </a:p>
            <a:p>
              <a:pPr algn="ctr" fontAlgn="auto">
                <a:spcBef>
                  <a:spcPts val="0"/>
                </a:spcBef>
                <a:spcAft>
                  <a:spcPts val="0"/>
                </a:spcAft>
                <a:defRPr/>
              </a:pPr>
              <a:r>
                <a:rPr lang="ja-JP" altLang="en-US" sz="1050" dirty="0">
                  <a:solidFill>
                    <a:schemeClr val="tx1"/>
                  </a:solidFill>
                  <a:latin typeface="Meiryo UI" pitchFamily="50" charset="-128"/>
                  <a:ea typeface="Meiryo UI" pitchFamily="50" charset="-128"/>
                  <a:cs typeface="Meiryo UI" pitchFamily="50" charset="-128"/>
                </a:rPr>
                <a:t>持続可能性確保</a:t>
              </a:r>
              <a:endParaRPr lang="en-US" altLang="ja-JP" sz="1050" dirty="0">
                <a:solidFill>
                  <a:schemeClr val="tx1"/>
                </a:solidFill>
                <a:latin typeface="Meiryo UI" pitchFamily="50" charset="-128"/>
                <a:ea typeface="Meiryo UI" pitchFamily="50" charset="-128"/>
                <a:cs typeface="Meiryo UI" pitchFamily="50" charset="-128"/>
              </a:endParaRPr>
            </a:p>
            <a:p>
              <a:pPr algn="ctr" fontAlgn="auto">
                <a:spcBef>
                  <a:spcPts val="0"/>
                </a:spcBef>
                <a:spcAft>
                  <a:spcPts val="0"/>
                </a:spcAft>
                <a:defRPr/>
              </a:pPr>
              <a:endParaRPr lang="en-US" sz="1200" dirty="0">
                <a:solidFill>
                  <a:schemeClr val="tx1"/>
                </a:solidFill>
                <a:latin typeface="Meiryo UI" pitchFamily="50" charset="-128"/>
                <a:ea typeface="Meiryo UI" pitchFamily="50" charset="-128"/>
                <a:cs typeface="Meiryo UI" pitchFamily="50" charset="-128"/>
              </a:endParaRPr>
            </a:p>
          </p:txBody>
        </p:sp>
        <p:sp>
          <p:nvSpPr>
            <p:cNvPr id="53" name="テキスト ボックス 52"/>
            <p:cNvSpPr txBox="1"/>
            <p:nvPr/>
          </p:nvSpPr>
          <p:spPr>
            <a:xfrm>
              <a:off x="5316190" y="2613025"/>
              <a:ext cx="530225" cy="366713"/>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lIns="36000" rIns="36000">
              <a:spAutoFit/>
            </a:bodyPr>
            <a:lstStyle/>
            <a:p>
              <a:pPr algn="ctr" fontAlgn="auto">
                <a:spcBef>
                  <a:spcPts val="0"/>
                </a:spcBef>
                <a:spcAft>
                  <a:spcPts val="0"/>
                </a:spcAft>
                <a:defRPr/>
              </a:pPr>
              <a:r>
                <a:rPr lang="ja-JP" altLang="en-US" dirty="0">
                  <a:latin typeface="Meiryo UI" pitchFamily="50" charset="-128"/>
                  <a:ea typeface="Meiryo UI" pitchFamily="50" charset="-128"/>
                  <a:cs typeface="Meiryo UI" pitchFamily="50" charset="-128"/>
                </a:rPr>
                <a:t>→</a:t>
              </a:r>
              <a:endParaRPr lang="en-US" dirty="0">
                <a:latin typeface="Meiryo UI" pitchFamily="50" charset="-128"/>
                <a:ea typeface="Meiryo UI" pitchFamily="50" charset="-128"/>
                <a:cs typeface="Meiryo UI" pitchFamily="50" charset="-128"/>
              </a:endParaRPr>
            </a:p>
          </p:txBody>
        </p:sp>
        <p:sp>
          <p:nvSpPr>
            <p:cNvPr id="54" name="テキスト ボックス 53"/>
            <p:cNvSpPr txBox="1"/>
            <p:nvPr/>
          </p:nvSpPr>
          <p:spPr>
            <a:xfrm>
              <a:off x="5328890" y="4086225"/>
              <a:ext cx="531812" cy="368300"/>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lIns="36000" rIns="36000">
              <a:spAutoFit/>
            </a:bodyPr>
            <a:lstStyle/>
            <a:p>
              <a:pPr algn="ctr" fontAlgn="auto">
                <a:spcBef>
                  <a:spcPts val="0"/>
                </a:spcBef>
                <a:spcAft>
                  <a:spcPts val="0"/>
                </a:spcAft>
                <a:defRPr/>
              </a:pPr>
              <a:r>
                <a:rPr lang="ja-JP" altLang="en-US" dirty="0">
                  <a:latin typeface="Meiryo UI" pitchFamily="50" charset="-128"/>
                  <a:ea typeface="Meiryo UI" pitchFamily="50" charset="-128"/>
                  <a:cs typeface="Meiryo UI" pitchFamily="50" charset="-128"/>
                </a:rPr>
                <a:t>→</a:t>
              </a:r>
              <a:endParaRPr lang="en-US" dirty="0">
                <a:latin typeface="Meiryo UI" pitchFamily="50" charset="-128"/>
                <a:ea typeface="Meiryo UI" pitchFamily="50" charset="-128"/>
                <a:cs typeface="Meiryo UI" pitchFamily="50" charset="-128"/>
              </a:endParaRPr>
            </a:p>
          </p:txBody>
        </p:sp>
        <p:sp>
          <p:nvSpPr>
            <p:cNvPr id="55" name="テキスト ボックス 54"/>
            <p:cNvSpPr txBox="1"/>
            <p:nvPr/>
          </p:nvSpPr>
          <p:spPr>
            <a:xfrm>
              <a:off x="5317777" y="5518150"/>
              <a:ext cx="530225" cy="366713"/>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lIns="36000" rIns="36000">
              <a:spAutoFit/>
            </a:bodyPr>
            <a:lstStyle/>
            <a:p>
              <a:pPr algn="ctr" fontAlgn="auto">
                <a:spcBef>
                  <a:spcPts val="0"/>
                </a:spcBef>
                <a:spcAft>
                  <a:spcPts val="0"/>
                </a:spcAft>
                <a:defRPr/>
              </a:pPr>
              <a:r>
                <a:rPr lang="ja-JP" altLang="en-US" dirty="0">
                  <a:latin typeface="Meiryo UI" pitchFamily="50" charset="-128"/>
                  <a:ea typeface="Meiryo UI" pitchFamily="50" charset="-128"/>
                  <a:cs typeface="Meiryo UI" pitchFamily="50" charset="-128"/>
                </a:rPr>
                <a:t>→</a:t>
              </a:r>
              <a:endParaRPr lang="en-US" dirty="0">
                <a:latin typeface="Meiryo UI" pitchFamily="50" charset="-128"/>
                <a:ea typeface="Meiryo UI" pitchFamily="50" charset="-128"/>
                <a:cs typeface="Meiryo UI" pitchFamily="50" charset="-128"/>
              </a:endParaRPr>
            </a:p>
          </p:txBody>
        </p:sp>
        <p:sp>
          <p:nvSpPr>
            <p:cNvPr id="56" name="正方形/長方形 55"/>
            <p:cNvSpPr/>
            <p:nvPr/>
          </p:nvSpPr>
          <p:spPr>
            <a:xfrm>
              <a:off x="2564078" y="1412776"/>
              <a:ext cx="1260132" cy="619125"/>
            </a:xfrm>
            <a:prstGeom prst="rect">
              <a:avLst/>
            </a:prstGeom>
            <a:noFill/>
            <a:ln>
              <a:solidFill>
                <a:schemeClr val="tx1"/>
              </a:solidFill>
            </a:ln>
            <a:effectLst/>
          </p:spPr>
          <p:style>
            <a:lnRef idx="1">
              <a:schemeClr val="accent5"/>
            </a:lnRef>
            <a:fillRef idx="2">
              <a:schemeClr val="accent5"/>
            </a:fillRef>
            <a:effectRef idx="1">
              <a:schemeClr val="accent5"/>
            </a:effectRef>
            <a:fontRef idx="minor">
              <a:schemeClr val="dk1"/>
            </a:fontRef>
          </p:style>
          <p:txBody>
            <a:bodyPr lIns="36000" rIns="36000" anchor="ctr"/>
            <a:lstStyle/>
            <a:p>
              <a:pPr algn="ctr" fontAlgn="auto">
                <a:spcBef>
                  <a:spcPts val="0"/>
                </a:spcBef>
                <a:spcAft>
                  <a:spcPts val="0"/>
                </a:spcAft>
                <a:defRPr/>
              </a:pPr>
              <a:r>
                <a:rPr lang="ja-JP" altLang="en-US" sz="1050" dirty="0" smtClean="0">
                  <a:solidFill>
                    <a:schemeClr val="tx1"/>
                  </a:solidFill>
                  <a:latin typeface="Meiryo UI" pitchFamily="50" charset="-128"/>
                  <a:ea typeface="Meiryo UI" pitchFamily="50" charset="-128"/>
                  <a:cs typeface="Meiryo UI" pitchFamily="50" charset="-128"/>
                </a:rPr>
                <a:t>府民</a:t>
              </a:r>
              <a:endParaRPr lang="en-US" altLang="ja-JP" sz="1050" dirty="0" smtClean="0">
                <a:solidFill>
                  <a:schemeClr val="tx1"/>
                </a:solidFill>
                <a:latin typeface="Meiryo UI" pitchFamily="50" charset="-128"/>
                <a:ea typeface="Meiryo UI" pitchFamily="50" charset="-128"/>
                <a:cs typeface="Meiryo UI" pitchFamily="50" charset="-128"/>
              </a:endParaRPr>
            </a:p>
            <a:p>
              <a:pPr algn="ctr" fontAlgn="auto">
                <a:spcBef>
                  <a:spcPts val="0"/>
                </a:spcBef>
                <a:spcAft>
                  <a:spcPts val="0"/>
                </a:spcAft>
                <a:defRPr/>
              </a:pPr>
              <a:r>
                <a:rPr lang="ja-JP" altLang="en-US" sz="1050" dirty="0" smtClean="0">
                  <a:solidFill>
                    <a:schemeClr val="tx1"/>
                  </a:solidFill>
                  <a:latin typeface="Meiryo UI" pitchFamily="50" charset="-128"/>
                  <a:ea typeface="Meiryo UI" pitchFamily="50" charset="-128"/>
                  <a:cs typeface="Meiryo UI" pitchFamily="50" charset="-128"/>
                </a:rPr>
                <a:t>保険者等</a:t>
              </a:r>
              <a:endParaRPr lang="en-US" sz="1050" dirty="0">
                <a:solidFill>
                  <a:schemeClr val="tx1"/>
                </a:solidFill>
                <a:latin typeface="Meiryo UI" pitchFamily="50" charset="-128"/>
                <a:ea typeface="Meiryo UI" pitchFamily="50" charset="-128"/>
                <a:cs typeface="Meiryo UI" pitchFamily="50" charset="-128"/>
              </a:endParaRPr>
            </a:p>
          </p:txBody>
        </p:sp>
        <p:sp>
          <p:nvSpPr>
            <p:cNvPr id="57" name="テキスト ボックス 56"/>
            <p:cNvSpPr txBox="1"/>
            <p:nvPr/>
          </p:nvSpPr>
          <p:spPr>
            <a:xfrm>
              <a:off x="3726954" y="1598761"/>
              <a:ext cx="530225" cy="369332"/>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lIns="36000" rIns="36000">
              <a:spAutoFit/>
            </a:bodyPr>
            <a:lstStyle/>
            <a:p>
              <a:pPr algn="ctr" fontAlgn="auto">
                <a:spcBef>
                  <a:spcPts val="0"/>
                </a:spcBef>
                <a:spcAft>
                  <a:spcPts val="0"/>
                </a:spcAft>
                <a:defRPr/>
              </a:pPr>
              <a:r>
                <a:rPr lang="en-US" altLang="ja-JP" dirty="0" smtClean="0">
                  <a:solidFill>
                    <a:schemeClr val="tx1"/>
                  </a:solidFill>
                  <a:latin typeface="Meiryo UI" pitchFamily="50" charset="-128"/>
                  <a:ea typeface="Meiryo UI" pitchFamily="50" charset="-128"/>
                  <a:cs typeface="Meiryo UI" pitchFamily="50" charset="-128"/>
                </a:rPr>
                <a:t>×</a:t>
              </a:r>
              <a:endParaRPr lang="en-US" dirty="0">
                <a:solidFill>
                  <a:schemeClr val="tx1"/>
                </a:solidFill>
                <a:latin typeface="Meiryo UI" pitchFamily="50" charset="-128"/>
                <a:ea typeface="Meiryo UI" pitchFamily="50" charset="-128"/>
                <a:cs typeface="Meiryo UI" pitchFamily="50" charset="-128"/>
              </a:endParaRPr>
            </a:p>
          </p:txBody>
        </p:sp>
        <p:sp>
          <p:nvSpPr>
            <p:cNvPr id="58" name="テキスト ボックス 57"/>
            <p:cNvSpPr txBox="1"/>
            <p:nvPr/>
          </p:nvSpPr>
          <p:spPr>
            <a:xfrm>
              <a:off x="3723779" y="2306786"/>
              <a:ext cx="530225" cy="369332"/>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lIns="36000" rIns="36000">
              <a:spAutoFit/>
            </a:bodyPr>
            <a:lstStyle/>
            <a:p>
              <a:pPr algn="ctr" fontAlgn="auto">
                <a:spcBef>
                  <a:spcPts val="0"/>
                </a:spcBef>
                <a:spcAft>
                  <a:spcPts val="0"/>
                </a:spcAft>
                <a:defRPr/>
              </a:pPr>
              <a:r>
                <a:rPr lang="en-US" altLang="ja-JP" dirty="0" smtClean="0">
                  <a:solidFill>
                    <a:schemeClr val="tx1"/>
                  </a:solidFill>
                  <a:latin typeface="Meiryo UI" pitchFamily="50" charset="-128"/>
                  <a:ea typeface="Meiryo UI" pitchFamily="50" charset="-128"/>
                  <a:cs typeface="Meiryo UI" pitchFamily="50" charset="-128"/>
                </a:rPr>
                <a:t>×</a:t>
              </a:r>
              <a:endParaRPr lang="en-US" dirty="0">
                <a:solidFill>
                  <a:schemeClr val="tx1"/>
                </a:solidFill>
                <a:latin typeface="Meiryo UI" pitchFamily="50" charset="-128"/>
                <a:ea typeface="Meiryo UI" pitchFamily="50" charset="-128"/>
                <a:cs typeface="Meiryo UI" pitchFamily="50" charset="-128"/>
              </a:endParaRPr>
            </a:p>
          </p:txBody>
        </p:sp>
        <p:sp>
          <p:nvSpPr>
            <p:cNvPr id="59" name="テキスト ボックス 58"/>
            <p:cNvSpPr txBox="1"/>
            <p:nvPr/>
          </p:nvSpPr>
          <p:spPr>
            <a:xfrm>
              <a:off x="3726954" y="3722836"/>
              <a:ext cx="530225" cy="369332"/>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lIns="36000" rIns="36000">
              <a:spAutoFit/>
            </a:bodyPr>
            <a:lstStyle/>
            <a:p>
              <a:pPr algn="ctr" fontAlgn="auto">
                <a:spcBef>
                  <a:spcPts val="0"/>
                </a:spcBef>
                <a:spcAft>
                  <a:spcPts val="0"/>
                </a:spcAft>
                <a:defRPr/>
              </a:pPr>
              <a:r>
                <a:rPr lang="en-US" altLang="ja-JP" dirty="0">
                  <a:latin typeface="Meiryo UI" pitchFamily="50" charset="-128"/>
                  <a:ea typeface="Meiryo UI" pitchFamily="50" charset="-128"/>
                  <a:cs typeface="Meiryo UI" pitchFamily="50" charset="-128"/>
                </a:rPr>
                <a:t>×</a:t>
              </a:r>
              <a:endParaRPr lang="en-US" sz="1600" dirty="0">
                <a:latin typeface="Meiryo UI" pitchFamily="50" charset="-128"/>
                <a:ea typeface="Meiryo UI" pitchFamily="50" charset="-128"/>
                <a:cs typeface="Meiryo UI" pitchFamily="50" charset="-128"/>
              </a:endParaRPr>
            </a:p>
          </p:txBody>
        </p:sp>
        <p:sp>
          <p:nvSpPr>
            <p:cNvPr id="60" name="テキスト ボックス 59"/>
            <p:cNvSpPr txBox="1"/>
            <p:nvPr/>
          </p:nvSpPr>
          <p:spPr>
            <a:xfrm>
              <a:off x="3723779" y="4437211"/>
              <a:ext cx="530225" cy="369332"/>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lIns="36000" rIns="36000">
              <a:spAutoFit/>
            </a:bodyPr>
            <a:lstStyle/>
            <a:p>
              <a:pPr algn="ctr" fontAlgn="auto">
                <a:spcBef>
                  <a:spcPts val="0"/>
                </a:spcBef>
                <a:spcAft>
                  <a:spcPts val="0"/>
                </a:spcAft>
                <a:defRPr/>
              </a:pPr>
              <a:r>
                <a:rPr lang="en-US" altLang="ja-JP" dirty="0">
                  <a:latin typeface="Meiryo UI" pitchFamily="50" charset="-128"/>
                  <a:ea typeface="Meiryo UI" pitchFamily="50" charset="-128"/>
                  <a:cs typeface="Meiryo UI" pitchFamily="50" charset="-128"/>
                </a:rPr>
                <a:t>×</a:t>
              </a:r>
              <a:endParaRPr lang="en-US" sz="1600" dirty="0">
                <a:latin typeface="Meiryo UI" pitchFamily="50" charset="-128"/>
                <a:ea typeface="Meiryo UI" pitchFamily="50" charset="-128"/>
                <a:cs typeface="Meiryo UI" pitchFamily="50" charset="-128"/>
              </a:endParaRPr>
            </a:p>
          </p:txBody>
        </p:sp>
        <p:cxnSp>
          <p:nvCxnSpPr>
            <p:cNvPr id="61" name="直線コネクタ 60"/>
            <p:cNvCxnSpPr/>
            <p:nvPr/>
          </p:nvCxnSpPr>
          <p:spPr>
            <a:xfrm>
              <a:off x="2616708" y="1281517"/>
              <a:ext cx="1177926" cy="0"/>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2" name="正方形/長方形 61"/>
            <p:cNvSpPr/>
            <p:nvPr/>
          </p:nvSpPr>
          <p:spPr>
            <a:xfrm>
              <a:off x="2546273" y="2138264"/>
              <a:ext cx="1277937" cy="619125"/>
            </a:xfrm>
            <a:prstGeom prst="rect">
              <a:avLst/>
            </a:prstGeom>
            <a:solidFill>
              <a:schemeClr val="bg2">
                <a:lumMod val="90000"/>
              </a:schemeClr>
            </a:solidFill>
            <a:ln>
              <a:solidFill>
                <a:schemeClr val="tx1"/>
              </a:solidFill>
            </a:ln>
            <a:effectLst/>
          </p:spPr>
          <p:style>
            <a:lnRef idx="1">
              <a:schemeClr val="accent5"/>
            </a:lnRef>
            <a:fillRef idx="2">
              <a:schemeClr val="accent5"/>
            </a:fillRef>
            <a:effectRef idx="1">
              <a:schemeClr val="accent5"/>
            </a:effectRef>
            <a:fontRef idx="minor">
              <a:schemeClr val="dk1"/>
            </a:fontRef>
          </p:style>
          <p:txBody>
            <a:bodyPr lIns="36000" rIns="36000" anchor="ctr"/>
            <a:lstStyle/>
            <a:p>
              <a:pPr algn="ctr" fontAlgn="auto">
                <a:spcBef>
                  <a:spcPts val="0"/>
                </a:spcBef>
                <a:spcAft>
                  <a:spcPts val="0"/>
                </a:spcAft>
                <a:defRPr/>
              </a:pPr>
              <a:r>
                <a:rPr lang="ja-JP" altLang="en-US" sz="1050" dirty="0" smtClean="0">
                  <a:solidFill>
                    <a:schemeClr val="tx1"/>
                  </a:solidFill>
                  <a:latin typeface="Meiryo UI" pitchFamily="50" charset="-128"/>
                  <a:ea typeface="Meiryo UI" pitchFamily="50" charset="-128"/>
                  <a:cs typeface="Meiryo UI" pitchFamily="50" charset="-128"/>
                </a:rPr>
                <a:t>保険者等</a:t>
              </a:r>
              <a:endParaRPr lang="en-US" sz="1050" dirty="0">
                <a:solidFill>
                  <a:schemeClr val="tx1"/>
                </a:solidFill>
                <a:latin typeface="Meiryo UI" pitchFamily="50" charset="-128"/>
                <a:ea typeface="Meiryo UI" pitchFamily="50" charset="-128"/>
                <a:cs typeface="Meiryo UI" pitchFamily="50" charset="-128"/>
              </a:endParaRPr>
            </a:p>
          </p:txBody>
        </p:sp>
        <p:sp>
          <p:nvSpPr>
            <p:cNvPr id="63" name="正方形/長方形 62"/>
            <p:cNvSpPr/>
            <p:nvPr/>
          </p:nvSpPr>
          <p:spPr>
            <a:xfrm>
              <a:off x="2546273" y="2849464"/>
              <a:ext cx="1277937" cy="619125"/>
            </a:xfrm>
            <a:prstGeom prst="rect">
              <a:avLst/>
            </a:prstGeom>
            <a:solidFill>
              <a:schemeClr val="bg2">
                <a:lumMod val="25000"/>
              </a:schemeClr>
            </a:solidFill>
            <a:ln>
              <a:solidFill>
                <a:schemeClr val="tx1"/>
              </a:solidFill>
            </a:ln>
            <a:effectLst/>
          </p:spPr>
          <p:style>
            <a:lnRef idx="1">
              <a:schemeClr val="accent5"/>
            </a:lnRef>
            <a:fillRef idx="2">
              <a:schemeClr val="accent5"/>
            </a:fillRef>
            <a:effectRef idx="1">
              <a:schemeClr val="accent5"/>
            </a:effectRef>
            <a:fontRef idx="minor">
              <a:schemeClr val="dk1"/>
            </a:fontRef>
          </p:style>
          <p:txBody>
            <a:bodyPr lIns="36000" rIns="36000" anchor="ctr"/>
            <a:lstStyle/>
            <a:p>
              <a:pPr algn="ctr" fontAlgn="auto">
                <a:spcBef>
                  <a:spcPts val="0"/>
                </a:spcBef>
                <a:spcAft>
                  <a:spcPts val="0"/>
                </a:spcAft>
                <a:defRPr/>
              </a:pPr>
              <a:r>
                <a:rPr lang="ja-JP" altLang="en-US" sz="1050" dirty="0" smtClean="0">
                  <a:solidFill>
                    <a:schemeClr val="bg1"/>
                  </a:solidFill>
                  <a:latin typeface="Meiryo UI" pitchFamily="50" charset="-128"/>
                  <a:ea typeface="Meiryo UI" pitchFamily="50" charset="-128"/>
                  <a:cs typeface="Meiryo UI" pitchFamily="50" charset="-128"/>
                </a:rPr>
                <a:t>大阪府</a:t>
              </a:r>
              <a:endParaRPr lang="en-US" sz="1050" dirty="0">
                <a:solidFill>
                  <a:schemeClr val="bg1"/>
                </a:solidFill>
                <a:latin typeface="Meiryo UI" pitchFamily="50" charset="-128"/>
                <a:ea typeface="Meiryo UI" pitchFamily="50" charset="-128"/>
                <a:cs typeface="Meiryo UI" pitchFamily="50" charset="-128"/>
              </a:endParaRPr>
            </a:p>
          </p:txBody>
        </p:sp>
        <p:sp>
          <p:nvSpPr>
            <p:cNvPr id="64" name="正方形/長方形 63"/>
            <p:cNvSpPr/>
            <p:nvPr/>
          </p:nvSpPr>
          <p:spPr>
            <a:xfrm>
              <a:off x="2546273" y="3559076"/>
              <a:ext cx="1277937" cy="620713"/>
            </a:xfrm>
            <a:prstGeom prst="rect">
              <a:avLst/>
            </a:prstGeom>
            <a:solidFill>
              <a:schemeClr val="bg1"/>
            </a:solidFill>
            <a:ln>
              <a:solidFill>
                <a:schemeClr val="tx1"/>
              </a:solidFill>
            </a:ln>
            <a:effectLst/>
          </p:spPr>
          <p:style>
            <a:lnRef idx="1">
              <a:schemeClr val="accent5"/>
            </a:lnRef>
            <a:fillRef idx="2">
              <a:schemeClr val="accent5"/>
            </a:fillRef>
            <a:effectRef idx="1">
              <a:schemeClr val="accent5"/>
            </a:effectRef>
            <a:fontRef idx="minor">
              <a:schemeClr val="dk1"/>
            </a:fontRef>
          </p:style>
          <p:txBody>
            <a:bodyPr lIns="36000" rIns="36000" anchor="ctr"/>
            <a:lstStyle/>
            <a:p>
              <a:pPr algn="ctr" fontAlgn="auto">
                <a:spcBef>
                  <a:spcPts val="0"/>
                </a:spcBef>
                <a:spcAft>
                  <a:spcPts val="0"/>
                </a:spcAft>
                <a:defRPr/>
              </a:pPr>
              <a:r>
                <a:rPr lang="ja-JP" altLang="en-US" sz="900" dirty="0" smtClean="0">
                  <a:solidFill>
                    <a:schemeClr val="tx1"/>
                  </a:solidFill>
                  <a:latin typeface="Meiryo UI" pitchFamily="50" charset="-128"/>
                  <a:ea typeface="Meiryo UI" pitchFamily="50" charset="-128"/>
                  <a:cs typeface="Meiryo UI" pitchFamily="50" charset="-128"/>
                </a:rPr>
                <a:t>医療・介護従事者</a:t>
              </a:r>
              <a:endParaRPr lang="en-US" altLang="ja-JP" sz="900" dirty="0" smtClean="0">
                <a:solidFill>
                  <a:schemeClr val="tx1"/>
                </a:solidFill>
                <a:latin typeface="Meiryo UI" pitchFamily="50" charset="-128"/>
                <a:ea typeface="Meiryo UI" pitchFamily="50" charset="-128"/>
                <a:cs typeface="Meiryo UI" pitchFamily="50" charset="-128"/>
              </a:endParaRPr>
            </a:p>
            <a:p>
              <a:pPr algn="ctr" fontAlgn="auto">
                <a:spcBef>
                  <a:spcPts val="0"/>
                </a:spcBef>
                <a:spcAft>
                  <a:spcPts val="0"/>
                </a:spcAft>
                <a:defRPr/>
              </a:pPr>
              <a:r>
                <a:rPr lang="ja-JP" altLang="en-US" sz="800" dirty="0">
                  <a:solidFill>
                    <a:schemeClr val="tx1"/>
                  </a:solidFill>
                  <a:latin typeface="Meiryo UI" pitchFamily="50" charset="-128"/>
                  <a:ea typeface="Meiryo UI" pitchFamily="50" charset="-128"/>
                  <a:cs typeface="Meiryo UI" pitchFamily="50" charset="-128"/>
                </a:rPr>
                <a:t>保健</a:t>
              </a:r>
              <a:r>
                <a:rPr lang="ja-JP" altLang="en-US" sz="800" dirty="0" smtClean="0">
                  <a:solidFill>
                    <a:schemeClr val="tx1"/>
                  </a:solidFill>
                  <a:latin typeface="Meiryo UI" pitchFamily="50" charset="-128"/>
                  <a:ea typeface="Meiryo UI" pitchFamily="50" charset="-128"/>
                  <a:cs typeface="Meiryo UI" pitchFamily="50" charset="-128"/>
                </a:rPr>
                <a:t>医療提供機関等</a:t>
              </a:r>
              <a:r>
                <a:rPr lang="en-US" altLang="ja-JP" sz="900" dirty="0" smtClean="0">
                  <a:solidFill>
                    <a:schemeClr val="tx1"/>
                  </a:solidFill>
                  <a:latin typeface="Meiryo UI" pitchFamily="50" charset="-128"/>
                  <a:ea typeface="Meiryo UI" pitchFamily="50" charset="-128"/>
                  <a:cs typeface="Meiryo UI" pitchFamily="50" charset="-128"/>
                </a:rPr>
                <a:t/>
              </a:r>
              <a:br>
                <a:rPr lang="en-US" altLang="ja-JP" sz="900" dirty="0" smtClean="0">
                  <a:solidFill>
                    <a:schemeClr val="tx1"/>
                  </a:solidFill>
                  <a:latin typeface="Meiryo UI" pitchFamily="50" charset="-128"/>
                  <a:ea typeface="Meiryo UI" pitchFamily="50" charset="-128"/>
                  <a:cs typeface="Meiryo UI" pitchFamily="50" charset="-128"/>
                </a:rPr>
              </a:br>
              <a:r>
                <a:rPr lang="ja-JP" altLang="en-US" sz="900" dirty="0">
                  <a:solidFill>
                    <a:schemeClr val="tx1"/>
                  </a:solidFill>
                  <a:latin typeface="Meiryo UI" pitchFamily="50" charset="-128"/>
                  <a:ea typeface="Meiryo UI" pitchFamily="50" charset="-128"/>
                  <a:cs typeface="Meiryo UI" pitchFamily="50" charset="-128"/>
                </a:rPr>
                <a:t>基礎自治体</a:t>
              </a:r>
              <a:endParaRPr lang="en-US" sz="900" dirty="0">
                <a:solidFill>
                  <a:schemeClr val="tx1"/>
                </a:solidFill>
                <a:latin typeface="Meiryo UI" pitchFamily="50" charset="-128"/>
                <a:ea typeface="Meiryo UI" pitchFamily="50" charset="-128"/>
                <a:cs typeface="Meiryo UI" pitchFamily="50" charset="-128"/>
              </a:endParaRPr>
            </a:p>
          </p:txBody>
        </p:sp>
        <p:sp>
          <p:nvSpPr>
            <p:cNvPr id="65" name="正方形/長方形 64"/>
            <p:cNvSpPr/>
            <p:nvPr/>
          </p:nvSpPr>
          <p:spPr>
            <a:xfrm>
              <a:off x="2541510" y="4292501"/>
              <a:ext cx="1279525" cy="619125"/>
            </a:xfrm>
            <a:prstGeom prst="rect">
              <a:avLst/>
            </a:prstGeom>
            <a:solidFill>
              <a:schemeClr val="bg2">
                <a:lumMod val="90000"/>
              </a:schemeClr>
            </a:solidFill>
            <a:ln>
              <a:solidFill>
                <a:schemeClr val="tx1"/>
              </a:solidFill>
            </a:ln>
            <a:effectLst/>
          </p:spPr>
          <p:style>
            <a:lnRef idx="1">
              <a:schemeClr val="accent5"/>
            </a:lnRef>
            <a:fillRef idx="2">
              <a:schemeClr val="accent5"/>
            </a:fillRef>
            <a:effectRef idx="1">
              <a:schemeClr val="accent5"/>
            </a:effectRef>
            <a:fontRef idx="minor">
              <a:schemeClr val="dk1"/>
            </a:fontRef>
          </p:style>
          <p:txBody>
            <a:bodyPr lIns="36000" rIns="36000" anchor="ctr"/>
            <a:lstStyle/>
            <a:p>
              <a:pPr algn="ctr" fontAlgn="auto">
                <a:spcBef>
                  <a:spcPts val="0"/>
                </a:spcBef>
                <a:spcAft>
                  <a:spcPts val="0"/>
                </a:spcAft>
                <a:defRPr/>
              </a:pPr>
              <a:r>
                <a:rPr lang="ja-JP" altLang="en-US" sz="1050" dirty="0">
                  <a:solidFill>
                    <a:schemeClr val="tx1"/>
                  </a:solidFill>
                  <a:latin typeface="Meiryo UI" pitchFamily="50" charset="-128"/>
                  <a:ea typeface="Meiryo UI" pitchFamily="50" charset="-128"/>
                  <a:cs typeface="Meiryo UI" pitchFamily="50" charset="-128"/>
                </a:rPr>
                <a:t>民間病院</a:t>
              </a:r>
              <a:r>
                <a:rPr lang="en-US" altLang="ja-JP" sz="1050" dirty="0" smtClean="0">
                  <a:solidFill>
                    <a:schemeClr val="tx1"/>
                  </a:solidFill>
                  <a:latin typeface="Meiryo UI" pitchFamily="50" charset="-128"/>
                  <a:ea typeface="Meiryo UI" pitchFamily="50" charset="-128"/>
                  <a:cs typeface="Meiryo UI" pitchFamily="50" charset="-128"/>
                </a:rPr>
                <a:t/>
              </a:r>
              <a:br>
                <a:rPr lang="en-US" altLang="ja-JP" sz="1050" dirty="0" smtClean="0">
                  <a:solidFill>
                    <a:schemeClr val="tx1"/>
                  </a:solidFill>
                  <a:latin typeface="Meiryo UI" pitchFamily="50" charset="-128"/>
                  <a:ea typeface="Meiryo UI" pitchFamily="50" charset="-128"/>
                  <a:cs typeface="Meiryo UI" pitchFamily="50" charset="-128"/>
                </a:rPr>
              </a:br>
              <a:r>
                <a:rPr lang="ja-JP" altLang="en-US" sz="1050" dirty="0" smtClean="0">
                  <a:solidFill>
                    <a:schemeClr val="tx1"/>
                  </a:solidFill>
                  <a:latin typeface="Meiryo UI" pitchFamily="50" charset="-128"/>
                  <a:ea typeface="Meiryo UI" pitchFamily="50" charset="-128"/>
                  <a:cs typeface="Meiryo UI" pitchFamily="50" charset="-128"/>
                </a:rPr>
                <a:t>大阪府</a:t>
              </a:r>
              <a:endParaRPr lang="en-US" altLang="ja-JP" sz="1050" dirty="0">
                <a:solidFill>
                  <a:schemeClr val="tx1"/>
                </a:solidFill>
                <a:latin typeface="Meiryo UI" pitchFamily="50" charset="-128"/>
                <a:ea typeface="Meiryo UI" pitchFamily="50" charset="-128"/>
                <a:cs typeface="Meiryo UI" pitchFamily="50" charset="-128"/>
              </a:endParaRPr>
            </a:p>
          </p:txBody>
        </p:sp>
        <p:sp>
          <p:nvSpPr>
            <p:cNvPr id="66" name="正方形/長方形 65"/>
            <p:cNvSpPr/>
            <p:nvPr/>
          </p:nvSpPr>
          <p:spPr>
            <a:xfrm>
              <a:off x="2546273" y="5038626"/>
              <a:ext cx="1277937" cy="619125"/>
            </a:xfrm>
            <a:prstGeom prst="rect">
              <a:avLst/>
            </a:prstGeom>
            <a:solidFill>
              <a:schemeClr val="bg2">
                <a:lumMod val="25000"/>
              </a:schemeClr>
            </a:solidFill>
            <a:ln>
              <a:solidFill>
                <a:schemeClr val="tx1"/>
              </a:solidFill>
            </a:ln>
            <a:effectLst/>
          </p:spPr>
          <p:style>
            <a:lnRef idx="1">
              <a:schemeClr val="accent5"/>
            </a:lnRef>
            <a:fillRef idx="2">
              <a:schemeClr val="accent5"/>
            </a:fillRef>
            <a:effectRef idx="1">
              <a:schemeClr val="accent5"/>
            </a:effectRef>
            <a:fontRef idx="minor">
              <a:schemeClr val="dk1"/>
            </a:fontRef>
          </p:style>
          <p:txBody>
            <a:bodyPr lIns="36000" rIns="36000" anchor="ctr"/>
            <a:lstStyle/>
            <a:p>
              <a:pPr algn="ctr" fontAlgn="auto">
                <a:spcBef>
                  <a:spcPts val="0"/>
                </a:spcBef>
                <a:spcAft>
                  <a:spcPts val="0"/>
                </a:spcAft>
                <a:defRPr/>
              </a:pPr>
              <a:r>
                <a:rPr lang="ja-JP" altLang="en-US" sz="1050" dirty="0">
                  <a:solidFill>
                    <a:schemeClr val="bg1"/>
                  </a:solidFill>
                  <a:latin typeface="Meiryo UI" pitchFamily="50" charset="-128"/>
                  <a:ea typeface="Meiryo UI" pitchFamily="50" charset="-128"/>
                  <a:cs typeface="Meiryo UI" pitchFamily="50" charset="-128"/>
                </a:rPr>
                <a:t>基礎</a:t>
              </a:r>
              <a:r>
                <a:rPr lang="ja-JP" altLang="en-US" sz="1050" dirty="0" smtClean="0">
                  <a:solidFill>
                    <a:schemeClr val="bg1"/>
                  </a:solidFill>
                  <a:latin typeface="Meiryo UI" pitchFamily="50" charset="-128"/>
                  <a:ea typeface="Meiryo UI" pitchFamily="50" charset="-128"/>
                  <a:cs typeface="Meiryo UI" pitchFamily="50" charset="-128"/>
                </a:rPr>
                <a:t>自治体</a:t>
              </a:r>
              <a:endParaRPr lang="en-US" altLang="ja-JP" sz="1050" dirty="0" smtClean="0">
                <a:solidFill>
                  <a:schemeClr val="bg1"/>
                </a:solidFill>
                <a:latin typeface="Meiryo UI" pitchFamily="50" charset="-128"/>
                <a:ea typeface="Meiryo UI" pitchFamily="50" charset="-128"/>
                <a:cs typeface="Meiryo UI" pitchFamily="50" charset="-128"/>
              </a:endParaRPr>
            </a:p>
            <a:p>
              <a:pPr algn="ctr" fontAlgn="auto">
                <a:spcBef>
                  <a:spcPts val="0"/>
                </a:spcBef>
                <a:spcAft>
                  <a:spcPts val="0"/>
                </a:spcAft>
                <a:defRPr/>
              </a:pPr>
              <a:r>
                <a:rPr lang="ja-JP" altLang="en-US" sz="1050" dirty="0">
                  <a:solidFill>
                    <a:schemeClr val="bg1"/>
                  </a:solidFill>
                  <a:latin typeface="Meiryo UI" pitchFamily="50" charset="-128"/>
                  <a:ea typeface="Meiryo UI" pitchFamily="50" charset="-128"/>
                  <a:cs typeface="Meiryo UI" pitchFamily="50" charset="-128"/>
                </a:rPr>
                <a:t>大阪府</a:t>
              </a:r>
              <a:endParaRPr lang="en-US" altLang="ja-JP" sz="1050" dirty="0">
                <a:solidFill>
                  <a:schemeClr val="bg1"/>
                </a:solidFill>
                <a:latin typeface="Meiryo UI" pitchFamily="50" charset="-128"/>
                <a:ea typeface="Meiryo UI" pitchFamily="50" charset="-128"/>
                <a:cs typeface="Meiryo UI" pitchFamily="50" charset="-128"/>
              </a:endParaRPr>
            </a:p>
          </p:txBody>
        </p:sp>
        <p:sp>
          <p:nvSpPr>
            <p:cNvPr id="67" name="正方形/長方形 66"/>
            <p:cNvSpPr/>
            <p:nvPr/>
          </p:nvSpPr>
          <p:spPr>
            <a:xfrm>
              <a:off x="2541510" y="5800626"/>
              <a:ext cx="1279525" cy="620713"/>
            </a:xfrm>
            <a:prstGeom prst="rect">
              <a:avLst/>
            </a:prstGeom>
            <a:solidFill>
              <a:schemeClr val="bg2">
                <a:lumMod val="25000"/>
              </a:schemeClr>
            </a:solidFill>
            <a:ln>
              <a:solidFill>
                <a:schemeClr val="tx1"/>
              </a:solidFill>
            </a:ln>
            <a:effectLst/>
          </p:spPr>
          <p:style>
            <a:lnRef idx="1">
              <a:schemeClr val="accent5"/>
            </a:lnRef>
            <a:fillRef idx="2">
              <a:schemeClr val="accent5"/>
            </a:fillRef>
            <a:effectRef idx="1">
              <a:schemeClr val="accent5"/>
            </a:effectRef>
            <a:fontRef idx="minor">
              <a:schemeClr val="dk1"/>
            </a:fontRef>
          </p:style>
          <p:txBody>
            <a:bodyPr lIns="36000" rIns="36000" anchor="ctr"/>
            <a:lstStyle/>
            <a:p>
              <a:pPr algn="ctr" fontAlgn="auto">
                <a:spcBef>
                  <a:spcPts val="0"/>
                </a:spcBef>
                <a:spcAft>
                  <a:spcPts val="0"/>
                </a:spcAft>
                <a:defRPr/>
              </a:pPr>
              <a:r>
                <a:rPr lang="ja-JP" altLang="en-US" sz="1050" dirty="0" smtClean="0">
                  <a:solidFill>
                    <a:schemeClr val="bg1"/>
                  </a:solidFill>
                  <a:latin typeface="Meiryo UI" pitchFamily="50" charset="-128"/>
                  <a:ea typeface="Meiryo UI" pitchFamily="50" charset="-128"/>
                  <a:cs typeface="Meiryo UI" pitchFamily="50" charset="-128"/>
                </a:rPr>
                <a:t>大阪府</a:t>
              </a:r>
              <a:endParaRPr lang="en-US" sz="1050" dirty="0">
                <a:solidFill>
                  <a:schemeClr val="bg1"/>
                </a:solidFill>
                <a:latin typeface="Meiryo UI" pitchFamily="50" charset="-128"/>
                <a:ea typeface="Meiryo UI" pitchFamily="50" charset="-128"/>
                <a:cs typeface="Meiryo UI" pitchFamily="50" charset="-128"/>
              </a:endParaRPr>
            </a:p>
          </p:txBody>
        </p:sp>
        <p:sp>
          <p:nvSpPr>
            <p:cNvPr id="68" name="テキスト ボックス 67"/>
            <p:cNvSpPr txBox="1"/>
            <p:nvPr/>
          </p:nvSpPr>
          <p:spPr>
            <a:xfrm>
              <a:off x="3707904" y="3024336"/>
              <a:ext cx="531812" cy="369332"/>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lIns="36000" rIns="36000">
              <a:spAutoFit/>
            </a:bodyPr>
            <a:lstStyle/>
            <a:p>
              <a:pPr algn="ctr" fontAlgn="auto">
                <a:spcBef>
                  <a:spcPts val="0"/>
                </a:spcBef>
                <a:spcAft>
                  <a:spcPts val="0"/>
                </a:spcAft>
                <a:defRPr/>
              </a:pPr>
              <a:r>
                <a:rPr lang="en-US" altLang="ja-JP" dirty="0">
                  <a:latin typeface="Meiryo UI" pitchFamily="50" charset="-128"/>
                  <a:ea typeface="Meiryo UI" pitchFamily="50" charset="-128"/>
                  <a:cs typeface="Meiryo UI" pitchFamily="50" charset="-128"/>
                </a:rPr>
                <a:t>×</a:t>
              </a:r>
              <a:endParaRPr lang="en-US" dirty="0">
                <a:latin typeface="Meiryo UI" pitchFamily="50" charset="-128"/>
                <a:ea typeface="Meiryo UI" pitchFamily="50" charset="-128"/>
                <a:cs typeface="Meiryo UI" pitchFamily="50" charset="-128"/>
              </a:endParaRPr>
            </a:p>
          </p:txBody>
        </p:sp>
        <p:sp>
          <p:nvSpPr>
            <p:cNvPr id="69" name="テキスト ボックス 68"/>
            <p:cNvSpPr txBox="1"/>
            <p:nvPr/>
          </p:nvSpPr>
          <p:spPr>
            <a:xfrm>
              <a:off x="3726954" y="5169048"/>
              <a:ext cx="530225" cy="369332"/>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lIns="36000" rIns="36000">
              <a:spAutoFit/>
            </a:bodyPr>
            <a:lstStyle/>
            <a:p>
              <a:pPr algn="ctr" fontAlgn="auto">
                <a:spcBef>
                  <a:spcPts val="0"/>
                </a:spcBef>
                <a:spcAft>
                  <a:spcPts val="0"/>
                </a:spcAft>
                <a:defRPr/>
              </a:pPr>
              <a:r>
                <a:rPr lang="en-US" altLang="ja-JP" dirty="0">
                  <a:latin typeface="Meiryo UI" pitchFamily="50" charset="-128"/>
                  <a:ea typeface="Meiryo UI" pitchFamily="50" charset="-128"/>
                  <a:cs typeface="Meiryo UI" pitchFamily="50" charset="-128"/>
                </a:rPr>
                <a:t>×</a:t>
              </a:r>
              <a:endParaRPr lang="en-US" dirty="0">
                <a:latin typeface="Meiryo UI" pitchFamily="50" charset="-128"/>
                <a:ea typeface="Meiryo UI" pitchFamily="50" charset="-128"/>
                <a:cs typeface="Meiryo UI" pitchFamily="50" charset="-128"/>
              </a:endParaRPr>
            </a:p>
          </p:txBody>
        </p:sp>
        <p:sp>
          <p:nvSpPr>
            <p:cNvPr id="70" name="テキスト ボックス 69"/>
            <p:cNvSpPr txBox="1"/>
            <p:nvPr/>
          </p:nvSpPr>
          <p:spPr>
            <a:xfrm>
              <a:off x="3726954" y="5964386"/>
              <a:ext cx="530225" cy="369332"/>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lIns="36000" rIns="36000">
              <a:spAutoFit/>
            </a:bodyPr>
            <a:lstStyle/>
            <a:p>
              <a:pPr algn="ctr" fontAlgn="auto">
                <a:spcBef>
                  <a:spcPts val="0"/>
                </a:spcBef>
                <a:spcAft>
                  <a:spcPts val="0"/>
                </a:spcAft>
                <a:defRPr/>
              </a:pPr>
              <a:r>
                <a:rPr lang="en-US" altLang="ja-JP" dirty="0">
                  <a:latin typeface="Meiryo UI" pitchFamily="50" charset="-128"/>
                  <a:ea typeface="Meiryo UI" pitchFamily="50" charset="-128"/>
                  <a:cs typeface="Meiryo UI" pitchFamily="50" charset="-128"/>
                </a:rPr>
                <a:t>×</a:t>
              </a:r>
              <a:endParaRPr lang="en-US" sz="1600" dirty="0">
                <a:latin typeface="Meiryo UI" pitchFamily="50" charset="-128"/>
                <a:ea typeface="Meiryo UI" pitchFamily="50" charset="-128"/>
                <a:cs typeface="Meiryo UI" pitchFamily="50" charset="-128"/>
              </a:endParaRPr>
            </a:p>
          </p:txBody>
        </p:sp>
        <p:cxnSp>
          <p:nvCxnSpPr>
            <p:cNvPr id="71" name="直線コネクタ 70"/>
            <p:cNvCxnSpPr/>
            <p:nvPr/>
          </p:nvCxnSpPr>
          <p:spPr>
            <a:xfrm>
              <a:off x="7566347" y="1248051"/>
              <a:ext cx="1177925" cy="0"/>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2" name="正方形/長方形 71"/>
            <p:cNvSpPr/>
            <p:nvPr/>
          </p:nvSpPr>
          <p:spPr>
            <a:xfrm>
              <a:off x="7380313" y="1417912"/>
              <a:ext cx="1619672" cy="620714"/>
            </a:xfrm>
            <a:prstGeom prst="rect">
              <a:avLst/>
            </a:prstGeom>
            <a:noFill/>
            <a:ln>
              <a:solidFill>
                <a:schemeClr val="tx1"/>
              </a:solidFill>
            </a:ln>
            <a:effectLst/>
          </p:spPr>
          <p:style>
            <a:lnRef idx="1">
              <a:schemeClr val="accent5"/>
            </a:lnRef>
            <a:fillRef idx="2">
              <a:schemeClr val="accent5"/>
            </a:fillRef>
            <a:effectRef idx="1">
              <a:schemeClr val="accent5"/>
            </a:effectRef>
            <a:fontRef idx="minor">
              <a:schemeClr val="dk1"/>
            </a:fontRef>
          </p:style>
          <p:txBody>
            <a:bodyPr lIns="36000" rIns="36000" anchor="ctr"/>
            <a:lstStyle/>
            <a:p>
              <a:pPr algn="ctr" fontAlgn="auto">
                <a:spcBef>
                  <a:spcPts val="0"/>
                </a:spcBef>
                <a:spcAft>
                  <a:spcPts val="0"/>
                </a:spcAft>
                <a:defRPr/>
              </a:pPr>
              <a:r>
                <a:rPr lang="ja-JP" altLang="en-US" sz="1050" dirty="0" smtClean="0">
                  <a:solidFill>
                    <a:schemeClr val="tx1"/>
                  </a:solidFill>
                  <a:latin typeface="Meiryo UI" pitchFamily="50" charset="-128"/>
                  <a:ea typeface="Meiryo UI" pitchFamily="50" charset="-128"/>
                  <a:cs typeface="Meiryo UI" pitchFamily="50" charset="-128"/>
                </a:rPr>
                <a:t>保健医療提供機関等、</a:t>
              </a:r>
              <a:endParaRPr lang="en-US" altLang="ja-JP" sz="1050" dirty="0" smtClean="0">
                <a:solidFill>
                  <a:schemeClr val="tx1"/>
                </a:solidFill>
                <a:latin typeface="Meiryo UI" pitchFamily="50" charset="-128"/>
                <a:ea typeface="Meiryo UI" pitchFamily="50" charset="-128"/>
                <a:cs typeface="Meiryo UI" pitchFamily="50" charset="-128"/>
              </a:endParaRPr>
            </a:p>
            <a:p>
              <a:pPr algn="ctr" fontAlgn="auto">
                <a:spcBef>
                  <a:spcPts val="0"/>
                </a:spcBef>
                <a:spcAft>
                  <a:spcPts val="0"/>
                </a:spcAft>
                <a:defRPr/>
              </a:pPr>
              <a:r>
                <a:rPr lang="ja-JP" altLang="en-US" sz="1050" dirty="0">
                  <a:solidFill>
                    <a:schemeClr val="tx1"/>
                  </a:solidFill>
                  <a:latin typeface="Meiryo UI" pitchFamily="50" charset="-128"/>
                  <a:ea typeface="Meiryo UI" pitchFamily="50" charset="-128"/>
                  <a:cs typeface="Meiryo UI" pitchFamily="50" charset="-128"/>
                </a:rPr>
                <a:t>基礎</a:t>
              </a:r>
              <a:r>
                <a:rPr lang="ja-JP" altLang="en-US" sz="1050" dirty="0" smtClean="0">
                  <a:solidFill>
                    <a:schemeClr val="tx1"/>
                  </a:solidFill>
                  <a:latin typeface="Meiryo UI" pitchFamily="50" charset="-128"/>
                  <a:ea typeface="Meiryo UI" pitchFamily="50" charset="-128"/>
                  <a:cs typeface="Meiryo UI" pitchFamily="50" charset="-128"/>
                </a:rPr>
                <a:t>自治体、大阪府等</a:t>
              </a:r>
              <a:endParaRPr lang="en-US" altLang="ja-JP" sz="1050" dirty="0">
                <a:solidFill>
                  <a:schemeClr val="tx1"/>
                </a:solidFill>
                <a:latin typeface="Meiryo UI" pitchFamily="50" charset="-128"/>
                <a:ea typeface="Meiryo UI" pitchFamily="50" charset="-128"/>
                <a:cs typeface="Meiryo UI" pitchFamily="50" charset="-128"/>
              </a:endParaRPr>
            </a:p>
          </p:txBody>
        </p:sp>
        <p:sp>
          <p:nvSpPr>
            <p:cNvPr id="73" name="正方形/長方形 72"/>
            <p:cNvSpPr/>
            <p:nvPr/>
          </p:nvSpPr>
          <p:spPr>
            <a:xfrm>
              <a:off x="7363048" y="5772149"/>
              <a:ext cx="1619672" cy="620714"/>
            </a:xfrm>
            <a:prstGeom prst="rect">
              <a:avLst/>
            </a:prstGeom>
            <a:noFill/>
            <a:ln>
              <a:solidFill>
                <a:schemeClr val="tx1"/>
              </a:solidFill>
            </a:ln>
            <a:effectLst/>
          </p:spPr>
          <p:style>
            <a:lnRef idx="1">
              <a:schemeClr val="accent5"/>
            </a:lnRef>
            <a:fillRef idx="2">
              <a:schemeClr val="accent5"/>
            </a:fillRef>
            <a:effectRef idx="1">
              <a:schemeClr val="accent5"/>
            </a:effectRef>
            <a:fontRef idx="minor">
              <a:schemeClr val="dk1"/>
            </a:fontRef>
          </p:style>
          <p:txBody>
            <a:bodyPr lIns="36000" rIns="36000" anchor="ctr"/>
            <a:lstStyle/>
            <a:p>
              <a:pPr algn="ctr" fontAlgn="auto">
                <a:spcBef>
                  <a:spcPts val="0"/>
                </a:spcBef>
                <a:spcAft>
                  <a:spcPts val="0"/>
                </a:spcAft>
                <a:defRPr/>
              </a:pPr>
              <a:r>
                <a:rPr lang="ja-JP" altLang="en-US" sz="1050" dirty="0" smtClean="0">
                  <a:solidFill>
                    <a:schemeClr val="tx1"/>
                  </a:solidFill>
                  <a:latin typeface="Meiryo UI" pitchFamily="50" charset="-128"/>
                  <a:ea typeface="Meiryo UI" pitchFamily="50" charset="-128"/>
                  <a:cs typeface="Meiryo UI" pitchFamily="50" charset="-128"/>
                </a:rPr>
                <a:t>企業・研究機関等</a:t>
              </a:r>
              <a:endParaRPr lang="en-US" altLang="ja-JP" sz="1050" dirty="0" smtClean="0">
                <a:solidFill>
                  <a:schemeClr val="tx1"/>
                </a:solidFill>
                <a:latin typeface="Meiryo UI" pitchFamily="50" charset="-128"/>
                <a:ea typeface="Meiryo UI" pitchFamily="50" charset="-128"/>
                <a:cs typeface="Meiryo UI" pitchFamily="50" charset="-128"/>
              </a:endParaRPr>
            </a:p>
            <a:p>
              <a:pPr algn="ctr" fontAlgn="auto">
                <a:spcBef>
                  <a:spcPts val="0"/>
                </a:spcBef>
                <a:spcAft>
                  <a:spcPts val="0"/>
                </a:spcAft>
                <a:defRPr/>
              </a:pPr>
              <a:endParaRPr lang="en-US" altLang="ja-JP" sz="1200" dirty="0">
                <a:solidFill>
                  <a:schemeClr val="tx1"/>
                </a:solidFill>
                <a:latin typeface="Meiryo UI" pitchFamily="50" charset="-128"/>
                <a:ea typeface="Meiryo UI" pitchFamily="50" charset="-128"/>
                <a:cs typeface="Meiryo UI" pitchFamily="50" charset="-128"/>
              </a:endParaRPr>
            </a:p>
          </p:txBody>
        </p:sp>
        <p:sp>
          <p:nvSpPr>
            <p:cNvPr id="74" name="正方形/長方形 73"/>
            <p:cNvSpPr/>
            <p:nvPr/>
          </p:nvSpPr>
          <p:spPr>
            <a:xfrm>
              <a:off x="7363048" y="5043357"/>
              <a:ext cx="1619672" cy="620714"/>
            </a:xfrm>
            <a:prstGeom prst="rect">
              <a:avLst/>
            </a:prstGeom>
            <a:noFill/>
            <a:ln>
              <a:solidFill>
                <a:schemeClr val="tx1"/>
              </a:solidFill>
            </a:ln>
            <a:effectLst/>
          </p:spPr>
          <p:style>
            <a:lnRef idx="1">
              <a:schemeClr val="accent5"/>
            </a:lnRef>
            <a:fillRef idx="2">
              <a:schemeClr val="accent5"/>
            </a:fillRef>
            <a:effectRef idx="1">
              <a:schemeClr val="accent5"/>
            </a:effectRef>
            <a:fontRef idx="minor">
              <a:schemeClr val="dk1"/>
            </a:fontRef>
          </p:style>
          <p:txBody>
            <a:bodyPr lIns="36000" rIns="36000" anchor="ctr"/>
            <a:lstStyle/>
            <a:p>
              <a:pPr algn="ctr" fontAlgn="auto">
                <a:spcBef>
                  <a:spcPts val="0"/>
                </a:spcBef>
                <a:spcAft>
                  <a:spcPts val="0"/>
                </a:spcAft>
                <a:defRPr/>
              </a:pPr>
              <a:r>
                <a:rPr lang="ja-JP" altLang="en-US" sz="1050" dirty="0" smtClean="0">
                  <a:solidFill>
                    <a:schemeClr val="tx1"/>
                  </a:solidFill>
                  <a:latin typeface="Meiryo UI" pitchFamily="50" charset="-128"/>
                  <a:ea typeface="Meiryo UI" pitchFamily="50" charset="-128"/>
                  <a:cs typeface="Meiryo UI" pitchFamily="50" charset="-128"/>
                </a:rPr>
                <a:t>府民</a:t>
              </a:r>
              <a:endParaRPr lang="en-US" altLang="ja-JP" sz="1050" dirty="0" smtClean="0">
                <a:solidFill>
                  <a:schemeClr val="tx1"/>
                </a:solidFill>
                <a:latin typeface="Meiryo UI" pitchFamily="50" charset="-128"/>
                <a:ea typeface="Meiryo UI" pitchFamily="50" charset="-128"/>
                <a:cs typeface="Meiryo UI" pitchFamily="50" charset="-128"/>
              </a:endParaRPr>
            </a:p>
            <a:p>
              <a:pPr algn="ctr" fontAlgn="auto">
                <a:spcBef>
                  <a:spcPts val="0"/>
                </a:spcBef>
                <a:spcAft>
                  <a:spcPts val="0"/>
                </a:spcAft>
                <a:defRPr/>
              </a:pPr>
              <a:r>
                <a:rPr lang="ja-JP" altLang="en-US" sz="1050" dirty="0">
                  <a:solidFill>
                    <a:schemeClr val="tx1"/>
                  </a:solidFill>
                  <a:latin typeface="Meiryo UI" pitchFamily="50" charset="-128"/>
                  <a:ea typeface="Meiryo UI" pitchFamily="50" charset="-128"/>
                  <a:cs typeface="Meiryo UI" pitchFamily="50" charset="-128"/>
                </a:rPr>
                <a:t>保健</a:t>
              </a:r>
              <a:r>
                <a:rPr lang="ja-JP" altLang="en-US" sz="1050" dirty="0" smtClean="0">
                  <a:solidFill>
                    <a:schemeClr val="tx1"/>
                  </a:solidFill>
                  <a:latin typeface="Meiryo UI" pitchFamily="50" charset="-128"/>
                  <a:ea typeface="Meiryo UI" pitchFamily="50" charset="-128"/>
                  <a:cs typeface="Meiryo UI" pitchFamily="50" charset="-128"/>
                </a:rPr>
                <a:t>医療</a:t>
              </a:r>
              <a:r>
                <a:rPr lang="ja-JP" altLang="en-US" sz="1050" dirty="0">
                  <a:solidFill>
                    <a:schemeClr val="tx1"/>
                  </a:solidFill>
                  <a:latin typeface="Meiryo UI" pitchFamily="50" charset="-128"/>
                  <a:ea typeface="Meiryo UI" pitchFamily="50" charset="-128"/>
                  <a:cs typeface="Meiryo UI" pitchFamily="50" charset="-128"/>
                </a:rPr>
                <a:t>提供機関</a:t>
              </a:r>
              <a:r>
                <a:rPr lang="ja-JP" altLang="en-US" sz="1050" dirty="0" smtClean="0">
                  <a:solidFill>
                    <a:schemeClr val="tx1"/>
                  </a:solidFill>
                  <a:latin typeface="Meiryo UI" pitchFamily="50" charset="-128"/>
                  <a:ea typeface="Meiryo UI" pitchFamily="50" charset="-128"/>
                  <a:cs typeface="Meiryo UI" pitchFamily="50" charset="-128"/>
                </a:rPr>
                <a:t>等</a:t>
              </a:r>
              <a:endParaRPr lang="en-US" altLang="ja-JP" sz="1050" dirty="0" smtClean="0">
                <a:solidFill>
                  <a:schemeClr val="tx1"/>
                </a:solidFill>
                <a:latin typeface="Meiryo UI" pitchFamily="50" charset="-128"/>
                <a:ea typeface="Meiryo UI" pitchFamily="50" charset="-128"/>
                <a:cs typeface="Meiryo UI" pitchFamily="50" charset="-128"/>
              </a:endParaRPr>
            </a:p>
            <a:p>
              <a:pPr algn="ctr" fontAlgn="auto">
                <a:spcBef>
                  <a:spcPts val="0"/>
                </a:spcBef>
                <a:spcAft>
                  <a:spcPts val="0"/>
                </a:spcAft>
                <a:defRPr/>
              </a:pPr>
              <a:r>
                <a:rPr lang="ja-JP" altLang="en-US" sz="1050" dirty="0">
                  <a:solidFill>
                    <a:schemeClr val="tx1"/>
                  </a:solidFill>
                  <a:latin typeface="Meiryo UI" pitchFamily="50" charset="-128"/>
                  <a:ea typeface="Meiryo UI" pitchFamily="50" charset="-128"/>
                  <a:cs typeface="Meiryo UI" pitchFamily="50" charset="-128"/>
                </a:rPr>
                <a:t>企業</a:t>
              </a:r>
              <a:endParaRPr lang="en-US" altLang="ja-JP" sz="1050" dirty="0">
                <a:solidFill>
                  <a:schemeClr val="tx1"/>
                </a:solidFill>
                <a:latin typeface="Meiryo UI" pitchFamily="50" charset="-128"/>
                <a:ea typeface="Meiryo UI" pitchFamily="50" charset="-128"/>
                <a:cs typeface="Meiryo UI" pitchFamily="50" charset="-128"/>
              </a:endParaRPr>
            </a:p>
          </p:txBody>
        </p:sp>
        <p:sp>
          <p:nvSpPr>
            <p:cNvPr id="75" name="正方形/長方形 74"/>
            <p:cNvSpPr/>
            <p:nvPr/>
          </p:nvSpPr>
          <p:spPr>
            <a:xfrm>
              <a:off x="7380313" y="4283868"/>
              <a:ext cx="1619672" cy="620714"/>
            </a:xfrm>
            <a:prstGeom prst="rect">
              <a:avLst/>
            </a:prstGeom>
            <a:noFill/>
            <a:ln>
              <a:solidFill>
                <a:schemeClr val="tx1"/>
              </a:solidFill>
            </a:ln>
            <a:effectLst/>
          </p:spPr>
          <p:style>
            <a:lnRef idx="1">
              <a:schemeClr val="accent5"/>
            </a:lnRef>
            <a:fillRef idx="2">
              <a:schemeClr val="accent5"/>
            </a:fillRef>
            <a:effectRef idx="1">
              <a:schemeClr val="accent5"/>
            </a:effectRef>
            <a:fontRef idx="minor">
              <a:schemeClr val="dk1"/>
            </a:fontRef>
          </p:style>
          <p:txBody>
            <a:bodyPr lIns="36000" rIns="36000" anchor="ctr"/>
            <a:lstStyle/>
            <a:p>
              <a:pPr algn="ctr" fontAlgn="auto">
                <a:spcBef>
                  <a:spcPts val="0"/>
                </a:spcBef>
                <a:spcAft>
                  <a:spcPts val="0"/>
                </a:spcAft>
                <a:defRPr/>
              </a:pPr>
              <a:r>
                <a:rPr lang="ja-JP" altLang="en-US" sz="1050" dirty="0" smtClean="0">
                  <a:solidFill>
                    <a:schemeClr val="tx1"/>
                  </a:solidFill>
                  <a:latin typeface="Meiryo UI" pitchFamily="50" charset="-128"/>
                  <a:ea typeface="Meiryo UI" pitchFamily="50" charset="-128"/>
                  <a:cs typeface="Meiryo UI" pitchFamily="50" charset="-128"/>
                </a:rPr>
                <a:t>大阪府</a:t>
              </a:r>
              <a:endParaRPr lang="en-US" altLang="ja-JP" sz="1050" dirty="0">
                <a:solidFill>
                  <a:schemeClr val="tx1"/>
                </a:solidFill>
                <a:latin typeface="Meiryo UI" pitchFamily="50" charset="-128"/>
                <a:ea typeface="Meiryo UI" pitchFamily="50" charset="-128"/>
                <a:cs typeface="Meiryo UI" pitchFamily="50" charset="-128"/>
              </a:endParaRPr>
            </a:p>
          </p:txBody>
        </p:sp>
        <p:sp>
          <p:nvSpPr>
            <p:cNvPr id="76" name="正方形/長方形 75"/>
            <p:cNvSpPr/>
            <p:nvPr/>
          </p:nvSpPr>
          <p:spPr>
            <a:xfrm>
              <a:off x="7380313" y="3559076"/>
              <a:ext cx="1619672" cy="620714"/>
            </a:xfrm>
            <a:prstGeom prst="rect">
              <a:avLst/>
            </a:prstGeom>
            <a:noFill/>
            <a:ln>
              <a:solidFill>
                <a:schemeClr val="tx1"/>
              </a:solidFill>
            </a:ln>
            <a:effectLst/>
          </p:spPr>
          <p:style>
            <a:lnRef idx="1">
              <a:schemeClr val="accent5"/>
            </a:lnRef>
            <a:fillRef idx="2">
              <a:schemeClr val="accent5"/>
            </a:fillRef>
            <a:effectRef idx="1">
              <a:schemeClr val="accent5"/>
            </a:effectRef>
            <a:fontRef idx="minor">
              <a:schemeClr val="dk1"/>
            </a:fontRef>
          </p:style>
          <p:txBody>
            <a:bodyPr lIns="36000" rIns="36000" anchor="ctr"/>
            <a:lstStyle/>
            <a:p>
              <a:pPr algn="ctr" fontAlgn="auto">
                <a:spcBef>
                  <a:spcPts val="0"/>
                </a:spcBef>
                <a:spcAft>
                  <a:spcPts val="0"/>
                </a:spcAft>
                <a:defRPr/>
              </a:pPr>
              <a:r>
                <a:rPr lang="ja-JP" altLang="en-US" sz="1050" dirty="0" smtClean="0">
                  <a:solidFill>
                    <a:schemeClr val="tx1"/>
                  </a:solidFill>
                  <a:latin typeface="Meiryo UI" pitchFamily="50" charset="-128"/>
                  <a:ea typeface="Meiryo UI" pitchFamily="50" charset="-128"/>
                  <a:cs typeface="Meiryo UI" pitchFamily="50" charset="-128"/>
                </a:rPr>
                <a:t>大阪府</a:t>
              </a:r>
              <a:endParaRPr lang="en-US" altLang="ja-JP" sz="1050" dirty="0">
                <a:solidFill>
                  <a:schemeClr val="tx1"/>
                </a:solidFill>
                <a:latin typeface="Meiryo UI" pitchFamily="50" charset="-128"/>
                <a:ea typeface="Meiryo UI" pitchFamily="50" charset="-128"/>
                <a:cs typeface="Meiryo UI" pitchFamily="50" charset="-128"/>
              </a:endParaRPr>
            </a:p>
          </p:txBody>
        </p:sp>
        <p:sp>
          <p:nvSpPr>
            <p:cNvPr id="77" name="正方形/長方形 76"/>
            <p:cNvSpPr/>
            <p:nvPr/>
          </p:nvSpPr>
          <p:spPr>
            <a:xfrm>
              <a:off x="7363048" y="2838449"/>
              <a:ext cx="1619672" cy="620714"/>
            </a:xfrm>
            <a:prstGeom prst="rect">
              <a:avLst/>
            </a:prstGeom>
            <a:noFill/>
            <a:ln>
              <a:solidFill>
                <a:schemeClr val="tx1"/>
              </a:solidFill>
            </a:ln>
            <a:effectLst/>
          </p:spPr>
          <p:style>
            <a:lnRef idx="1">
              <a:schemeClr val="accent5"/>
            </a:lnRef>
            <a:fillRef idx="2">
              <a:schemeClr val="accent5"/>
            </a:fillRef>
            <a:effectRef idx="1">
              <a:schemeClr val="accent5"/>
            </a:effectRef>
            <a:fontRef idx="minor">
              <a:schemeClr val="dk1"/>
            </a:fontRef>
          </p:style>
          <p:txBody>
            <a:bodyPr lIns="36000" rIns="36000" anchor="ctr"/>
            <a:lstStyle/>
            <a:p>
              <a:pPr algn="ctr" fontAlgn="auto">
                <a:spcBef>
                  <a:spcPts val="0"/>
                </a:spcBef>
                <a:spcAft>
                  <a:spcPts val="0"/>
                </a:spcAft>
                <a:defRPr/>
              </a:pPr>
              <a:r>
                <a:rPr lang="ja-JP" altLang="en-US" sz="1050" dirty="0" smtClean="0">
                  <a:solidFill>
                    <a:schemeClr val="tx1"/>
                  </a:solidFill>
                  <a:latin typeface="Meiryo UI" pitchFamily="50" charset="-128"/>
                  <a:ea typeface="Meiryo UI" pitchFamily="50" charset="-128"/>
                  <a:cs typeface="Meiryo UI" pitchFamily="50" charset="-128"/>
                </a:rPr>
                <a:t>保険者等、</a:t>
              </a:r>
              <a:endParaRPr lang="en-US" altLang="ja-JP" sz="1050" dirty="0" smtClean="0">
                <a:solidFill>
                  <a:schemeClr val="tx1"/>
                </a:solidFill>
                <a:latin typeface="Meiryo UI" pitchFamily="50" charset="-128"/>
                <a:ea typeface="Meiryo UI" pitchFamily="50" charset="-128"/>
                <a:cs typeface="Meiryo UI" pitchFamily="50" charset="-128"/>
              </a:endParaRPr>
            </a:p>
            <a:p>
              <a:pPr algn="ctr" fontAlgn="auto">
                <a:spcBef>
                  <a:spcPts val="0"/>
                </a:spcBef>
                <a:spcAft>
                  <a:spcPts val="0"/>
                </a:spcAft>
                <a:defRPr/>
              </a:pPr>
              <a:r>
                <a:rPr lang="ja-JP" altLang="en-US" sz="1050" dirty="0">
                  <a:solidFill>
                    <a:schemeClr val="tx1"/>
                  </a:solidFill>
                  <a:latin typeface="Meiryo UI" pitchFamily="50" charset="-128"/>
                  <a:ea typeface="Meiryo UI" pitchFamily="50" charset="-128"/>
                  <a:cs typeface="Meiryo UI" pitchFamily="50" charset="-128"/>
                </a:rPr>
                <a:t>保健</a:t>
              </a:r>
              <a:r>
                <a:rPr lang="ja-JP" altLang="en-US" sz="1050" dirty="0" smtClean="0">
                  <a:solidFill>
                    <a:schemeClr val="tx1"/>
                  </a:solidFill>
                  <a:latin typeface="Meiryo UI" pitchFamily="50" charset="-128"/>
                  <a:ea typeface="Meiryo UI" pitchFamily="50" charset="-128"/>
                  <a:cs typeface="Meiryo UI" pitchFamily="50" charset="-128"/>
                </a:rPr>
                <a:t>医療提供機関等</a:t>
              </a:r>
              <a:endParaRPr lang="en-US" altLang="ja-JP" sz="1050" dirty="0">
                <a:solidFill>
                  <a:schemeClr val="tx1"/>
                </a:solidFill>
                <a:latin typeface="Meiryo UI" pitchFamily="50" charset="-128"/>
                <a:ea typeface="Meiryo UI" pitchFamily="50" charset="-128"/>
                <a:cs typeface="Meiryo UI" pitchFamily="50" charset="-128"/>
              </a:endParaRPr>
            </a:p>
          </p:txBody>
        </p:sp>
        <p:sp>
          <p:nvSpPr>
            <p:cNvPr id="78" name="正方形/長方形 77"/>
            <p:cNvSpPr/>
            <p:nvPr/>
          </p:nvSpPr>
          <p:spPr>
            <a:xfrm>
              <a:off x="7363048" y="2127249"/>
              <a:ext cx="1619672" cy="620714"/>
            </a:xfrm>
            <a:prstGeom prst="rect">
              <a:avLst/>
            </a:prstGeom>
            <a:noFill/>
            <a:ln>
              <a:solidFill>
                <a:schemeClr val="tx1"/>
              </a:solidFill>
            </a:ln>
            <a:effectLst/>
          </p:spPr>
          <p:style>
            <a:lnRef idx="1">
              <a:schemeClr val="accent5"/>
            </a:lnRef>
            <a:fillRef idx="2">
              <a:schemeClr val="accent5"/>
            </a:fillRef>
            <a:effectRef idx="1">
              <a:schemeClr val="accent5"/>
            </a:effectRef>
            <a:fontRef idx="minor">
              <a:schemeClr val="dk1"/>
            </a:fontRef>
          </p:style>
          <p:txBody>
            <a:bodyPr lIns="36000" rIns="36000" anchor="ctr"/>
            <a:lstStyle/>
            <a:p>
              <a:pPr algn="ctr" fontAlgn="auto">
                <a:spcBef>
                  <a:spcPts val="0"/>
                </a:spcBef>
                <a:spcAft>
                  <a:spcPts val="0"/>
                </a:spcAft>
                <a:defRPr/>
              </a:pPr>
              <a:r>
                <a:rPr lang="ja-JP" altLang="en-US" sz="1050" dirty="0" smtClean="0">
                  <a:solidFill>
                    <a:schemeClr val="tx1"/>
                  </a:solidFill>
                  <a:latin typeface="Meiryo UI" pitchFamily="50" charset="-128"/>
                  <a:ea typeface="Meiryo UI" pitchFamily="50" charset="-128"/>
                  <a:cs typeface="Meiryo UI" pitchFamily="50" charset="-128"/>
                </a:rPr>
                <a:t>府民、</a:t>
              </a:r>
              <a:endParaRPr lang="en-US" altLang="ja-JP" sz="1050" dirty="0" smtClean="0">
                <a:solidFill>
                  <a:schemeClr val="tx1"/>
                </a:solidFill>
                <a:latin typeface="Meiryo UI" pitchFamily="50" charset="-128"/>
                <a:ea typeface="Meiryo UI" pitchFamily="50" charset="-128"/>
                <a:cs typeface="Meiryo UI" pitchFamily="50" charset="-128"/>
              </a:endParaRPr>
            </a:p>
            <a:p>
              <a:pPr algn="ctr" fontAlgn="auto">
                <a:spcBef>
                  <a:spcPts val="0"/>
                </a:spcBef>
                <a:spcAft>
                  <a:spcPts val="0"/>
                </a:spcAft>
                <a:defRPr/>
              </a:pPr>
              <a:r>
                <a:rPr lang="ja-JP" altLang="en-US" sz="1050" dirty="0">
                  <a:solidFill>
                    <a:schemeClr val="tx1"/>
                  </a:solidFill>
                  <a:latin typeface="Meiryo UI" pitchFamily="50" charset="-128"/>
                  <a:ea typeface="Meiryo UI" pitchFamily="50" charset="-128"/>
                  <a:cs typeface="Meiryo UI" pitchFamily="50" charset="-128"/>
                </a:rPr>
                <a:t>保健</a:t>
              </a:r>
              <a:r>
                <a:rPr lang="ja-JP" altLang="en-US" sz="1050" dirty="0" smtClean="0">
                  <a:solidFill>
                    <a:schemeClr val="tx1"/>
                  </a:solidFill>
                  <a:latin typeface="Meiryo UI" pitchFamily="50" charset="-128"/>
                  <a:ea typeface="Meiryo UI" pitchFamily="50" charset="-128"/>
                  <a:cs typeface="Meiryo UI" pitchFamily="50" charset="-128"/>
                </a:rPr>
                <a:t>医療提供機関等、</a:t>
              </a:r>
              <a:endParaRPr lang="en-US" altLang="ja-JP" sz="1050" dirty="0" smtClean="0">
                <a:solidFill>
                  <a:schemeClr val="tx1"/>
                </a:solidFill>
                <a:latin typeface="Meiryo UI" pitchFamily="50" charset="-128"/>
                <a:ea typeface="Meiryo UI" pitchFamily="50" charset="-128"/>
                <a:cs typeface="Meiryo UI" pitchFamily="50" charset="-128"/>
              </a:endParaRPr>
            </a:p>
            <a:p>
              <a:pPr algn="ctr" fontAlgn="auto">
                <a:spcBef>
                  <a:spcPts val="0"/>
                </a:spcBef>
                <a:spcAft>
                  <a:spcPts val="0"/>
                </a:spcAft>
                <a:defRPr/>
              </a:pPr>
              <a:r>
                <a:rPr lang="ja-JP" altLang="en-US" sz="1050" dirty="0">
                  <a:solidFill>
                    <a:schemeClr val="tx1"/>
                  </a:solidFill>
                  <a:latin typeface="Meiryo UI" pitchFamily="50" charset="-128"/>
                  <a:ea typeface="Meiryo UI" pitchFamily="50" charset="-128"/>
                  <a:cs typeface="Meiryo UI" pitchFamily="50" charset="-128"/>
                </a:rPr>
                <a:t>研究</a:t>
              </a:r>
              <a:r>
                <a:rPr lang="ja-JP" altLang="en-US" sz="1050" dirty="0" smtClean="0">
                  <a:solidFill>
                    <a:schemeClr val="tx1"/>
                  </a:solidFill>
                  <a:latin typeface="Meiryo UI" pitchFamily="50" charset="-128"/>
                  <a:ea typeface="Meiryo UI" pitchFamily="50" charset="-128"/>
                  <a:cs typeface="Meiryo UI" pitchFamily="50" charset="-128"/>
                </a:rPr>
                <a:t>機関、大阪府等</a:t>
              </a:r>
              <a:endParaRPr lang="en-US" altLang="ja-JP" sz="1050" dirty="0" smtClean="0">
                <a:solidFill>
                  <a:schemeClr val="tx1"/>
                </a:solidFill>
                <a:latin typeface="Meiryo UI" pitchFamily="50" charset="-128"/>
                <a:ea typeface="Meiryo UI" pitchFamily="50" charset="-128"/>
                <a:cs typeface="Meiryo UI" pitchFamily="50" charset="-128"/>
              </a:endParaRPr>
            </a:p>
          </p:txBody>
        </p:sp>
        <p:cxnSp>
          <p:nvCxnSpPr>
            <p:cNvPr id="79" name="直線コネクタ 78"/>
            <p:cNvCxnSpPr/>
            <p:nvPr/>
          </p:nvCxnSpPr>
          <p:spPr>
            <a:xfrm>
              <a:off x="189735" y="2085562"/>
              <a:ext cx="889248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a:off x="189735" y="4965882"/>
              <a:ext cx="889248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181647" y="3512579"/>
              <a:ext cx="889248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2" name="左大かっこ 81"/>
            <p:cNvSpPr/>
            <p:nvPr/>
          </p:nvSpPr>
          <p:spPr>
            <a:xfrm>
              <a:off x="303308" y="2220192"/>
              <a:ext cx="180020" cy="1152377"/>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83" name="左大かっこ 82"/>
            <p:cNvSpPr/>
            <p:nvPr/>
          </p:nvSpPr>
          <p:spPr>
            <a:xfrm>
              <a:off x="303308" y="3659789"/>
              <a:ext cx="180020" cy="1152377"/>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84" name="左大かっこ 83"/>
            <p:cNvSpPr/>
            <p:nvPr/>
          </p:nvSpPr>
          <p:spPr>
            <a:xfrm>
              <a:off x="296716" y="5181341"/>
              <a:ext cx="180020" cy="1152377"/>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grpSp>
      <p:sp>
        <p:nvSpPr>
          <p:cNvPr id="85" name="テキスト ボックス 65"/>
          <p:cNvSpPr txBox="1">
            <a:spLocks noChangeArrowheads="1"/>
          </p:cNvSpPr>
          <p:nvPr/>
        </p:nvSpPr>
        <p:spPr bwMode="auto">
          <a:xfrm>
            <a:off x="698060" y="6597352"/>
            <a:ext cx="8410444" cy="215444"/>
          </a:xfrm>
          <a:prstGeom prst="rect">
            <a:avLst/>
          </a:prstGeom>
          <a:noFill/>
          <a:ln w="12700">
            <a:noFill/>
            <a:miter lim="800000"/>
            <a:headEnd/>
            <a:tailEnd/>
          </a:ln>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ja-JP" altLang="en-US" sz="800" dirty="0" smtClean="0">
                <a:latin typeface="Meiryo UI" pitchFamily="50" charset="-128"/>
                <a:ea typeface="Meiryo UI" pitchFamily="50" charset="-128"/>
                <a:cs typeface="Meiryo UI" pitchFamily="50" charset="-128"/>
              </a:rPr>
              <a:t>全国的な課題解決型の戦略：①④　　　大阪特有の課題を見据えた戦略：②⑤　　　　新たな視点で先駆的な取組みを実現する戦略：③⑥⑦</a:t>
            </a:r>
            <a:endParaRPr lang="en-US" altLang="ja-JP" sz="800" dirty="0">
              <a:latin typeface="Meiryo UI" pitchFamily="50" charset="-128"/>
              <a:ea typeface="Meiryo UI" pitchFamily="50" charset="-128"/>
              <a:cs typeface="Meiryo UI" pitchFamily="50" charset="-128"/>
            </a:endParaRPr>
          </a:p>
        </p:txBody>
      </p:sp>
      <p:sp>
        <p:nvSpPr>
          <p:cNvPr id="88" name="テキスト ボックス 87"/>
          <p:cNvSpPr txBox="1"/>
          <p:nvPr/>
        </p:nvSpPr>
        <p:spPr>
          <a:xfrm>
            <a:off x="8803486" y="6608385"/>
            <a:ext cx="37702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18</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034060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226870" y="66110"/>
            <a:ext cx="8362807" cy="338554"/>
          </a:xfrm>
          <a:prstGeom prst="rect">
            <a:avLst/>
          </a:prstGeom>
        </p:spPr>
        <p:txBody>
          <a:bodyPr wrap="square">
            <a:spAutoFit/>
          </a:bodyPr>
          <a:lstStyle/>
          <a:p>
            <a:pPr marL="177800" indent="-177800"/>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生活総合産業の広がり</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イメージ（「大阪府</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市医療戦略会議</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提言」（</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H26.1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6876256" y="6444044"/>
            <a:ext cx="432048" cy="369332"/>
          </a:xfrm>
          <a:prstGeom prst="rect">
            <a:avLst/>
          </a:prstGeom>
          <a:solidFill>
            <a:schemeClr val="bg1"/>
          </a:solidFill>
        </p:spPr>
        <p:txBody>
          <a:bodyPr wrap="square" rtlCol="0">
            <a:spAutoFit/>
          </a:bodyPr>
          <a:lstStyle/>
          <a:p>
            <a:endParaRPr kumimoji="1" lang="ja-JP" altLang="en-US" dirty="0"/>
          </a:p>
        </p:txBody>
      </p:sp>
      <p:sp>
        <p:nvSpPr>
          <p:cNvPr id="7" name="正方形/長方形 6"/>
          <p:cNvSpPr/>
          <p:nvPr/>
        </p:nvSpPr>
        <p:spPr>
          <a:xfrm>
            <a:off x="323527" y="6120878"/>
            <a:ext cx="8266149" cy="646331"/>
          </a:xfrm>
          <a:prstGeom prst="rect">
            <a:avLst/>
          </a:prstGeom>
          <a:solidFill>
            <a:schemeClr val="accent2">
              <a:lumMod val="60000"/>
              <a:lumOff val="40000"/>
            </a:schemeClr>
          </a:solidFill>
          <a:ln w="19050" cap="flat" cmpd="sng" algn="ctr">
            <a:solidFill>
              <a:sysClr val="windowText" lastClr="000000"/>
            </a:solidFill>
            <a:prstDash val="solid"/>
          </a:ln>
          <a:effectLst/>
        </p:spPr>
        <p:txBody>
          <a:bodyPr wrap="square">
            <a:spAutoFit/>
          </a:bodyPr>
          <a:lstStyle/>
          <a:p>
            <a:pPr algn="ctr"/>
            <a:r>
              <a:rPr lang="ja-JP" altLang="en-US" kern="100" dirty="0" smtClean="0">
                <a:latin typeface="Meiryo UI" panose="020B0604030504040204" pitchFamily="50" charset="-128"/>
                <a:ea typeface="Meiryo UI" panose="020B0604030504040204" pitchFamily="50" charset="-128"/>
                <a:cs typeface="Meiryo UI" panose="020B0604030504040204" pitchFamily="50" charset="-128"/>
              </a:rPr>
              <a:t>提言</a:t>
            </a:r>
            <a:r>
              <a:rPr lang="ja-JP" altLang="en-US" kern="100" dirty="0">
                <a:latin typeface="Meiryo UI" panose="020B0604030504040204" pitchFamily="50" charset="-128"/>
                <a:ea typeface="Meiryo UI" panose="020B0604030504040204" pitchFamily="50" charset="-128"/>
                <a:cs typeface="Meiryo UI" panose="020B0604030504040204" pitchFamily="50" charset="-128"/>
              </a:rPr>
              <a:t>内容を踏まえ</a:t>
            </a:r>
            <a:r>
              <a:rPr lang="ja-JP" altLang="en-US" kern="100" dirty="0" smtClean="0">
                <a:latin typeface="Meiryo UI" panose="020B0604030504040204" pitchFamily="50" charset="-128"/>
                <a:ea typeface="Meiryo UI" panose="020B0604030504040204" pitchFamily="50" charset="-128"/>
                <a:cs typeface="Meiryo UI" panose="020B0604030504040204" pitchFamily="50" charset="-128"/>
              </a:rPr>
              <a:t>、医療先進都市の</a:t>
            </a:r>
            <a:r>
              <a:rPr lang="ja-JP" altLang="en-US" kern="100" dirty="0">
                <a:latin typeface="Meiryo UI" panose="020B0604030504040204" pitchFamily="50" charset="-128"/>
                <a:ea typeface="Meiryo UI" panose="020B0604030504040204" pitchFamily="50" charset="-128"/>
                <a:cs typeface="Meiryo UI" panose="020B0604030504040204" pitchFamily="50" charset="-128"/>
              </a:rPr>
              <a:t>形成</a:t>
            </a:r>
            <a:r>
              <a:rPr lang="ja-JP" altLang="en-US" kern="100" dirty="0" smtClean="0">
                <a:latin typeface="Meiryo UI" panose="020B0604030504040204" pitchFamily="50" charset="-128"/>
                <a:ea typeface="Meiryo UI" panose="020B0604030504040204" pitchFamily="50" charset="-128"/>
                <a:cs typeface="Meiryo UI" panose="020B0604030504040204" pitchFamily="50" charset="-128"/>
              </a:rPr>
              <a:t>や医療・健康づくり関連産業の振興に向けた</a:t>
            </a:r>
            <a:endParaRPr lang="en-US" altLang="ja-JP" kern="1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kern="100" dirty="0" smtClean="0">
                <a:latin typeface="Meiryo UI" panose="020B0604030504040204" pitchFamily="50" charset="-128"/>
                <a:ea typeface="Meiryo UI" panose="020B0604030504040204" pitchFamily="50" charset="-128"/>
                <a:cs typeface="Meiryo UI" panose="020B0604030504040204" pitchFamily="50" charset="-128"/>
              </a:rPr>
              <a:t>具体的なアクションが</a:t>
            </a:r>
            <a:r>
              <a:rPr lang="ja-JP" altLang="en-US" kern="100" dirty="0">
                <a:latin typeface="Meiryo UI" panose="020B0604030504040204" pitchFamily="50" charset="-128"/>
                <a:ea typeface="Meiryo UI" panose="020B0604030504040204" pitchFamily="50" charset="-128"/>
                <a:cs typeface="Meiryo UI" panose="020B0604030504040204" pitchFamily="50" charset="-128"/>
              </a:rPr>
              <a:t>重要</a:t>
            </a:r>
            <a:endParaRPr lang="ja-JP" altLang="en-US" dirty="0"/>
          </a:p>
        </p:txBody>
      </p:sp>
      <p:sp>
        <p:nvSpPr>
          <p:cNvPr id="8" name="二等辺三角形 7"/>
          <p:cNvSpPr/>
          <p:nvPr/>
        </p:nvSpPr>
        <p:spPr>
          <a:xfrm rot="10800000">
            <a:off x="3730016" y="5896266"/>
            <a:ext cx="1617007" cy="234813"/>
          </a:xfrm>
          <a:prstGeom prst="triangl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602" y="404664"/>
            <a:ext cx="8071810" cy="550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12838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254139" y="116632"/>
            <a:ext cx="8622000" cy="3028414"/>
          </a:xfrm>
          <a:prstGeom prst="roundRect">
            <a:avLst>
              <a:gd name="adj" fmla="val 10392"/>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pPr marL="271463" lvl="0" indent="-271463" algn="just"/>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先端的な医薬品・医療機器開発に向けたポテンシャル</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lvl="0" indent="-271463" algn="just"/>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大阪・関西圏における医薬品</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医療機器分野は、研究機関や企業等が集積しており、大きなポテンシャルがある。</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lvl="0" indent="-271463" algn="just"/>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大阪では、（</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独）医薬品医療機器総合</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機構関西支部（</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関西支部）が</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月うめきたに開設。（</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独）医薬基盤研究所が本部機能を</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担う「</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創薬支援ネットワーク</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」も</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月スタートし、</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大阪における医薬品・医療機器</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関連産業</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の振興に向けた環境</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整備が進行。加えて、大阪バイオ戦略推進会議において、これらの機能をオール大阪で盛り立てていくことを確認。</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lvl="0" indent="-271463" algn="just"/>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さらに</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は、次世代のがん治療法である</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BNCT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（ホウ素中性子捕捉療法）については、大阪・</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の研究</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が世界</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リードしており、その早期</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実用化に向け、取り組んでいく</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179512" y="3259919"/>
            <a:ext cx="5976664" cy="307777"/>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PMDA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関西支部と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創</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薬支援ネットワークの概要</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（出典：厚生労働省資料）</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7020272" y="3735866"/>
            <a:ext cx="1944216" cy="892552"/>
          </a:xfrm>
          <a:prstGeom prst="rect">
            <a:avLst/>
          </a:prstGeom>
          <a:noFill/>
        </p:spPr>
        <p:txBody>
          <a:bodyPr wrap="square" rtlCol="0">
            <a:spAutoFit/>
          </a:bodyPr>
          <a:lstStyle/>
          <a:p>
            <a:r>
              <a:rPr kumimoji="1" lang="en-US" altLang="ja-JP" sz="1300" dirty="0" smtClean="0"/>
              <a:t>※</a:t>
            </a:r>
            <a:r>
              <a:rPr kumimoji="1" lang="ja-JP" altLang="en-US" sz="1300" dirty="0" smtClean="0"/>
              <a:t>薬事戦略相談は</a:t>
            </a:r>
            <a:r>
              <a:rPr kumimoji="1" lang="en-US" altLang="ja-JP" sz="1300" dirty="0" smtClean="0"/>
              <a:t>H25</a:t>
            </a:r>
            <a:r>
              <a:rPr kumimoji="1" lang="ja-JP" altLang="en-US" sz="1300" dirty="0" smtClean="0"/>
              <a:t>年</a:t>
            </a:r>
            <a:r>
              <a:rPr lang="en-US" altLang="ja-JP" sz="1300" dirty="0" smtClean="0"/>
              <a:t>10</a:t>
            </a:r>
            <a:r>
              <a:rPr lang="ja-JP" altLang="en-US" sz="1300" dirty="0" smtClean="0"/>
              <a:t>月から実施。</a:t>
            </a:r>
            <a:r>
              <a:rPr kumimoji="1" lang="en-US" altLang="ja-JP" sz="1300" dirty="0" smtClean="0"/>
              <a:t>GMP</a:t>
            </a:r>
            <a:r>
              <a:rPr kumimoji="1" lang="ja-JP" altLang="en-US" sz="1300" dirty="0" smtClean="0"/>
              <a:t>実地調査は</a:t>
            </a:r>
            <a:r>
              <a:rPr kumimoji="1" lang="en-US" altLang="ja-JP" sz="1300" dirty="0" smtClean="0"/>
              <a:t>H26</a:t>
            </a:r>
            <a:r>
              <a:rPr kumimoji="1" lang="ja-JP" altLang="en-US" sz="1300" dirty="0" smtClean="0"/>
              <a:t>年</a:t>
            </a:r>
            <a:r>
              <a:rPr kumimoji="1" lang="en-US" altLang="ja-JP" sz="1300" dirty="0" smtClean="0"/>
              <a:t>4</a:t>
            </a:r>
            <a:r>
              <a:rPr kumimoji="1" lang="ja-JP" altLang="en-US" sz="1300" dirty="0" smtClean="0"/>
              <a:t>月から実施</a:t>
            </a:r>
            <a:endParaRPr kumimoji="1" lang="ja-JP" altLang="en-US" sz="1300" dirty="0"/>
          </a:p>
        </p:txBody>
      </p:sp>
      <p:sp>
        <p:nvSpPr>
          <p:cNvPr id="18" name="正方形/長方形 17"/>
          <p:cNvSpPr/>
          <p:nvPr/>
        </p:nvSpPr>
        <p:spPr>
          <a:xfrm>
            <a:off x="172885" y="5509681"/>
            <a:ext cx="8595641" cy="307777"/>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大阪・関西が有する</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BNCT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実用化に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向けたポテンシャル</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274546" y="5797713"/>
            <a:ext cx="8401910" cy="1015663"/>
          </a:xfrm>
          <a:prstGeom prst="rect">
            <a:avLst/>
          </a:prstGeom>
          <a:noFill/>
          <a:ln>
            <a:solidFill>
              <a:schemeClr val="tx1"/>
            </a:solidFill>
          </a:ln>
        </p:spPr>
        <p:txBody>
          <a:bodyPr wrap="square" rtlCol="0">
            <a:spAutoFit/>
          </a:bodyPr>
          <a:lstStyle/>
          <a:p>
            <a:pPr marL="85725" indent="-85725"/>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BNCT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に必要な要素全てが揃うのは、京大、阪大、府大を中心とした産学官ネットワークを構築している大阪・関西のみ</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※BNCT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に必要な４要素</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PET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検査＝大阪大学で研究</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ホウ素薬剤＝大阪府大で研究</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加速器（中性子）＝京都大学で研究</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人材＝京都大学で育成</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秋、大阪で世界初の</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BNCT</a:t>
            </a:r>
            <a:r>
              <a:rPr kumimoji="1" lang="ja-JP" altLang="en-US" sz="1200" dirty="0" err="1" smtClean="0">
                <a:latin typeface="Meiryo UI" panose="020B0604030504040204" pitchFamily="50" charset="-128"/>
                <a:ea typeface="Meiryo UI" panose="020B0604030504040204" pitchFamily="50" charset="-128"/>
                <a:cs typeface="Meiryo UI" panose="020B0604030504040204" pitchFamily="50" charset="-128"/>
              </a:rPr>
              <a:t>の治</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験が開始。</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年後には全国はもとより海外の医療機関への導入可能性が高まる。</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8803486" y="6608385"/>
            <a:ext cx="37702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19</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942" y="3516972"/>
            <a:ext cx="6585314" cy="1984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円/楕円 1"/>
          <p:cNvSpPr/>
          <p:nvPr/>
        </p:nvSpPr>
        <p:spPr>
          <a:xfrm>
            <a:off x="4067944" y="4509120"/>
            <a:ext cx="1800200" cy="384758"/>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smtClean="0">
                <a:solidFill>
                  <a:schemeClr val="tx1"/>
                </a:solidFill>
              </a:rPr>
              <a:t>PMDA</a:t>
            </a:r>
            <a:r>
              <a:rPr kumimoji="1" lang="ja-JP" altLang="en-US" sz="1100" b="1" dirty="0" smtClean="0">
                <a:solidFill>
                  <a:schemeClr val="tx1"/>
                </a:solidFill>
              </a:rPr>
              <a:t>関西支部</a:t>
            </a:r>
            <a:endParaRPr kumimoji="1" lang="ja-JP" altLang="en-US" b="1" dirty="0">
              <a:solidFill>
                <a:schemeClr val="tx1"/>
              </a:solidFill>
            </a:endParaRPr>
          </a:p>
        </p:txBody>
      </p:sp>
    </p:spTree>
    <p:extLst>
      <p:ext uri="{BB962C8B-B14F-4D97-AF65-F5344CB8AC3E}">
        <p14:creationId xmlns:p14="http://schemas.microsoft.com/office/powerpoint/2010/main" val="27723306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251520" y="188640"/>
            <a:ext cx="8622000" cy="1269980"/>
          </a:xfrm>
          <a:prstGeom prst="roundRect">
            <a:avLst>
              <a:gd name="adj" fmla="val 10392"/>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pPr marL="271463" lvl="0" indent="-271463" algn="just"/>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国家戦略特区における健康・医療分野の拠点づくり</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lvl="0" indent="-271463" algn="just"/>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月国家戦略特区において、医療等国際的イノベーション拠点の形成、チャレンジイノベーションを支える都市環境整備を提案した。大阪を含む関西圏（大阪府、兵庫県及び京都府）が区域指定を受けた。</a:t>
            </a:r>
            <a:endPar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226870" y="6381328"/>
            <a:ext cx="8623300" cy="369332"/>
          </a:xfrm>
          <a:prstGeom prst="rect">
            <a:avLst/>
          </a:prstGeom>
          <a:solidFill>
            <a:schemeClr val="accent2">
              <a:lumMod val="60000"/>
              <a:lumOff val="40000"/>
            </a:schemeClr>
          </a:solidFill>
          <a:ln w="19050" cap="flat" cmpd="sng" algn="ctr">
            <a:solidFill>
              <a:sysClr val="windowText" lastClr="000000"/>
            </a:solidFill>
            <a:prstDash val="solid"/>
          </a:ln>
          <a:effectLst/>
        </p:spPr>
        <p:txBody>
          <a:bodyPr>
            <a:spAutoFit/>
          </a:bodyPr>
          <a:lstStyle/>
          <a:p>
            <a:pPr marL="271463" indent="-271463" algn="ctr">
              <a:spcBef>
                <a:spcPts val="600"/>
              </a:spcBef>
              <a:defRPr/>
            </a:pPr>
            <a:r>
              <a:rPr lang="ja-JP" altLang="en-US" kern="100" dirty="0" smtClean="0">
                <a:latin typeface="Meiryo UI" panose="020B0604030504040204" pitchFamily="50" charset="-128"/>
                <a:ea typeface="Meiryo UI" panose="020B0604030504040204" pitchFamily="50" charset="-128"/>
                <a:cs typeface="Meiryo UI" panose="020B0604030504040204" pitchFamily="50" charset="-128"/>
              </a:rPr>
              <a:t>国家戦略特区を活用して、世界有数のライフイノベーション拠点へ</a:t>
            </a:r>
            <a:endParaRPr lang="en-US" altLang="ja-JP"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二等辺三角形 17"/>
          <p:cNvSpPr/>
          <p:nvPr/>
        </p:nvSpPr>
        <p:spPr>
          <a:xfrm rot="10800000">
            <a:off x="3419872" y="5877269"/>
            <a:ext cx="2160240" cy="369711"/>
          </a:xfrm>
          <a:prstGeom prst="triangl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9" name="角丸四角形 18"/>
          <p:cNvSpPr/>
          <p:nvPr/>
        </p:nvSpPr>
        <p:spPr>
          <a:xfrm>
            <a:off x="204432" y="1879520"/>
            <a:ext cx="8622000" cy="3785652"/>
          </a:xfrm>
          <a:prstGeom prst="roundRect">
            <a:avLst>
              <a:gd name="adj" fmla="val 1562"/>
            </a:avLst>
          </a:prstGeom>
          <a:noFill/>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pPr marL="271463" lvl="0" indent="-271463" algn="just"/>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lvl="0" indent="-271463" algn="just"/>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１．対象区域</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lvl="0" indent="-271463" algn="just"/>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大阪府、兵庫県及び京都府</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lvl="0" indent="-271463" algn="just"/>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２．目標</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lvl="0" indent="-271463" algn="just"/>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健康・医療分野における国際的イノベーション拠点の形成を通じ、再生医療をはじめとする先端的な医薬品・医療機器等の</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研究</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開発・事業化を推進するとともに、チャレンジングな人材の集まるビジネス環境を整えた国際都市を形成する。</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lvl="0" indent="-271463" algn="just"/>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３．政策課題</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lvl="0" indent="-271463" algn="just"/>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（１）高度医療の提供に資する医療機関、研究機関、メーカー等の集積及び連携強化</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lvl="0" indent="-271463" algn="just"/>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（２）先端的な医薬品、医療機器等の研究開発に関する阻害要因の撤廃、シーズの円滑な事業化・海外展開</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lvl="0" indent="-271463" algn="just"/>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４．事業に関する基本的事項</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lvl="0" indent="-271463" algn="just"/>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＜医療＞</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lvl="0" indent="-271463" algn="just"/>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・再生医療等高度な先端医療の提供</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病床、外国医師、保険外併用</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lvl="0" indent="-271463" algn="just"/>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・革新的医薬品・医療機器等の開発</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病床、外国医師、保険外併用、有期雇用</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2" name="正方形/長方形 1"/>
          <p:cNvSpPr/>
          <p:nvPr/>
        </p:nvSpPr>
        <p:spPr>
          <a:xfrm>
            <a:off x="188686" y="1699500"/>
            <a:ext cx="8636000" cy="360040"/>
          </a:xfrm>
          <a:prstGeom prst="rect">
            <a:avLst/>
          </a:prstGeom>
          <a:gradFill>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「国家戦略特別区域及び区域方針」（</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H26.5.1 </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内閣総理大臣決定）より医療部分抜粋</a:t>
            </a:r>
            <a:endParaRPr kumimoji="1" lang="ja-JP" altLang="en-US" sz="1600" dirty="0"/>
          </a:p>
        </p:txBody>
      </p:sp>
    </p:spTree>
    <p:extLst>
      <p:ext uri="{BB962C8B-B14F-4D97-AF65-F5344CB8AC3E}">
        <p14:creationId xmlns:p14="http://schemas.microsoft.com/office/powerpoint/2010/main" val="13877995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323528" y="3501008"/>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1187624" y="2910135"/>
            <a:ext cx="4284476" cy="461665"/>
          </a:xfrm>
          <a:prstGeom prst="rect">
            <a:avLst/>
          </a:prstGeom>
          <a:noFill/>
        </p:spPr>
        <p:txBody>
          <a:bodyPr wrap="square" rtlCol="0">
            <a:spAutoFit/>
          </a:bodyPr>
          <a:lstStyle/>
          <a:p>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2400" b="1"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章　</a:t>
            </a:r>
            <a:endParaRPr kumimoji="1"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1979712" y="2895327"/>
            <a:ext cx="6210690" cy="461665"/>
          </a:xfrm>
          <a:prstGeom prst="rect">
            <a:avLst/>
          </a:prstGeom>
          <a:noFill/>
        </p:spPr>
        <p:txBody>
          <a:bodyPr wrap="square" rtlCol="0" anchor="ctr">
            <a:spAutoFit/>
          </a:bodyPr>
          <a:lstStyle/>
          <a:p>
            <a:pPr algn="ct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成長目標の達成状況、評価分析</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8899666" y="6608385"/>
            <a:ext cx="28084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019632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8803486" y="6608385"/>
            <a:ext cx="37702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01193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251520" y="55905"/>
            <a:ext cx="7848872" cy="400110"/>
          </a:xfrm>
          <a:prstGeom prst="rect">
            <a:avLst/>
          </a:prstGeom>
          <a:noFill/>
        </p:spPr>
        <p:txBody>
          <a:bodyPr wrap="square" rtlCol="0">
            <a:spAutoFit/>
          </a:bodyPr>
          <a:lstStyle/>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阻害</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要因等の</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状況　　～経済自由度の低さ</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角丸四角形 3"/>
          <p:cNvSpPr/>
          <p:nvPr/>
        </p:nvSpPr>
        <p:spPr>
          <a:xfrm>
            <a:off x="288000" y="764704"/>
            <a:ext cx="8622000" cy="2351544"/>
          </a:xfrm>
          <a:prstGeom prst="roundRect">
            <a:avLst>
              <a:gd name="adj" fmla="val 6224"/>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r>
              <a:rPr lang="en-US" altLang="ja-JP"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我が国の経済自由度・競争力</a:t>
            </a:r>
            <a:r>
              <a:rPr lang="en-US" altLang="ja-JP"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endParaRPr lang="en-US" altLang="ja-JP"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lnSpc>
                <a:spcPts val="2700"/>
              </a:lnSpc>
            </a:pPr>
            <a:r>
              <a:rPr lang="ja-JP" altLang="en-US"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総合特区制度が導入されたものの</a:t>
            </a:r>
            <a:r>
              <a:rPr lang="ja-JP" altLang="en-US"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、経済自由度は</a:t>
            </a:r>
            <a:r>
              <a:rPr lang="ja-JP" altLang="en-US"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未だ国際標準に程遠い。</a:t>
            </a:r>
            <a:r>
              <a:rPr lang="en-US"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IMD</a:t>
            </a:r>
            <a:r>
              <a:rPr lang="ja-JP" altLang="en-US"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世界競争力ランキングによると、我が国は</a:t>
            </a:r>
            <a:r>
              <a:rPr lang="en-US"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1990</a:t>
            </a:r>
            <a:r>
              <a:rPr lang="ja-JP" altLang="en-US"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年代初頭までは、国際競争力でトップ水準を維持していたが</a:t>
            </a:r>
            <a:r>
              <a:rPr lang="ja-JP" altLang="en-US"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2000</a:t>
            </a:r>
            <a:r>
              <a:rPr lang="ja-JP" altLang="en-US"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年台に入ってからは低下</a:t>
            </a:r>
            <a:r>
              <a:rPr lang="ja-JP" altLang="en-US"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し</a:t>
            </a:r>
            <a:r>
              <a:rPr lang="ja-JP" altLang="en-US"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アジアの近隣諸国をも下回る状況</a:t>
            </a:r>
            <a:r>
              <a:rPr lang="ja-JP" altLang="en-US" sz="16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2011</a:t>
            </a:r>
            <a:r>
              <a:rPr lang="ja-JP" altLang="en-US" sz="16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6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位⇒</a:t>
            </a:r>
            <a:r>
              <a:rPr lang="en-US" altLang="ja-JP" sz="16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6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16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位）</a:t>
            </a:r>
            <a:endParaRPr lang="en-US" altLang="ja-JP" sz="16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lnSpc>
                <a:spcPts val="1500"/>
              </a:lnSpc>
            </a:pPr>
            <a:endParaRPr lang="en-US" altLang="ja-JP"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288000" y="3284984"/>
            <a:ext cx="8748496" cy="492443"/>
          </a:xfrm>
          <a:prstGeom prst="rect">
            <a:avLst/>
          </a:prstGeom>
        </p:spPr>
        <p:txBody>
          <a:bodyPr wrap="square">
            <a:spAutoFit/>
          </a:bodyPr>
          <a:lstStyle/>
          <a:p>
            <a:pPr marL="177800" indent="-177800"/>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IMD</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世界競争力ランキングの</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推移</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IMD World Competitiveness Yearbook 2014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ウェブサイト等より府企画室作成）</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5"/>
          <p:cNvSpPr txBox="1"/>
          <p:nvPr/>
        </p:nvSpPr>
        <p:spPr>
          <a:xfrm>
            <a:off x="437695" y="6525344"/>
            <a:ext cx="605913"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000" dirty="0" smtClean="0">
                <a:solidFill>
                  <a:prstClr val="black"/>
                </a:solidFill>
              </a:rPr>
              <a:t>（順位）</a:t>
            </a:r>
            <a:endParaRPr lang="ja-JP" altLang="en-US" sz="1000" dirty="0">
              <a:solidFill>
                <a:prstClr val="black"/>
              </a:solidFill>
            </a:endParaRPr>
          </a:p>
        </p:txBody>
      </p:sp>
      <p:graphicFrame>
        <p:nvGraphicFramePr>
          <p:cNvPr id="13" name="グラフ 12"/>
          <p:cNvGraphicFramePr/>
          <p:nvPr>
            <p:extLst>
              <p:ext uri="{D42A27DB-BD31-4B8C-83A1-F6EECF244321}">
                <p14:modId xmlns:p14="http://schemas.microsoft.com/office/powerpoint/2010/main" val="3470930030"/>
              </p:ext>
            </p:extLst>
          </p:nvPr>
        </p:nvGraphicFramePr>
        <p:xfrm>
          <a:off x="457200" y="3503209"/>
          <a:ext cx="7427168" cy="3248611"/>
        </p:xfrm>
        <a:graphic>
          <a:graphicData uri="http://schemas.openxmlformats.org/drawingml/2006/chart">
            <c:chart xmlns:c="http://schemas.openxmlformats.org/drawingml/2006/chart" xmlns:r="http://schemas.openxmlformats.org/officeDocument/2006/relationships" r:id="rId2"/>
          </a:graphicData>
        </a:graphic>
      </p:graphicFrame>
      <p:sp>
        <p:nvSpPr>
          <p:cNvPr id="11" name="テキスト ボックス 10"/>
          <p:cNvSpPr txBox="1"/>
          <p:nvPr/>
        </p:nvSpPr>
        <p:spPr>
          <a:xfrm>
            <a:off x="1331640" y="6341258"/>
            <a:ext cx="6120680" cy="400110"/>
          </a:xfrm>
          <a:prstGeom prst="rect">
            <a:avLst/>
          </a:prstGeom>
          <a:solidFill>
            <a:schemeClr val="bg1"/>
          </a:solidFill>
          <a:ln>
            <a:noFill/>
          </a:ln>
        </p:spPr>
        <p:txBody>
          <a:bodyPr wrap="square" rtlCol="0">
            <a:spAutoFit/>
          </a:bodyPr>
          <a:lstStyle/>
          <a:p>
            <a:r>
              <a:rPr lang="en-US" altLang="ja-JP" sz="1000" dirty="0">
                <a:solidFill>
                  <a:prstClr val="black"/>
                </a:solidFill>
                <a:latin typeface="ＭＳ Ｐ明朝" pitchFamily="18" charset="-128"/>
                <a:ea typeface="ＭＳ Ｐ明朝" pitchFamily="18" charset="-128"/>
              </a:rPr>
              <a:t>※IMD</a:t>
            </a:r>
            <a:r>
              <a:rPr lang="ja-JP" altLang="en-US" sz="1000" dirty="0">
                <a:solidFill>
                  <a:prstClr val="black"/>
                </a:solidFill>
                <a:latin typeface="ＭＳ Ｐ明朝" pitchFamily="18" charset="-128"/>
                <a:ea typeface="ＭＳ Ｐ明朝" pitchFamily="18" charset="-128"/>
              </a:rPr>
              <a:t>：</a:t>
            </a:r>
            <a:r>
              <a:rPr lang="ja-JP" altLang="ja-JP" sz="1000" dirty="0">
                <a:solidFill>
                  <a:prstClr val="black"/>
                </a:solidFill>
                <a:latin typeface="ＭＳ Ｐ明朝" pitchFamily="18" charset="-128"/>
                <a:ea typeface="ＭＳ Ｐ明朝" pitchFamily="18" charset="-128"/>
              </a:rPr>
              <a:t>International Institute for Management Development</a:t>
            </a:r>
            <a:r>
              <a:rPr lang="ja-JP" altLang="en-US" sz="1000" dirty="0">
                <a:solidFill>
                  <a:prstClr val="black"/>
                </a:solidFill>
                <a:latin typeface="ＭＳ Ｐ明朝" pitchFamily="18" charset="-128"/>
                <a:ea typeface="ＭＳ Ｐ明朝" pitchFamily="18" charset="-128"/>
              </a:rPr>
              <a:t>（スイスの</a:t>
            </a:r>
            <a:r>
              <a:rPr lang="zh-TW" altLang="en-US" sz="1000" dirty="0">
                <a:solidFill>
                  <a:prstClr val="black"/>
                </a:solidFill>
                <a:latin typeface="ＭＳ Ｐ明朝" pitchFamily="18" charset="-128"/>
                <a:ea typeface="ＭＳ Ｐ明朝" pitchFamily="18" charset="-128"/>
              </a:rPr>
              <a:t>国際経営開発研究所</a:t>
            </a:r>
            <a:r>
              <a:rPr lang="ja-JP" altLang="en-US" sz="1000" dirty="0">
                <a:solidFill>
                  <a:prstClr val="black"/>
                </a:solidFill>
                <a:latin typeface="ＭＳ Ｐ明朝" pitchFamily="18" charset="-128"/>
                <a:ea typeface="ＭＳ Ｐ明朝" pitchFamily="18" charset="-128"/>
              </a:rPr>
              <a:t>）</a:t>
            </a:r>
            <a:endParaRPr lang="en-US" altLang="ja-JP" sz="1000" dirty="0">
              <a:solidFill>
                <a:prstClr val="black"/>
              </a:solidFill>
              <a:latin typeface="ＭＳ Ｐ明朝" pitchFamily="18" charset="-128"/>
              <a:ea typeface="ＭＳ Ｐ明朝" pitchFamily="18" charset="-128"/>
            </a:endParaRPr>
          </a:p>
          <a:p>
            <a:r>
              <a:rPr lang="en-US" altLang="ja-JP" sz="1000" dirty="0">
                <a:solidFill>
                  <a:prstClr val="black"/>
                </a:solidFill>
                <a:latin typeface="ＭＳ Ｐ明朝" pitchFamily="18" charset="-128"/>
                <a:ea typeface="ＭＳ Ｐ明朝" pitchFamily="18" charset="-128"/>
              </a:rPr>
              <a:t>※IMD</a:t>
            </a:r>
            <a:r>
              <a:rPr lang="ja-JP" altLang="en-US" sz="1000" dirty="0">
                <a:solidFill>
                  <a:prstClr val="black"/>
                </a:solidFill>
                <a:latin typeface="ＭＳ Ｐ明朝" pitchFamily="18" charset="-128"/>
                <a:ea typeface="ＭＳ Ｐ明朝" pitchFamily="18" charset="-128"/>
              </a:rPr>
              <a:t>のランキングは、経済状況・政府効率性・ビジネス効率性・インフラ等の指標を総合的に勘案して算出</a:t>
            </a:r>
            <a:endParaRPr lang="en-US" altLang="ja-JP" sz="1000" dirty="0">
              <a:solidFill>
                <a:prstClr val="black"/>
              </a:solidFill>
              <a:latin typeface="ＭＳ Ｐ明朝" pitchFamily="18" charset="-128"/>
              <a:ea typeface="ＭＳ Ｐ明朝" pitchFamily="18" charset="-128"/>
            </a:endParaRPr>
          </a:p>
        </p:txBody>
      </p:sp>
    </p:spTree>
    <p:extLst>
      <p:ext uri="{BB962C8B-B14F-4D97-AF65-F5344CB8AC3E}">
        <p14:creationId xmlns:p14="http://schemas.microsoft.com/office/powerpoint/2010/main" val="12177313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グラフ 9"/>
          <p:cNvGraphicFramePr>
            <a:graphicFrameLocks/>
          </p:cNvGraphicFramePr>
          <p:nvPr>
            <p:extLst>
              <p:ext uri="{D42A27DB-BD31-4B8C-83A1-F6EECF244321}">
                <p14:modId xmlns:p14="http://schemas.microsoft.com/office/powerpoint/2010/main" val="189712955"/>
              </p:ext>
            </p:extLst>
          </p:nvPr>
        </p:nvGraphicFramePr>
        <p:xfrm>
          <a:off x="539552" y="3412748"/>
          <a:ext cx="7496176" cy="3195637"/>
        </p:xfrm>
        <a:graphic>
          <a:graphicData uri="http://schemas.openxmlformats.org/drawingml/2006/chart">
            <c:chart xmlns:c="http://schemas.openxmlformats.org/drawingml/2006/chart" xmlns:r="http://schemas.openxmlformats.org/officeDocument/2006/relationships" r:id="rId2"/>
          </a:graphicData>
        </a:graphic>
      </p:graphicFrame>
      <p:sp>
        <p:nvSpPr>
          <p:cNvPr id="11" name="正方形/長方形 10"/>
          <p:cNvSpPr/>
          <p:nvPr/>
        </p:nvSpPr>
        <p:spPr>
          <a:xfrm>
            <a:off x="2476287" y="3278262"/>
            <a:ext cx="3229337" cy="738664"/>
          </a:xfrm>
          <a:prstGeom prst="rect">
            <a:avLst/>
          </a:prstGeom>
        </p:spPr>
        <p:txBody>
          <a:bodyPr wrap="square">
            <a:spAutoFit/>
          </a:bodyPr>
          <a:lstStyle/>
          <a:p>
            <a:pPr marL="177800" indent="-177800"/>
            <a:r>
              <a:rPr lang="ja-JP"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法人所得課税の実効</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税率</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時点）</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zh-TW"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zh-TW" altLang="en-US" sz="1200" dirty="0">
                <a:latin typeface="Meiryo UI" panose="020B0604030504040204" pitchFamily="50" charset="-128"/>
                <a:ea typeface="Meiryo UI" panose="020B0604030504040204" pitchFamily="50" charset="-128"/>
                <a:cs typeface="Meiryo UI" panose="020B0604030504040204" pitchFamily="50" charset="-128"/>
              </a:rPr>
              <a:t>出典：財務省</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HP</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より府企画室作成</a:t>
            </a:r>
            <a:r>
              <a:rPr lang="zh-TW"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324000" y="116632"/>
            <a:ext cx="8640000" cy="2999690"/>
          </a:xfrm>
          <a:prstGeom prst="roundRect">
            <a:avLst>
              <a:gd name="adj" fmla="val 7186"/>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lnSpc>
                <a:spcPts val="2600"/>
              </a:lnSpc>
            </a:pP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高い法人実効税率</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lnSpc>
                <a:spcPts val="2400"/>
              </a:lnSpc>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我が国の法人税率はアジア諸国と比べても高い水準にあり、法人実効税率も、他国に比べて高い状況。</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lnSpc>
                <a:spcPts val="2400"/>
              </a:lnSpc>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そのなかで、関西イノベーション国際戦略総合特区の大阪府内の特区においては、</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月から地方税の軽減措置を実施</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lnSpc>
                <a:spcPts val="2400"/>
              </a:lnSpc>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特に大阪市内・吹田市内・茨木市内・箕面市内、</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熊取町内に</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おいては、府市連携により地方税をゼロとする優遇措置を実施。現時点の税制度をベースに試算すれば、実効税率は</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となり（</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諸条件を満たした企業が、国の特区税制を活用した場合）</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、中国・韓国の実効税率と同レベルとなる。</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 name="直線コネクタ 12"/>
          <p:cNvCxnSpPr/>
          <p:nvPr/>
        </p:nvCxnSpPr>
        <p:spPr>
          <a:xfrm>
            <a:off x="1187624" y="4855305"/>
            <a:ext cx="4752528" cy="0"/>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4" name="角丸四角形吹き出し 13"/>
          <p:cNvSpPr/>
          <p:nvPr/>
        </p:nvSpPr>
        <p:spPr>
          <a:xfrm>
            <a:off x="5705625" y="3415708"/>
            <a:ext cx="3240360" cy="510778"/>
          </a:xfrm>
          <a:prstGeom prst="wedgeRoundRectCallout">
            <a:avLst>
              <a:gd name="adj1" fmla="val -66274"/>
              <a:gd name="adj2" fmla="val 223690"/>
              <a:gd name="adj3" fmla="val 16667"/>
            </a:avLst>
          </a:prstGeom>
          <a:ln>
            <a:solidFill>
              <a:schemeClr val="tx1"/>
            </a:solidFill>
          </a:ln>
        </p:spPr>
        <p:txBody>
          <a:bodyPr wrap="square" rtlCol="0" anchor="ctr">
            <a:spAutoFit/>
          </a:bodyPr>
          <a:lstStyle/>
          <a:p>
            <a:pPr marL="177800" indent="-177800"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地方税ゼロ・国特区税制活用時の</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実効税率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約</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24</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8803486" y="6608385"/>
            <a:ext cx="37702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21</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11079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88000" y="332656"/>
            <a:ext cx="8622000" cy="2109907"/>
          </a:xfrm>
          <a:prstGeom prst="roundRect">
            <a:avLst>
              <a:gd name="adj" fmla="val 6544"/>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spcAft>
                <a:spcPts val="0"/>
              </a:spcAft>
            </a:pP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成長のための規制改革の推進</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spcAft>
                <a:spcPts val="0"/>
              </a:spcAft>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しかし、関西</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イノベーション国際戦略総合特区のもう一つの目玉である</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規制特例</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措置については</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、合意</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に至ったものは現在まで</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項目のみ（関西国際空港の薬監証明電子化、旧「私のしごと館」の無償譲渡）に留まるなど、規制</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緩和が大きく前進したとは</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いえない状況。</a:t>
            </a:r>
            <a:endParaRPr lang="en-US" altLang="ja-JP" sz="12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spcAft>
                <a:spcPts val="0"/>
              </a:spcAft>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今後は、こうした取組みに加えて、国家戦略特区における大幅な規制緩和措置や、「規制改革会議」における提言の実現など、さらなる規制緩和に取り組んでいく必要がある。</a:t>
            </a:r>
            <a:endParaRPr lang="zh-TW"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448804" y="3160713"/>
            <a:ext cx="8389415" cy="2462213"/>
          </a:xfrm>
          <a:prstGeom prst="rect">
            <a:avLst/>
          </a:prstGeom>
          <a:gradFill flip="none" rotWithShape="1">
            <a:gsLst>
              <a:gs pos="0">
                <a:schemeClr val="bg1"/>
              </a:gs>
              <a:gs pos="50000">
                <a:schemeClr val="bg1"/>
              </a:gs>
              <a:gs pos="100000">
                <a:schemeClr val="accent5">
                  <a:lumMod val="20000"/>
                  <a:lumOff val="80000"/>
                </a:schemeClr>
              </a:gs>
            </a:gsLst>
            <a:path path="rect">
              <a:fillToRect l="50000" t="50000" r="50000" b="50000"/>
            </a:path>
            <a:tileRect/>
          </a:gradFill>
          <a:ln>
            <a:solidFill>
              <a:schemeClr val="tx1"/>
            </a:solidFill>
          </a:ln>
        </p:spPr>
        <p:txBody>
          <a:bodyPr wrap="square">
            <a:spAutoFit/>
          </a:bodyPr>
          <a:lstStyle/>
          <a:p>
            <a:r>
              <a:rPr lang="ja-JP" altLang="en-US" sz="1400" dirty="0" smtClean="0">
                <a:latin typeface="HGPｺﾞｼｯｸE" pitchFamily="50" charset="-128"/>
                <a:ea typeface="HGPｺﾞｼｯｸE" pitchFamily="50" charset="-128"/>
              </a:rPr>
              <a:t>◆法</a:t>
            </a:r>
            <a:r>
              <a:rPr lang="ja-JP" altLang="en-US" sz="1400" dirty="0">
                <a:latin typeface="HGPｺﾞｼｯｸE" pitchFamily="50" charset="-128"/>
                <a:ea typeface="HGPｺﾞｼｯｸE" pitchFamily="50" charset="-128"/>
              </a:rPr>
              <a:t>第</a:t>
            </a:r>
            <a:r>
              <a:rPr lang="en-US" altLang="ja-JP" sz="1400" dirty="0">
                <a:latin typeface="HGPｺﾞｼｯｸE" pitchFamily="50" charset="-128"/>
                <a:ea typeface="HGPｺﾞｼｯｸE" pitchFamily="50" charset="-128"/>
              </a:rPr>
              <a:t>2</a:t>
            </a:r>
            <a:r>
              <a:rPr lang="ja-JP" altLang="en-US" sz="1400" dirty="0" smtClean="0">
                <a:latin typeface="HGPｺﾞｼｯｸE" pitchFamily="50" charset="-128"/>
                <a:ea typeface="HGPｺﾞｼｯｸE" pitchFamily="50" charset="-128"/>
              </a:rPr>
              <a:t>条</a:t>
            </a:r>
            <a:r>
              <a:rPr lang="ja-JP" altLang="en-US" sz="1400" dirty="0">
                <a:latin typeface="HGPｺﾞｼｯｸE" pitchFamily="50" charset="-128"/>
                <a:ea typeface="HGPｺﾞｼｯｸE" pitchFamily="50" charset="-128"/>
              </a:rPr>
              <a:t>第</a:t>
            </a:r>
            <a:r>
              <a:rPr lang="en-US" altLang="ja-JP" sz="1400" dirty="0">
                <a:latin typeface="HGPｺﾞｼｯｸE" pitchFamily="50" charset="-128"/>
                <a:ea typeface="HGPｺﾞｼｯｸE" pitchFamily="50" charset="-128"/>
              </a:rPr>
              <a:t>2</a:t>
            </a:r>
            <a:r>
              <a:rPr lang="ja-JP" altLang="en-US" sz="1400" dirty="0" smtClean="0">
                <a:latin typeface="HGPｺﾞｼｯｸE" pitchFamily="50" charset="-128"/>
                <a:ea typeface="HGPｺﾞｼｯｸE" pitchFamily="50" charset="-128"/>
              </a:rPr>
              <a:t>号に規定する特定事業の内容等</a:t>
            </a:r>
            <a:endParaRPr lang="en-US" altLang="ja-JP" sz="1400" dirty="0" smtClean="0">
              <a:latin typeface="HGPｺﾞｼｯｸE" pitchFamily="50" charset="-128"/>
              <a:ea typeface="HGPｺﾞｼｯｸE" pitchFamily="50" charset="-128"/>
            </a:endParaRPr>
          </a:p>
          <a:p>
            <a:r>
              <a:rPr lang="ja-JP" altLang="en-US" sz="1400" dirty="0" smtClean="0">
                <a:latin typeface="HGPｺﾞｼｯｸE" pitchFamily="50" charset="-128"/>
                <a:ea typeface="HGPｺﾞｼｯｸE" pitchFamily="50" charset="-128"/>
              </a:rPr>
              <a:t>　</a:t>
            </a:r>
            <a:r>
              <a:rPr lang="en-US" altLang="ja-JP" sz="1400" dirty="0" smtClean="0">
                <a:latin typeface="HGPｺﾞｼｯｸE" pitchFamily="50" charset="-128"/>
                <a:ea typeface="HGPｺﾞｼｯｸE" pitchFamily="50" charset="-128"/>
              </a:rPr>
              <a:t>【</a:t>
            </a:r>
            <a:r>
              <a:rPr lang="ja-JP" altLang="en-US" sz="1400" dirty="0" smtClean="0">
                <a:latin typeface="HGPｺﾞｼｯｸE" pitchFamily="50" charset="-128"/>
                <a:ea typeface="HGPｺﾞｼｯｸE" pitchFamily="50" charset="-128"/>
              </a:rPr>
              <a:t>医療分野</a:t>
            </a:r>
            <a:r>
              <a:rPr lang="en-US" altLang="ja-JP" sz="1400" dirty="0" smtClean="0">
                <a:latin typeface="HGPｺﾞｼｯｸE" pitchFamily="50" charset="-128"/>
                <a:ea typeface="HGPｺﾞｼｯｸE" pitchFamily="50" charset="-128"/>
              </a:rPr>
              <a:t>】</a:t>
            </a:r>
          </a:p>
          <a:p>
            <a:r>
              <a:rPr lang="ja-JP" altLang="en-US" sz="1400" dirty="0">
                <a:latin typeface="HGPｺﾞｼｯｸE" pitchFamily="50" charset="-128"/>
                <a:ea typeface="HGPｺﾞｼｯｸE" pitchFamily="50" charset="-128"/>
              </a:rPr>
              <a:t>　</a:t>
            </a:r>
            <a:r>
              <a:rPr lang="ja-JP" altLang="en-US" sz="1400" dirty="0" smtClean="0">
                <a:latin typeface="HGPｺﾞｼｯｸE" pitchFamily="50" charset="-128"/>
                <a:ea typeface="HGPｺﾞｼｯｸE" pitchFamily="50" charset="-128"/>
              </a:rPr>
              <a:t>　○保険外併用療養に関する特例　　○病床規制に係る医療法の特例　</a:t>
            </a:r>
            <a:endParaRPr lang="en-US" altLang="ja-JP" sz="1400" dirty="0" smtClean="0">
              <a:latin typeface="HGPｺﾞｼｯｸE" pitchFamily="50" charset="-128"/>
              <a:ea typeface="HGPｺﾞｼｯｸE" pitchFamily="50" charset="-128"/>
            </a:endParaRPr>
          </a:p>
          <a:p>
            <a:r>
              <a:rPr lang="ja-JP" altLang="en-US" sz="1400" dirty="0">
                <a:latin typeface="HGPｺﾞｼｯｸE" pitchFamily="50" charset="-128"/>
                <a:ea typeface="HGPｺﾞｼｯｸE" pitchFamily="50" charset="-128"/>
              </a:rPr>
              <a:t>　</a:t>
            </a:r>
            <a:r>
              <a:rPr lang="en-US" altLang="ja-JP" sz="1400" dirty="0" smtClean="0">
                <a:latin typeface="HGPｺﾞｼｯｸE" pitchFamily="50" charset="-128"/>
                <a:ea typeface="HGPｺﾞｼｯｸE" pitchFamily="50" charset="-128"/>
              </a:rPr>
              <a:t>【</a:t>
            </a:r>
            <a:r>
              <a:rPr lang="ja-JP" altLang="en-US" sz="1400" dirty="0" smtClean="0">
                <a:latin typeface="HGPｺﾞｼｯｸE" pitchFamily="50" charset="-128"/>
                <a:ea typeface="HGPｺﾞｼｯｸE" pitchFamily="50" charset="-128"/>
              </a:rPr>
              <a:t>都市再生・まちづくり分野</a:t>
            </a:r>
            <a:r>
              <a:rPr lang="en-US" altLang="ja-JP" sz="1400" dirty="0" smtClean="0">
                <a:latin typeface="HGPｺﾞｼｯｸE" pitchFamily="50" charset="-128"/>
                <a:ea typeface="HGPｺﾞｼｯｸE" pitchFamily="50" charset="-128"/>
              </a:rPr>
              <a:t>】</a:t>
            </a:r>
          </a:p>
          <a:p>
            <a:r>
              <a:rPr lang="ja-JP" altLang="en-US" sz="1400" dirty="0">
                <a:latin typeface="HGPｺﾞｼｯｸE" pitchFamily="50" charset="-128"/>
                <a:ea typeface="HGPｺﾞｼｯｸE" pitchFamily="50" charset="-128"/>
              </a:rPr>
              <a:t>　</a:t>
            </a:r>
            <a:r>
              <a:rPr lang="ja-JP" altLang="en-US" sz="1400" dirty="0" smtClean="0">
                <a:latin typeface="HGPｺﾞｼｯｸE" pitchFamily="50" charset="-128"/>
                <a:ea typeface="HGPｺﾞｼｯｸE" pitchFamily="50" charset="-128"/>
              </a:rPr>
              <a:t>　○都市計画法等の特例　　○エリアマネジメントに係る道路法の特例　　○旅館業法の特例</a:t>
            </a:r>
            <a:endParaRPr lang="en-US" altLang="ja-JP" sz="1400" dirty="0" smtClean="0">
              <a:latin typeface="HGPｺﾞｼｯｸE" pitchFamily="50" charset="-128"/>
              <a:ea typeface="HGPｺﾞｼｯｸE" pitchFamily="50" charset="-128"/>
            </a:endParaRPr>
          </a:p>
          <a:p>
            <a:r>
              <a:rPr lang="ja-JP" altLang="en-US" sz="1400" dirty="0" smtClean="0">
                <a:latin typeface="HGPｺﾞｼｯｸE" pitchFamily="50" charset="-128"/>
                <a:ea typeface="HGPｺﾞｼｯｸE" pitchFamily="50" charset="-128"/>
              </a:rPr>
              <a:t>◆「国家戦略特区における規制改革事項の検討方針」に掲げられた規制改革事項等の活用</a:t>
            </a:r>
            <a:endParaRPr lang="en-US" altLang="ja-JP" sz="1400" dirty="0" smtClean="0">
              <a:latin typeface="HGPｺﾞｼｯｸE" pitchFamily="50" charset="-128"/>
              <a:ea typeface="HGPｺﾞｼｯｸE" pitchFamily="50" charset="-128"/>
            </a:endParaRPr>
          </a:p>
          <a:p>
            <a:r>
              <a:rPr lang="ja-JP" altLang="en-US" sz="1400" dirty="0">
                <a:latin typeface="HGPｺﾞｼｯｸE" pitchFamily="50" charset="-128"/>
                <a:ea typeface="HGPｺﾞｼｯｸE" pitchFamily="50" charset="-128"/>
              </a:rPr>
              <a:t>　　</a:t>
            </a:r>
            <a:r>
              <a:rPr lang="ja-JP" altLang="en-US" sz="1400" dirty="0" smtClean="0">
                <a:latin typeface="HGPｺﾞｼｯｸE" pitchFamily="50" charset="-128"/>
                <a:ea typeface="HGPｺﾞｼｯｸE" pitchFamily="50" charset="-128"/>
              </a:rPr>
              <a:t>○雇用条件の明確化のための「雇用労働相談センター」　　○「公設民営学校」の設置</a:t>
            </a:r>
            <a:endParaRPr lang="en-US" altLang="ja-JP" sz="1400" dirty="0" smtClean="0">
              <a:latin typeface="HGPｺﾞｼｯｸE" pitchFamily="50" charset="-128"/>
              <a:ea typeface="HGPｺﾞｼｯｸE" pitchFamily="50" charset="-128"/>
            </a:endParaRPr>
          </a:p>
          <a:p>
            <a:r>
              <a:rPr lang="ja-JP" altLang="en-US" sz="1400" dirty="0" smtClean="0">
                <a:latin typeface="HGPｺﾞｼｯｸE" pitchFamily="50" charset="-128"/>
                <a:ea typeface="HGPｺﾞｼｯｸE" pitchFamily="50" charset="-128"/>
              </a:rPr>
              <a:t>◆今後、追加に向け検討すべき規制改革事項等</a:t>
            </a:r>
            <a:endParaRPr lang="en-US" altLang="ja-JP" sz="1400" dirty="0" smtClean="0">
              <a:latin typeface="HGPｺﾞｼｯｸE" pitchFamily="50" charset="-128"/>
              <a:ea typeface="HGPｺﾞｼｯｸE" pitchFamily="50" charset="-128"/>
            </a:endParaRPr>
          </a:p>
          <a:p>
            <a:r>
              <a:rPr lang="ja-JP" altLang="en-US" sz="1400" dirty="0">
                <a:latin typeface="HGPｺﾞｼｯｸE" pitchFamily="50" charset="-128"/>
                <a:ea typeface="HGPｺﾞｼｯｸE" pitchFamily="50" charset="-128"/>
              </a:rPr>
              <a:t>　</a:t>
            </a:r>
            <a:r>
              <a:rPr lang="ja-JP" altLang="en-US" sz="1400" dirty="0" smtClean="0">
                <a:latin typeface="HGPｺﾞｼｯｸE" pitchFamily="50" charset="-128"/>
                <a:ea typeface="HGPｺﾞｼｯｸE" pitchFamily="50" charset="-128"/>
              </a:rPr>
              <a:t>　○女性の活躍推進等への対応のための外国人家事支援人材の活用</a:t>
            </a:r>
            <a:endParaRPr lang="en-US" altLang="ja-JP" sz="1400" dirty="0" smtClean="0">
              <a:latin typeface="HGPｺﾞｼｯｸE" pitchFamily="50" charset="-128"/>
              <a:ea typeface="HGPｺﾞｼｯｸE" pitchFamily="50" charset="-128"/>
            </a:endParaRPr>
          </a:p>
          <a:p>
            <a:r>
              <a:rPr lang="ja-JP" altLang="en-US" sz="1400" dirty="0" smtClean="0">
                <a:latin typeface="HGPｺﾞｼｯｸE" pitchFamily="50" charset="-128"/>
                <a:ea typeface="HGPｺﾞｼｯｸE" pitchFamily="50" charset="-128"/>
              </a:rPr>
              <a:t>　</a:t>
            </a:r>
            <a:r>
              <a:rPr lang="ja-JP" altLang="en-US" sz="1400" dirty="0">
                <a:latin typeface="HGPｺﾞｼｯｸE" pitchFamily="50" charset="-128"/>
                <a:ea typeface="HGPｺﾞｼｯｸE" pitchFamily="50" charset="-128"/>
              </a:rPr>
              <a:t>　</a:t>
            </a:r>
            <a:r>
              <a:rPr lang="ja-JP" altLang="en-US" sz="1400" dirty="0" smtClean="0">
                <a:latin typeface="HGPｺﾞｼｯｸE" pitchFamily="50" charset="-128"/>
                <a:ea typeface="HGPｺﾞｼｯｸE" pitchFamily="50" charset="-128"/>
              </a:rPr>
              <a:t>○外国企業等による日本法人の設立・創業人材の受入れ　</a:t>
            </a:r>
            <a:r>
              <a:rPr lang="ja-JP" altLang="en-US" sz="1400" dirty="0">
                <a:latin typeface="HGPｺﾞｼｯｸE" pitchFamily="50" charset="-128"/>
                <a:ea typeface="HGPｺﾞｼｯｸE" pitchFamily="50" charset="-128"/>
              </a:rPr>
              <a:t>　</a:t>
            </a:r>
            <a:r>
              <a:rPr lang="ja-JP" altLang="en-US" sz="1400" dirty="0" smtClean="0">
                <a:latin typeface="HGPｺﾞｼｯｸE" pitchFamily="50" charset="-128"/>
                <a:ea typeface="HGPｺﾞｼｯｸE" pitchFamily="50" charset="-128"/>
              </a:rPr>
              <a:t>○労働時間規制の改革</a:t>
            </a:r>
            <a:r>
              <a:rPr lang="ja-JP" altLang="en-US" sz="1400" dirty="0">
                <a:latin typeface="HGPｺﾞｼｯｸE" pitchFamily="50" charset="-128"/>
                <a:ea typeface="HGPｺﾞｼｯｸE" pitchFamily="50" charset="-128"/>
              </a:rPr>
              <a:t>　</a:t>
            </a:r>
            <a:endParaRPr lang="en-US" altLang="ja-JP" sz="1400" dirty="0" smtClean="0">
              <a:latin typeface="HGPｺﾞｼｯｸE" pitchFamily="50" charset="-128"/>
              <a:ea typeface="HGPｺﾞｼｯｸE" pitchFamily="50" charset="-128"/>
            </a:endParaRPr>
          </a:p>
          <a:p>
            <a:r>
              <a:rPr lang="ja-JP" altLang="en-US" sz="1400" dirty="0">
                <a:latin typeface="HGPｺﾞｼｯｸE" pitchFamily="50" charset="-128"/>
                <a:ea typeface="HGPｺﾞｼｯｸE" pitchFamily="50" charset="-128"/>
              </a:rPr>
              <a:t>　</a:t>
            </a:r>
            <a:r>
              <a:rPr lang="ja-JP" altLang="en-US" sz="1400" dirty="0" smtClean="0">
                <a:latin typeface="HGPｺﾞｼｯｸE" pitchFamily="50" charset="-128"/>
                <a:ea typeface="HGPｺﾞｼｯｸE" pitchFamily="50" charset="-128"/>
              </a:rPr>
              <a:t>　○保険外併用療養の拡大　　○税制（法人税など）</a:t>
            </a:r>
            <a:endParaRPr lang="en-US" altLang="ja-JP" sz="1400" dirty="0" smtClean="0">
              <a:latin typeface="HGPｺﾞｼｯｸE" pitchFamily="50" charset="-128"/>
              <a:ea typeface="HGPｺﾞｼｯｸE" pitchFamily="50" charset="-128"/>
            </a:endParaRPr>
          </a:p>
        </p:txBody>
      </p:sp>
      <p:sp>
        <p:nvSpPr>
          <p:cNvPr id="11" name="正方形/長方形 10"/>
          <p:cNvSpPr/>
          <p:nvPr/>
        </p:nvSpPr>
        <p:spPr>
          <a:xfrm>
            <a:off x="281068" y="2852936"/>
            <a:ext cx="7452352" cy="307777"/>
          </a:xfrm>
          <a:prstGeom prst="rect">
            <a:avLst/>
          </a:prstGeom>
        </p:spPr>
        <p:txBody>
          <a:bodyPr wrap="square">
            <a:spAutoFit/>
          </a:bodyPr>
          <a:lstStyle/>
          <a:p>
            <a:pPr marL="177800" indent="-177800"/>
            <a:r>
              <a:rPr lang="ja-JP" altLang="ja-JP" sz="1400" dirty="0" smtClean="0">
                <a:latin typeface="HGPｺﾞｼｯｸE" pitchFamily="50" charset="-128"/>
                <a:ea typeface="HGPｺﾞｼｯｸE" pitchFamily="50" charset="-128"/>
              </a:rPr>
              <a:t>■</a:t>
            </a:r>
            <a:r>
              <a:rPr lang="ja-JP" altLang="en-US" sz="1400" dirty="0" smtClean="0">
                <a:latin typeface="HGPｺﾞｼｯｸE" pitchFamily="50" charset="-128"/>
                <a:ea typeface="HGPｺﾞｼｯｸE" pitchFamily="50" charset="-128"/>
              </a:rPr>
              <a:t>関西圏国家戦略特別区域計画（素案）</a:t>
            </a:r>
            <a:r>
              <a:rPr lang="en-US" altLang="ja-JP" sz="1400" dirty="0" smtClean="0">
                <a:latin typeface="HGPｺﾞｼｯｸE" pitchFamily="50" charset="-128"/>
                <a:ea typeface="HGPｺﾞｼｯｸE" pitchFamily="50" charset="-128"/>
              </a:rPr>
              <a:t>【</a:t>
            </a:r>
            <a:r>
              <a:rPr lang="ja-JP" altLang="en-US" sz="1400" dirty="0" smtClean="0">
                <a:latin typeface="HGPｺﾞｼｯｸE" pitchFamily="50" charset="-128"/>
                <a:ea typeface="HGPｺﾞｼｯｸE" pitchFamily="50" charset="-128"/>
              </a:rPr>
              <a:t>抜粋</a:t>
            </a:r>
            <a:r>
              <a:rPr lang="en-US" altLang="ja-JP" sz="1400" dirty="0" smtClean="0">
                <a:latin typeface="HGPｺﾞｼｯｸE" pitchFamily="50" charset="-128"/>
                <a:ea typeface="HGPｺﾞｼｯｸE" pitchFamily="50" charset="-128"/>
              </a:rPr>
              <a:t>】</a:t>
            </a:r>
            <a:r>
              <a:rPr lang="ja-JP" altLang="en-US" sz="1400" dirty="0" smtClean="0">
                <a:latin typeface="HGPｺﾞｼｯｸE" pitchFamily="50" charset="-128"/>
                <a:ea typeface="HGPｺﾞｼｯｸE" pitchFamily="50" charset="-128"/>
              </a:rPr>
              <a:t>（</a:t>
            </a:r>
            <a:r>
              <a:rPr lang="en-US" altLang="ja-JP" sz="1400" dirty="0" smtClean="0">
                <a:latin typeface="HGPｺﾞｼｯｸE" pitchFamily="50" charset="-128"/>
                <a:ea typeface="HGPｺﾞｼｯｸE" pitchFamily="50" charset="-128"/>
              </a:rPr>
              <a:t>H26.6.23</a:t>
            </a:r>
            <a:r>
              <a:rPr lang="ja-JP" altLang="en-US" sz="1400" dirty="0" smtClean="0">
                <a:latin typeface="HGPｺﾞｼｯｸE" pitchFamily="50" charset="-128"/>
                <a:ea typeface="HGPｺﾞｼｯｸE" pitchFamily="50" charset="-128"/>
              </a:rPr>
              <a:t>）</a:t>
            </a:r>
            <a:endParaRPr lang="ja-JP" altLang="en-US" sz="1400" dirty="0">
              <a:latin typeface="HGPｺﾞｼｯｸE" pitchFamily="50" charset="-128"/>
              <a:ea typeface="HGPｺﾞｼｯｸE" pitchFamily="50" charset="-128"/>
            </a:endParaRPr>
          </a:p>
        </p:txBody>
      </p:sp>
    </p:spTree>
    <p:extLst>
      <p:ext uri="{BB962C8B-B14F-4D97-AF65-F5344CB8AC3E}">
        <p14:creationId xmlns:p14="http://schemas.microsoft.com/office/powerpoint/2010/main" val="30114243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二等辺三角形 11"/>
          <p:cNvSpPr/>
          <p:nvPr/>
        </p:nvSpPr>
        <p:spPr>
          <a:xfrm rot="10800000">
            <a:off x="2915816" y="2527326"/>
            <a:ext cx="2880320" cy="325609"/>
          </a:xfrm>
          <a:prstGeom prst="triangl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9" name="正方形/長方形 8"/>
          <p:cNvSpPr/>
          <p:nvPr/>
        </p:nvSpPr>
        <p:spPr>
          <a:xfrm>
            <a:off x="288258" y="2911775"/>
            <a:ext cx="8549962" cy="707886"/>
          </a:xfrm>
          <a:prstGeom prst="rect">
            <a:avLst/>
          </a:prstGeom>
          <a:solidFill>
            <a:schemeClr val="accent2">
              <a:lumMod val="60000"/>
              <a:lumOff val="40000"/>
            </a:schemeClr>
          </a:solidFill>
          <a:ln w="19050" cap="flat" cmpd="sng" algn="ctr">
            <a:solidFill>
              <a:sysClr val="windowText" lastClr="000000"/>
            </a:solidFill>
            <a:prstDash val="solid"/>
          </a:ln>
          <a:effectLst/>
        </p:spPr>
        <p:txBody>
          <a:bodyPr wrap="square">
            <a:spAutoFit/>
          </a:bodyPr>
          <a:lstStyle/>
          <a:p>
            <a:pPr algn="ct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特区などを活用した規制緩和を通じて、大阪への投資を呼び込むとともに、</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大阪にイノベーションを生み出す企業・人材を集める</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288258" y="116632"/>
            <a:ext cx="8721432" cy="307777"/>
          </a:xfrm>
          <a:prstGeom prst="rect">
            <a:avLst/>
          </a:prstGeom>
        </p:spPr>
        <p:txBody>
          <a:bodyPr wrap="square">
            <a:spAutoFit/>
          </a:bodyPr>
          <a:lstStyle/>
          <a:p>
            <a:pPr marL="177800" indent="-177800"/>
            <a:r>
              <a:rPr lang="ja-JP" altLang="ja-JP" sz="1400" dirty="0" smtClean="0">
                <a:latin typeface="HGPｺﾞｼｯｸE" pitchFamily="50" charset="-128"/>
                <a:ea typeface="HGPｺﾞｼｯｸE" pitchFamily="50" charset="-128"/>
              </a:rPr>
              <a:t>■</a:t>
            </a:r>
            <a:r>
              <a:rPr lang="ja-JP" altLang="en-US" sz="1400" dirty="0" smtClean="0">
                <a:latin typeface="HGPｺﾞｼｯｸE" pitchFamily="50" charset="-128"/>
                <a:ea typeface="HGPｺﾞｼｯｸE" pitchFamily="50" charset="-128"/>
              </a:rPr>
              <a:t>大阪府市規制改革会議提言</a:t>
            </a:r>
            <a:r>
              <a:rPr lang="en-US" altLang="ja-JP" sz="1400" dirty="0" smtClean="0">
                <a:latin typeface="HGPｺﾞｼｯｸE" pitchFamily="50" charset="-128"/>
                <a:ea typeface="HGPｺﾞｼｯｸE" pitchFamily="50" charset="-128"/>
              </a:rPr>
              <a:t>【</a:t>
            </a:r>
            <a:r>
              <a:rPr lang="ja-JP" altLang="en-US" sz="1400" dirty="0" smtClean="0">
                <a:latin typeface="HGPｺﾞｼｯｸE" pitchFamily="50" charset="-128"/>
                <a:ea typeface="HGPｺﾞｼｯｸE" pitchFamily="50" charset="-128"/>
              </a:rPr>
              <a:t>抜粋</a:t>
            </a:r>
            <a:r>
              <a:rPr lang="en-US" altLang="ja-JP" sz="1400" dirty="0" smtClean="0">
                <a:latin typeface="HGPｺﾞｼｯｸE" pitchFamily="50" charset="-128"/>
                <a:ea typeface="HGPｺﾞｼｯｸE" pitchFamily="50" charset="-128"/>
              </a:rPr>
              <a:t>】</a:t>
            </a:r>
            <a:r>
              <a:rPr lang="ja-JP" altLang="en-US" sz="1400" dirty="0" smtClean="0">
                <a:latin typeface="HGPｺﾞｼｯｸE" pitchFamily="50" charset="-128"/>
                <a:ea typeface="HGPｺﾞｼｯｸE" pitchFamily="50" charset="-128"/>
              </a:rPr>
              <a:t>（</a:t>
            </a:r>
            <a:r>
              <a:rPr lang="en-US" altLang="ja-JP" sz="1400" dirty="0" smtClean="0">
                <a:latin typeface="HGPｺﾞｼｯｸE" pitchFamily="50" charset="-128"/>
                <a:ea typeface="HGPｺﾞｼｯｸE" pitchFamily="50" charset="-128"/>
              </a:rPr>
              <a:t>H26.3.28</a:t>
            </a:r>
            <a:r>
              <a:rPr lang="ja-JP" altLang="en-US" sz="1400" dirty="0" smtClean="0">
                <a:latin typeface="HGPｺﾞｼｯｸE" pitchFamily="50" charset="-128"/>
                <a:ea typeface="HGPｺﾞｼｯｸE" pitchFamily="50" charset="-128"/>
              </a:rPr>
              <a:t>）</a:t>
            </a:r>
            <a:endParaRPr lang="ja-JP" altLang="en-US" sz="1200" dirty="0">
              <a:latin typeface="HGPｺﾞｼｯｸE" pitchFamily="50" charset="-128"/>
              <a:ea typeface="HGPｺﾞｼｯｸE" pitchFamily="50" charset="-128"/>
            </a:endParaRPr>
          </a:p>
        </p:txBody>
      </p:sp>
      <p:sp>
        <p:nvSpPr>
          <p:cNvPr id="13" name="正方形/長方形 12"/>
          <p:cNvSpPr/>
          <p:nvPr/>
        </p:nvSpPr>
        <p:spPr>
          <a:xfrm>
            <a:off x="448804" y="431074"/>
            <a:ext cx="4200170" cy="1815882"/>
          </a:xfrm>
          <a:prstGeom prst="rect">
            <a:avLst/>
          </a:prstGeom>
          <a:gradFill flip="none" rotWithShape="1">
            <a:gsLst>
              <a:gs pos="0">
                <a:schemeClr val="bg1"/>
              </a:gs>
              <a:gs pos="50000">
                <a:schemeClr val="bg1"/>
              </a:gs>
              <a:gs pos="100000">
                <a:schemeClr val="accent5">
                  <a:lumMod val="20000"/>
                  <a:lumOff val="80000"/>
                </a:schemeClr>
              </a:gs>
            </a:gsLst>
            <a:path path="rect">
              <a:fillToRect l="50000" t="50000" r="50000" b="50000"/>
            </a:path>
            <a:tileRect/>
          </a:gradFill>
          <a:ln>
            <a:solidFill>
              <a:schemeClr val="tx1"/>
            </a:solidFill>
          </a:ln>
        </p:spPr>
        <p:txBody>
          <a:bodyPr wrap="square">
            <a:spAutoFit/>
          </a:bodyPr>
          <a:lstStyle/>
          <a:p>
            <a:r>
              <a:rPr lang="ja-JP" altLang="en-US" sz="1400" dirty="0" smtClean="0">
                <a:latin typeface="HGPｺﾞｼｯｸE" pitchFamily="50" charset="-128"/>
                <a:ea typeface="HGPｺﾞｼｯｸE" pitchFamily="50" charset="-128"/>
              </a:rPr>
              <a:t>◆規制改革の５大戦略</a:t>
            </a:r>
            <a:endParaRPr lang="en-US" altLang="ja-JP" sz="1400" dirty="0" smtClean="0">
              <a:latin typeface="HGPｺﾞｼｯｸE" pitchFamily="50" charset="-128"/>
              <a:ea typeface="HGPｺﾞｼｯｸE" pitchFamily="50" charset="-128"/>
            </a:endParaRPr>
          </a:p>
          <a:p>
            <a:r>
              <a:rPr lang="ja-JP" altLang="en-US" sz="1400" dirty="0">
                <a:latin typeface="HGPｺﾞｼｯｸE" pitchFamily="50" charset="-128"/>
                <a:ea typeface="HGPｺﾞｼｯｸE" pitchFamily="50" charset="-128"/>
              </a:rPr>
              <a:t>　</a:t>
            </a:r>
            <a:r>
              <a:rPr lang="ja-JP" altLang="en-US" sz="1400" dirty="0" smtClean="0">
                <a:latin typeface="HGPｺﾞｼｯｸE" pitchFamily="50" charset="-128"/>
                <a:ea typeface="HGPｺﾞｼｯｸE" pitchFamily="50" charset="-128"/>
              </a:rPr>
              <a:t>○プロジェクト方式による規制改革</a:t>
            </a:r>
            <a:endParaRPr lang="en-US" altLang="ja-JP" sz="1400" dirty="0" smtClean="0">
              <a:latin typeface="HGPｺﾞｼｯｸE" pitchFamily="50" charset="-128"/>
              <a:ea typeface="HGPｺﾞｼｯｸE" pitchFamily="50" charset="-128"/>
            </a:endParaRPr>
          </a:p>
          <a:p>
            <a:r>
              <a:rPr lang="ja-JP" altLang="en-US" sz="1400" dirty="0">
                <a:latin typeface="HGPｺﾞｼｯｸE" pitchFamily="50" charset="-128"/>
                <a:ea typeface="HGPｺﾞｼｯｸE" pitchFamily="50" charset="-128"/>
              </a:rPr>
              <a:t>　</a:t>
            </a:r>
            <a:r>
              <a:rPr lang="ja-JP" altLang="en-US" sz="1400" dirty="0" smtClean="0">
                <a:latin typeface="HGPｺﾞｼｯｸE" pitchFamily="50" charset="-128"/>
                <a:ea typeface="HGPｺﾞｼｯｸE" pitchFamily="50" charset="-128"/>
              </a:rPr>
              <a:t>　　　　・・・楽しいまちづくり</a:t>
            </a:r>
            <a:endParaRPr lang="en-US" altLang="ja-JP" sz="1400" dirty="0" smtClean="0">
              <a:latin typeface="HGPｺﾞｼｯｸE" pitchFamily="50" charset="-128"/>
              <a:ea typeface="HGPｺﾞｼｯｸE" pitchFamily="50" charset="-128"/>
            </a:endParaRPr>
          </a:p>
          <a:p>
            <a:r>
              <a:rPr lang="ja-JP" altLang="en-US" sz="1400" dirty="0">
                <a:latin typeface="HGPｺﾞｼｯｸE" pitchFamily="50" charset="-128"/>
                <a:ea typeface="HGPｺﾞｼｯｸE" pitchFamily="50" charset="-128"/>
              </a:rPr>
              <a:t>　</a:t>
            </a:r>
            <a:r>
              <a:rPr lang="ja-JP" altLang="en-US" sz="1400" dirty="0" smtClean="0">
                <a:latin typeface="HGPｺﾞｼｯｸE" pitchFamily="50" charset="-128"/>
                <a:ea typeface="HGPｺﾞｼｯｸE" pitchFamily="50" charset="-128"/>
              </a:rPr>
              <a:t>○東京と大阪の規制の差を常に意識した規制改革</a:t>
            </a:r>
            <a:endParaRPr lang="en-US" altLang="ja-JP" sz="1400" dirty="0" smtClean="0">
              <a:latin typeface="HGPｺﾞｼｯｸE" pitchFamily="50" charset="-128"/>
              <a:ea typeface="HGPｺﾞｼｯｸE" pitchFamily="50" charset="-128"/>
            </a:endParaRPr>
          </a:p>
          <a:p>
            <a:r>
              <a:rPr lang="ja-JP" altLang="en-US" sz="1400" dirty="0">
                <a:latin typeface="HGPｺﾞｼｯｸE" pitchFamily="50" charset="-128"/>
                <a:ea typeface="HGPｺﾞｼｯｸE" pitchFamily="50" charset="-128"/>
              </a:rPr>
              <a:t>　</a:t>
            </a:r>
            <a:r>
              <a:rPr lang="ja-JP" altLang="en-US" sz="1400" dirty="0" smtClean="0">
                <a:latin typeface="HGPｺﾞｼｯｸE" pitchFamily="50" charset="-128"/>
                <a:ea typeface="HGPｺﾞｼｯｸE" pitchFamily="50" charset="-128"/>
              </a:rPr>
              <a:t>○官官規制改革・・・国の自治体に対する規制緩和</a:t>
            </a:r>
            <a:endParaRPr lang="en-US" altLang="ja-JP" sz="1400" dirty="0" smtClean="0">
              <a:latin typeface="HGPｺﾞｼｯｸE" pitchFamily="50" charset="-128"/>
              <a:ea typeface="HGPｺﾞｼｯｸE" pitchFamily="50" charset="-128"/>
            </a:endParaRPr>
          </a:p>
          <a:p>
            <a:r>
              <a:rPr lang="ja-JP" altLang="en-US" sz="1400" dirty="0">
                <a:latin typeface="HGPｺﾞｼｯｸE" pitchFamily="50" charset="-128"/>
                <a:ea typeface="HGPｺﾞｼｯｸE" pitchFamily="50" charset="-128"/>
              </a:rPr>
              <a:t>　</a:t>
            </a:r>
            <a:r>
              <a:rPr lang="ja-JP" altLang="en-US" sz="1400" dirty="0" smtClean="0">
                <a:latin typeface="HGPｺﾞｼｯｸE" pitchFamily="50" charset="-128"/>
                <a:ea typeface="HGPｺﾞｼｯｸE" pitchFamily="50" charset="-128"/>
              </a:rPr>
              <a:t>○特区制度を活用した規制改革</a:t>
            </a:r>
            <a:endParaRPr lang="en-US" altLang="ja-JP" sz="1400" dirty="0" smtClean="0">
              <a:latin typeface="HGPｺﾞｼｯｸE" pitchFamily="50" charset="-128"/>
              <a:ea typeface="HGPｺﾞｼｯｸE" pitchFamily="50" charset="-128"/>
            </a:endParaRPr>
          </a:p>
          <a:p>
            <a:r>
              <a:rPr lang="ja-JP" altLang="en-US" sz="1400" dirty="0">
                <a:latin typeface="HGPｺﾞｼｯｸE" pitchFamily="50" charset="-128"/>
                <a:ea typeface="HGPｺﾞｼｯｸE" pitchFamily="50" charset="-128"/>
              </a:rPr>
              <a:t>　</a:t>
            </a:r>
            <a:r>
              <a:rPr lang="ja-JP" altLang="en-US" sz="1400" dirty="0" smtClean="0">
                <a:latin typeface="HGPｺﾞｼｯｸE" pitchFamily="50" charset="-128"/>
                <a:ea typeface="HGPｺﾞｼｯｸE" pitchFamily="50" charset="-128"/>
              </a:rPr>
              <a:t>○府市連携して継続的に取り組む規制改革</a:t>
            </a:r>
            <a:endParaRPr lang="en-US" altLang="ja-JP" sz="1400" dirty="0" smtClean="0">
              <a:latin typeface="HGPｺﾞｼｯｸE" pitchFamily="50" charset="-128"/>
              <a:ea typeface="HGPｺﾞｼｯｸE" pitchFamily="50" charset="-128"/>
            </a:endParaRPr>
          </a:p>
          <a:p>
            <a:endParaRPr lang="en-US" altLang="ja-JP" sz="1400" dirty="0" smtClean="0">
              <a:solidFill>
                <a:srgbClr val="FF0000"/>
              </a:solidFill>
              <a:latin typeface="HGPｺﾞｼｯｸE" pitchFamily="50" charset="-128"/>
              <a:ea typeface="HGPｺﾞｼｯｸE" pitchFamily="50" charset="-128"/>
            </a:endParaRPr>
          </a:p>
        </p:txBody>
      </p:sp>
      <p:sp>
        <p:nvSpPr>
          <p:cNvPr id="11" name="正方形/長方形 10"/>
          <p:cNvSpPr/>
          <p:nvPr/>
        </p:nvSpPr>
        <p:spPr>
          <a:xfrm>
            <a:off x="4633971" y="431074"/>
            <a:ext cx="4204249" cy="1815882"/>
          </a:xfrm>
          <a:prstGeom prst="rect">
            <a:avLst/>
          </a:prstGeom>
          <a:gradFill flip="none" rotWithShape="1">
            <a:gsLst>
              <a:gs pos="0">
                <a:schemeClr val="bg1"/>
              </a:gs>
              <a:gs pos="50000">
                <a:schemeClr val="bg1"/>
              </a:gs>
              <a:gs pos="100000">
                <a:schemeClr val="accent5">
                  <a:lumMod val="20000"/>
                  <a:lumOff val="80000"/>
                </a:schemeClr>
              </a:gs>
            </a:gsLst>
            <a:path path="rect">
              <a:fillToRect l="50000" t="50000" r="50000" b="50000"/>
            </a:path>
            <a:tileRect/>
          </a:gradFill>
          <a:ln>
            <a:solidFill>
              <a:schemeClr val="tx1"/>
            </a:solidFill>
          </a:ln>
        </p:spPr>
        <p:txBody>
          <a:bodyPr wrap="square">
            <a:spAutoFit/>
          </a:bodyPr>
          <a:lstStyle/>
          <a:p>
            <a:r>
              <a:rPr lang="ja-JP" altLang="en-US" sz="1400" dirty="0" smtClean="0">
                <a:latin typeface="HGPｺﾞｼｯｸE" pitchFamily="50" charset="-128"/>
                <a:ea typeface="HGPｺﾞｼｯｸE" pitchFamily="50" charset="-128"/>
              </a:rPr>
              <a:t>◆個別提言（例）</a:t>
            </a:r>
            <a:endParaRPr lang="en-US" altLang="ja-JP" sz="1400" dirty="0" smtClean="0">
              <a:latin typeface="HGPｺﾞｼｯｸE" pitchFamily="50" charset="-128"/>
              <a:ea typeface="HGPｺﾞｼｯｸE" pitchFamily="50" charset="-128"/>
            </a:endParaRPr>
          </a:p>
          <a:p>
            <a:r>
              <a:rPr lang="ja-JP" altLang="en-US" sz="1400" dirty="0">
                <a:latin typeface="HGPｺﾞｼｯｸE" pitchFamily="50" charset="-128"/>
                <a:ea typeface="HGPｺﾞｼｯｸE" pitchFamily="50" charset="-128"/>
              </a:rPr>
              <a:t>　</a:t>
            </a:r>
            <a:r>
              <a:rPr lang="ja-JP" altLang="en-US" sz="1400" dirty="0" smtClean="0">
                <a:latin typeface="HGPｺﾞｼｯｸE" pitchFamily="50" charset="-128"/>
                <a:ea typeface="HGPｺﾞｼｯｸE" pitchFamily="50" charset="-128"/>
              </a:rPr>
              <a:t>○親水空間創出のための河川の占用期間等の緩和</a:t>
            </a:r>
            <a:endParaRPr lang="en-US" altLang="ja-JP" sz="1400" strike="dblStrike" dirty="0" smtClean="0">
              <a:latin typeface="HGPｺﾞｼｯｸE" pitchFamily="50" charset="-128"/>
              <a:ea typeface="HGPｺﾞｼｯｸE" pitchFamily="50" charset="-128"/>
            </a:endParaRPr>
          </a:p>
          <a:p>
            <a:r>
              <a:rPr lang="ja-JP" altLang="en-US" sz="1400" dirty="0">
                <a:latin typeface="HGPｺﾞｼｯｸE" pitchFamily="50" charset="-128"/>
                <a:ea typeface="HGPｺﾞｼｯｸE" pitchFamily="50" charset="-128"/>
              </a:rPr>
              <a:t>　</a:t>
            </a:r>
            <a:r>
              <a:rPr lang="ja-JP" altLang="en-US" sz="1400" dirty="0" smtClean="0">
                <a:latin typeface="HGPｺﾞｼｯｸE" pitchFamily="50" charset="-128"/>
                <a:ea typeface="HGPｺﾞｼｯｸE" pitchFamily="50" charset="-128"/>
              </a:rPr>
              <a:t>○再生可能エネルギー等の多様なエネルギー源で</a:t>
            </a:r>
            <a:endParaRPr lang="en-US" altLang="ja-JP" sz="1400" dirty="0" smtClean="0">
              <a:latin typeface="HGPｺﾞｼｯｸE" pitchFamily="50" charset="-128"/>
              <a:ea typeface="HGPｺﾞｼｯｸE" pitchFamily="50" charset="-128"/>
            </a:endParaRPr>
          </a:p>
          <a:p>
            <a:r>
              <a:rPr lang="ja-JP" altLang="en-US" sz="1400" dirty="0" smtClean="0">
                <a:latin typeface="HGPｺﾞｼｯｸE" pitchFamily="50" charset="-128"/>
                <a:ea typeface="HGPｺﾞｼｯｸE" pitchFamily="50" charset="-128"/>
              </a:rPr>
              <a:t>　　 構成されるスマートコミュニティの推進</a:t>
            </a:r>
            <a:endParaRPr lang="en-US" altLang="ja-JP" sz="1400" dirty="0">
              <a:latin typeface="HGPｺﾞｼｯｸE" pitchFamily="50" charset="-128"/>
              <a:ea typeface="HGPｺﾞｼｯｸE" pitchFamily="50" charset="-128"/>
            </a:endParaRPr>
          </a:p>
          <a:p>
            <a:r>
              <a:rPr lang="ja-JP" altLang="en-US" sz="1400" dirty="0">
                <a:latin typeface="HGPｺﾞｼｯｸE" pitchFamily="50" charset="-128"/>
                <a:ea typeface="HGPｺﾞｼｯｸE" pitchFamily="50" charset="-128"/>
              </a:rPr>
              <a:t>　</a:t>
            </a:r>
            <a:r>
              <a:rPr lang="ja-JP" altLang="en-US" sz="1400" dirty="0" smtClean="0">
                <a:latin typeface="HGPｺﾞｼｯｸE" pitchFamily="50" charset="-128"/>
                <a:ea typeface="HGPｺﾞｼｯｸE" pitchFamily="50" charset="-128"/>
              </a:rPr>
              <a:t>○企業版エンジェル税制の創設</a:t>
            </a:r>
            <a:endParaRPr lang="en-US" altLang="ja-JP" sz="1400" dirty="0" smtClean="0">
              <a:latin typeface="HGPｺﾞｼｯｸE" pitchFamily="50" charset="-128"/>
              <a:ea typeface="HGPｺﾞｼｯｸE" pitchFamily="50" charset="-128"/>
            </a:endParaRPr>
          </a:p>
          <a:p>
            <a:r>
              <a:rPr lang="ja-JP" altLang="en-US" sz="1400" dirty="0" smtClean="0">
                <a:latin typeface="HGPｺﾞｼｯｸE" pitchFamily="50" charset="-128"/>
                <a:ea typeface="HGPｺﾞｼｯｸE" pitchFamily="50" charset="-128"/>
              </a:rPr>
              <a:t>　○公営企業の民営化促進に向けた制度改革</a:t>
            </a:r>
            <a:endParaRPr lang="en-US" altLang="ja-JP" sz="1400" dirty="0">
              <a:latin typeface="HGPｺﾞｼｯｸE" pitchFamily="50" charset="-128"/>
              <a:ea typeface="HGPｺﾞｼｯｸE" pitchFamily="50" charset="-128"/>
            </a:endParaRPr>
          </a:p>
          <a:p>
            <a:r>
              <a:rPr lang="ja-JP" altLang="en-US" sz="1400" dirty="0">
                <a:latin typeface="HGPｺﾞｼｯｸE" pitchFamily="50" charset="-128"/>
                <a:ea typeface="HGPｺﾞｼｯｸE" pitchFamily="50" charset="-128"/>
              </a:rPr>
              <a:t>　</a:t>
            </a:r>
            <a:r>
              <a:rPr lang="ja-JP" altLang="en-US" sz="1400" dirty="0" smtClean="0">
                <a:latin typeface="HGPｺﾞｼｯｸE" pitchFamily="50" charset="-128"/>
                <a:ea typeface="HGPｺﾞｼｯｸE" pitchFamily="50" charset="-128"/>
              </a:rPr>
              <a:t>○既存建築物の再生に資する規制緩和</a:t>
            </a:r>
            <a:endParaRPr lang="en-US" altLang="ja-JP" sz="1400" dirty="0" smtClean="0">
              <a:latin typeface="HGPｺﾞｼｯｸE" pitchFamily="50" charset="-128"/>
              <a:ea typeface="HGPｺﾞｼｯｸE" pitchFamily="50" charset="-128"/>
            </a:endParaRPr>
          </a:p>
          <a:p>
            <a:r>
              <a:rPr lang="ja-JP" altLang="en-US" sz="1400" dirty="0">
                <a:latin typeface="HGPｺﾞｼｯｸE" pitchFamily="50" charset="-128"/>
                <a:ea typeface="HGPｺﾞｼｯｸE" pitchFamily="50" charset="-128"/>
              </a:rPr>
              <a:t>　</a:t>
            </a:r>
            <a:r>
              <a:rPr lang="ja-JP" altLang="en-US" sz="1400" dirty="0" smtClean="0">
                <a:latin typeface="HGPｺﾞｼｯｸE" pitchFamily="50" charset="-128"/>
                <a:ea typeface="HGPｺﾞｼｯｸE" pitchFamily="50" charset="-128"/>
              </a:rPr>
              <a:t>○労働者派遣や労働基準等に関する規制緩和</a:t>
            </a:r>
            <a:endParaRPr lang="en-US" altLang="ja-JP" sz="1400" dirty="0" smtClean="0">
              <a:latin typeface="HGPｺﾞｼｯｸE" pitchFamily="50" charset="-128"/>
              <a:ea typeface="HGPｺﾞｼｯｸE" pitchFamily="50" charset="-128"/>
            </a:endParaRPr>
          </a:p>
        </p:txBody>
      </p:sp>
      <p:sp>
        <p:nvSpPr>
          <p:cNvPr id="14" name="テキスト ボックス 13"/>
          <p:cNvSpPr txBox="1"/>
          <p:nvPr/>
        </p:nvSpPr>
        <p:spPr>
          <a:xfrm>
            <a:off x="8803486" y="6608385"/>
            <a:ext cx="37702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22</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2888472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オブジェクト 8"/>
          <p:cNvGraphicFramePr>
            <a:graphicFrameLocks noChangeAspect="1"/>
          </p:cNvGraphicFramePr>
          <p:nvPr>
            <p:extLst>
              <p:ext uri="{D42A27DB-BD31-4B8C-83A1-F6EECF244321}">
                <p14:modId xmlns:p14="http://schemas.microsoft.com/office/powerpoint/2010/main" val="3762234035"/>
              </p:ext>
            </p:extLst>
          </p:nvPr>
        </p:nvGraphicFramePr>
        <p:xfrm>
          <a:off x="4598988" y="3789040"/>
          <a:ext cx="4437062" cy="2808312"/>
        </p:xfrm>
        <a:graphic>
          <a:graphicData uri="http://schemas.openxmlformats.org/presentationml/2006/ole">
            <mc:AlternateContent xmlns:mc="http://schemas.openxmlformats.org/markup-compatibility/2006">
              <mc:Choice xmlns:v="urn:schemas-microsoft-com:vml" Requires="v">
                <p:oleObj spid="_x0000_s3616" name="ワークシート" r:id="rId4" imgW="5134005" imgH="2124107" progId="">
                  <p:embed/>
                </p:oleObj>
              </mc:Choice>
              <mc:Fallback>
                <p:oleObj name="ワークシート" r:id="rId4" imgW="5134005" imgH="2124107" progId="">
                  <p:embed/>
                  <p:pic>
                    <p:nvPicPr>
                      <p:cNvPr id="0" name="Picture 2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8988" y="3789040"/>
                        <a:ext cx="4437062" cy="2808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角丸四角形 3"/>
          <p:cNvSpPr/>
          <p:nvPr/>
        </p:nvSpPr>
        <p:spPr>
          <a:xfrm>
            <a:off x="288424" y="701204"/>
            <a:ext cx="8622000" cy="2486308"/>
          </a:xfrm>
          <a:prstGeom prst="roundRect">
            <a:avLst>
              <a:gd name="adj" fmla="val 424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spcAft>
                <a:spcPts val="0"/>
              </a:spcAft>
            </a:pP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貿易でみるアジアとのつながり</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spcAft>
                <a:spcPts val="0"/>
              </a:spcAft>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近畿圏は、アジアとの地理的経済的なつながりが強いと言える。例えば、近畿圏</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の輸出入の地域別構成では、輸出入ともに他の地域に比べてアジアの割合が高く</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なっている。</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lnSpc>
                <a:spcPts val="1500"/>
              </a:lnSpc>
              <a:spcAft>
                <a:spcPts val="0"/>
              </a:spcAft>
            </a:pP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spcAft>
                <a:spcPts val="0"/>
              </a:spcAft>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リーマンショック（</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H20</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）や海外景気の悪化等（</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）の影響により、アジア・北米・西欧の輸出入</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減少していたが、</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において、アジアとの輸出入は</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H20</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年水準まで回復。</a:t>
            </a:r>
            <a:endParaRPr lang="en-US" altLang="ja-JP" sz="2000"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288424" y="3356992"/>
            <a:ext cx="6659840" cy="338554"/>
          </a:xfrm>
          <a:prstGeom prst="rect">
            <a:avLst/>
          </a:prstGeom>
        </p:spPr>
        <p:txBody>
          <a:bodyPr wrap="square">
            <a:spAutoFit/>
          </a:bodyPr>
          <a:lstStyle/>
          <a:p>
            <a:pPr marL="177800" indent="-177800"/>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地域別輸出入通関額（国・地域別）（出典：大阪税関「貿易統計」）</a:t>
            </a:r>
          </a:p>
        </p:txBody>
      </p:sp>
      <p:graphicFrame>
        <p:nvGraphicFramePr>
          <p:cNvPr id="8" name="オブジェクト 7"/>
          <p:cNvGraphicFramePr>
            <a:graphicFrameLocks noChangeAspect="1"/>
          </p:cNvGraphicFramePr>
          <p:nvPr>
            <p:extLst>
              <p:ext uri="{D42A27DB-BD31-4B8C-83A1-F6EECF244321}">
                <p14:modId xmlns:p14="http://schemas.microsoft.com/office/powerpoint/2010/main" val="427009401"/>
              </p:ext>
            </p:extLst>
          </p:nvPr>
        </p:nvGraphicFramePr>
        <p:xfrm>
          <a:off x="107950" y="3812358"/>
          <a:ext cx="4424363" cy="2568970"/>
        </p:xfrm>
        <a:graphic>
          <a:graphicData uri="http://schemas.openxmlformats.org/presentationml/2006/ole">
            <mc:AlternateContent xmlns:mc="http://schemas.openxmlformats.org/markup-compatibility/2006">
              <mc:Choice xmlns:v="urn:schemas-microsoft-com:vml" Requires="v">
                <p:oleObj spid="_x0000_s3617" name="ワークシート" r:id="rId7" imgW="5134005" imgH="1942982" progId="">
                  <p:embed/>
                </p:oleObj>
              </mc:Choice>
              <mc:Fallback>
                <p:oleObj name="ワークシート" r:id="rId7" imgW="5134005" imgH="1942982" progId="">
                  <p:embed/>
                  <p:pic>
                    <p:nvPicPr>
                      <p:cNvPr id="0" name="Picture 2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950" y="3812358"/>
                        <a:ext cx="4424363" cy="25689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0" name="直線コネクタ 9"/>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251520" y="55905"/>
            <a:ext cx="8424936" cy="400110"/>
          </a:xfrm>
          <a:prstGeom prst="rect">
            <a:avLst/>
          </a:prstGeom>
          <a:noFill/>
        </p:spPr>
        <p:txBody>
          <a:bodyPr wrap="square" rtlCol="0">
            <a:spAutoFit/>
          </a:bodyPr>
          <a:lstStyle/>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阻害</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要因等の</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状況　　～新興市場への</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進出・対内直接投資の呼び込み～</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009128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88000" y="620688"/>
            <a:ext cx="8622000" cy="1590621"/>
          </a:xfrm>
          <a:prstGeom prst="roundRect">
            <a:avLst>
              <a:gd name="adj" fmla="val 11226"/>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lnSpc>
                <a:spcPts val="2800"/>
              </a:lnSpc>
              <a:spcAft>
                <a:spcPts val="0"/>
              </a:spcAft>
            </a:pPr>
            <a:r>
              <a:rPr lang="en-US" altLang="ja-JP"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企業の海外展開</a:t>
            </a:r>
            <a:r>
              <a:rPr lang="en-US" altLang="ja-JP"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lnSpc>
                <a:spcPts val="2800"/>
              </a:lnSpc>
              <a:spcAft>
                <a:spcPts val="0"/>
              </a:spcAft>
            </a:pPr>
            <a:r>
              <a:rPr lang="ja-JP" altLang="en-US"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日本政策金融公庫の調査結果によると、</a:t>
            </a:r>
            <a:r>
              <a:rPr lang="en-US"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海外展開を</a:t>
            </a:r>
            <a:r>
              <a:rPr lang="ja-JP" altLang="en-US"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行って</a:t>
            </a:r>
            <a:r>
              <a:rPr lang="ja-JP" altLang="en-US"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いる企業のほうが海外展開を行っていない企業</a:t>
            </a:r>
            <a:r>
              <a:rPr lang="ja-JP" altLang="en-US"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より</a:t>
            </a:r>
            <a:r>
              <a:rPr lang="ja-JP" altLang="en-US"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も、売上高や採算、国内従業者数が</a:t>
            </a:r>
            <a:r>
              <a:rPr lang="en-US" altLang="ja-JP"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年前より増加した割合が高く、海外</a:t>
            </a:r>
            <a:r>
              <a:rPr lang="ja-JP" altLang="en-US"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展開</a:t>
            </a:r>
            <a:r>
              <a:rPr lang="ja-JP" altLang="en-US"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は企業にとって成長戦略の一つといえる。</a:t>
            </a:r>
            <a:endParaRPr lang="en-US" altLang="ja-JP"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287999" y="3356992"/>
            <a:ext cx="8316449" cy="492443"/>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過去</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年間の売上と採算、従業者数</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：日本政策金融公庫総合研究所「日本企業の海外展開とその影響に関する調査</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結果（</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2012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日</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6" y="3867012"/>
            <a:ext cx="5602788" cy="2154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5663" y="3867012"/>
            <a:ext cx="2923057" cy="2154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p:cNvSpPr txBox="1"/>
          <p:nvPr/>
        </p:nvSpPr>
        <p:spPr>
          <a:xfrm>
            <a:off x="8803486" y="6608385"/>
            <a:ext cx="37702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23</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542466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67985" y="3395297"/>
            <a:ext cx="8622000" cy="553998"/>
          </a:xfrm>
          <a:prstGeom prst="rect">
            <a:avLst/>
          </a:prstGeom>
        </p:spPr>
        <p:txBody>
          <a:bodyPr wrap="square">
            <a:spAutoFit/>
          </a:bodyPr>
          <a:lstStyle/>
          <a:p>
            <a:pPr marL="177800" indent="-177800"/>
            <a:r>
              <a:rPr lang="ja-JP"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今後の設備投資で最も重視する国・地域（製造業）</a:t>
            </a:r>
            <a:endPar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（出典：日本政策投資銀行関西支店「関西本社企業 投資意識アンケート調査」（</a:t>
            </a:r>
            <a:r>
              <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2012</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a:t>
            </a:r>
          </a:p>
        </p:txBody>
      </p:sp>
      <p:graphicFrame>
        <p:nvGraphicFramePr>
          <p:cNvPr id="8" name="表 7"/>
          <p:cNvGraphicFramePr>
            <a:graphicFrameLocks noGrp="1"/>
          </p:cNvGraphicFramePr>
          <p:nvPr>
            <p:extLst>
              <p:ext uri="{D42A27DB-BD31-4B8C-83A1-F6EECF244321}">
                <p14:modId xmlns:p14="http://schemas.microsoft.com/office/powerpoint/2010/main" val="1211157308"/>
              </p:ext>
            </p:extLst>
          </p:nvPr>
        </p:nvGraphicFramePr>
        <p:xfrm>
          <a:off x="447529" y="3962249"/>
          <a:ext cx="7920881" cy="1449273"/>
        </p:xfrm>
        <a:graphic>
          <a:graphicData uri="http://schemas.openxmlformats.org/drawingml/2006/table">
            <a:tbl>
              <a:tblPr firstRow="1" firstCol="1" bandRow="1"/>
              <a:tblGrid>
                <a:gridCol w="1008112"/>
                <a:gridCol w="1113680"/>
                <a:gridCol w="1113680"/>
                <a:gridCol w="1113680"/>
                <a:gridCol w="1113680"/>
                <a:gridCol w="1113680"/>
                <a:gridCol w="1344369"/>
              </a:tblGrid>
              <a:tr h="628535">
                <a:tc>
                  <a:txBody>
                    <a:bodyPr/>
                    <a:lstStyle/>
                    <a:p>
                      <a:pPr algn="ctr">
                        <a:lnSpc>
                          <a:spcPct val="1000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中国以外の</a:t>
                      </a:r>
                    </a:p>
                    <a:p>
                      <a:pPr algn="ctr">
                        <a:lnSpc>
                          <a:spcPct val="100000"/>
                        </a:lnSpc>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アジア</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0000"/>
                        </a:lnSpc>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中国</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米国</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EU</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その他</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海外設備投資</a:t>
                      </a:r>
                    </a:p>
                    <a:p>
                      <a:pPr algn="ctr">
                        <a:lnSpc>
                          <a:spcPct val="100000"/>
                        </a:lnSpc>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は行わない</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410369">
                <a:tc>
                  <a:txBody>
                    <a:bodyPr/>
                    <a:lstStyle/>
                    <a:p>
                      <a:pPr algn="ctr">
                        <a:lnSpc>
                          <a:spcPct val="1000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2011</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年度</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31.6</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a:lnSpc>
                          <a:spcPct val="1000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29.8</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2.6</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0.9</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4.4</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30.7</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410369">
                <a:tc>
                  <a:txBody>
                    <a:bodyPr/>
                    <a:lstStyle/>
                    <a:p>
                      <a:pPr algn="ctr">
                        <a:lnSpc>
                          <a:spcPct val="1000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2012</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年度</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42.9</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a:lnSpc>
                          <a:spcPct val="1000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24.8</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1.5</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0.8</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9.8</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20.3</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bl>
          </a:graphicData>
        </a:graphic>
      </p:graphicFrame>
      <p:sp>
        <p:nvSpPr>
          <p:cNvPr id="9" name="角丸四角形 8"/>
          <p:cNvSpPr/>
          <p:nvPr/>
        </p:nvSpPr>
        <p:spPr>
          <a:xfrm>
            <a:off x="287999" y="116633"/>
            <a:ext cx="8629753" cy="3262074"/>
          </a:xfrm>
          <a:prstGeom prst="roundRect">
            <a:avLst>
              <a:gd name="adj" fmla="val 500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r>
              <a:rPr lang="en-US" altLang="ja-JP"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今後の海外展開</a:t>
            </a:r>
            <a:r>
              <a:rPr lang="en-US" altLang="ja-JP"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近年、人件費</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コストの高騰や経済の減速</a:t>
            </a:r>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a:t>
            </a:r>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、中国</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以外の投資先を平行して模索する動きも見られる</a:t>
            </a:r>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日本</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政策投資銀行関西支店の調査では、今後の投資先で最も重視する国・地域に「中国以外のアジア」を挙げる製造業者が</a:t>
            </a:r>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増加。製造</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拠点としてだけでなく、中間層の拡大をにらんだ有望な新市場として捉える企業も多い</a:t>
            </a:r>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そのため</a:t>
            </a:r>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、大阪府でも、府内企業と共同した知事のトッププロモーションをアジア諸国で積極展開。</a:t>
            </a: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一方</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、同調査では、「海外設備投資は行わない」企業も</a:t>
            </a:r>
            <a:r>
              <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割程度</a:t>
            </a:r>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存在。海外</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事業と国内事業は補完関係にあるとも</a:t>
            </a:r>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言われており、今後</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、さらに多くの企業が海外展開を考えていくことが望まれる。</a:t>
            </a:r>
          </a:p>
        </p:txBody>
      </p:sp>
      <p:sp>
        <p:nvSpPr>
          <p:cNvPr id="7" name="正方形/長方形 6"/>
          <p:cNvSpPr/>
          <p:nvPr/>
        </p:nvSpPr>
        <p:spPr>
          <a:xfrm>
            <a:off x="267984" y="5519036"/>
            <a:ext cx="3960047" cy="307777"/>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知事海外トッププロモーション事業の実績</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4281799663"/>
              </p:ext>
            </p:extLst>
          </p:nvPr>
        </p:nvGraphicFramePr>
        <p:xfrm>
          <a:off x="467544" y="5801278"/>
          <a:ext cx="7976424" cy="872236"/>
        </p:xfrm>
        <a:graphic>
          <a:graphicData uri="http://schemas.openxmlformats.org/drawingml/2006/table">
            <a:tbl>
              <a:tblPr firstRow="1" firstCol="1" bandRow="1"/>
              <a:tblGrid>
                <a:gridCol w="7976424"/>
              </a:tblGrid>
              <a:tr h="82360">
                <a:tc>
                  <a:txBody>
                    <a:bodyPr/>
                    <a:lstStyle/>
                    <a:p>
                      <a:pPr algn="ctr">
                        <a:lnSpc>
                          <a:spcPct val="100000"/>
                        </a:lnSpc>
                        <a:spcAft>
                          <a:spcPts val="0"/>
                        </a:spcAft>
                      </a:pPr>
                      <a:r>
                        <a:rPr lang="ja-JP" altLang="en-US" sz="1400" kern="100" dirty="0" smtClean="0">
                          <a:solidFill>
                            <a:schemeClr val="tx1"/>
                          </a:solidFill>
                          <a:effectLst/>
                          <a:latin typeface="HGPｺﾞｼｯｸE" pitchFamily="50" charset="-128"/>
                          <a:ea typeface="HGPｺﾞｼｯｸE" pitchFamily="50" charset="-128"/>
                          <a:cs typeface="Times New Roman"/>
                        </a:rPr>
                        <a:t>実績</a:t>
                      </a:r>
                      <a:endParaRPr lang="ja-JP" sz="1400" kern="100" dirty="0">
                        <a:solidFill>
                          <a:schemeClr val="tx1"/>
                        </a:solidFill>
                        <a:effectLst/>
                        <a:latin typeface="HGPｺﾞｼｯｸE" pitchFamily="50" charset="-128"/>
                        <a:ea typeface="HGPｺﾞｼｯｸE"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658876">
                <a:tc>
                  <a:txBody>
                    <a:bodyPr/>
                    <a:lstStyle/>
                    <a:p>
                      <a:pPr algn="l">
                        <a:lnSpc>
                          <a:spcPct val="100000"/>
                        </a:lnSpc>
                        <a:spcAft>
                          <a:spcPts val="0"/>
                        </a:spcAft>
                      </a:pPr>
                      <a:r>
                        <a:rPr lang="ja-JP" altLang="en-US" sz="1400" b="1" kern="100" dirty="0" smtClean="0">
                          <a:solidFill>
                            <a:schemeClr val="tx1"/>
                          </a:solidFill>
                          <a:effectLst/>
                          <a:latin typeface="HGPｺﾞｼｯｸE" pitchFamily="50" charset="-128"/>
                          <a:ea typeface="HGPｺﾞｼｯｸE" pitchFamily="50" charset="-128"/>
                          <a:cs typeface="Times New Roman"/>
                        </a:rPr>
                        <a:t>○</a:t>
                      </a:r>
                      <a:r>
                        <a:rPr lang="en-US" altLang="ja-JP" sz="1400" b="1" kern="100" dirty="0" smtClean="0">
                          <a:solidFill>
                            <a:schemeClr val="tx1"/>
                          </a:solidFill>
                          <a:effectLst/>
                          <a:latin typeface="HGPｺﾞｼｯｸE" pitchFamily="50" charset="-128"/>
                          <a:ea typeface="HGPｺﾞｼｯｸE" pitchFamily="50" charset="-128"/>
                          <a:cs typeface="Times New Roman"/>
                        </a:rPr>
                        <a:t>H23</a:t>
                      </a:r>
                      <a:r>
                        <a:rPr lang="ja-JP" altLang="en-US" sz="1400" b="0" kern="100" baseline="0" dirty="0" smtClean="0">
                          <a:solidFill>
                            <a:schemeClr val="tx1"/>
                          </a:solidFill>
                          <a:effectLst/>
                          <a:latin typeface="HGPｺﾞｼｯｸE" pitchFamily="50" charset="-128"/>
                          <a:ea typeface="HGPｺﾞｼｯｸE" pitchFamily="50" charset="-128"/>
                          <a:cs typeface="Times New Roman"/>
                        </a:rPr>
                        <a:t>　　</a:t>
                      </a:r>
                      <a:r>
                        <a:rPr lang="ja-JP" altLang="en-US" sz="1400" kern="100" dirty="0" smtClean="0">
                          <a:solidFill>
                            <a:schemeClr val="tx1"/>
                          </a:solidFill>
                          <a:effectLst/>
                          <a:latin typeface="HGPｺﾞｼｯｸE" pitchFamily="50" charset="-128"/>
                          <a:ea typeface="HGPｺﾞｼｯｸE" pitchFamily="50" charset="-128"/>
                          <a:cs typeface="Times New Roman"/>
                        </a:rPr>
                        <a:t>インドネシア：ものづくり関連企業</a:t>
                      </a:r>
                      <a:r>
                        <a:rPr lang="en-US" altLang="ja-JP" sz="1400" kern="100" dirty="0" smtClean="0">
                          <a:solidFill>
                            <a:schemeClr val="tx1"/>
                          </a:solidFill>
                          <a:effectLst/>
                          <a:latin typeface="HGPｺﾞｼｯｸE" pitchFamily="50" charset="-128"/>
                          <a:ea typeface="HGPｺﾞｼｯｸE" pitchFamily="50" charset="-128"/>
                          <a:cs typeface="Times New Roman"/>
                        </a:rPr>
                        <a:t>21</a:t>
                      </a:r>
                      <a:r>
                        <a:rPr lang="ja-JP" altLang="en-US" sz="1400" kern="100" dirty="0" smtClean="0">
                          <a:solidFill>
                            <a:schemeClr val="tx1"/>
                          </a:solidFill>
                          <a:effectLst/>
                          <a:latin typeface="HGPｺﾞｼｯｸE" pitchFamily="50" charset="-128"/>
                          <a:ea typeface="HGPｺﾞｼｯｸE" pitchFamily="50" charset="-128"/>
                          <a:cs typeface="Times New Roman"/>
                        </a:rPr>
                        <a:t>社　　　　　中国：食品サービス関連企業</a:t>
                      </a:r>
                      <a:r>
                        <a:rPr lang="en-US" altLang="ja-JP" sz="1400" kern="100" dirty="0" smtClean="0">
                          <a:solidFill>
                            <a:schemeClr val="tx1"/>
                          </a:solidFill>
                          <a:effectLst/>
                          <a:latin typeface="HGPｺﾞｼｯｸE" pitchFamily="50" charset="-128"/>
                          <a:ea typeface="HGPｺﾞｼｯｸE" pitchFamily="50" charset="-128"/>
                          <a:cs typeface="Times New Roman"/>
                        </a:rPr>
                        <a:t>13</a:t>
                      </a:r>
                      <a:r>
                        <a:rPr lang="ja-JP" altLang="en-US" sz="1400" kern="100" dirty="0" smtClean="0">
                          <a:solidFill>
                            <a:schemeClr val="tx1"/>
                          </a:solidFill>
                          <a:effectLst/>
                          <a:latin typeface="HGPｺﾞｼｯｸE" pitchFamily="50" charset="-128"/>
                          <a:ea typeface="HGPｺﾞｼｯｸE" pitchFamily="50" charset="-128"/>
                          <a:cs typeface="Times New Roman"/>
                        </a:rPr>
                        <a:t>社　　　　</a:t>
                      </a:r>
                      <a:endParaRPr lang="en-US" altLang="ja-JP" sz="1400" kern="100" dirty="0" smtClean="0">
                        <a:solidFill>
                          <a:schemeClr val="tx1"/>
                        </a:solidFill>
                        <a:effectLst/>
                        <a:latin typeface="HGPｺﾞｼｯｸE" pitchFamily="50" charset="-128"/>
                        <a:ea typeface="HGPｺﾞｼｯｸE" pitchFamily="50" charset="-128"/>
                        <a:cs typeface="Times New Roman"/>
                      </a:endParaRPr>
                    </a:p>
                    <a:p>
                      <a:pPr algn="l">
                        <a:lnSpc>
                          <a:spcPct val="100000"/>
                        </a:lnSpc>
                        <a:spcAft>
                          <a:spcPts val="0"/>
                        </a:spcAft>
                      </a:pPr>
                      <a:r>
                        <a:rPr lang="ja-JP" altLang="en-US" sz="1400" b="1" kern="100" dirty="0" smtClean="0">
                          <a:solidFill>
                            <a:schemeClr val="tx1"/>
                          </a:solidFill>
                          <a:effectLst/>
                          <a:latin typeface="HGPｺﾞｼｯｸE" pitchFamily="50" charset="-128"/>
                          <a:ea typeface="HGPｺﾞｼｯｸE" pitchFamily="50" charset="-128"/>
                          <a:cs typeface="Times New Roman"/>
                        </a:rPr>
                        <a:t>○</a:t>
                      </a:r>
                      <a:r>
                        <a:rPr lang="en-US" altLang="ja-JP" sz="1400" b="1" kern="100" dirty="0" smtClean="0">
                          <a:solidFill>
                            <a:schemeClr val="tx1"/>
                          </a:solidFill>
                          <a:effectLst/>
                          <a:latin typeface="HGPｺﾞｼｯｸE" pitchFamily="50" charset="-128"/>
                          <a:ea typeface="HGPｺﾞｼｯｸE" pitchFamily="50" charset="-128"/>
                          <a:cs typeface="Times New Roman"/>
                        </a:rPr>
                        <a:t>H24</a:t>
                      </a:r>
                      <a:r>
                        <a:rPr lang="ja-JP" altLang="en-US" sz="1400" b="1" kern="100" dirty="0" smtClean="0">
                          <a:solidFill>
                            <a:schemeClr val="tx1"/>
                          </a:solidFill>
                          <a:effectLst/>
                          <a:latin typeface="HGPｺﾞｼｯｸE" pitchFamily="50" charset="-128"/>
                          <a:ea typeface="HGPｺﾞｼｯｸE" pitchFamily="50" charset="-128"/>
                          <a:cs typeface="Times New Roman"/>
                        </a:rPr>
                        <a:t>　　</a:t>
                      </a:r>
                      <a:r>
                        <a:rPr lang="ja-JP" altLang="en-US" sz="1400" b="0" kern="100" dirty="0" smtClean="0">
                          <a:solidFill>
                            <a:schemeClr val="tx1"/>
                          </a:solidFill>
                          <a:effectLst/>
                          <a:latin typeface="HGPｺﾞｼｯｸE" pitchFamily="50" charset="-128"/>
                          <a:ea typeface="HGPｺﾞｼｯｸE" pitchFamily="50" charset="-128"/>
                          <a:cs typeface="Times New Roman"/>
                        </a:rPr>
                        <a:t>タイ、ミャンマー：</a:t>
                      </a:r>
                      <a:r>
                        <a:rPr lang="ja-JP" altLang="en-US" sz="1400" kern="100" dirty="0" smtClean="0">
                          <a:solidFill>
                            <a:schemeClr val="tx1"/>
                          </a:solidFill>
                          <a:effectLst/>
                          <a:latin typeface="HGPｺﾞｼｯｸE" pitchFamily="50" charset="-128"/>
                          <a:ea typeface="HGPｺﾞｼｯｸE" pitchFamily="50" charset="-128"/>
                          <a:cs typeface="Times New Roman"/>
                        </a:rPr>
                        <a:t>ものづくり関連企業</a:t>
                      </a:r>
                      <a:r>
                        <a:rPr lang="en-US" altLang="ja-JP" sz="1400" kern="100" dirty="0" smtClean="0">
                          <a:solidFill>
                            <a:schemeClr val="tx1"/>
                          </a:solidFill>
                          <a:effectLst/>
                          <a:latin typeface="HGPｺﾞｼｯｸE" pitchFamily="50" charset="-128"/>
                          <a:ea typeface="HGPｺﾞｼｯｸE" pitchFamily="50" charset="-128"/>
                          <a:cs typeface="Times New Roman"/>
                        </a:rPr>
                        <a:t>19</a:t>
                      </a:r>
                      <a:r>
                        <a:rPr lang="ja-JP" altLang="en-US" sz="1400" kern="100" dirty="0" smtClean="0">
                          <a:solidFill>
                            <a:schemeClr val="tx1"/>
                          </a:solidFill>
                          <a:effectLst/>
                          <a:latin typeface="HGPｺﾞｼｯｸE" pitchFamily="50" charset="-128"/>
                          <a:ea typeface="HGPｺﾞｼｯｸE" pitchFamily="50" charset="-128"/>
                          <a:cs typeface="Times New Roman"/>
                        </a:rPr>
                        <a:t>社　　　インド：製薬・医療機器関連企業</a:t>
                      </a:r>
                      <a:r>
                        <a:rPr lang="en-US" altLang="ja-JP" sz="1400" kern="100" dirty="0" smtClean="0">
                          <a:solidFill>
                            <a:schemeClr val="tx1"/>
                          </a:solidFill>
                          <a:effectLst/>
                          <a:latin typeface="HGPｺﾞｼｯｸE" pitchFamily="50" charset="-128"/>
                          <a:ea typeface="HGPｺﾞｼｯｸE" pitchFamily="50" charset="-128"/>
                          <a:cs typeface="Times New Roman"/>
                        </a:rPr>
                        <a:t>10</a:t>
                      </a:r>
                      <a:r>
                        <a:rPr lang="ja-JP" altLang="en-US" sz="1400" kern="100" dirty="0" smtClean="0">
                          <a:solidFill>
                            <a:schemeClr val="tx1"/>
                          </a:solidFill>
                          <a:effectLst/>
                          <a:latin typeface="HGPｺﾞｼｯｸE" pitchFamily="50" charset="-128"/>
                          <a:ea typeface="HGPｺﾞｼｯｸE" pitchFamily="50" charset="-128"/>
                          <a:cs typeface="Times New Roman"/>
                        </a:rPr>
                        <a:t>社</a:t>
                      </a:r>
                      <a:endParaRPr lang="en-US" altLang="ja-JP" sz="1400" b="1" kern="100" dirty="0" smtClean="0">
                        <a:solidFill>
                          <a:schemeClr val="tx1"/>
                        </a:solidFill>
                        <a:effectLst/>
                        <a:latin typeface="HGPｺﾞｼｯｸE" pitchFamily="50" charset="-128"/>
                        <a:ea typeface="HGPｺﾞｼｯｸE" pitchFamily="50" charset="-128"/>
                        <a:cs typeface="Times New Roman"/>
                      </a:endParaRPr>
                    </a:p>
                    <a:p>
                      <a:pPr algn="l">
                        <a:lnSpc>
                          <a:spcPct val="100000"/>
                        </a:lnSpc>
                        <a:spcAft>
                          <a:spcPts val="0"/>
                        </a:spcAft>
                      </a:pPr>
                      <a:r>
                        <a:rPr lang="ja-JP" altLang="en-US" sz="1400" b="1" kern="100" dirty="0" smtClean="0">
                          <a:solidFill>
                            <a:schemeClr val="tx1"/>
                          </a:solidFill>
                          <a:effectLst/>
                          <a:latin typeface="HGPｺﾞｼｯｸE" pitchFamily="50" charset="-128"/>
                          <a:ea typeface="HGPｺﾞｼｯｸE" pitchFamily="50" charset="-128"/>
                          <a:cs typeface="Times New Roman"/>
                        </a:rPr>
                        <a:t>○</a:t>
                      </a:r>
                      <a:r>
                        <a:rPr lang="en-US" altLang="ja-JP" sz="1400" b="1" kern="100" dirty="0" smtClean="0">
                          <a:solidFill>
                            <a:schemeClr val="tx1"/>
                          </a:solidFill>
                          <a:effectLst/>
                          <a:latin typeface="HGPｺﾞｼｯｸE" pitchFamily="50" charset="-128"/>
                          <a:ea typeface="HGPｺﾞｼｯｸE" pitchFamily="50" charset="-128"/>
                          <a:cs typeface="Times New Roman"/>
                        </a:rPr>
                        <a:t>H25</a:t>
                      </a:r>
                      <a:r>
                        <a:rPr lang="ja-JP" altLang="en-US" sz="1400" b="1" kern="100" dirty="0" smtClean="0">
                          <a:solidFill>
                            <a:schemeClr val="tx1"/>
                          </a:solidFill>
                          <a:effectLst/>
                          <a:latin typeface="HGPｺﾞｼｯｸE" pitchFamily="50" charset="-128"/>
                          <a:ea typeface="HGPｺﾞｼｯｸE" pitchFamily="50" charset="-128"/>
                          <a:cs typeface="Times New Roman"/>
                        </a:rPr>
                        <a:t>　　</a:t>
                      </a:r>
                      <a:r>
                        <a:rPr lang="ja-JP" altLang="en-US" sz="1400" b="0" kern="100" dirty="0" smtClean="0">
                          <a:solidFill>
                            <a:schemeClr val="tx1"/>
                          </a:solidFill>
                          <a:effectLst/>
                          <a:latin typeface="HGPｺﾞｼｯｸE" pitchFamily="50" charset="-128"/>
                          <a:ea typeface="HGPｺﾞｼｯｸE" pitchFamily="50" charset="-128"/>
                          <a:cs typeface="Times New Roman"/>
                        </a:rPr>
                        <a:t>インドネシア：環境・エネルギー関連企業</a:t>
                      </a:r>
                      <a:r>
                        <a:rPr lang="en-US" altLang="ja-JP" sz="1400" b="0" kern="100" dirty="0" smtClean="0">
                          <a:solidFill>
                            <a:schemeClr val="tx1"/>
                          </a:solidFill>
                          <a:effectLst/>
                          <a:latin typeface="HGPｺﾞｼｯｸE" pitchFamily="50" charset="-128"/>
                          <a:ea typeface="HGPｺﾞｼｯｸE" pitchFamily="50" charset="-128"/>
                          <a:cs typeface="Times New Roman"/>
                        </a:rPr>
                        <a:t>11</a:t>
                      </a:r>
                      <a:r>
                        <a:rPr lang="ja-JP" altLang="en-US" sz="1400" b="0" kern="100" dirty="0" smtClean="0">
                          <a:solidFill>
                            <a:schemeClr val="tx1"/>
                          </a:solidFill>
                          <a:effectLst/>
                          <a:latin typeface="HGPｺﾞｼｯｸE" pitchFamily="50" charset="-128"/>
                          <a:ea typeface="HGPｺﾞｼｯｸE" pitchFamily="50" charset="-128"/>
                          <a:cs typeface="Times New Roman"/>
                        </a:rPr>
                        <a:t>社</a:t>
                      </a:r>
                      <a:endParaRPr lang="en-US" altLang="ja-JP" sz="1400" b="0" kern="100" dirty="0" smtClean="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201207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72165" y="2231687"/>
            <a:ext cx="4322991" cy="307777"/>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zh-TW" altLang="en-US" sz="1400" dirty="0">
                <a:latin typeface="Meiryo UI" panose="020B0604030504040204" pitchFamily="50" charset="-128"/>
                <a:ea typeface="Meiryo UI" panose="020B0604030504040204" pitchFamily="50" charset="-128"/>
                <a:cs typeface="Meiryo UI" panose="020B0604030504040204" pitchFamily="50" charset="-128"/>
              </a:rPr>
              <a:t>外国企業数</a:t>
            </a:r>
            <a:r>
              <a:rPr lang="zh-TW" altLang="en-US" sz="1200" dirty="0">
                <a:latin typeface="Meiryo UI" panose="020B0604030504040204" pitchFamily="50" charset="-128"/>
                <a:ea typeface="Meiryo UI" panose="020B0604030504040204" pitchFamily="50" charset="-128"/>
                <a:cs typeface="Meiryo UI" panose="020B0604030504040204" pitchFamily="50" charset="-128"/>
              </a:rPr>
              <a:t>（出典：東洋経済新報社「外資系企業総覧」）</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288000" y="116632"/>
            <a:ext cx="8622000" cy="2051506"/>
          </a:xfrm>
          <a:prstGeom prst="roundRect">
            <a:avLst>
              <a:gd name="adj" fmla="val 9998"/>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大阪への進出外国企業</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対内投資面では、全国的</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に、東京都以外の地域では外国企業の全国比が低下しており、東京の一極集中が進んで</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いる。</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府内の外国</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企業数も概ね減少傾向にあるものの</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、日本へ</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の最初の進出先として、または、東京に拠点を持つ外資系企業の二次進出先として、大阪に進出する動きもある。</a:t>
            </a:r>
            <a:endPar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288000" y="5705366"/>
            <a:ext cx="8622000" cy="1015663"/>
          </a:xfrm>
          <a:prstGeom prst="rect">
            <a:avLst/>
          </a:prstGeom>
          <a:solidFill>
            <a:schemeClr val="accent2">
              <a:lumMod val="60000"/>
              <a:lumOff val="40000"/>
            </a:schemeClr>
          </a:solidFill>
          <a:ln w="19050" cap="flat" cmpd="sng" algn="ctr">
            <a:solidFill>
              <a:sysClr val="windowText" lastClr="000000"/>
            </a:solidFill>
            <a:prstDash val="solid"/>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lvl="0" algn="ctr"/>
            <a:r>
              <a:rPr kumimoji="0" lang="ja-JP" altLang="en-US" sz="200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トッププロモーションを積極的に行うなど、</a:t>
            </a:r>
            <a:endParaRPr kumimoji="0" lang="en-US" altLang="ja-JP" sz="200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lvl="0" algn="ctr"/>
            <a:r>
              <a:rPr kumimoji="0" lang="ja-JP" altLang="en-US" sz="200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企業のグローバル市場への挑戦をサポートしていくとともに、</a:t>
            </a:r>
            <a:endParaRPr kumimoji="0" lang="en-US" altLang="ja-JP" sz="200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lvl="0" algn="ctr"/>
            <a:r>
              <a:rPr kumimoji="0" lang="ja-JP" altLang="en-US" sz="2000" kern="100" dirty="0">
                <a:latin typeface="Meiryo UI" panose="020B0604030504040204" pitchFamily="50" charset="-128"/>
                <a:ea typeface="Meiryo UI" panose="020B0604030504040204" pitchFamily="50" charset="-128"/>
                <a:cs typeface="Meiryo UI" panose="020B0604030504040204" pitchFamily="50" charset="-128"/>
              </a:rPr>
              <a:t>海外から大阪へ</a:t>
            </a:r>
            <a:r>
              <a:rPr kumimoji="0" lang="ja-JP" altLang="en-US" sz="2000" kern="100" dirty="0" smtClean="0">
                <a:latin typeface="Meiryo UI" panose="020B0604030504040204" pitchFamily="50" charset="-128"/>
                <a:ea typeface="Meiryo UI" panose="020B0604030504040204" pitchFamily="50" charset="-128"/>
                <a:cs typeface="Meiryo UI" panose="020B0604030504040204" pitchFamily="50" charset="-128"/>
              </a:rPr>
              <a:t>の投資を呼び込む</a:t>
            </a:r>
            <a:endParaRPr kumimoji="0" lang="en-US" altLang="ja-JP" sz="200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二等辺三角形 12"/>
          <p:cNvSpPr/>
          <p:nvPr/>
        </p:nvSpPr>
        <p:spPr>
          <a:xfrm rot="10800000">
            <a:off x="3634769" y="5465255"/>
            <a:ext cx="2036748" cy="240111"/>
          </a:xfrm>
          <a:prstGeom prst="triangl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1" name="正方形/長方形 10"/>
          <p:cNvSpPr/>
          <p:nvPr/>
        </p:nvSpPr>
        <p:spPr>
          <a:xfrm>
            <a:off x="4586040" y="2249700"/>
            <a:ext cx="4557959" cy="707886"/>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2012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2013</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年度における大阪外国企業</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誘致センター（</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O-BIC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）の主な誘致成功案件</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O-BIC</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公表資料）</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endParaRPr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 name="グループ化 3"/>
          <p:cNvGrpSpPr/>
          <p:nvPr/>
        </p:nvGrpSpPr>
        <p:grpSpPr>
          <a:xfrm>
            <a:off x="276009" y="2452378"/>
            <a:ext cx="4179373" cy="3322191"/>
            <a:chOff x="473769" y="2182665"/>
            <a:chExt cx="4179373" cy="3322191"/>
          </a:xfrm>
        </p:grpSpPr>
        <p:graphicFrame>
          <p:nvGraphicFramePr>
            <p:cNvPr id="16" name="グラフ 15"/>
            <p:cNvGraphicFramePr>
              <a:graphicFrameLocks/>
            </p:cNvGraphicFramePr>
            <p:nvPr>
              <p:extLst>
                <p:ext uri="{D42A27DB-BD31-4B8C-83A1-F6EECF244321}">
                  <p14:modId xmlns:p14="http://schemas.microsoft.com/office/powerpoint/2010/main" val="2793836507"/>
                </p:ext>
              </p:extLst>
            </p:nvPr>
          </p:nvGraphicFramePr>
          <p:xfrm>
            <a:off x="473769" y="2182665"/>
            <a:ext cx="4179373" cy="3322191"/>
          </p:xfrm>
          <a:graphic>
            <a:graphicData uri="http://schemas.openxmlformats.org/drawingml/2006/chart">
              <c:chart xmlns:c="http://schemas.openxmlformats.org/drawingml/2006/chart" xmlns:r="http://schemas.openxmlformats.org/officeDocument/2006/relationships" r:id="rId2"/>
            </a:graphicData>
          </a:graphic>
        </p:graphicFrame>
        <p:cxnSp>
          <p:nvCxnSpPr>
            <p:cNvPr id="17" name="直線コネクタ 16"/>
            <p:cNvCxnSpPr/>
            <p:nvPr/>
          </p:nvCxnSpPr>
          <p:spPr>
            <a:xfrm flipH="1">
              <a:off x="3586419" y="4949543"/>
              <a:ext cx="342900" cy="80962"/>
            </a:xfrm>
            <a:prstGeom prst="line">
              <a:avLst/>
            </a:prstGeom>
          </p:spPr>
          <p:style>
            <a:lnRef idx="1">
              <a:schemeClr val="dk1"/>
            </a:lnRef>
            <a:fillRef idx="0">
              <a:schemeClr val="dk1"/>
            </a:fillRef>
            <a:effectRef idx="0">
              <a:schemeClr val="dk1"/>
            </a:effectRef>
            <a:fontRef idx="minor">
              <a:schemeClr val="tx1"/>
            </a:fontRef>
          </p:style>
        </p:cxnSp>
        <p:cxnSp>
          <p:nvCxnSpPr>
            <p:cNvPr id="18" name="直線コネクタ 17"/>
            <p:cNvCxnSpPr/>
            <p:nvPr/>
          </p:nvCxnSpPr>
          <p:spPr>
            <a:xfrm flipH="1">
              <a:off x="3586419" y="4442818"/>
              <a:ext cx="352424" cy="461963"/>
            </a:xfrm>
            <a:prstGeom prst="line">
              <a:avLst/>
            </a:prstGeom>
          </p:spPr>
          <p:style>
            <a:lnRef idx="1">
              <a:schemeClr val="dk1"/>
            </a:lnRef>
            <a:fillRef idx="0">
              <a:schemeClr val="dk1"/>
            </a:fillRef>
            <a:effectRef idx="0">
              <a:schemeClr val="dk1"/>
            </a:effectRef>
            <a:fontRef idx="minor">
              <a:schemeClr val="tx1"/>
            </a:fontRef>
          </p:style>
        </p:cxnSp>
        <p:cxnSp>
          <p:nvCxnSpPr>
            <p:cNvPr id="19" name="直線コネクタ 18"/>
            <p:cNvCxnSpPr/>
            <p:nvPr/>
          </p:nvCxnSpPr>
          <p:spPr>
            <a:xfrm flipH="1">
              <a:off x="3602733" y="3871276"/>
              <a:ext cx="352424" cy="853868"/>
            </a:xfrm>
            <a:prstGeom prst="line">
              <a:avLst/>
            </a:prstGeom>
          </p:spPr>
          <p:style>
            <a:lnRef idx="1">
              <a:schemeClr val="dk1"/>
            </a:lnRef>
            <a:fillRef idx="0">
              <a:schemeClr val="dk1"/>
            </a:fillRef>
            <a:effectRef idx="0">
              <a:schemeClr val="dk1"/>
            </a:effectRef>
            <a:fontRef idx="minor">
              <a:schemeClr val="tx1"/>
            </a:fontRef>
          </p:style>
        </p:cxnSp>
        <p:cxnSp>
          <p:nvCxnSpPr>
            <p:cNvPr id="20" name="直線コネクタ 19"/>
            <p:cNvCxnSpPr/>
            <p:nvPr/>
          </p:nvCxnSpPr>
          <p:spPr>
            <a:xfrm flipH="1">
              <a:off x="3593207" y="3356992"/>
              <a:ext cx="361950" cy="376246"/>
            </a:xfrm>
            <a:prstGeom prst="line">
              <a:avLst/>
            </a:prstGeom>
          </p:spPr>
          <p:style>
            <a:lnRef idx="1">
              <a:schemeClr val="dk1"/>
            </a:lnRef>
            <a:fillRef idx="0">
              <a:schemeClr val="dk1"/>
            </a:fillRef>
            <a:effectRef idx="0">
              <a:schemeClr val="dk1"/>
            </a:effectRef>
            <a:fontRef idx="minor">
              <a:schemeClr val="tx1"/>
            </a:fontRef>
          </p:style>
        </p:cxnSp>
        <p:cxnSp>
          <p:nvCxnSpPr>
            <p:cNvPr id="21" name="直線コネクタ 20"/>
            <p:cNvCxnSpPr/>
            <p:nvPr/>
          </p:nvCxnSpPr>
          <p:spPr>
            <a:xfrm flipH="1" flipV="1">
              <a:off x="3602733" y="2708920"/>
              <a:ext cx="352424" cy="95250"/>
            </a:xfrm>
            <a:prstGeom prst="line">
              <a:avLst/>
            </a:prstGeom>
          </p:spPr>
          <p:style>
            <a:lnRef idx="1">
              <a:schemeClr val="dk1"/>
            </a:lnRef>
            <a:fillRef idx="0">
              <a:schemeClr val="dk1"/>
            </a:fillRef>
            <a:effectRef idx="0">
              <a:schemeClr val="dk1"/>
            </a:effectRef>
            <a:fontRef idx="minor">
              <a:schemeClr val="tx1"/>
            </a:fontRef>
          </p:style>
        </p:cxnSp>
      </p:grpSp>
      <p:graphicFrame>
        <p:nvGraphicFramePr>
          <p:cNvPr id="15" name="表 14"/>
          <p:cNvGraphicFramePr>
            <a:graphicFrameLocks noGrp="1"/>
          </p:cNvGraphicFramePr>
          <p:nvPr>
            <p:extLst>
              <p:ext uri="{D42A27DB-BD31-4B8C-83A1-F6EECF244321}">
                <p14:modId xmlns:p14="http://schemas.microsoft.com/office/powerpoint/2010/main" val="2245300829"/>
              </p:ext>
            </p:extLst>
          </p:nvPr>
        </p:nvGraphicFramePr>
        <p:xfrm>
          <a:off x="4739990" y="2815364"/>
          <a:ext cx="4008474" cy="2569436"/>
        </p:xfrm>
        <a:graphic>
          <a:graphicData uri="http://schemas.openxmlformats.org/drawingml/2006/table">
            <a:tbl>
              <a:tblPr firstRow="1" firstCol="1" bandRow="1"/>
              <a:tblGrid>
                <a:gridCol w="4008474"/>
              </a:tblGrid>
              <a:tr h="2569436">
                <a:tc>
                  <a:txBody>
                    <a:bodyPr/>
                    <a:lstStyle/>
                    <a:p>
                      <a:pPr algn="l">
                        <a:lnSpc>
                          <a:spcPct val="100000"/>
                        </a:lnSpc>
                        <a:spcAft>
                          <a:spcPts val="0"/>
                        </a:spcAft>
                      </a:pP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【2012</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algn="l">
                        <a:lnSpc>
                          <a:spcPct val="100000"/>
                        </a:lnSpc>
                        <a:spcAft>
                          <a:spcPts val="0"/>
                        </a:spcAft>
                      </a:pP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（日本法人本社）</a:t>
                      </a:r>
                      <a:endPar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◆リーテック株式会社（香港）</a:t>
                      </a:r>
                      <a:endPar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◆サンハイテック株式会社（中国）</a:t>
                      </a:r>
                      <a:endPar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b="0" kern="100"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Ipsen</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株式会社（独）</a:t>
                      </a:r>
                      <a:endPar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（二次進出）</a:t>
                      </a:r>
                      <a:endPar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◆テルストラ・ジャパン株式会社（豪州）</a:t>
                      </a:r>
                      <a:endPar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algn="l">
                        <a:lnSpc>
                          <a:spcPct val="100000"/>
                        </a:lnSpc>
                        <a:spcAft>
                          <a:spcPts val="0"/>
                        </a:spcAft>
                      </a:pP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（二次進出）</a:t>
                      </a:r>
                      <a:endPar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◆エクイニクス・ジャパン株式会社（米国）</a:t>
                      </a:r>
                      <a:endPar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◆インリー・グリーンエナジージャパン株式会社（中国）</a:t>
                      </a:r>
                      <a:endPar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◆トリナ・ソーラー・ジャパン株式会社（中国</a:t>
                      </a:r>
                      <a:r>
                        <a:rPr lang="ja-JP" altLang="en-US" sz="1400" b="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bl>
          </a:graphicData>
        </a:graphic>
      </p:graphicFrame>
      <p:sp>
        <p:nvSpPr>
          <p:cNvPr id="22" name="テキスト ボックス 21"/>
          <p:cNvSpPr txBox="1"/>
          <p:nvPr/>
        </p:nvSpPr>
        <p:spPr>
          <a:xfrm>
            <a:off x="8803486" y="6608385"/>
            <a:ext cx="37702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24</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093937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51520" y="764704"/>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251520" y="55905"/>
            <a:ext cx="7848872" cy="707886"/>
          </a:xfrm>
          <a:prstGeom prst="rect">
            <a:avLst/>
          </a:prstGeom>
          <a:noFill/>
        </p:spPr>
        <p:txBody>
          <a:bodyPr wrap="square" rtlCol="0">
            <a:spAutoFit/>
          </a:bodyPr>
          <a:lstStyle/>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阻害</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要因等の</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状況　　～社会資本の形成・活用不全</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2000" kern="100" dirty="0" smtClean="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100" dirty="0" smtClean="0">
                <a:latin typeface="Meiryo UI" panose="020B0604030504040204" pitchFamily="50" charset="-128"/>
                <a:ea typeface="Meiryo UI" panose="020B0604030504040204" pitchFamily="50" charset="-128"/>
                <a:cs typeface="Meiryo UI" panose="020B0604030504040204" pitchFamily="50" charset="-128"/>
              </a:rPr>
              <a:t>都市</a:t>
            </a:r>
            <a:r>
              <a:rPr kumimoji="0" lang="ja-JP" altLang="en-US" sz="1600" kern="100" dirty="0">
                <a:latin typeface="Meiryo UI" panose="020B0604030504040204" pitchFamily="50" charset="-128"/>
                <a:ea typeface="Meiryo UI" panose="020B0604030504040204" pitchFamily="50" charset="-128"/>
                <a:cs typeface="Meiryo UI" panose="020B0604030504040204" pitchFamily="50" charset="-128"/>
              </a:rPr>
              <a:t>機能の更新の遅れ・インフラや既存資産の低利用</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角丸四角形 5"/>
          <p:cNvSpPr/>
          <p:nvPr/>
        </p:nvSpPr>
        <p:spPr>
          <a:xfrm>
            <a:off x="179512" y="908720"/>
            <a:ext cx="8730488" cy="4980459"/>
          </a:xfrm>
          <a:prstGeom prst="roundRect">
            <a:avLst>
              <a:gd name="adj" fmla="val 3329"/>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関空の状況</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関西国際空港では、</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55600" indent="-177800" algn="just"/>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・人流面で、</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LCC</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専用ターミナルのオープン（</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LCC</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向け第</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ターミナルの開業（</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H27</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年度予定）</a:t>
            </a: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55600" indent="-177800" algn="just"/>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・物流面で、</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医薬品専用共同定温庫の運用開始（</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、フェデックス</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の北太平洋ハブのオープン（</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月）といった活性化の動きがある。</a:t>
            </a:r>
            <a:endParaRPr lang="en-US" altLang="ja-JP" sz="12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spcAft>
                <a:spcPts val="0"/>
              </a:spcAft>
            </a:pPr>
            <a:endParaRPr lang="en-US" altLang="ja-JP" sz="105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spcAft>
                <a:spcPts val="0"/>
              </a:spcAft>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LCC</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の就航拡大や東南アジア地域のビザ緩和等を背景に、関空の</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年夏期スケジュールは、開港以来最高の週あたり</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919</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便（旅客便</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767</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便</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、貨物便</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152</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便）もの国際線の就航が予定されている。</a:t>
            </a:r>
            <a:endParaRPr lang="en-US" altLang="ja-JP" sz="12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spcAft>
                <a:spcPts val="0"/>
              </a:spcAft>
            </a:pPr>
            <a:endParaRPr lang="en-US" altLang="ja-JP" sz="105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spcAft>
                <a:spcPts val="0"/>
              </a:spcAft>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今後</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国際空港と大阪国際（伊丹）空港の運営権売却（コンセッション</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）が予定されている。</a:t>
            </a: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spcAft>
                <a:spcPts val="0"/>
              </a:spcAft>
            </a:pPr>
            <a:endParaRPr lang="en-US" altLang="ja-JP" sz="105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spcAft>
                <a:spcPts val="0"/>
              </a:spcAft>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関空がアジアのハブ空港として確立するためにも、関空の財務構造の改善と国際拠点空港としての機能再生・強化や、なにわ筋線の事業化に向けた検討などアクセス利便性の改善が不可欠。</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668201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51520" y="188640"/>
            <a:ext cx="5976664" cy="400110"/>
          </a:xfrm>
          <a:prstGeom prst="rect">
            <a:avLst/>
          </a:prstGeom>
          <a:noFill/>
        </p:spPr>
        <p:txBody>
          <a:bodyPr wrap="square" rtlCol="0">
            <a:spAutoFit/>
          </a:bodyPr>
          <a:lstStyle/>
          <a:p>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経　済　　実質成長率の達成状況　　</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45143" y="764704"/>
            <a:ext cx="8810171" cy="4884800"/>
          </a:xfrm>
          <a:prstGeom prst="rect">
            <a:avLst/>
          </a:prstGeom>
          <a:noFill/>
          <a:ln w="76200" cap="flat" cmpd="thickThin" algn="ctr">
            <a:solidFill>
              <a:sysClr val="windowText" lastClr="000000"/>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ja-JP"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目標</a:t>
            </a:r>
            <a:r>
              <a:rPr kumimoji="0" lang="en-US" altLang="ja-JP"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ja-JP" altLang="en-US" b="0" i="0" u="none" strike="noStrike" kern="1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実質</a:t>
            </a:r>
            <a:r>
              <a:rPr kumimoji="0" lang="ja-JP" altLang="en-US"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成長率　年</a:t>
            </a:r>
            <a:r>
              <a:rPr kumimoji="0" lang="ja-JP" altLang="en-US" b="0" i="0" u="none" strike="noStrike" kern="1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平均</a:t>
            </a:r>
            <a:r>
              <a:rPr kumimoji="0" lang="en-US" altLang="ja-JP" b="0" i="0" u="none" strike="noStrike" kern="1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0" lang="ja-JP" altLang="en-US" b="0" i="0" u="none" strike="noStrike" kern="1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以上（＊概ね</a:t>
            </a:r>
            <a:r>
              <a:rPr kumimoji="0" lang="en-US"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2020</a:t>
            </a:r>
            <a:r>
              <a:rPr kumimoji="0" lang="ja-JP" altLang="en-US"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年までの</a:t>
            </a:r>
            <a:r>
              <a:rPr kumimoji="0" lang="en-US"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10</a:t>
            </a:r>
            <a:r>
              <a:rPr kumimoji="0" lang="ja-JP" altLang="en-US"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年間を目途）</a:t>
            </a:r>
            <a:endParaRPr kumimoji="0" lang="ja-JP" altLang="en-US" b="0" i="0" u="none" strike="noStrike" kern="1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altLang="ja-JP" sz="1400" b="0" i="0" u="none" strike="noStrike" kern="1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ja-JP" b="0" i="0" u="none" strike="noStrike" kern="1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現状</a:t>
            </a:r>
            <a:r>
              <a:rPr kumimoji="0" lang="en-US" altLang="ja-JP"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b="0" i="0" u="none" strike="noStrike" kern="1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b="0" i="0" u="none" strike="noStrike" kern="1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実質成長率</a:t>
            </a:r>
            <a:endParaRPr kumimoji="0" lang="ja-JP" altLang="en-US" b="0" i="0" u="none" strike="noStrike" kern="1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altLang="ja-JP"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altLang="ja-JP" b="0" i="0" u="none" strike="noStrike" kern="1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altLang="ja-JP"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altLang="ja-JP"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1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b="0" i="0" u="none" strike="noStrike" kern="1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0" lang="en-US" altLang="ja-JP" b="0" i="0" u="none" strike="noStrike" kern="1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altLang="ja-JP" b="0" i="0" u="none" strike="noStrike" kern="1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b="0" i="0" u="none" strike="noStrike" kern="1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一人あたり所得</a:t>
            </a:r>
            <a:endParaRPr kumimoji="0" lang="ja-JP" altLang="en-US" b="0" i="0" u="none" strike="noStrike" kern="1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0" lang="ja-JP" altLang="en-US" b="0" i="0" u="none" strike="noStrike" kern="1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241934" y="5660522"/>
            <a:ext cx="8794562" cy="461665"/>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：大阪府統計課「</a:t>
            </a:r>
            <a:r>
              <a:rPr lang="zh-TW" altLang="en-US" sz="1200" dirty="0" smtClean="0">
                <a:latin typeface="Meiryo UI" panose="020B0604030504040204" pitchFamily="50" charset="-128"/>
                <a:ea typeface="Meiryo UI" panose="020B0604030504040204" pitchFamily="50" charset="-128"/>
                <a:cs typeface="Meiryo UI" panose="020B0604030504040204" pitchFamily="50" charset="-128"/>
              </a:rPr>
              <a:t>大阪府</a:t>
            </a:r>
            <a:r>
              <a:rPr lang="zh-TW" altLang="en-US" sz="1200" dirty="0">
                <a:latin typeface="Meiryo UI" panose="020B0604030504040204" pitchFamily="50" charset="-128"/>
                <a:ea typeface="Meiryo UI" panose="020B0604030504040204" pitchFamily="50" charset="-128"/>
                <a:cs typeface="Meiryo UI" panose="020B0604030504040204" pitchFamily="50" charset="-128"/>
              </a:rPr>
              <a:t>民経済</a:t>
            </a:r>
            <a:r>
              <a:rPr lang="zh-TW" altLang="en-US" sz="1200" dirty="0" smtClean="0">
                <a:latin typeface="Meiryo UI" panose="020B0604030504040204" pitchFamily="50" charset="-128"/>
                <a:ea typeface="Meiryo UI" panose="020B0604030504040204" pitchFamily="50" charset="-128"/>
                <a:cs typeface="Meiryo UI" panose="020B0604030504040204" pitchFamily="50" charset="-128"/>
              </a:rPr>
              <a:t>計算</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」、一般財団法人アジア太平洋研究所（</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APIR</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）「関西経済の現況と予測（</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Kansai Economic Insight Quarterly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NO.22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）」、内閣府「国民経済計算」、内閣府「県民経済計算」）</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344486" y="6041594"/>
            <a:ext cx="8496944" cy="830997"/>
          </a:xfrm>
          <a:prstGeom prst="rect">
            <a:avLst/>
          </a:prstGeom>
          <a:noFill/>
        </p:spPr>
        <p:txBody>
          <a:bodyPr wrap="square" rtlCol="0">
            <a:spAutoFit/>
          </a:bodyPr>
          <a:lstStyle/>
          <a:p>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rPr>
              <a:t>1</a:t>
            </a:r>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実績］は</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大阪府民経済計算</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の生産：実質連鎖</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1200" kern="100" dirty="0">
              <a:latin typeface="Meiryo UI" panose="020B0604030504040204" pitchFamily="50" charset="-128"/>
              <a:ea typeface="Meiryo UI" panose="020B0604030504040204" pitchFamily="50" charset="-128"/>
              <a:cs typeface="Meiryo UI" panose="020B0604030504040204" pitchFamily="50" charset="-128"/>
            </a:endParaRPr>
          </a:p>
          <a:p>
            <a:pPr marL="273050" indent="-273050"/>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2</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予測</a:t>
            </a:r>
            <a:r>
              <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は、</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一般財団</a:t>
            </a: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法人アジア太平洋研究所（</a:t>
            </a:r>
            <a:r>
              <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rPr>
              <a:t>APIR</a:t>
            </a: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）「関西経済の現況と予測（</a:t>
            </a:r>
            <a:r>
              <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rPr>
              <a:t>Kansai Economic Insight Quarterly NO.22</a:t>
            </a: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における推計結果</a:t>
            </a: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。なお、予測数値の平均絶対誤差率は、</a:t>
            </a:r>
            <a:r>
              <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rPr>
              <a:t>0.94</a:t>
            </a: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％であり、予測</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結果について</a:t>
            </a: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は</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こ</a:t>
            </a: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誤差率の幅をもって</a:t>
            </a: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考える</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必要がある</a:t>
            </a: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kern="1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2551614027"/>
              </p:ext>
            </p:extLst>
          </p:nvPr>
        </p:nvGraphicFramePr>
        <p:xfrm>
          <a:off x="487903" y="1916832"/>
          <a:ext cx="8302623" cy="1534823"/>
        </p:xfrm>
        <a:graphic>
          <a:graphicData uri="http://schemas.openxmlformats.org/drawingml/2006/table">
            <a:tbl>
              <a:tblPr firstRow="1" firstCol="1" bandRow="1"/>
              <a:tblGrid>
                <a:gridCol w="2197735"/>
                <a:gridCol w="1526222"/>
                <a:gridCol w="1526222"/>
                <a:gridCol w="1526222"/>
                <a:gridCol w="1526222"/>
              </a:tblGrid>
              <a:tr h="301076">
                <a:tc>
                  <a:txBody>
                    <a:bodyPr/>
                    <a:lstStyle/>
                    <a:p>
                      <a:pPr algn="l">
                        <a:spcAft>
                          <a:spcPts val="0"/>
                        </a:spcAft>
                      </a:pPr>
                      <a:r>
                        <a:rPr lang="en-US"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2010</a:t>
                      </a:r>
                      <a:r>
                        <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H22</a:t>
                      </a: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2011</a:t>
                      </a:r>
                      <a:r>
                        <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H23</a:t>
                      </a: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2012</a:t>
                      </a:r>
                      <a:r>
                        <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H24</a:t>
                      </a: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r>
                        <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H25</a:t>
                      </a: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297643">
                <a:tc>
                  <a:txBody>
                    <a:bodyPr/>
                    <a:lstStyle/>
                    <a:p>
                      <a:pPr algn="l">
                        <a:spcAft>
                          <a:spcPts val="0"/>
                        </a:spcAft>
                      </a:pPr>
                      <a:r>
                        <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目標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pPr>
                      <a:r>
                        <a:rPr 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以上</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r>
              <a:tr h="287494">
                <a:tc>
                  <a:txBody>
                    <a:bodyPr/>
                    <a:lstStyle/>
                    <a:p>
                      <a:pPr algn="l">
                        <a:spcAft>
                          <a:spcPts val="0"/>
                        </a:spcAft>
                      </a:pPr>
                      <a:r>
                        <a:rPr lang="en-US"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実績</a:t>
                      </a:r>
                      <a:r>
                        <a:rPr lang="en-US"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府実質</a:t>
                      </a:r>
                      <a:r>
                        <a:rPr 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成長率</a:t>
                      </a:r>
                      <a:r>
                        <a:rPr lang="en-US" altLang="ja-JP" sz="1600" kern="100" baseline="300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endParaRPr lang="ja-JP" sz="1600" kern="100" baseline="300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a:t>
                      </a:r>
                      <a:r>
                        <a:rPr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a:t>
                      </a:r>
                      <a:r>
                        <a:rPr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未公表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570">
                <a:tc>
                  <a:txBody>
                    <a:bodyPr/>
                    <a:lstStyle/>
                    <a:p>
                      <a:pPr algn="l">
                        <a:spcAft>
                          <a:spcPts val="0"/>
                        </a:spcAft>
                      </a:pPr>
                      <a:r>
                        <a:rPr 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予測</a:t>
                      </a:r>
                      <a:r>
                        <a:rPr 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]APIR</a:t>
                      </a:r>
                      <a:r>
                        <a:rPr 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推計</a:t>
                      </a:r>
                      <a:r>
                        <a:rPr lang="en-US" altLang="ja-JP" sz="1600" kern="100" baseline="300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endParaRPr lang="ja-JP" sz="1600" kern="100" baseline="300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0.09</a:t>
                      </a:r>
                      <a:r>
                        <a:rPr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2.78</a:t>
                      </a:r>
                      <a:r>
                        <a:rPr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40">
                <a:tc>
                  <a:txBody>
                    <a:bodyPr/>
                    <a:lstStyle/>
                    <a:p>
                      <a:pPr algn="l">
                        <a:spcAft>
                          <a:spcPts val="0"/>
                        </a:spcAft>
                      </a:pPr>
                      <a:r>
                        <a:rPr lang="en-US"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参考</a:t>
                      </a:r>
                      <a:r>
                        <a:rPr lang="en-US"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国実績</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a:t>
                      </a:r>
                      <a:r>
                        <a:rPr 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+0.7</a:t>
                      </a:r>
                      <a:r>
                        <a:rPr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1347643619"/>
              </p:ext>
            </p:extLst>
          </p:nvPr>
        </p:nvGraphicFramePr>
        <p:xfrm>
          <a:off x="499820" y="4077072"/>
          <a:ext cx="8278789" cy="1456721"/>
        </p:xfrm>
        <a:graphic>
          <a:graphicData uri="http://schemas.openxmlformats.org/drawingml/2006/table">
            <a:tbl>
              <a:tblPr firstRow="1" firstCol="1" bandRow="1"/>
              <a:tblGrid>
                <a:gridCol w="2160240"/>
                <a:gridCol w="1539883"/>
                <a:gridCol w="1526222"/>
                <a:gridCol w="1526222"/>
                <a:gridCol w="1526222"/>
              </a:tblGrid>
              <a:tr h="304593">
                <a:tc>
                  <a:txBody>
                    <a:bodyPr/>
                    <a:lstStyle/>
                    <a:p>
                      <a:pPr algn="l">
                        <a:spcAft>
                          <a:spcPts val="0"/>
                        </a:spcAft>
                      </a:pPr>
                      <a:r>
                        <a:rPr lang="en-US"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2010</a:t>
                      </a:r>
                      <a:r>
                        <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H22</a:t>
                      </a: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2011</a:t>
                      </a:r>
                      <a:r>
                        <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H23</a:t>
                      </a: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2012</a:t>
                      </a:r>
                      <a:r>
                        <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H24</a:t>
                      </a: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r>
                        <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H25</a:t>
                      </a: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576064">
                <a:tc>
                  <a:txBody>
                    <a:bodyPr/>
                    <a:lstStyle/>
                    <a:p>
                      <a:pPr algn="l">
                        <a:spcAft>
                          <a:spcPts val="0"/>
                        </a:spcAft>
                      </a:pPr>
                      <a:r>
                        <a:rPr lang="en-US"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実績</a:t>
                      </a:r>
                      <a:r>
                        <a:rPr lang="en-US"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府実績</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kumimoji="1"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2,900</a:t>
                      </a:r>
                      <a:r>
                        <a:rPr kumimoji="1"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千円</a:t>
                      </a:r>
                      <a:endParaRPr kumimoji="1"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algn="ctr" defTabSz="914400" rtl="0" eaLnBrk="1" latinLnBrk="0" hangingPunct="1">
                        <a:spcAft>
                          <a:spcPts val="0"/>
                        </a:spcAft>
                      </a:pPr>
                      <a:r>
                        <a:rPr kumimoji="1"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+0.6</a:t>
                      </a:r>
                      <a:r>
                        <a:rPr kumimoji="1"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2,920</a:t>
                      </a:r>
                      <a:r>
                        <a:rPr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千円</a:t>
                      </a:r>
                      <a:endPar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+0.7</a:t>
                      </a:r>
                      <a:r>
                        <a:rPr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未公表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064">
                <a:tc>
                  <a:txBody>
                    <a:bodyPr/>
                    <a:lstStyle/>
                    <a:p>
                      <a:pPr algn="l">
                        <a:spcAft>
                          <a:spcPts val="0"/>
                        </a:spcAft>
                      </a:pPr>
                      <a:r>
                        <a:rPr lang="en-US"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参考</a:t>
                      </a:r>
                      <a:r>
                        <a:rPr lang="en-US"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国実績</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2,754</a:t>
                      </a:r>
                      <a:r>
                        <a:rPr lang="ja-JP"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千円</a:t>
                      </a:r>
                    </a:p>
                    <a:p>
                      <a:pPr algn="ctr">
                        <a:spcAft>
                          <a:spcPts val="0"/>
                        </a:spcAft>
                      </a:pPr>
                      <a:r>
                        <a:rPr lang="ja-JP"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a:t>
                      </a:r>
                      <a:r>
                        <a:rPr lang="ja-JP"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2,731</a:t>
                      </a:r>
                      <a:r>
                        <a:rPr lang="ja-JP"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千円</a:t>
                      </a:r>
                    </a:p>
                    <a:p>
                      <a:pPr algn="ctr">
                        <a:spcAft>
                          <a:spcPts val="0"/>
                        </a:spcAft>
                      </a:pPr>
                      <a:r>
                        <a:rPr lang="ja-JP"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0.8</a:t>
                      </a:r>
                      <a:r>
                        <a:rPr lang="ja-JP"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2,753</a:t>
                      </a:r>
                      <a:r>
                        <a:rPr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千円（</a:t>
                      </a: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+0.8</a:t>
                      </a:r>
                      <a:r>
                        <a:rPr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cxnSp>
        <p:nvCxnSpPr>
          <p:cNvPr id="14" name="直線コネクタ 13"/>
          <p:cNvCxnSpPr/>
          <p:nvPr/>
        </p:nvCxnSpPr>
        <p:spPr>
          <a:xfrm>
            <a:off x="272478" y="650305"/>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91160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グラフ 20"/>
          <p:cNvGraphicFramePr>
            <a:graphicFrameLocks/>
          </p:cNvGraphicFramePr>
          <p:nvPr>
            <p:extLst>
              <p:ext uri="{D42A27DB-BD31-4B8C-83A1-F6EECF244321}">
                <p14:modId xmlns:p14="http://schemas.microsoft.com/office/powerpoint/2010/main" val="2547286144"/>
              </p:ext>
            </p:extLst>
          </p:nvPr>
        </p:nvGraphicFramePr>
        <p:xfrm>
          <a:off x="4518220" y="332656"/>
          <a:ext cx="4320000" cy="25202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グラフ 19"/>
          <p:cNvGraphicFramePr>
            <a:graphicFrameLocks/>
          </p:cNvGraphicFramePr>
          <p:nvPr>
            <p:extLst>
              <p:ext uri="{D42A27DB-BD31-4B8C-83A1-F6EECF244321}">
                <p14:modId xmlns:p14="http://schemas.microsoft.com/office/powerpoint/2010/main" val="1056699719"/>
              </p:ext>
            </p:extLst>
          </p:nvPr>
        </p:nvGraphicFramePr>
        <p:xfrm>
          <a:off x="116830" y="312403"/>
          <a:ext cx="4320000" cy="2540533"/>
        </p:xfrm>
        <a:graphic>
          <a:graphicData uri="http://schemas.openxmlformats.org/drawingml/2006/chart">
            <c:chart xmlns:c="http://schemas.openxmlformats.org/drawingml/2006/chart" xmlns:r="http://schemas.openxmlformats.org/officeDocument/2006/relationships" r:id="rId4"/>
          </a:graphicData>
        </a:graphic>
      </p:graphicFrame>
      <p:sp>
        <p:nvSpPr>
          <p:cNvPr id="4" name="正方形/長方形 3"/>
          <p:cNvSpPr/>
          <p:nvPr/>
        </p:nvSpPr>
        <p:spPr>
          <a:xfrm>
            <a:off x="288000" y="-27384"/>
            <a:ext cx="7703840" cy="492443"/>
          </a:xfrm>
          <a:prstGeom prst="rect">
            <a:avLst/>
          </a:prstGeom>
        </p:spPr>
        <p:txBody>
          <a:bodyPr wrap="square">
            <a:spAutoFit/>
          </a:bodyPr>
          <a:lstStyle/>
          <a:p>
            <a:pPr marL="177800" indent="-177800"/>
            <a:r>
              <a:rPr lang="ja-JP" altLang="ja-JP" sz="1400" dirty="0" smtClean="0">
                <a:latin typeface="HGPｺﾞｼｯｸE" pitchFamily="50" charset="-128"/>
                <a:ea typeface="HGPｺﾞｼｯｸE" pitchFamily="50" charset="-128"/>
              </a:rPr>
              <a:t>■</a:t>
            </a:r>
            <a:r>
              <a:rPr lang="ja-JP" altLang="en-US" sz="1400" dirty="0">
                <a:latin typeface="HGPｺﾞｼｯｸE" pitchFamily="50" charset="-128"/>
                <a:ea typeface="HGPｺﾞｼｯｸE" pitchFamily="50" charset="-128"/>
              </a:rPr>
              <a:t>関西国際空港における国際線就航便数の</a:t>
            </a:r>
            <a:r>
              <a:rPr lang="ja-JP" altLang="en-US" sz="1400" dirty="0" smtClean="0">
                <a:latin typeface="HGPｺﾞｼｯｸE" pitchFamily="50" charset="-128"/>
                <a:ea typeface="HGPｺﾞｼｯｸE" pitchFamily="50" charset="-128"/>
              </a:rPr>
              <a:t>推移</a:t>
            </a:r>
            <a:endParaRPr lang="en-US" altLang="ja-JP" sz="1400" dirty="0" smtClean="0">
              <a:latin typeface="HGPｺﾞｼｯｸE" pitchFamily="50" charset="-128"/>
              <a:ea typeface="HGPｺﾞｼｯｸE" pitchFamily="50" charset="-128"/>
            </a:endParaRPr>
          </a:p>
          <a:p>
            <a:pPr marL="177800" indent="-177800"/>
            <a:r>
              <a:rPr lang="ja-JP" altLang="en-US" sz="1200" dirty="0" smtClean="0">
                <a:latin typeface="HGPｺﾞｼｯｸE" pitchFamily="50" charset="-128"/>
                <a:ea typeface="HGPｺﾞｼｯｸE" pitchFamily="50" charset="-128"/>
              </a:rPr>
              <a:t>　（</a:t>
            </a:r>
            <a:r>
              <a:rPr lang="ja-JP" altLang="en-US" sz="1200" dirty="0">
                <a:latin typeface="HGPｺﾞｼｯｸE" pitchFamily="50" charset="-128"/>
                <a:ea typeface="HGPｺﾞｼｯｸE" pitchFamily="50" charset="-128"/>
              </a:rPr>
              <a:t>出典：新関西国際空港株式会社「関西国際空港の国際定期便運航計画について」）</a:t>
            </a:r>
            <a:endParaRPr lang="ja-JP" altLang="en-US" sz="1400" dirty="0">
              <a:latin typeface="HGPｺﾞｼｯｸE" pitchFamily="50" charset="-128"/>
              <a:ea typeface="HGPｺﾞｼｯｸE" pitchFamily="50" charset="-128"/>
            </a:endParaRPr>
          </a:p>
        </p:txBody>
      </p:sp>
      <p:sp>
        <p:nvSpPr>
          <p:cNvPr id="8" name="正方形/長方形 7"/>
          <p:cNvSpPr/>
          <p:nvPr/>
        </p:nvSpPr>
        <p:spPr>
          <a:xfrm>
            <a:off x="3563888" y="2719953"/>
            <a:ext cx="1721834" cy="276999"/>
          </a:xfrm>
          <a:prstGeom prst="rect">
            <a:avLst/>
          </a:prstGeom>
        </p:spPr>
        <p:txBody>
          <a:bodyPr wrap="square">
            <a:spAutoFit/>
          </a:bodyPr>
          <a:lstStyle/>
          <a:p>
            <a:r>
              <a:rPr lang="en-US" altLang="ja-JP" sz="1200" dirty="0" smtClean="0">
                <a:latin typeface="ＭＳ Ｐ明朝" pitchFamily="18" charset="-128"/>
                <a:ea typeface="ＭＳ Ｐ明朝" pitchFamily="18" charset="-128"/>
              </a:rPr>
              <a:t>※</a:t>
            </a:r>
            <a:r>
              <a:rPr lang="ja-JP" altLang="en-US" sz="1200" dirty="0">
                <a:latin typeface="ＭＳ Ｐ明朝" pitchFamily="18" charset="-128"/>
                <a:ea typeface="ＭＳ Ｐ明朝" pitchFamily="18" charset="-128"/>
              </a:rPr>
              <a:t>夏</a:t>
            </a:r>
            <a:r>
              <a:rPr lang="ja-JP" altLang="en-US" sz="1200" dirty="0" smtClean="0">
                <a:latin typeface="ＭＳ Ｐ明朝" pitchFamily="18" charset="-128"/>
                <a:ea typeface="ＭＳ Ｐ明朝" pitchFamily="18" charset="-128"/>
              </a:rPr>
              <a:t>期の</a:t>
            </a:r>
            <a:r>
              <a:rPr lang="en-US" altLang="ja-JP" sz="1200" dirty="0" smtClean="0">
                <a:latin typeface="ＭＳ Ｐ明朝" pitchFamily="18" charset="-128"/>
                <a:ea typeface="ＭＳ Ｐ明朝" pitchFamily="18" charset="-128"/>
              </a:rPr>
              <a:t>H26</a:t>
            </a:r>
            <a:r>
              <a:rPr lang="ja-JP" altLang="en-US" sz="1200" dirty="0" smtClean="0">
                <a:latin typeface="ＭＳ Ｐ明朝" pitchFamily="18" charset="-128"/>
                <a:ea typeface="ＭＳ Ｐ明朝" pitchFamily="18" charset="-128"/>
              </a:rPr>
              <a:t>年は</a:t>
            </a:r>
            <a:r>
              <a:rPr lang="ja-JP" altLang="en-US" sz="1200" dirty="0">
                <a:latin typeface="ＭＳ Ｐ明朝" pitchFamily="18" charset="-128"/>
                <a:ea typeface="ＭＳ Ｐ明朝" pitchFamily="18" charset="-128"/>
              </a:rPr>
              <a:t>計画</a:t>
            </a:r>
          </a:p>
        </p:txBody>
      </p:sp>
      <p:sp>
        <p:nvSpPr>
          <p:cNvPr id="10" name="Text Box 64"/>
          <p:cNvSpPr txBox="1">
            <a:spLocks noChangeArrowheads="1"/>
          </p:cNvSpPr>
          <p:nvPr/>
        </p:nvSpPr>
        <p:spPr bwMode="auto">
          <a:xfrm>
            <a:off x="8532440" y="6553200"/>
            <a:ext cx="6115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400" b="1" dirty="0" smtClean="0"/>
              <a:t>　</a:t>
            </a:r>
            <a:r>
              <a:rPr lang="en-US" altLang="ja-JP" sz="1400" b="1" dirty="0" smtClean="0"/>
              <a:t>47</a:t>
            </a:r>
            <a:endParaRPr lang="ja-JP" altLang="en-US" sz="1400" dirty="0"/>
          </a:p>
        </p:txBody>
      </p:sp>
      <p:sp>
        <p:nvSpPr>
          <p:cNvPr id="3" name="テキスト ボックス 2"/>
          <p:cNvSpPr txBox="1"/>
          <p:nvPr/>
        </p:nvSpPr>
        <p:spPr>
          <a:xfrm>
            <a:off x="2051720" y="476672"/>
            <a:ext cx="723275" cy="307777"/>
          </a:xfrm>
          <a:prstGeom prst="rect">
            <a:avLst/>
          </a:prstGeom>
          <a:noFill/>
        </p:spPr>
        <p:txBody>
          <a:bodyPr wrap="none" rtlCol="0">
            <a:spAutoFit/>
          </a:bodyPr>
          <a:lstStyle/>
          <a:p>
            <a:r>
              <a:rPr kumimoji="1" lang="ja-JP" altLang="en-US" sz="1400" dirty="0" smtClean="0"/>
              <a:t>（夏期）</a:t>
            </a:r>
            <a:endParaRPr kumimoji="1" lang="ja-JP" altLang="en-US" dirty="0"/>
          </a:p>
        </p:txBody>
      </p:sp>
      <p:sp>
        <p:nvSpPr>
          <p:cNvPr id="14" name="テキスト ボックス 13"/>
          <p:cNvSpPr txBox="1"/>
          <p:nvPr/>
        </p:nvSpPr>
        <p:spPr>
          <a:xfrm>
            <a:off x="6657037" y="528935"/>
            <a:ext cx="723275" cy="307777"/>
          </a:xfrm>
          <a:prstGeom prst="rect">
            <a:avLst/>
          </a:prstGeom>
          <a:noFill/>
        </p:spPr>
        <p:txBody>
          <a:bodyPr wrap="none" rtlCol="0">
            <a:spAutoFit/>
          </a:bodyPr>
          <a:lstStyle/>
          <a:p>
            <a:r>
              <a:rPr kumimoji="1" lang="ja-JP" altLang="en-US" sz="1400" dirty="0" smtClean="0"/>
              <a:t>（冬期）</a:t>
            </a:r>
            <a:endParaRPr kumimoji="1" lang="ja-JP" altLang="en-US" dirty="0"/>
          </a:p>
        </p:txBody>
      </p:sp>
      <p:sp>
        <p:nvSpPr>
          <p:cNvPr id="15" name="正方形/長方形 14"/>
          <p:cNvSpPr/>
          <p:nvPr/>
        </p:nvSpPr>
        <p:spPr>
          <a:xfrm>
            <a:off x="318854" y="2708920"/>
            <a:ext cx="4120843" cy="492443"/>
          </a:xfrm>
          <a:prstGeom prst="rect">
            <a:avLst/>
          </a:prstGeom>
        </p:spPr>
        <p:txBody>
          <a:bodyPr wrap="square">
            <a:spAutoFit/>
          </a:bodyPr>
          <a:lstStyle/>
          <a:p>
            <a:pPr marL="177800" indent="-177800"/>
            <a:r>
              <a:rPr lang="ja-JP" altLang="ja-JP" sz="1400" dirty="0" smtClean="0">
                <a:latin typeface="HGPｺﾞｼｯｸE" pitchFamily="50" charset="-128"/>
                <a:ea typeface="HGPｺﾞｼｯｸE" pitchFamily="50" charset="-128"/>
              </a:rPr>
              <a:t>■</a:t>
            </a:r>
            <a:r>
              <a:rPr lang="ja-JP" altLang="en-US" sz="1400" dirty="0">
                <a:latin typeface="HGPｺﾞｼｯｸE" pitchFamily="50" charset="-128"/>
                <a:ea typeface="HGPｺﾞｼｯｸE" pitchFamily="50" charset="-128"/>
              </a:rPr>
              <a:t>関西国際空港の国際</a:t>
            </a:r>
            <a:r>
              <a:rPr lang="ja-JP" altLang="en-US" sz="1400" dirty="0" smtClean="0">
                <a:latin typeface="HGPｺﾞｼｯｸE" pitchFamily="50" charset="-128"/>
                <a:ea typeface="HGPｺﾞｼｯｸE" pitchFamily="50" charset="-128"/>
              </a:rPr>
              <a:t>線</a:t>
            </a:r>
            <a:r>
              <a:rPr lang="en-US" altLang="ja-JP" sz="1400" dirty="0" smtClean="0">
                <a:latin typeface="HGPｺﾞｼｯｸE" pitchFamily="50" charset="-128"/>
                <a:ea typeface="HGPｺﾞｼｯｸE" pitchFamily="50" charset="-128"/>
              </a:rPr>
              <a:t>LCC</a:t>
            </a:r>
            <a:r>
              <a:rPr lang="ja-JP" altLang="en-US" sz="1400" dirty="0" smtClean="0">
                <a:latin typeface="HGPｺﾞｼｯｸE" pitchFamily="50" charset="-128"/>
                <a:ea typeface="HGPｺﾞｼｯｸE" pitchFamily="50" charset="-128"/>
              </a:rPr>
              <a:t>便数</a:t>
            </a:r>
            <a:endParaRPr lang="en-US" altLang="ja-JP" sz="1400" dirty="0" smtClean="0">
              <a:latin typeface="HGPｺﾞｼｯｸE" pitchFamily="50" charset="-128"/>
              <a:ea typeface="HGPｺﾞｼｯｸE" pitchFamily="50" charset="-128"/>
            </a:endParaRPr>
          </a:p>
          <a:p>
            <a:pPr marL="177800" indent="-177800"/>
            <a:r>
              <a:rPr lang="ja-JP" altLang="en-US" sz="1200" dirty="0" smtClean="0">
                <a:latin typeface="HGPｺﾞｼｯｸE" pitchFamily="50" charset="-128"/>
                <a:ea typeface="HGPｺﾞｼｯｸE" pitchFamily="50" charset="-128"/>
              </a:rPr>
              <a:t>　（</a:t>
            </a:r>
            <a:r>
              <a:rPr lang="ja-JP" altLang="en-US" sz="1200" dirty="0">
                <a:latin typeface="HGPｺﾞｼｯｸE" pitchFamily="50" charset="-128"/>
                <a:ea typeface="HGPｺﾞｼｯｸE" pitchFamily="50" charset="-128"/>
              </a:rPr>
              <a:t>出典</a:t>
            </a:r>
            <a:r>
              <a:rPr lang="ja-JP" altLang="en-US" sz="1200" dirty="0" smtClean="0">
                <a:latin typeface="HGPｺﾞｼｯｸE" pitchFamily="50" charset="-128"/>
                <a:ea typeface="HGPｺﾞｼｯｸE" pitchFamily="50" charset="-128"/>
              </a:rPr>
              <a:t>：「関西</a:t>
            </a:r>
            <a:r>
              <a:rPr lang="ja-JP" altLang="en-US" sz="1200" dirty="0">
                <a:latin typeface="HGPｺﾞｼｯｸE" pitchFamily="50" charset="-128"/>
                <a:ea typeface="HGPｺﾞｼｯｸE" pitchFamily="50" charset="-128"/>
              </a:rPr>
              <a:t>国際空港の国際定期便運航計画に</a:t>
            </a:r>
            <a:r>
              <a:rPr lang="ja-JP" altLang="en-US" sz="1200" dirty="0" smtClean="0">
                <a:latin typeface="HGPｺﾞｼｯｸE" pitchFamily="50" charset="-128"/>
                <a:ea typeface="HGPｺﾞｼｯｸE" pitchFamily="50" charset="-128"/>
              </a:rPr>
              <a:t>ついて」</a:t>
            </a:r>
            <a:endParaRPr lang="ja-JP" altLang="en-US" sz="1200" dirty="0">
              <a:latin typeface="HGPｺﾞｼｯｸE" pitchFamily="50" charset="-128"/>
              <a:ea typeface="HGPｺﾞｼｯｸE" pitchFamily="50" charset="-128"/>
            </a:endParaRPr>
          </a:p>
        </p:txBody>
      </p:sp>
      <p:graphicFrame>
        <p:nvGraphicFramePr>
          <p:cNvPr id="22" name="グラフ 21"/>
          <p:cNvGraphicFramePr>
            <a:graphicFrameLocks/>
          </p:cNvGraphicFramePr>
          <p:nvPr>
            <p:extLst>
              <p:ext uri="{D42A27DB-BD31-4B8C-83A1-F6EECF244321}">
                <p14:modId xmlns:p14="http://schemas.microsoft.com/office/powerpoint/2010/main" val="2527120788"/>
              </p:ext>
            </p:extLst>
          </p:nvPr>
        </p:nvGraphicFramePr>
        <p:xfrm>
          <a:off x="280810" y="3201363"/>
          <a:ext cx="4311857" cy="2603901"/>
        </p:xfrm>
        <a:graphic>
          <a:graphicData uri="http://schemas.openxmlformats.org/drawingml/2006/chart">
            <c:chart xmlns:c="http://schemas.openxmlformats.org/drawingml/2006/chart" xmlns:r="http://schemas.openxmlformats.org/officeDocument/2006/relationships" r:id="rId5"/>
          </a:graphicData>
        </a:graphic>
      </p:graphicFrame>
      <p:sp>
        <p:nvSpPr>
          <p:cNvPr id="11" name="正方形/長方形 10"/>
          <p:cNvSpPr/>
          <p:nvPr/>
        </p:nvSpPr>
        <p:spPr>
          <a:xfrm>
            <a:off x="281667" y="6105490"/>
            <a:ext cx="8622000" cy="707886"/>
          </a:xfrm>
          <a:prstGeom prst="rect">
            <a:avLst/>
          </a:prstGeom>
          <a:solidFill>
            <a:schemeClr val="accent2">
              <a:lumMod val="60000"/>
              <a:lumOff val="40000"/>
            </a:schemeClr>
          </a:solidFill>
          <a:ln w="19050" cap="flat" cmpd="sng" algn="ctr">
            <a:solidFill>
              <a:sysClr val="windowText" lastClr="000000"/>
            </a:solidFill>
            <a:prstDash val="solid"/>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lvl="0" algn="ctr"/>
            <a:r>
              <a:rPr lang="ja-JP" altLang="en-US" sz="2000" kern="100" dirty="0" smtClean="0">
                <a:latin typeface="Meiryo UI" panose="020B0604030504040204" pitchFamily="50" charset="-128"/>
                <a:ea typeface="Meiryo UI" panose="020B0604030504040204" pitchFamily="50" charset="-128"/>
                <a:cs typeface="Meiryo UI" panose="020B0604030504040204" pitchFamily="50" charset="-128"/>
              </a:rPr>
              <a:t>コンセッション</a:t>
            </a:r>
            <a:r>
              <a:rPr lang="ja-JP" altLang="en-US" sz="2000" kern="1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2000" kern="100" dirty="0" smtClean="0">
                <a:latin typeface="Meiryo UI" panose="020B0604030504040204" pitchFamily="50" charset="-128"/>
                <a:ea typeface="Meiryo UI" panose="020B0604030504040204" pitchFamily="50" charset="-128"/>
                <a:cs typeface="Meiryo UI" panose="020B0604030504040204" pitchFamily="50" charset="-128"/>
              </a:rPr>
              <a:t>よる一層効率的な経営の実現と、関空へのアクセス改善により、</a:t>
            </a:r>
            <a:endParaRPr lang="en-US" altLang="ja-JP" sz="2000" kern="100" dirty="0" smtClean="0">
              <a:latin typeface="Meiryo UI" panose="020B0604030504040204" pitchFamily="50" charset="-128"/>
              <a:ea typeface="Meiryo UI" panose="020B0604030504040204" pitchFamily="50" charset="-128"/>
              <a:cs typeface="Meiryo UI" panose="020B0604030504040204" pitchFamily="50" charset="-128"/>
            </a:endParaRPr>
          </a:p>
          <a:p>
            <a:pPr lvl="0" algn="ctr"/>
            <a:r>
              <a:rPr lang="ja-JP" altLang="en-US" sz="2000" kern="100" dirty="0" smtClean="0">
                <a:latin typeface="Meiryo UI" panose="020B0604030504040204" pitchFamily="50" charset="-128"/>
                <a:ea typeface="Meiryo UI" panose="020B0604030504040204" pitchFamily="50" charset="-128"/>
                <a:cs typeface="Meiryo UI" panose="020B0604030504040204" pitchFamily="50" charset="-128"/>
              </a:rPr>
              <a:t>関空をハブとした京阪神への人の流れを強化</a:t>
            </a:r>
            <a:endParaRPr kumimoji="0" lang="en-US" altLang="ja-JP" sz="200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二等辺三角形 11"/>
          <p:cNvSpPr/>
          <p:nvPr/>
        </p:nvSpPr>
        <p:spPr>
          <a:xfrm rot="10800000">
            <a:off x="3543364" y="5767685"/>
            <a:ext cx="2036748" cy="325610"/>
          </a:xfrm>
          <a:prstGeom prst="triangl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6" name="正方形/長方形 15"/>
          <p:cNvSpPr/>
          <p:nvPr/>
        </p:nvSpPr>
        <p:spPr>
          <a:xfrm>
            <a:off x="4958252" y="2955141"/>
            <a:ext cx="4120843" cy="492443"/>
          </a:xfrm>
          <a:prstGeom prst="rect">
            <a:avLst/>
          </a:prstGeom>
        </p:spPr>
        <p:txBody>
          <a:bodyPr wrap="square">
            <a:spAutoFit/>
          </a:bodyPr>
          <a:lstStyle/>
          <a:p>
            <a:pPr marL="177800" indent="-177800"/>
            <a:r>
              <a:rPr lang="ja-JP" altLang="ja-JP" sz="1400" dirty="0" smtClean="0">
                <a:latin typeface="HGPｺﾞｼｯｸE" pitchFamily="50" charset="-128"/>
                <a:ea typeface="HGPｺﾞｼｯｸE" pitchFamily="50" charset="-128"/>
              </a:rPr>
              <a:t>■</a:t>
            </a:r>
            <a:r>
              <a:rPr lang="ja-JP" altLang="en-US" sz="1400" dirty="0">
                <a:latin typeface="HGPｺﾞｼｯｸE" pitchFamily="50" charset="-128"/>
                <a:ea typeface="HGPｺﾞｼｯｸE" pitchFamily="50" charset="-128"/>
              </a:rPr>
              <a:t>主</a:t>
            </a:r>
            <a:r>
              <a:rPr lang="ja-JP" altLang="en-US" sz="1400" dirty="0" smtClean="0">
                <a:latin typeface="HGPｺﾞｼｯｸE" pitchFamily="50" charset="-128"/>
                <a:ea typeface="HGPｺﾞｼｯｸE" pitchFamily="50" charset="-128"/>
              </a:rPr>
              <a:t>な国際空港における市中心部からのアクセス</a:t>
            </a:r>
            <a:endParaRPr lang="en-US" altLang="ja-JP" sz="1400" dirty="0" smtClean="0">
              <a:latin typeface="HGPｺﾞｼｯｸE" pitchFamily="50" charset="-128"/>
              <a:ea typeface="HGPｺﾞｼｯｸE" pitchFamily="50" charset="-128"/>
            </a:endParaRPr>
          </a:p>
          <a:p>
            <a:pPr marL="177800" indent="-177800"/>
            <a:r>
              <a:rPr lang="ja-JP" altLang="en-US" sz="1200" dirty="0" smtClean="0">
                <a:latin typeface="HGPｺﾞｼｯｸE" pitchFamily="50" charset="-128"/>
                <a:ea typeface="HGPｺﾞｼｯｸE" pitchFamily="50" charset="-128"/>
              </a:rPr>
              <a:t>　（</a:t>
            </a:r>
            <a:r>
              <a:rPr lang="ja-JP" altLang="en-US" sz="1200" dirty="0">
                <a:latin typeface="HGPｺﾞｼｯｸE" pitchFamily="50" charset="-128"/>
                <a:ea typeface="HGPｺﾞｼｯｸE" pitchFamily="50" charset="-128"/>
              </a:rPr>
              <a:t>出典</a:t>
            </a:r>
            <a:r>
              <a:rPr lang="ja-JP" altLang="en-US" sz="1200" dirty="0" smtClean="0">
                <a:latin typeface="HGPｺﾞｼｯｸE" pitchFamily="50" charset="-128"/>
                <a:ea typeface="HGPｺﾞｼｯｸE" pitchFamily="50" charset="-128"/>
              </a:rPr>
              <a:t>：国土交通省</a:t>
            </a:r>
            <a:r>
              <a:rPr lang="ja-JP" altLang="en-US" sz="1100" dirty="0" smtClean="0">
                <a:latin typeface="HGPｺﾞｼｯｸE" pitchFamily="50" charset="-128"/>
                <a:ea typeface="HGPｺﾞｼｯｸE" pitchFamily="50" charset="-128"/>
              </a:rPr>
              <a:t>「交通政策審議会航空分科会資料</a:t>
            </a:r>
            <a:r>
              <a:rPr lang="en-US" altLang="ja-JP" sz="1100" dirty="0" smtClean="0">
                <a:latin typeface="HGPｺﾞｼｯｸE" pitchFamily="50" charset="-128"/>
                <a:ea typeface="HGPｺﾞｼｯｸE" pitchFamily="50" charset="-128"/>
              </a:rPr>
              <a:t>H26.4</a:t>
            </a:r>
            <a:r>
              <a:rPr lang="ja-JP" altLang="en-US" sz="1100" dirty="0" smtClean="0">
                <a:latin typeface="HGPｺﾞｼｯｸE" pitchFamily="50" charset="-128"/>
                <a:ea typeface="HGPｺﾞｼｯｸE" pitchFamily="50" charset="-128"/>
              </a:rPr>
              <a:t>」</a:t>
            </a:r>
            <a:r>
              <a:rPr lang="ja-JP" altLang="en-US" sz="1200" dirty="0" smtClean="0">
                <a:latin typeface="HGPｺﾞｼｯｸE" pitchFamily="50" charset="-128"/>
                <a:ea typeface="HGPｺﾞｼｯｸE" pitchFamily="50" charset="-128"/>
              </a:rPr>
              <a:t>）</a:t>
            </a:r>
            <a:endParaRPr lang="ja-JP" altLang="en-US" sz="1200" dirty="0">
              <a:latin typeface="HGPｺﾞｼｯｸE" pitchFamily="50" charset="-128"/>
              <a:ea typeface="HGPｺﾞｼｯｸE" pitchFamily="50" charset="-128"/>
            </a:endParaRPr>
          </a:p>
        </p:txBody>
      </p:sp>
      <p:graphicFrame>
        <p:nvGraphicFramePr>
          <p:cNvPr id="17" name="表 16"/>
          <p:cNvGraphicFramePr>
            <a:graphicFrameLocks noGrp="1"/>
          </p:cNvGraphicFramePr>
          <p:nvPr>
            <p:extLst>
              <p:ext uri="{D42A27DB-BD31-4B8C-83A1-F6EECF244321}">
                <p14:modId xmlns:p14="http://schemas.microsoft.com/office/powerpoint/2010/main" val="3778200971"/>
              </p:ext>
            </p:extLst>
          </p:nvPr>
        </p:nvGraphicFramePr>
        <p:xfrm>
          <a:off x="5542795" y="3501008"/>
          <a:ext cx="3118803" cy="2194560"/>
        </p:xfrm>
        <a:graphic>
          <a:graphicData uri="http://schemas.openxmlformats.org/drawingml/2006/table">
            <a:tbl>
              <a:tblPr firstRow="1" bandRow="1">
                <a:tableStyleId>{5C22544A-7EE6-4342-B048-85BDC9FD1C3A}</a:tableStyleId>
              </a:tblPr>
              <a:tblGrid>
                <a:gridCol w="1336993"/>
                <a:gridCol w="954405"/>
                <a:gridCol w="827405"/>
              </a:tblGrid>
              <a:tr h="199850">
                <a:tc>
                  <a:txBody>
                    <a:bodyPr/>
                    <a:lstStyle/>
                    <a:p>
                      <a:r>
                        <a:rPr lang="ja-JP" altLang="en-US" sz="1200" dirty="0" smtClean="0">
                          <a:solidFill>
                            <a:schemeClr val="bg1"/>
                          </a:solidFill>
                        </a:rPr>
                        <a:t>空港名</a:t>
                      </a:r>
                      <a:r>
                        <a:rPr lang="en-US" altLang="ja-JP" sz="1200" dirty="0" smtClean="0">
                          <a:solidFill>
                            <a:schemeClr val="bg1"/>
                          </a:solidFill>
                        </a:rPr>
                        <a:t>(</a:t>
                      </a:r>
                      <a:r>
                        <a:rPr lang="ja-JP" altLang="en-US" sz="1200" dirty="0" smtClean="0">
                          <a:solidFill>
                            <a:schemeClr val="bg1"/>
                          </a:solidFill>
                        </a:rPr>
                        <a:t>都市</a:t>
                      </a:r>
                      <a:r>
                        <a:rPr lang="en-US" altLang="ja-JP" sz="1200" dirty="0" smtClean="0">
                          <a:solidFill>
                            <a:schemeClr val="bg1"/>
                          </a:solidFill>
                        </a:rPr>
                        <a:t>)</a:t>
                      </a:r>
                      <a:endParaRPr lang="ja-JP" altLang="en-US" sz="1200" dirty="0">
                        <a:solidFill>
                          <a:schemeClr val="bg1"/>
                        </a:solidFill>
                      </a:endParaRPr>
                    </a:p>
                  </a:txBody>
                  <a:tcPr/>
                </a:tc>
                <a:tc>
                  <a:txBody>
                    <a:bodyPr/>
                    <a:lstStyle/>
                    <a:p>
                      <a:r>
                        <a:rPr lang="ja-JP" altLang="en-US" sz="1200" dirty="0" smtClean="0">
                          <a:solidFill>
                            <a:schemeClr val="bg1"/>
                          </a:solidFill>
                        </a:rPr>
                        <a:t>鉄道ｱｸｾｽ</a:t>
                      </a:r>
                      <a:endParaRPr lang="ja-JP" altLang="en-US" sz="1200" dirty="0">
                        <a:solidFill>
                          <a:schemeClr val="bg1"/>
                        </a:solidFill>
                      </a:endParaRPr>
                    </a:p>
                  </a:txBody>
                  <a:tcPr/>
                </a:tc>
                <a:tc>
                  <a:txBody>
                    <a:bodyPr/>
                    <a:lstStyle/>
                    <a:p>
                      <a:r>
                        <a:rPr lang="ja-JP" altLang="en-US" sz="1200" dirty="0" smtClean="0">
                          <a:solidFill>
                            <a:schemeClr val="bg1"/>
                          </a:solidFill>
                        </a:rPr>
                        <a:t>ﾊﾞｽｱｸｾｽ</a:t>
                      </a:r>
                      <a:endParaRPr lang="ja-JP" altLang="en-US" sz="1200" dirty="0">
                        <a:solidFill>
                          <a:schemeClr val="bg1"/>
                        </a:solidFill>
                      </a:endParaRPr>
                    </a:p>
                  </a:txBody>
                  <a:tcPr/>
                </a:tc>
              </a:tr>
              <a:tr h="157728">
                <a:tc>
                  <a:txBody>
                    <a:bodyPr/>
                    <a:lstStyle/>
                    <a:p>
                      <a:r>
                        <a:rPr lang="ja-JP" altLang="en-US" sz="1200" b="0" dirty="0" smtClean="0">
                          <a:solidFill>
                            <a:schemeClr val="tx1"/>
                          </a:solidFill>
                        </a:rPr>
                        <a:t>関空</a:t>
                      </a:r>
                      <a:r>
                        <a:rPr lang="en-US" altLang="ja-JP" sz="1200" b="0" dirty="0" smtClean="0">
                          <a:solidFill>
                            <a:schemeClr val="tx1"/>
                          </a:solidFill>
                        </a:rPr>
                        <a:t>(</a:t>
                      </a:r>
                      <a:r>
                        <a:rPr lang="ja-JP" altLang="en-US" sz="1200" b="0" dirty="0" smtClean="0">
                          <a:solidFill>
                            <a:schemeClr val="tx1"/>
                          </a:solidFill>
                        </a:rPr>
                        <a:t>大阪</a:t>
                      </a:r>
                      <a:r>
                        <a:rPr lang="en-US" altLang="ja-JP" sz="1200" b="0" dirty="0" smtClean="0">
                          <a:solidFill>
                            <a:schemeClr val="tx1"/>
                          </a:solidFill>
                        </a:rPr>
                        <a:t>)</a:t>
                      </a:r>
                      <a:endParaRPr lang="ja-JP" altLang="en-US" sz="1200" b="0" dirty="0">
                        <a:solidFill>
                          <a:schemeClr val="tx1"/>
                        </a:solidFill>
                      </a:endParaRPr>
                    </a:p>
                  </a:txBody>
                  <a:tcPr/>
                </a:tc>
                <a:tc>
                  <a:txBody>
                    <a:bodyPr/>
                    <a:lstStyle/>
                    <a:p>
                      <a:r>
                        <a:rPr lang="ja-JP" altLang="en-US" sz="1200" b="0" dirty="0" smtClean="0">
                          <a:solidFill>
                            <a:schemeClr val="tx1"/>
                          </a:solidFill>
                        </a:rPr>
                        <a:t>約</a:t>
                      </a:r>
                      <a:r>
                        <a:rPr lang="en-US" altLang="ja-JP" sz="1200" b="0" dirty="0" smtClean="0">
                          <a:solidFill>
                            <a:schemeClr val="tx1"/>
                          </a:solidFill>
                        </a:rPr>
                        <a:t>56</a:t>
                      </a:r>
                      <a:r>
                        <a:rPr lang="ja-JP" altLang="en-US" sz="1200" b="0" dirty="0" smtClean="0">
                          <a:solidFill>
                            <a:schemeClr val="tx1"/>
                          </a:solidFill>
                        </a:rPr>
                        <a:t>分</a:t>
                      </a:r>
                      <a:endParaRPr lang="ja-JP" altLang="en-US" sz="1200" b="0" dirty="0">
                        <a:solidFill>
                          <a:schemeClr val="tx1"/>
                        </a:solidFill>
                      </a:endParaRPr>
                    </a:p>
                  </a:txBody>
                  <a:tcPr/>
                </a:tc>
                <a:tc>
                  <a:txBody>
                    <a:bodyPr/>
                    <a:lstStyle/>
                    <a:p>
                      <a:r>
                        <a:rPr lang="ja-JP" altLang="en-US" sz="1200" b="0" dirty="0" smtClean="0">
                          <a:solidFill>
                            <a:schemeClr val="tx1"/>
                          </a:solidFill>
                        </a:rPr>
                        <a:t>約</a:t>
                      </a:r>
                      <a:r>
                        <a:rPr lang="en-US" altLang="ja-JP" sz="1200" b="0" dirty="0" smtClean="0">
                          <a:solidFill>
                            <a:schemeClr val="tx1"/>
                          </a:solidFill>
                        </a:rPr>
                        <a:t>50</a:t>
                      </a:r>
                      <a:r>
                        <a:rPr lang="ja-JP" altLang="en-US" sz="1200" b="0" dirty="0" smtClean="0">
                          <a:solidFill>
                            <a:schemeClr val="tx1"/>
                          </a:solidFill>
                        </a:rPr>
                        <a:t>分</a:t>
                      </a:r>
                      <a:endParaRPr lang="ja-JP" altLang="en-US" sz="1200" b="0" dirty="0">
                        <a:solidFill>
                          <a:schemeClr val="tx1"/>
                        </a:solidFill>
                      </a:endParaRPr>
                    </a:p>
                  </a:txBody>
                  <a:tcPr/>
                </a:tc>
              </a:tr>
              <a:tr h="171440">
                <a:tc>
                  <a:txBody>
                    <a:bodyPr/>
                    <a:lstStyle/>
                    <a:p>
                      <a:r>
                        <a:rPr lang="ja-JP" altLang="en-US" sz="1200" b="0" dirty="0" smtClean="0">
                          <a:solidFill>
                            <a:schemeClr val="tx1"/>
                          </a:solidFill>
                        </a:rPr>
                        <a:t>成田</a:t>
                      </a:r>
                      <a:r>
                        <a:rPr lang="en-US" altLang="ja-JP" sz="1200" b="0" dirty="0" smtClean="0">
                          <a:solidFill>
                            <a:schemeClr val="tx1"/>
                          </a:solidFill>
                        </a:rPr>
                        <a:t>(</a:t>
                      </a:r>
                      <a:r>
                        <a:rPr lang="ja-JP" altLang="en-US" sz="1200" b="0" dirty="0" smtClean="0">
                          <a:solidFill>
                            <a:schemeClr val="tx1"/>
                          </a:solidFill>
                        </a:rPr>
                        <a:t>東京</a:t>
                      </a:r>
                      <a:r>
                        <a:rPr lang="en-US" altLang="ja-JP" sz="1200" b="0" dirty="0" smtClean="0">
                          <a:solidFill>
                            <a:schemeClr val="tx1"/>
                          </a:solidFill>
                        </a:rPr>
                        <a:t>)</a:t>
                      </a:r>
                      <a:endParaRPr lang="ja-JP" altLang="en-US" sz="1200" b="0" dirty="0">
                        <a:solidFill>
                          <a:schemeClr val="tx1"/>
                        </a:solidFill>
                      </a:endParaRPr>
                    </a:p>
                  </a:txBody>
                  <a:tcPr/>
                </a:tc>
                <a:tc>
                  <a:txBody>
                    <a:bodyPr/>
                    <a:lstStyle/>
                    <a:p>
                      <a:r>
                        <a:rPr lang="ja-JP" altLang="en-US" sz="1200" b="0" dirty="0" smtClean="0">
                          <a:solidFill>
                            <a:schemeClr val="tx1"/>
                          </a:solidFill>
                        </a:rPr>
                        <a:t>約</a:t>
                      </a:r>
                      <a:r>
                        <a:rPr lang="en-US" altLang="ja-JP" sz="1200" b="0" dirty="0" smtClean="0">
                          <a:solidFill>
                            <a:schemeClr val="tx1"/>
                          </a:solidFill>
                        </a:rPr>
                        <a:t>53</a:t>
                      </a:r>
                      <a:r>
                        <a:rPr lang="ja-JP" altLang="en-US" sz="1200" b="0" dirty="0" smtClean="0">
                          <a:solidFill>
                            <a:schemeClr val="tx1"/>
                          </a:solidFill>
                        </a:rPr>
                        <a:t>分</a:t>
                      </a:r>
                      <a:endParaRPr lang="ja-JP" altLang="en-US" sz="1200" b="0" dirty="0">
                        <a:solidFill>
                          <a:schemeClr val="tx1"/>
                        </a:solidFill>
                      </a:endParaRPr>
                    </a:p>
                  </a:txBody>
                  <a:tcPr/>
                </a:tc>
                <a:tc>
                  <a:txBody>
                    <a:bodyPr/>
                    <a:lstStyle/>
                    <a:p>
                      <a:r>
                        <a:rPr lang="ja-JP" altLang="en-US" sz="1200" b="0" dirty="0" smtClean="0">
                          <a:solidFill>
                            <a:schemeClr val="tx1"/>
                          </a:solidFill>
                        </a:rPr>
                        <a:t>約</a:t>
                      </a:r>
                      <a:r>
                        <a:rPr lang="en-US" altLang="ja-JP" sz="1200" b="0" dirty="0" smtClean="0">
                          <a:solidFill>
                            <a:schemeClr val="tx1"/>
                          </a:solidFill>
                        </a:rPr>
                        <a:t>60</a:t>
                      </a:r>
                      <a:r>
                        <a:rPr lang="ja-JP" altLang="en-US" sz="1200" b="0" dirty="0" smtClean="0">
                          <a:solidFill>
                            <a:schemeClr val="tx1"/>
                          </a:solidFill>
                        </a:rPr>
                        <a:t>分</a:t>
                      </a:r>
                      <a:endParaRPr lang="ja-JP" altLang="en-US" sz="1200" b="0" dirty="0">
                        <a:solidFill>
                          <a:schemeClr val="tx1"/>
                        </a:solidFill>
                      </a:endParaRPr>
                    </a:p>
                  </a:txBody>
                  <a:tcPr/>
                </a:tc>
              </a:tr>
              <a:tr h="0">
                <a:tc>
                  <a:txBody>
                    <a:bodyPr/>
                    <a:lstStyle/>
                    <a:p>
                      <a:r>
                        <a:rPr lang="ja-JP" altLang="en-US" sz="1200" b="0" dirty="0" smtClean="0">
                          <a:solidFill>
                            <a:schemeClr val="tx1"/>
                          </a:solidFill>
                        </a:rPr>
                        <a:t>浦東</a:t>
                      </a:r>
                      <a:r>
                        <a:rPr lang="en-US" altLang="ja-JP" sz="1200" b="0" dirty="0" smtClean="0">
                          <a:solidFill>
                            <a:schemeClr val="tx1"/>
                          </a:solidFill>
                        </a:rPr>
                        <a:t>(</a:t>
                      </a:r>
                      <a:r>
                        <a:rPr lang="ja-JP" altLang="en-US" sz="1200" b="0" dirty="0" smtClean="0">
                          <a:solidFill>
                            <a:schemeClr val="tx1"/>
                          </a:solidFill>
                        </a:rPr>
                        <a:t>上海</a:t>
                      </a:r>
                      <a:r>
                        <a:rPr lang="en-US" altLang="ja-JP" sz="1200" b="0" dirty="0" smtClean="0">
                          <a:solidFill>
                            <a:schemeClr val="tx1"/>
                          </a:solidFill>
                        </a:rPr>
                        <a:t>)</a:t>
                      </a:r>
                      <a:endParaRPr lang="ja-JP" altLang="en-US" sz="1200" b="0" dirty="0">
                        <a:solidFill>
                          <a:schemeClr val="tx1"/>
                        </a:solidFill>
                      </a:endParaRPr>
                    </a:p>
                  </a:txBody>
                  <a:tcPr/>
                </a:tc>
                <a:tc>
                  <a:txBody>
                    <a:bodyPr/>
                    <a:lstStyle/>
                    <a:p>
                      <a:r>
                        <a:rPr lang="ja-JP" altLang="en-US" sz="1200" b="0" dirty="0" smtClean="0">
                          <a:solidFill>
                            <a:schemeClr val="tx1"/>
                          </a:solidFill>
                        </a:rPr>
                        <a:t>約</a:t>
                      </a:r>
                      <a:r>
                        <a:rPr lang="en-US" altLang="ja-JP" sz="1200" b="0" dirty="0" smtClean="0">
                          <a:solidFill>
                            <a:schemeClr val="tx1"/>
                          </a:solidFill>
                        </a:rPr>
                        <a:t>8</a:t>
                      </a:r>
                      <a:r>
                        <a:rPr lang="ja-JP" altLang="en-US" sz="1200" b="0" dirty="0" smtClean="0">
                          <a:solidFill>
                            <a:schemeClr val="tx1"/>
                          </a:solidFill>
                        </a:rPr>
                        <a:t>分</a:t>
                      </a:r>
                      <a:r>
                        <a:rPr lang="en-US" altLang="ja-JP" sz="1200" b="0" dirty="0" smtClean="0">
                          <a:solidFill>
                            <a:schemeClr val="tx1"/>
                          </a:solidFill>
                        </a:rPr>
                        <a:t>(</a:t>
                      </a:r>
                      <a:r>
                        <a:rPr lang="ja-JP" altLang="en-US" sz="1200" b="0" dirty="0" smtClean="0">
                          <a:solidFill>
                            <a:schemeClr val="tx1"/>
                          </a:solidFill>
                        </a:rPr>
                        <a:t>ﾘﾆｱ</a:t>
                      </a:r>
                      <a:r>
                        <a:rPr lang="en-US" altLang="ja-JP" sz="1200" b="0" dirty="0" smtClean="0">
                          <a:solidFill>
                            <a:schemeClr val="tx1"/>
                          </a:solidFill>
                        </a:rPr>
                        <a:t>)</a:t>
                      </a:r>
                      <a:endParaRPr lang="ja-JP" altLang="en-US" sz="1200" b="0" dirty="0">
                        <a:solidFill>
                          <a:schemeClr val="tx1"/>
                        </a:solidFill>
                      </a:endParaRPr>
                    </a:p>
                  </a:txBody>
                  <a:tcPr/>
                </a:tc>
                <a:tc>
                  <a:txBody>
                    <a:bodyPr/>
                    <a:lstStyle/>
                    <a:p>
                      <a:r>
                        <a:rPr lang="ja-JP" altLang="en-US" sz="1200" b="0" dirty="0" smtClean="0">
                          <a:solidFill>
                            <a:schemeClr val="tx1"/>
                          </a:solidFill>
                        </a:rPr>
                        <a:t>約</a:t>
                      </a:r>
                      <a:r>
                        <a:rPr lang="en-US" altLang="ja-JP" sz="1200" b="0" dirty="0" smtClean="0">
                          <a:solidFill>
                            <a:schemeClr val="tx1"/>
                          </a:solidFill>
                        </a:rPr>
                        <a:t>60</a:t>
                      </a:r>
                      <a:r>
                        <a:rPr lang="ja-JP" altLang="en-US" sz="1200" b="0" dirty="0" smtClean="0">
                          <a:solidFill>
                            <a:schemeClr val="tx1"/>
                          </a:solidFill>
                        </a:rPr>
                        <a:t>分</a:t>
                      </a:r>
                      <a:endParaRPr lang="ja-JP" altLang="en-US" sz="1200" b="0" dirty="0">
                        <a:solidFill>
                          <a:schemeClr val="tx1"/>
                        </a:solidFill>
                      </a:endParaRPr>
                    </a:p>
                  </a:txBody>
                  <a:tcPr/>
                </a:tc>
              </a:tr>
              <a:tr h="1881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dirty="0" smtClean="0">
                          <a:solidFill>
                            <a:schemeClr val="tx1"/>
                          </a:solidFill>
                        </a:rPr>
                        <a:t>仁川</a:t>
                      </a:r>
                      <a:r>
                        <a:rPr lang="en-US" altLang="ja-JP" sz="1200" b="0" dirty="0" smtClean="0">
                          <a:solidFill>
                            <a:schemeClr val="tx1"/>
                          </a:solidFill>
                        </a:rPr>
                        <a:t>(</a:t>
                      </a:r>
                      <a:r>
                        <a:rPr lang="ja-JP" altLang="en-US" sz="1200" b="0" dirty="0" smtClean="0">
                          <a:solidFill>
                            <a:schemeClr val="tx1"/>
                          </a:solidFill>
                        </a:rPr>
                        <a:t>ｿｳﾙ</a:t>
                      </a:r>
                      <a:r>
                        <a:rPr lang="en-US" altLang="ja-JP" sz="1200" b="0" dirty="0" smtClean="0">
                          <a:solidFill>
                            <a:schemeClr val="tx1"/>
                          </a:solidFill>
                        </a:rPr>
                        <a:t>)</a:t>
                      </a:r>
                      <a:endParaRPr lang="ja-JP" altLang="en-US" sz="1200" b="0" dirty="0" smtClean="0">
                        <a:solidFill>
                          <a:schemeClr val="tx1"/>
                        </a:solidFill>
                      </a:endParaRPr>
                    </a:p>
                  </a:txBody>
                  <a:tcPr/>
                </a:tc>
                <a:tc>
                  <a:txBody>
                    <a:bodyPr/>
                    <a:lstStyle/>
                    <a:p>
                      <a:r>
                        <a:rPr lang="ja-JP" altLang="en-US" sz="1200" b="0" dirty="0" smtClean="0">
                          <a:solidFill>
                            <a:schemeClr val="tx1"/>
                          </a:solidFill>
                        </a:rPr>
                        <a:t>約</a:t>
                      </a:r>
                      <a:r>
                        <a:rPr lang="en-US" altLang="ja-JP" sz="1200" b="0" dirty="0" smtClean="0">
                          <a:solidFill>
                            <a:schemeClr val="tx1"/>
                          </a:solidFill>
                        </a:rPr>
                        <a:t>43</a:t>
                      </a:r>
                      <a:r>
                        <a:rPr lang="ja-JP" altLang="en-US" sz="1200" b="0" dirty="0" smtClean="0">
                          <a:solidFill>
                            <a:schemeClr val="tx1"/>
                          </a:solidFill>
                        </a:rPr>
                        <a:t>分</a:t>
                      </a:r>
                      <a:endParaRPr lang="en-US" altLang="ja-JP" sz="1200" b="0" dirty="0" smtClean="0">
                        <a:solidFill>
                          <a:schemeClr val="tx1"/>
                        </a:solidFill>
                      </a:endParaRPr>
                    </a:p>
                  </a:txBody>
                  <a:tcPr/>
                </a:tc>
                <a:tc>
                  <a:txBody>
                    <a:bodyPr/>
                    <a:lstStyle/>
                    <a:p>
                      <a:r>
                        <a:rPr lang="ja-JP" altLang="en-US" sz="1200" b="0" dirty="0" smtClean="0">
                          <a:solidFill>
                            <a:schemeClr val="tx1"/>
                          </a:solidFill>
                        </a:rPr>
                        <a:t>約</a:t>
                      </a:r>
                      <a:r>
                        <a:rPr lang="en-US" altLang="ja-JP" sz="1200" b="0" dirty="0" smtClean="0">
                          <a:solidFill>
                            <a:schemeClr val="tx1"/>
                          </a:solidFill>
                        </a:rPr>
                        <a:t>70</a:t>
                      </a:r>
                      <a:r>
                        <a:rPr lang="ja-JP" altLang="en-US" sz="1200" b="0" dirty="0" smtClean="0">
                          <a:solidFill>
                            <a:schemeClr val="tx1"/>
                          </a:solidFill>
                        </a:rPr>
                        <a:t>分</a:t>
                      </a:r>
                      <a:endParaRPr lang="en-US" altLang="ja-JP" sz="1200" b="0" dirty="0" smtClean="0">
                        <a:solidFill>
                          <a:schemeClr val="tx1"/>
                        </a:solidFill>
                      </a:endParaRPr>
                    </a:p>
                  </a:txBody>
                  <a:tcPr/>
                </a:tc>
              </a:tr>
              <a:tr h="1881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dirty="0" smtClean="0">
                          <a:solidFill>
                            <a:schemeClr val="tx1"/>
                          </a:solidFill>
                        </a:rPr>
                        <a:t>ﾄﾞｺﾞｰﾙ</a:t>
                      </a:r>
                      <a:r>
                        <a:rPr lang="en-US" altLang="ja-JP" sz="1200" b="0" dirty="0" smtClean="0">
                          <a:solidFill>
                            <a:schemeClr val="tx1"/>
                          </a:solidFill>
                        </a:rPr>
                        <a:t>(</a:t>
                      </a:r>
                      <a:r>
                        <a:rPr lang="ja-JP" altLang="en-US" sz="1200" b="0" dirty="0" smtClean="0">
                          <a:solidFill>
                            <a:schemeClr val="tx1"/>
                          </a:solidFill>
                        </a:rPr>
                        <a:t>ﾊﾟﾘ</a:t>
                      </a:r>
                      <a:r>
                        <a:rPr lang="en-US" altLang="ja-JP" sz="1200" b="0" dirty="0" smtClean="0">
                          <a:solidFill>
                            <a:schemeClr val="tx1"/>
                          </a:solidFill>
                        </a:rPr>
                        <a:t>)</a:t>
                      </a:r>
                      <a:endParaRPr lang="ja-JP" altLang="en-US" sz="1200" b="0" dirty="0" smtClean="0">
                        <a:solidFill>
                          <a:schemeClr val="tx1"/>
                        </a:solidFill>
                      </a:endParaRPr>
                    </a:p>
                  </a:txBody>
                  <a:tcPr/>
                </a:tc>
                <a:tc>
                  <a:txBody>
                    <a:bodyPr/>
                    <a:lstStyle/>
                    <a:p>
                      <a:r>
                        <a:rPr lang="ja-JP" altLang="en-US" sz="1200" b="0" dirty="0" smtClean="0">
                          <a:solidFill>
                            <a:schemeClr val="tx1"/>
                          </a:solidFill>
                        </a:rPr>
                        <a:t>約</a:t>
                      </a:r>
                      <a:r>
                        <a:rPr lang="en-US" altLang="ja-JP" sz="1200" b="0" dirty="0" smtClean="0">
                          <a:solidFill>
                            <a:schemeClr val="tx1"/>
                          </a:solidFill>
                        </a:rPr>
                        <a:t>25</a:t>
                      </a:r>
                      <a:r>
                        <a:rPr lang="ja-JP" altLang="en-US" sz="1200" b="0" dirty="0" smtClean="0">
                          <a:solidFill>
                            <a:schemeClr val="tx1"/>
                          </a:solidFill>
                        </a:rPr>
                        <a:t>分</a:t>
                      </a:r>
                      <a:endParaRPr lang="en-US" altLang="ja-JP" sz="1200" b="0" dirty="0" smtClean="0">
                        <a:solidFill>
                          <a:schemeClr val="tx1"/>
                        </a:solidFill>
                      </a:endParaRPr>
                    </a:p>
                  </a:txBody>
                  <a:tcPr/>
                </a:tc>
                <a:tc>
                  <a:txBody>
                    <a:bodyPr/>
                    <a:lstStyle/>
                    <a:p>
                      <a:r>
                        <a:rPr lang="ja-JP" altLang="en-US" sz="1200" b="0" dirty="0" smtClean="0">
                          <a:solidFill>
                            <a:schemeClr val="tx1"/>
                          </a:solidFill>
                        </a:rPr>
                        <a:t>約</a:t>
                      </a:r>
                      <a:r>
                        <a:rPr lang="en-US" altLang="ja-JP" sz="1200" b="0" dirty="0" smtClean="0">
                          <a:solidFill>
                            <a:schemeClr val="tx1"/>
                          </a:solidFill>
                        </a:rPr>
                        <a:t>45</a:t>
                      </a:r>
                      <a:r>
                        <a:rPr lang="ja-JP" altLang="en-US" sz="1200" b="0" dirty="0" smtClean="0">
                          <a:solidFill>
                            <a:schemeClr val="tx1"/>
                          </a:solidFill>
                        </a:rPr>
                        <a:t>分</a:t>
                      </a:r>
                      <a:endParaRPr lang="en-US" altLang="ja-JP" sz="1200" b="0" dirty="0" smtClean="0">
                        <a:solidFill>
                          <a:schemeClr val="tx1"/>
                        </a:solidFill>
                      </a:endParaRPr>
                    </a:p>
                  </a:txBody>
                  <a:tcPr/>
                </a:tc>
              </a:tr>
              <a:tr h="1881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dirty="0" smtClean="0">
                          <a:solidFill>
                            <a:schemeClr val="tx1"/>
                          </a:solidFill>
                        </a:rPr>
                        <a:t>ﾋｰｽﾛｰ</a:t>
                      </a:r>
                      <a:r>
                        <a:rPr lang="en-US" altLang="ja-JP" sz="1200" b="0" dirty="0" smtClean="0">
                          <a:solidFill>
                            <a:schemeClr val="tx1"/>
                          </a:solidFill>
                        </a:rPr>
                        <a:t>(</a:t>
                      </a:r>
                      <a:r>
                        <a:rPr lang="ja-JP" altLang="en-US" sz="1200" b="0" dirty="0" smtClean="0">
                          <a:solidFill>
                            <a:schemeClr val="tx1"/>
                          </a:solidFill>
                        </a:rPr>
                        <a:t>ﾛﾝﾄﾞﾝ</a:t>
                      </a:r>
                      <a:r>
                        <a:rPr lang="en-US" altLang="ja-JP" sz="1200" b="0" dirty="0" smtClean="0">
                          <a:solidFill>
                            <a:schemeClr val="tx1"/>
                          </a:solidFill>
                        </a:rPr>
                        <a:t>)</a:t>
                      </a:r>
                      <a:endParaRPr lang="ja-JP" altLang="en-US" sz="1200" b="0" dirty="0" smtClean="0">
                        <a:solidFill>
                          <a:schemeClr val="tx1"/>
                        </a:solidFill>
                      </a:endParaRPr>
                    </a:p>
                  </a:txBody>
                  <a:tcPr/>
                </a:tc>
                <a:tc>
                  <a:txBody>
                    <a:bodyPr/>
                    <a:lstStyle/>
                    <a:p>
                      <a:r>
                        <a:rPr lang="ja-JP" altLang="en-US" sz="1200" b="0" dirty="0" smtClean="0">
                          <a:solidFill>
                            <a:schemeClr val="tx1"/>
                          </a:solidFill>
                        </a:rPr>
                        <a:t>約</a:t>
                      </a:r>
                      <a:r>
                        <a:rPr lang="en-US" altLang="ja-JP" sz="1200" b="0" dirty="0" smtClean="0">
                          <a:solidFill>
                            <a:schemeClr val="tx1"/>
                          </a:solidFill>
                        </a:rPr>
                        <a:t>15</a:t>
                      </a:r>
                      <a:r>
                        <a:rPr lang="ja-JP" altLang="en-US" sz="1200" b="0" dirty="0" smtClean="0">
                          <a:solidFill>
                            <a:schemeClr val="tx1"/>
                          </a:solidFill>
                        </a:rPr>
                        <a:t>分</a:t>
                      </a:r>
                      <a:endParaRPr lang="en-US" altLang="ja-JP" sz="1200" b="0" dirty="0" smtClean="0">
                        <a:solidFill>
                          <a:schemeClr val="tx1"/>
                        </a:solidFill>
                      </a:endParaRPr>
                    </a:p>
                  </a:txBody>
                  <a:tcPr/>
                </a:tc>
                <a:tc>
                  <a:txBody>
                    <a:bodyPr/>
                    <a:lstStyle/>
                    <a:p>
                      <a:r>
                        <a:rPr lang="ja-JP" altLang="en-US" sz="1200" b="0" dirty="0" smtClean="0">
                          <a:solidFill>
                            <a:schemeClr val="tx1"/>
                          </a:solidFill>
                        </a:rPr>
                        <a:t>約</a:t>
                      </a:r>
                      <a:r>
                        <a:rPr lang="en-US" altLang="ja-JP" sz="1200" b="0" dirty="0" smtClean="0">
                          <a:solidFill>
                            <a:schemeClr val="tx1"/>
                          </a:solidFill>
                        </a:rPr>
                        <a:t>40</a:t>
                      </a:r>
                      <a:r>
                        <a:rPr lang="ja-JP" altLang="en-US" sz="1200" b="0" dirty="0" smtClean="0">
                          <a:solidFill>
                            <a:schemeClr val="tx1"/>
                          </a:solidFill>
                        </a:rPr>
                        <a:t>分</a:t>
                      </a:r>
                      <a:endParaRPr lang="en-US" altLang="ja-JP" sz="1200" b="0" dirty="0" smtClean="0">
                        <a:solidFill>
                          <a:schemeClr val="tx1"/>
                        </a:solidFill>
                      </a:endParaRPr>
                    </a:p>
                  </a:txBody>
                  <a:tcPr/>
                </a:tc>
              </a:tr>
              <a:tr h="1881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b="0" dirty="0" smtClean="0">
                          <a:solidFill>
                            <a:schemeClr val="tx1"/>
                          </a:solidFill>
                        </a:rPr>
                        <a:t>JFK(</a:t>
                      </a:r>
                      <a:r>
                        <a:rPr lang="ja-JP" altLang="en-US" sz="1200" b="0" dirty="0" smtClean="0">
                          <a:solidFill>
                            <a:schemeClr val="tx1"/>
                          </a:solidFill>
                        </a:rPr>
                        <a:t>ﾆｭｰﾖｰｸ</a:t>
                      </a:r>
                      <a:r>
                        <a:rPr lang="en-US" altLang="ja-JP" sz="1200" b="0" dirty="0" smtClean="0">
                          <a:solidFill>
                            <a:schemeClr val="tx1"/>
                          </a:solidFill>
                        </a:rPr>
                        <a:t>)</a:t>
                      </a:r>
                      <a:endParaRPr lang="ja-JP" altLang="en-US" sz="1200" b="0" dirty="0" smtClean="0">
                        <a:solidFill>
                          <a:schemeClr val="tx1"/>
                        </a:solidFill>
                      </a:endParaRPr>
                    </a:p>
                  </a:txBody>
                  <a:tcPr/>
                </a:tc>
                <a:tc>
                  <a:txBody>
                    <a:bodyPr/>
                    <a:lstStyle/>
                    <a:p>
                      <a:r>
                        <a:rPr lang="ja-JP" altLang="en-US" sz="1200" b="0" dirty="0" smtClean="0">
                          <a:solidFill>
                            <a:schemeClr val="tx1"/>
                          </a:solidFill>
                        </a:rPr>
                        <a:t>約</a:t>
                      </a:r>
                      <a:r>
                        <a:rPr lang="en-US" altLang="ja-JP" sz="1200" b="0" dirty="0" smtClean="0">
                          <a:solidFill>
                            <a:schemeClr val="tx1"/>
                          </a:solidFill>
                        </a:rPr>
                        <a:t>35</a:t>
                      </a:r>
                      <a:r>
                        <a:rPr lang="ja-JP" altLang="en-US" sz="1200" b="0" dirty="0" smtClean="0">
                          <a:solidFill>
                            <a:schemeClr val="tx1"/>
                          </a:solidFill>
                        </a:rPr>
                        <a:t>分</a:t>
                      </a:r>
                      <a:endParaRPr lang="en-US" altLang="ja-JP" sz="1200" b="0" dirty="0" smtClean="0">
                        <a:solidFill>
                          <a:schemeClr val="tx1"/>
                        </a:solidFill>
                      </a:endParaRPr>
                    </a:p>
                  </a:txBody>
                  <a:tcPr/>
                </a:tc>
                <a:tc>
                  <a:txBody>
                    <a:bodyPr/>
                    <a:lstStyle/>
                    <a:p>
                      <a:r>
                        <a:rPr lang="ja-JP" altLang="en-US" sz="1200" b="0" dirty="0" smtClean="0">
                          <a:solidFill>
                            <a:schemeClr val="tx1"/>
                          </a:solidFill>
                        </a:rPr>
                        <a:t>約</a:t>
                      </a:r>
                      <a:r>
                        <a:rPr lang="en-US" altLang="ja-JP" sz="1200" b="0" dirty="0" smtClean="0">
                          <a:solidFill>
                            <a:schemeClr val="tx1"/>
                          </a:solidFill>
                        </a:rPr>
                        <a:t>60</a:t>
                      </a:r>
                      <a:r>
                        <a:rPr lang="ja-JP" altLang="en-US" sz="1200" b="0" dirty="0" smtClean="0">
                          <a:solidFill>
                            <a:schemeClr val="tx1"/>
                          </a:solidFill>
                        </a:rPr>
                        <a:t>分</a:t>
                      </a:r>
                      <a:endParaRPr lang="en-US" altLang="ja-JP" sz="1200" b="0" dirty="0" smtClean="0">
                        <a:solidFill>
                          <a:schemeClr val="tx1"/>
                        </a:solidFill>
                      </a:endParaRPr>
                    </a:p>
                  </a:txBody>
                  <a:tcPr/>
                </a:tc>
              </a:tr>
            </a:tbl>
          </a:graphicData>
        </a:graphic>
      </p:graphicFrame>
      <p:sp>
        <p:nvSpPr>
          <p:cNvPr id="18" name="テキスト ボックス 17"/>
          <p:cNvSpPr txBox="1"/>
          <p:nvPr/>
        </p:nvSpPr>
        <p:spPr>
          <a:xfrm>
            <a:off x="8803486" y="6608385"/>
            <a:ext cx="37702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25</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884142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215991" y="144304"/>
            <a:ext cx="8820505" cy="1844814"/>
          </a:xfrm>
          <a:prstGeom prst="roundRect">
            <a:avLst>
              <a:gd name="adj" fmla="val 6024"/>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関空の外国貨物については、取扱量をみると、</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年は前年比▲</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年は前年比▲</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5.2</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％と減少傾向が続いている。</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endParaRPr lang="en-US" altLang="ja-JP" sz="10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一方、輸出入貿易額の推移をみると、直近の</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年は、前年比</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+12.9%</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となっており、金額ベースでは大幅に増加。「半導体等電子部品」「科学光学機器」「医薬品」など、高付加価値製品が高いシェアを占める</a:t>
            </a:r>
            <a:endPar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215991" y="2291269"/>
            <a:ext cx="4139985" cy="492443"/>
          </a:xfrm>
          <a:prstGeom prst="rect">
            <a:avLst/>
          </a:prstGeom>
        </p:spPr>
        <p:txBody>
          <a:bodyPr wrap="square">
            <a:spAutoFit/>
          </a:bodyPr>
          <a:lstStyle/>
          <a:p>
            <a:pPr marL="177800" indent="-177800"/>
            <a:r>
              <a:rPr lang="ja-JP" altLang="ja-JP" sz="1400" dirty="0" smtClean="0">
                <a:latin typeface="HGPｺﾞｼｯｸE" pitchFamily="50" charset="-128"/>
                <a:ea typeface="HGPｺﾞｼｯｸE" pitchFamily="50" charset="-128"/>
              </a:rPr>
              <a:t>■</a:t>
            </a:r>
            <a:r>
              <a:rPr lang="ja-JP" altLang="en-US" sz="1400" dirty="0" smtClean="0">
                <a:latin typeface="HGPｺﾞｼｯｸE" pitchFamily="50" charset="-128"/>
                <a:ea typeface="HGPｺﾞｼｯｸE" pitchFamily="50" charset="-128"/>
              </a:rPr>
              <a:t>空港別の</a:t>
            </a:r>
            <a:r>
              <a:rPr lang="ja-JP" altLang="en-US" sz="1400" dirty="0">
                <a:latin typeface="HGPｺﾞｼｯｸE" pitchFamily="50" charset="-128"/>
                <a:ea typeface="HGPｺﾞｼｯｸE" pitchFamily="50" charset="-128"/>
              </a:rPr>
              <a:t>外国</a:t>
            </a:r>
            <a:r>
              <a:rPr lang="ja-JP" altLang="en-US" sz="1400" dirty="0" smtClean="0">
                <a:latin typeface="HGPｺﾞｼｯｸE" pitchFamily="50" charset="-128"/>
                <a:ea typeface="HGPｺﾞｼｯｸE" pitchFamily="50" charset="-128"/>
              </a:rPr>
              <a:t>貨物取扱量推移（関空・</a:t>
            </a:r>
            <a:r>
              <a:rPr lang="ja-JP" altLang="en-US" sz="1400" dirty="0">
                <a:latin typeface="HGPｺﾞｼｯｸE" pitchFamily="50" charset="-128"/>
                <a:ea typeface="HGPｺﾞｼｯｸE" pitchFamily="50" charset="-128"/>
              </a:rPr>
              <a:t>中部</a:t>
            </a:r>
            <a:r>
              <a:rPr lang="ja-JP" altLang="en-US" sz="1400" dirty="0" smtClean="0">
                <a:latin typeface="HGPｺﾞｼｯｸE" pitchFamily="50" charset="-128"/>
                <a:ea typeface="HGPｺﾞｼｯｸE" pitchFamily="50" charset="-128"/>
              </a:rPr>
              <a:t>・成田）</a:t>
            </a:r>
            <a:endParaRPr lang="en-US" altLang="ja-JP" sz="1400" dirty="0" smtClean="0">
              <a:latin typeface="HGPｺﾞｼｯｸE" pitchFamily="50" charset="-128"/>
              <a:ea typeface="HGPｺﾞｼｯｸE" pitchFamily="50" charset="-128"/>
            </a:endParaRPr>
          </a:p>
          <a:p>
            <a:pPr marL="177800" indent="-177800"/>
            <a:r>
              <a:rPr lang="ja-JP" altLang="en-US" sz="1200" dirty="0" smtClean="0">
                <a:latin typeface="HGPｺﾞｼｯｸE" pitchFamily="50" charset="-128"/>
                <a:ea typeface="HGPｺﾞｼｯｸE" pitchFamily="50" charset="-128"/>
              </a:rPr>
              <a:t>（出典：税関資料より大阪府</a:t>
            </a:r>
            <a:r>
              <a:rPr lang="ja-JP" altLang="en-US" sz="1200" dirty="0">
                <a:latin typeface="HGPｺﾞｼｯｸE" pitchFamily="50" charset="-128"/>
                <a:ea typeface="HGPｺﾞｼｯｸE" pitchFamily="50" charset="-128"/>
              </a:rPr>
              <a:t>企画室</a:t>
            </a:r>
            <a:r>
              <a:rPr lang="ja-JP" altLang="en-US" sz="1200" dirty="0" smtClean="0">
                <a:latin typeface="HGPｺﾞｼｯｸE" pitchFamily="50" charset="-128"/>
                <a:ea typeface="HGPｺﾞｼｯｸE" pitchFamily="50" charset="-128"/>
              </a:rPr>
              <a:t>作成）　　　（単位：万トン）</a:t>
            </a:r>
            <a:endParaRPr lang="en-US" altLang="ja-JP" sz="1400" dirty="0" smtClean="0">
              <a:latin typeface="HGPｺﾞｼｯｸE" pitchFamily="50" charset="-128"/>
              <a:ea typeface="HGPｺﾞｼｯｸE"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4233062824"/>
              </p:ext>
            </p:extLst>
          </p:nvPr>
        </p:nvGraphicFramePr>
        <p:xfrm>
          <a:off x="107504" y="2755367"/>
          <a:ext cx="4265871" cy="1645920"/>
        </p:xfrm>
        <a:graphic>
          <a:graphicData uri="http://schemas.openxmlformats.org/drawingml/2006/table">
            <a:tbl>
              <a:tblPr firstRow="1" bandRow="1">
                <a:tableStyleId>{5C22544A-7EE6-4342-B048-85BDC9FD1C3A}</a:tableStyleId>
              </a:tblPr>
              <a:tblGrid>
                <a:gridCol w="1200727"/>
                <a:gridCol w="644843"/>
                <a:gridCol w="857567"/>
                <a:gridCol w="775017"/>
                <a:gridCol w="787717"/>
              </a:tblGrid>
              <a:tr h="199850">
                <a:tc>
                  <a:txBody>
                    <a:bodyPr/>
                    <a:lstStyle/>
                    <a:p>
                      <a:endParaRPr kumimoji="1" lang="ja-JP" altLang="en-US" sz="1200" dirty="0">
                        <a:solidFill>
                          <a:schemeClr val="bg1"/>
                        </a:solidFill>
                        <a:latin typeface="HGPｺﾞｼｯｸE" pitchFamily="50" charset="-128"/>
                        <a:ea typeface="HGPｺﾞｼｯｸE" pitchFamily="50" charset="-128"/>
                      </a:endParaRPr>
                    </a:p>
                  </a:txBody>
                  <a:tcPr/>
                </a:tc>
                <a:tc>
                  <a:txBody>
                    <a:bodyPr/>
                    <a:lstStyle/>
                    <a:p>
                      <a:pPr algn="ctr"/>
                      <a:r>
                        <a:rPr kumimoji="1" lang="en-US" altLang="ja-JP" sz="1200" dirty="0" smtClean="0">
                          <a:solidFill>
                            <a:schemeClr val="bg1"/>
                          </a:solidFill>
                          <a:latin typeface="HGPｺﾞｼｯｸE" pitchFamily="50" charset="-128"/>
                          <a:ea typeface="HGPｺﾞｼｯｸE" pitchFamily="50" charset="-128"/>
                        </a:rPr>
                        <a:t>H22</a:t>
                      </a:r>
                      <a:r>
                        <a:rPr kumimoji="1" lang="ja-JP" altLang="en-US" sz="1200" dirty="0" smtClean="0">
                          <a:solidFill>
                            <a:schemeClr val="bg1"/>
                          </a:solidFill>
                          <a:latin typeface="HGPｺﾞｼｯｸE" pitchFamily="50" charset="-128"/>
                          <a:ea typeface="HGPｺﾞｼｯｸE" pitchFamily="50" charset="-128"/>
                        </a:rPr>
                        <a:t>年</a:t>
                      </a:r>
                      <a:endParaRPr kumimoji="1" lang="ja-JP" altLang="en-US" sz="1200" dirty="0">
                        <a:solidFill>
                          <a:schemeClr val="bg1"/>
                        </a:solidFill>
                        <a:latin typeface="HGPｺﾞｼｯｸE" pitchFamily="50" charset="-128"/>
                        <a:ea typeface="HGPｺﾞｼｯｸE" pitchFamily="50" charset="-128"/>
                      </a:endParaRPr>
                    </a:p>
                  </a:txBody>
                  <a:tcPr/>
                </a:tc>
                <a:tc>
                  <a:txBody>
                    <a:bodyPr/>
                    <a:lstStyle/>
                    <a:p>
                      <a:pPr algn="ctr"/>
                      <a:r>
                        <a:rPr kumimoji="1" lang="en-US" altLang="ja-JP" sz="1200" dirty="0" smtClean="0">
                          <a:solidFill>
                            <a:schemeClr val="bg1"/>
                          </a:solidFill>
                          <a:latin typeface="HGPｺﾞｼｯｸE" pitchFamily="50" charset="-128"/>
                          <a:ea typeface="HGPｺﾞｼｯｸE" pitchFamily="50" charset="-128"/>
                        </a:rPr>
                        <a:t>H23</a:t>
                      </a:r>
                      <a:r>
                        <a:rPr kumimoji="1" lang="ja-JP" altLang="en-US" sz="1200" dirty="0" smtClean="0">
                          <a:solidFill>
                            <a:schemeClr val="bg1"/>
                          </a:solidFill>
                          <a:latin typeface="HGPｺﾞｼｯｸE" pitchFamily="50" charset="-128"/>
                          <a:ea typeface="HGPｺﾞｼｯｸE" pitchFamily="50" charset="-128"/>
                        </a:rPr>
                        <a:t>年</a:t>
                      </a:r>
                      <a:endParaRPr kumimoji="1" lang="ja-JP" altLang="en-US" sz="1200" dirty="0">
                        <a:solidFill>
                          <a:schemeClr val="bg1"/>
                        </a:solidFill>
                        <a:latin typeface="HGPｺﾞｼｯｸE" pitchFamily="50" charset="-128"/>
                        <a:ea typeface="HGPｺﾞｼｯｸE" pitchFamily="50" charset="-128"/>
                      </a:endParaRPr>
                    </a:p>
                  </a:txBody>
                  <a:tcPr/>
                </a:tc>
                <a:tc>
                  <a:txBody>
                    <a:bodyPr/>
                    <a:lstStyle/>
                    <a:p>
                      <a:pPr algn="ctr"/>
                      <a:r>
                        <a:rPr kumimoji="1" lang="en-US" altLang="ja-JP" sz="1200" dirty="0" smtClean="0">
                          <a:solidFill>
                            <a:schemeClr val="bg1"/>
                          </a:solidFill>
                          <a:latin typeface="HGPｺﾞｼｯｸE" pitchFamily="50" charset="-128"/>
                          <a:ea typeface="HGPｺﾞｼｯｸE" pitchFamily="50" charset="-128"/>
                        </a:rPr>
                        <a:t>H24</a:t>
                      </a:r>
                      <a:r>
                        <a:rPr kumimoji="1" lang="ja-JP" altLang="en-US" sz="1200" dirty="0" smtClean="0">
                          <a:solidFill>
                            <a:schemeClr val="bg1"/>
                          </a:solidFill>
                          <a:latin typeface="HGPｺﾞｼｯｸE" pitchFamily="50" charset="-128"/>
                          <a:ea typeface="HGPｺﾞｼｯｸE" pitchFamily="50" charset="-128"/>
                        </a:rPr>
                        <a:t>年</a:t>
                      </a:r>
                      <a:endParaRPr kumimoji="1" lang="ja-JP" altLang="en-US" sz="1200" dirty="0">
                        <a:solidFill>
                          <a:schemeClr val="bg1"/>
                        </a:solidFill>
                        <a:latin typeface="HGPｺﾞｼｯｸE" pitchFamily="50" charset="-128"/>
                        <a:ea typeface="HGPｺﾞｼｯｸE" pitchFamily="50" charset="-128"/>
                      </a:endParaRPr>
                    </a:p>
                  </a:txBody>
                  <a:tcPr/>
                </a:tc>
                <a:tc>
                  <a:txBody>
                    <a:bodyPr/>
                    <a:lstStyle/>
                    <a:p>
                      <a:pPr algn="ctr"/>
                      <a:r>
                        <a:rPr kumimoji="1" lang="en-US" altLang="ja-JP" sz="1200" dirty="0" smtClean="0">
                          <a:solidFill>
                            <a:schemeClr val="bg1"/>
                          </a:solidFill>
                          <a:latin typeface="HGPｺﾞｼｯｸE" pitchFamily="50" charset="-128"/>
                          <a:ea typeface="HGPｺﾞｼｯｸE" pitchFamily="50" charset="-128"/>
                        </a:rPr>
                        <a:t>H25</a:t>
                      </a:r>
                      <a:r>
                        <a:rPr kumimoji="1" lang="ja-JP" altLang="en-US" sz="1200" dirty="0" smtClean="0">
                          <a:solidFill>
                            <a:schemeClr val="bg1"/>
                          </a:solidFill>
                          <a:latin typeface="HGPｺﾞｼｯｸE" pitchFamily="50" charset="-128"/>
                          <a:ea typeface="HGPｺﾞｼｯｸE" pitchFamily="50" charset="-128"/>
                        </a:rPr>
                        <a:t>年</a:t>
                      </a:r>
                      <a:endParaRPr kumimoji="1" lang="ja-JP" altLang="en-US" sz="1200" dirty="0">
                        <a:solidFill>
                          <a:schemeClr val="bg1"/>
                        </a:solidFill>
                        <a:latin typeface="HGPｺﾞｼｯｸE" pitchFamily="50" charset="-128"/>
                        <a:ea typeface="HGPｺﾞｼｯｸE" pitchFamily="50" charset="-128"/>
                      </a:endParaRPr>
                    </a:p>
                  </a:txBody>
                  <a:tcPr/>
                </a:tc>
              </a:tr>
              <a:tr h="188107">
                <a:tc>
                  <a:txBody>
                    <a:bodyPr/>
                    <a:lstStyle/>
                    <a:p>
                      <a:r>
                        <a:rPr kumimoji="1" lang="ja-JP" altLang="en-US" sz="1200" dirty="0" smtClean="0">
                          <a:solidFill>
                            <a:schemeClr val="tx1"/>
                          </a:solidFill>
                          <a:latin typeface="HGPｺﾞｼｯｸE" pitchFamily="50" charset="-128"/>
                          <a:ea typeface="HGPｺﾞｼｯｸE" pitchFamily="50" charset="-128"/>
                        </a:rPr>
                        <a:t>関西国際空港</a:t>
                      </a:r>
                      <a:endParaRPr kumimoji="1" lang="en-US" altLang="ja-JP" sz="1200" dirty="0" smtClean="0">
                        <a:solidFill>
                          <a:schemeClr val="tx1"/>
                        </a:solidFill>
                        <a:latin typeface="HGPｺﾞｼｯｸE" pitchFamily="50" charset="-128"/>
                        <a:ea typeface="HGPｺﾞｼｯｸE" pitchFamily="50" charset="-128"/>
                      </a:endParaRPr>
                    </a:p>
                    <a:p>
                      <a:pPr algn="r"/>
                      <a:r>
                        <a:rPr kumimoji="1" lang="en-US" altLang="ja-JP" sz="1200" dirty="0" smtClean="0">
                          <a:solidFill>
                            <a:schemeClr val="tx1"/>
                          </a:solidFill>
                          <a:latin typeface="HGPｺﾞｼｯｸE" pitchFamily="50" charset="-128"/>
                          <a:ea typeface="HGPｺﾞｼｯｸE" pitchFamily="50" charset="-128"/>
                        </a:rPr>
                        <a:t>(</a:t>
                      </a:r>
                      <a:r>
                        <a:rPr kumimoji="1" lang="ja-JP" altLang="en-US" sz="1200" dirty="0" smtClean="0">
                          <a:solidFill>
                            <a:schemeClr val="tx1"/>
                          </a:solidFill>
                          <a:latin typeface="HGPｺﾞｼｯｸE" pitchFamily="50" charset="-128"/>
                          <a:ea typeface="HGPｺﾞｼｯｸE" pitchFamily="50" charset="-128"/>
                        </a:rPr>
                        <a:t>対前年比</a:t>
                      </a:r>
                      <a:r>
                        <a:rPr kumimoji="1" lang="en-US" altLang="ja-JP" sz="1200" dirty="0" smtClean="0">
                          <a:solidFill>
                            <a:schemeClr val="tx1"/>
                          </a:solidFill>
                          <a:latin typeface="HGPｺﾞｼｯｸE" pitchFamily="50" charset="-128"/>
                          <a:ea typeface="HGPｺﾞｼｯｸE" pitchFamily="50" charset="-128"/>
                        </a:rPr>
                        <a:t>)</a:t>
                      </a:r>
                      <a:endParaRPr kumimoji="1" lang="ja-JP" altLang="en-US" sz="1200" dirty="0">
                        <a:solidFill>
                          <a:schemeClr val="tx1"/>
                        </a:solidFill>
                        <a:latin typeface="HGPｺﾞｼｯｸE" pitchFamily="50" charset="-128"/>
                        <a:ea typeface="HGPｺﾞｼｯｸE" pitchFamily="50" charset="-128"/>
                      </a:endParaRPr>
                    </a:p>
                  </a:txBody>
                  <a:tcPr/>
                </a:tc>
                <a:tc>
                  <a:txBody>
                    <a:bodyPr/>
                    <a:lstStyle/>
                    <a:p>
                      <a:pPr algn="r"/>
                      <a:r>
                        <a:rPr kumimoji="1" lang="en-US" altLang="ja-JP" sz="1200" b="1" dirty="0" smtClean="0">
                          <a:solidFill>
                            <a:schemeClr val="tx1"/>
                          </a:solidFill>
                          <a:latin typeface="HGPｺﾞｼｯｸE" pitchFamily="50" charset="-128"/>
                          <a:ea typeface="HGPｺﾞｼｯｸE" pitchFamily="50" charset="-128"/>
                        </a:rPr>
                        <a:t>70.2</a:t>
                      </a:r>
                      <a:endParaRPr kumimoji="1" lang="ja-JP" altLang="en-US" sz="1200" b="1" dirty="0">
                        <a:solidFill>
                          <a:schemeClr val="tx1"/>
                        </a:solidFill>
                        <a:latin typeface="HGPｺﾞｼｯｸE" pitchFamily="50" charset="-128"/>
                        <a:ea typeface="HGPｺﾞｼｯｸE" pitchFamily="50" charset="-128"/>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b="1" dirty="0" smtClean="0">
                          <a:solidFill>
                            <a:schemeClr val="tx1"/>
                          </a:solidFill>
                          <a:latin typeface="HGPｺﾞｼｯｸE" pitchFamily="50" charset="-128"/>
                          <a:ea typeface="HGPｺﾞｼｯｸE" pitchFamily="50" charset="-128"/>
                        </a:rPr>
                        <a:t>68.5</a:t>
                      </a:r>
                    </a:p>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solidFill>
                            <a:schemeClr val="tx1"/>
                          </a:solidFill>
                          <a:latin typeface="HGPｺﾞｼｯｸE" pitchFamily="50" charset="-128"/>
                          <a:ea typeface="HGPｺﾞｼｯｸE" pitchFamily="50" charset="-128"/>
                        </a:rPr>
                        <a:t>(</a:t>
                      </a:r>
                      <a:r>
                        <a:rPr kumimoji="1" lang="ja-JP" altLang="en-US" sz="1200" b="0" dirty="0" smtClean="0">
                          <a:solidFill>
                            <a:schemeClr val="tx1"/>
                          </a:solidFill>
                          <a:latin typeface="HGPｺﾞｼｯｸE" pitchFamily="50" charset="-128"/>
                          <a:ea typeface="HGPｺﾞｼｯｸE" pitchFamily="50" charset="-128"/>
                        </a:rPr>
                        <a:t>▲</a:t>
                      </a:r>
                      <a:r>
                        <a:rPr kumimoji="1" lang="en-US" altLang="ja-JP" sz="1200" b="0" dirty="0" smtClean="0">
                          <a:solidFill>
                            <a:schemeClr val="tx1"/>
                          </a:solidFill>
                          <a:latin typeface="HGPｺﾞｼｯｸE" pitchFamily="50" charset="-128"/>
                          <a:ea typeface="HGPｺﾞｼｯｸE" pitchFamily="50" charset="-128"/>
                        </a:rPr>
                        <a:t>2.4%)</a:t>
                      </a:r>
                      <a:endParaRPr kumimoji="1" lang="ja-JP" altLang="en-US" sz="1200" b="0" dirty="0" smtClean="0">
                        <a:solidFill>
                          <a:schemeClr val="tx1"/>
                        </a:solidFill>
                        <a:latin typeface="HGPｺﾞｼｯｸE" pitchFamily="50" charset="-128"/>
                        <a:ea typeface="HGPｺﾞｼｯｸE" pitchFamily="50" charset="-128"/>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b="1" dirty="0" smtClean="0">
                          <a:solidFill>
                            <a:schemeClr val="tx1"/>
                          </a:solidFill>
                          <a:latin typeface="HGPｺﾞｼｯｸE" pitchFamily="50" charset="-128"/>
                          <a:ea typeface="HGPｺﾞｼｯｸE" pitchFamily="50" charset="-128"/>
                        </a:rPr>
                        <a:t>67.1</a:t>
                      </a:r>
                    </a:p>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solidFill>
                            <a:schemeClr val="tx1"/>
                          </a:solidFill>
                          <a:latin typeface="HGPｺﾞｼｯｸE" pitchFamily="50" charset="-128"/>
                          <a:ea typeface="HGPｺﾞｼｯｸE" pitchFamily="50" charset="-128"/>
                        </a:rPr>
                        <a:t>(</a:t>
                      </a:r>
                      <a:r>
                        <a:rPr kumimoji="1" lang="ja-JP" altLang="en-US" sz="1200" b="0" dirty="0" smtClean="0">
                          <a:solidFill>
                            <a:schemeClr val="tx1"/>
                          </a:solidFill>
                          <a:latin typeface="HGPｺﾞｼｯｸE" pitchFamily="50" charset="-128"/>
                          <a:ea typeface="HGPｺﾞｼｯｸE" pitchFamily="50" charset="-128"/>
                        </a:rPr>
                        <a:t>▲</a:t>
                      </a:r>
                      <a:r>
                        <a:rPr kumimoji="1" lang="en-US" altLang="ja-JP" sz="1200" b="0" dirty="0" smtClean="0">
                          <a:solidFill>
                            <a:schemeClr val="tx1"/>
                          </a:solidFill>
                          <a:latin typeface="HGPｺﾞｼｯｸE" pitchFamily="50" charset="-128"/>
                          <a:ea typeface="HGPｺﾞｼｯｸE" pitchFamily="50" charset="-128"/>
                        </a:rPr>
                        <a:t>2.1%)</a:t>
                      </a:r>
                      <a:endParaRPr kumimoji="1" lang="ja-JP" altLang="en-US" sz="1200" b="0" dirty="0" smtClean="0">
                        <a:solidFill>
                          <a:schemeClr val="tx1"/>
                        </a:solidFill>
                        <a:latin typeface="HGPｺﾞｼｯｸE" pitchFamily="50" charset="-128"/>
                        <a:ea typeface="HGPｺﾞｼｯｸE" pitchFamily="50" charset="-128"/>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b="1" dirty="0" smtClean="0">
                          <a:solidFill>
                            <a:schemeClr val="tx1"/>
                          </a:solidFill>
                          <a:latin typeface="HGPｺﾞｼｯｸE" pitchFamily="50" charset="-128"/>
                          <a:ea typeface="HGPｺﾞｼｯｸE" pitchFamily="50" charset="-128"/>
                        </a:rPr>
                        <a:t>63.6</a:t>
                      </a:r>
                    </a:p>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solidFill>
                            <a:schemeClr val="tx1"/>
                          </a:solidFill>
                          <a:latin typeface="HGPｺﾞｼｯｸE" pitchFamily="50" charset="-128"/>
                          <a:ea typeface="HGPｺﾞｼｯｸE" pitchFamily="50" charset="-128"/>
                        </a:rPr>
                        <a:t>(</a:t>
                      </a:r>
                      <a:r>
                        <a:rPr kumimoji="1" lang="ja-JP" altLang="en-US" sz="1200" b="0" dirty="0" smtClean="0">
                          <a:solidFill>
                            <a:schemeClr val="tx1"/>
                          </a:solidFill>
                          <a:latin typeface="HGPｺﾞｼｯｸE" pitchFamily="50" charset="-128"/>
                          <a:ea typeface="HGPｺﾞｼｯｸE" pitchFamily="50" charset="-128"/>
                        </a:rPr>
                        <a:t>▲</a:t>
                      </a:r>
                      <a:r>
                        <a:rPr kumimoji="1" lang="en-US" altLang="ja-JP" sz="1200" b="0" dirty="0" smtClean="0">
                          <a:solidFill>
                            <a:schemeClr val="tx1"/>
                          </a:solidFill>
                          <a:latin typeface="HGPｺﾞｼｯｸE" pitchFamily="50" charset="-128"/>
                          <a:ea typeface="HGPｺﾞｼｯｸE" pitchFamily="50" charset="-128"/>
                        </a:rPr>
                        <a:t>5.2%)</a:t>
                      </a:r>
                      <a:endParaRPr kumimoji="1" lang="ja-JP" altLang="en-US" sz="1200" b="0" dirty="0" smtClean="0">
                        <a:solidFill>
                          <a:schemeClr val="tx1"/>
                        </a:solidFill>
                        <a:latin typeface="HGPｺﾞｼｯｸE" pitchFamily="50" charset="-128"/>
                        <a:ea typeface="HGPｺﾞｼｯｸE" pitchFamily="50" charset="-128"/>
                      </a:endParaRPr>
                    </a:p>
                  </a:txBody>
                  <a:tcPr/>
                </a:tc>
              </a:tr>
              <a:tr h="188107">
                <a:tc>
                  <a:txBody>
                    <a:bodyPr/>
                    <a:lstStyle/>
                    <a:p>
                      <a:r>
                        <a:rPr kumimoji="1" lang="ja-JP" altLang="en-US" sz="1200" dirty="0" smtClean="0">
                          <a:solidFill>
                            <a:schemeClr val="tx1"/>
                          </a:solidFill>
                          <a:latin typeface="HGPｺﾞｼｯｸE" pitchFamily="50" charset="-128"/>
                          <a:ea typeface="HGPｺﾞｼｯｸE" pitchFamily="50" charset="-128"/>
                        </a:rPr>
                        <a:t>中部国際空港</a:t>
                      </a:r>
                      <a:endParaRPr kumimoji="1" lang="en-US" altLang="ja-JP" sz="1200" dirty="0" smtClean="0">
                        <a:solidFill>
                          <a:schemeClr val="tx1"/>
                        </a:solidFill>
                        <a:latin typeface="HGPｺﾞｼｯｸE" pitchFamily="50" charset="-128"/>
                        <a:ea typeface="HGPｺﾞｼｯｸE" pitchFamily="50" charset="-128"/>
                      </a:endParaRPr>
                    </a:p>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latin typeface="HGPｺﾞｼｯｸE" pitchFamily="50" charset="-128"/>
                          <a:ea typeface="HGPｺﾞｼｯｸE" pitchFamily="50" charset="-128"/>
                        </a:rPr>
                        <a:t>(</a:t>
                      </a:r>
                      <a:r>
                        <a:rPr kumimoji="1" lang="ja-JP" altLang="en-US" sz="1200" dirty="0" smtClean="0">
                          <a:solidFill>
                            <a:schemeClr val="tx1"/>
                          </a:solidFill>
                          <a:latin typeface="HGPｺﾞｼｯｸE" pitchFamily="50" charset="-128"/>
                          <a:ea typeface="HGPｺﾞｼｯｸE" pitchFamily="50" charset="-128"/>
                        </a:rPr>
                        <a:t>対前年比</a:t>
                      </a:r>
                      <a:r>
                        <a:rPr kumimoji="1" lang="en-US" altLang="ja-JP" sz="1200" dirty="0" smtClean="0">
                          <a:solidFill>
                            <a:schemeClr val="tx1"/>
                          </a:solidFill>
                          <a:latin typeface="HGPｺﾞｼｯｸE" pitchFamily="50" charset="-128"/>
                          <a:ea typeface="HGPｺﾞｼｯｸE" pitchFamily="50" charset="-128"/>
                        </a:rPr>
                        <a:t>)</a:t>
                      </a:r>
                      <a:endParaRPr kumimoji="1" lang="ja-JP" altLang="en-US" sz="1200" dirty="0" smtClean="0">
                        <a:solidFill>
                          <a:schemeClr val="tx1"/>
                        </a:solidFill>
                        <a:latin typeface="HGPｺﾞｼｯｸE" pitchFamily="50" charset="-128"/>
                        <a:ea typeface="HGPｺﾞｼｯｸE" pitchFamily="50" charset="-128"/>
                      </a:endParaRPr>
                    </a:p>
                  </a:txBody>
                  <a:tcPr/>
                </a:tc>
                <a:tc>
                  <a:txBody>
                    <a:bodyPr/>
                    <a:lstStyle/>
                    <a:p>
                      <a:pPr algn="r"/>
                      <a:r>
                        <a:rPr kumimoji="1" lang="en-US" altLang="ja-JP" sz="1200" b="1" dirty="0" smtClean="0">
                          <a:solidFill>
                            <a:schemeClr val="tx1"/>
                          </a:solidFill>
                          <a:latin typeface="HGPｺﾞｼｯｸE" pitchFamily="50" charset="-128"/>
                          <a:ea typeface="HGPｺﾞｼｯｸE" pitchFamily="50" charset="-128"/>
                        </a:rPr>
                        <a:t>12.0</a:t>
                      </a:r>
                      <a:endParaRPr kumimoji="1" lang="ja-JP" altLang="en-US" sz="1200" b="1" dirty="0">
                        <a:solidFill>
                          <a:schemeClr val="tx1"/>
                        </a:solidFill>
                        <a:latin typeface="HGPｺﾞｼｯｸE" pitchFamily="50" charset="-128"/>
                        <a:ea typeface="HGPｺﾞｼｯｸE" pitchFamily="50" charset="-128"/>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b="1" dirty="0" smtClean="0">
                          <a:solidFill>
                            <a:schemeClr val="tx1"/>
                          </a:solidFill>
                          <a:latin typeface="HGPｺﾞｼｯｸE" pitchFamily="50" charset="-128"/>
                          <a:ea typeface="HGPｺﾞｼｯｸE" pitchFamily="50" charset="-128"/>
                        </a:rPr>
                        <a:t>11.3</a:t>
                      </a:r>
                    </a:p>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solidFill>
                            <a:schemeClr val="tx1"/>
                          </a:solidFill>
                          <a:latin typeface="HGPｺﾞｼｯｸE" pitchFamily="50" charset="-128"/>
                          <a:ea typeface="HGPｺﾞｼｯｸE" pitchFamily="50" charset="-128"/>
                        </a:rPr>
                        <a:t>(</a:t>
                      </a:r>
                      <a:r>
                        <a:rPr kumimoji="1" lang="ja-JP" altLang="en-US" sz="1200" b="0" dirty="0" smtClean="0">
                          <a:solidFill>
                            <a:schemeClr val="tx1"/>
                          </a:solidFill>
                          <a:latin typeface="HGPｺﾞｼｯｸE" pitchFamily="50" charset="-128"/>
                          <a:ea typeface="HGPｺﾞｼｯｸE" pitchFamily="50" charset="-128"/>
                        </a:rPr>
                        <a:t>▲</a:t>
                      </a:r>
                      <a:r>
                        <a:rPr kumimoji="1" lang="en-US" altLang="ja-JP" sz="1200" b="0" dirty="0" smtClean="0">
                          <a:solidFill>
                            <a:schemeClr val="tx1"/>
                          </a:solidFill>
                          <a:latin typeface="HGPｺﾞｼｯｸE" pitchFamily="50" charset="-128"/>
                          <a:ea typeface="HGPｺﾞｼｯｸE" pitchFamily="50" charset="-128"/>
                        </a:rPr>
                        <a:t>5.2%)</a:t>
                      </a:r>
                      <a:endParaRPr kumimoji="1" lang="ja-JP" altLang="en-US" sz="1200" b="0" dirty="0" smtClean="0">
                        <a:solidFill>
                          <a:schemeClr val="tx1"/>
                        </a:solidFill>
                        <a:latin typeface="HGPｺﾞｼｯｸE" pitchFamily="50" charset="-128"/>
                        <a:ea typeface="HGPｺﾞｼｯｸE" pitchFamily="50" charset="-128"/>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b="1" dirty="0" smtClean="0">
                          <a:solidFill>
                            <a:schemeClr val="tx1"/>
                          </a:solidFill>
                          <a:latin typeface="HGPｺﾞｼｯｸE" pitchFamily="50" charset="-128"/>
                          <a:ea typeface="HGPｺﾞｼｯｸE" pitchFamily="50" charset="-128"/>
                        </a:rPr>
                        <a:t>11.2</a:t>
                      </a:r>
                    </a:p>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solidFill>
                            <a:schemeClr val="tx1"/>
                          </a:solidFill>
                          <a:latin typeface="HGPｺﾞｼｯｸE" pitchFamily="50" charset="-128"/>
                          <a:ea typeface="HGPｺﾞｼｯｸE" pitchFamily="50" charset="-128"/>
                        </a:rPr>
                        <a:t>(</a:t>
                      </a:r>
                      <a:r>
                        <a:rPr kumimoji="1" lang="ja-JP" altLang="en-US" sz="1200" b="0" dirty="0" smtClean="0">
                          <a:solidFill>
                            <a:schemeClr val="tx1"/>
                          </a:solidFill>
                          <a:latin typeface="HGPｺﾞｼｯｸE" pitchFamily="50" charset="-128"/>
                          <a:ea typeface="HGPｺﾞｼｯｸE" pitchFamily="50" charset="-128"/>
                        </a:rPr>
                        <a:t>▲</a:t>
                      </a:r>
                      <a:r>
                        <a:rPr kumimoji="1" lang="en-US" altLang="ja-JP" sz="1200" b="0" dirty="0" smtClean="0">
                          <a:solidFill>
                            <a:schemeClr val="tx1"/>
                          </a:solidFill>
                          <a:latin typeface="HGPｺﾞｼｯｸE" pitchFamily="50" charset="-128"/>
                          <a:ea typeface="HGPｺﾞｼｯｸE" pitchFamily="50" charset="-128"/>
                        </a:rPr>
                        <a:t>1.2%)</a:t>
                      </a:r>
                      <a:endParaRPr kumimoji="1" lang="ja-JP" altLang="en-US" sz="1200" b="0" dirty="0" smtClean="0">
                        <a:solidFill>
                          <a:schemeClr val="tx1"/>
                        </a:solidFill>
                        <a:latin typeface="HGPｺﾞｼｯｸE" pitchFamily="50" charset="-128"/>
                        <a:ea typeface="HGPｺﾞｼｯｸE" pitchFamily="50" charset="-128"/>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b="1" dirty="0" smtClean="0">
                          <a:solidFill>
                            <a:schemeClr val="tx1"/>
                          </a:solidFill>
                          <a:latin typeface="HGPｺﾞｼｯｸE" pitchFamily="50" charset="-128"/>
                          <a:ea typeface="HGPｺﾞｼｯｸE" pitchFamily="50" charset="-128"/>
                        </a:rPr>
                        <a:t>13.2</a:t>
                      </a:r>
                    </a:p>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solidFill>
                            <a:schemeClr val="tx1"/>
                          </a:solidFill>
                          <a:latin typeface="HGPｺﾞｼｯｸE" pitchFamily="50" charset="-128"/>
                          <a:ea typeface="HGPｺﾞｼｯｸE" pitchFamily="50" charset="-128"/>
                        </a:rPr>
                        <a:t>(+18.0%)</a:t>
                      </a:r>
                      <a:endParaRPr kumimoji="1" lang="ja-JP" altLang="en-US" sz="1200" b="0" dirty="0" smtClean="0">
                        <a:solidFill>
                          <a:schemeClr val="tx1"/>
                        </a:solidFill>
                        <a:latin typeface="HGPｺﾞｼｯｸE" pitchFamily="50" charset="-128"/>
                        <a:ea typeface="HGPｺﾞｼｯｸE" pitchFamily="50" charset="-128"/>
                      </a:endParaRPr>
                    </a:p>
                  </a:txBody>
                  <a:tcPr/>
                </a:tc>
              </a:tr>
              <a:tr h="188107">
                <a:tc>
                  <a:txBody>
                    <a:bodyPr/>
                    <a:lstStyle/>
                    <a:p>
                      <a:r>
                        <a:rPr kumimoji="1" lang="ja-JP" altLang="en-US" sz="1200" dirty="0" smtClean="0">
                          <a:solidFill>
                            <a:schemeClr val="tx1"/>
                          </a:solidFill>
                          <a:latin typeface="HGPｺﾞｼｯｸE" pitchFamily="50" charset="-128"/>
                          <a:ea typeface="HGPｺﾞｼｯｸE" pitchFamily="50" charset="-128"/>
                        </a:rPr>
                        <a:t>成田国際空港</a:t>
                      </a:r>
                      <a:endParaRPr kumimoji="1" lang="en-US" altLang="ja-JP" sz="1200" dirty="0" smtClean="0">
                        <a:solidFill>
                          <a:schemeClr val="tx1"/>
                        </a:solidFill>
                        <a:latin typeface="HGPｺﾞｼｯｸE" pitchFamily="50" charset="-128"/>
                        <a:ea typeface="HGPｺﾞｼｯｸE" pitchFamily="50" charset="-128"/>
                      </a:endParaRPr>
                    </a:p>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latin typeface="HGPｺﾞｼｯｸE" pitchFamily="50" charset="-128"/>
                          <a:ea typeface="HGPｺﾞｼｯｸE" pitchFamily="50" charset="-128"/>
                        </a:rPr>
                        <a:t>(</a:t>
                      </a:r>
                      <a:r>
                        <a:rPr kumimoji="1" lang="ja-JP" altLang="en-US" sz="1200" dirty="0" smtClean="0">
                          <a:solidFill>
                            <a:schemeClr val="tx1"/>
                          </a:solidFill>
                          <a:latin typeface="HGPｺﾞｼｯｸE" pitchFamily="50" charset="-128"/>
                          <a:ea typeface="HGPｺﾞｼｯｸE" pitchFamily="50" charset="-128"/>
                        </a:rPr>
                        <a:t>対前年比</a:t>
                      </a:r>
                      <a:r>
                        <a:rPr kumimoji="1" lang="en-US" altLang="ja-JP" sz="1200" dirty="0" smtClean="0">
                          <a:solidFill>
                            <a:schemeClr val="tx1"/>
                          </a:solidFill>
                          <a:latin typeface="HGPｺﾞｼｯｸE" pitchFamily="50" charset="-128"/>
                          <a:ea typeface="HGPｺﾞｼｯｸE" pitchFamily="50" charset="-128"/>
                        </a:rPr>
                        <a:t>)</a:t>
                      </a:r>
                      <a:endParaRPr kumimoji="1" lang="ja-JP" altLang="en-US" sz="1200" dirty="0" smtClean="0">
                        <a:solidFill>
                          <a:schemeClr val="tx1"/>
                        </a:solidFill>
                        <a:latin typeface="HGPｺﾞｼｯｸE" pitchFamily="50" charset="-128"/>
                        <a:ea typeface="HGPｺﾞｼｯｸE" pitchFamily="50" charset="-128"/>
                      </a:endParaRPr>
                    </a:p>
                  </a:txBody>
                  <a:tcPr/>
                </a:tc>
                <a:tc>
                  <a:txBody>
                    <a:bodyPr/>
                    <a:lstStyle/>
                    <a:p>
                      <a:pPr algn="r"/>
                      <a:r>
                        <a:rPr kumimoji="1" lang="en-US" altLang="ja-JP" sz="1200" b="1" dirty="0" smtClean="0">
                          <a:solidFill>
                            <a:schemeClr val="tx1"/>
                          </a:solidFill>
                          <a:latin typeface="HGPｺﾞｼｯｸE" pitchFamily="50" charset="-128"/>
                          <a:ea typeface="HGPｺﾞｼｯｸE" pitchFamily="50" charset="-128"/>
                        </a:rPr>
                        <a:t>212.6</a:t>
                      </a:r>
                      <a:endParaRPr kumimoji="1" lang="ja-JP" altLang="en-US" sz="1200" b="1" dirty="0">
                        <a:solidFill>
                          <a:schemeClr val="tx1"/>
                        </a:solidFill>
                        <a:latin typeface="HGPｺﾞｼｯｸE" pitchFamily="50" charset="-128"/>
                        <a:ea typeface="HGPｺﾞｼｯｸE" pitchFamily="50" charset="-128"/>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b="1" dirty="0" smtClean="0">
                          <a:solidFill>
                            <a:schemeClr val="tx1"/>
                          </a:solidFill>
                          <a:latin typeface="HGPｺﾞｼｯｸE" pitchFamily="50" charset="-128"/>
                          <a:ea typeface="HGPｺﾞｼｯｸE" pitchFamily="50" charset="-128"/>
                        </a:rPr>
                        <a:t>189.9</a:t>
                      </a:r>
                    </a:p>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solidFill>
                            <a:schemeClr val="tx1"/>
                          </a:solidFill>
                          <a:latin typeface="HGPｺﾞｼｯｸE" pitchFamily="50" charset="-128"/>
                          <a:ea typeface="HGPｺﾞｼｯｸE" pitchFamily="50" charset="-128"/>
                        </a:rPr>
                        <a:t>(</a:t>
                      </a:r>
                      <a:r>
                        <a:rPr kumimoji="1" lang="ja-JP" altLang="en-US" sz="1200" b="0" dirty="0" smtClean="0">
                          <a:solidFill>
                            <a:schemeClr val="tx1"/>
                          </a:solidFill>
                          <a:latin typeface="HGPｺﾞｼｯｸE" pitchFamily="50" charset="-128"/>
                          <a:ea typeface="HGPｺﾞｼｯｸE" pitchFamily="50" charset="-128"/>
                        </a:rPr>
                        <a:t>▲</a:t>
                      </a:r>
                      <a:r>
                        <a:rPr kumimoji="1" lang="en-US" altLang="ja-JP" sz="1200" b="0" dirty="0" smtClean="0">
                          <a:solidFill>
                            <a:schemeClr val="tx1"/>
                          </a:solidFill>
                          <a:latin typeface="HGPｺﾞｼｯｸE" pitchFamily="50" charset="-128"/>
                          <a:ea typeface="HGPｺﾞｼｯｸE" pitchFamily="50" charset="-128"/>
                        </a:rPr>
                        <a:t>10.7%)</a:t>
                      </a:r>
                      <a:endParaRPr kumimoji="1" lang="ja-JP" altLang="en-US" sz="1200" b="0" dirty="0" smtClean="0">
                        <a:solidFill>
                          <a:schemeClr val="tx1"/>
                        </a:solidFill>
                        <a:latin typeface="HGPｺﾞｼｯｸE" pitchFamily="50" charset="-128"/>
                        <a:ea typeface="HGPｺﾞｼｯｸE" pitchFamily="50" charset="-128"/>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b="1" dirty="0" smtClean="0">
                          <a:solidFill>
                            <a:schemeClr val="tx1"/>
                          </a:solidFill>
                          <a:latin typeface="HGPｺﾞｼｯｸE" pitchFamily="50" charset="-128"/>
                          <a:ea typeface="HGPｺﾞｼｯｸE" pitchFamily="50" charset="-128"/>
                        </a:rPr>
                        <a:t>195.2</a:t>
                      </a:r>
                    </a:p>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solidFill>
                            <a:schemeClr val="tx1"/>
                          </a:solidFill>
                          <a:latin typeface="HGPｺﾞｼｯｸE" pitchFamily="50" charset="-128"/>
                          <a:ea typeface="HGPｺﾞｼｯｸE" pitchFamily="50" charset="-128"/>
                        </a:rPr>
                        <a:t>(+2.8%)</a:t>
                      </a:r>
                      <a:endParaRPr kumimoji="1" lang="ja-JP" altLang="en-US" sz="1200" b="0" dirty="0" smtClean="0">
                        <a:solidFill>
                          <a:schemeClr val="tx1"/>
                        </a:solidFill>
                        <a:latin typeface="HGPｺﾞｼｯｸE" pitchFamily="50" charset="-128"/>
                        <a:ea typeface="HGPｺﾞｼｯｸE" pitchFamily="50" charset="-128"/>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b="1" dirty="0" smtClean="0">
                          <a:solidFill>
                            <a:schemeClr val="tx1"/>
                          </a:solidFill>
                          <a:latin typeface="HGPｺﾞｼｯｸE" pitchFamily="50" charset="-128"/>
                          <a:ea typeface="HGPｺﾞｼｯｸE" pitchFamily="50" charset="-128"/>
                        </a:rPr>
                        <a:t>194.1</a:t>
                      </a:r>
                    </a:p>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solidFill>
                            <a:schemeClr val="tx1"/>
                          </a:solidFill>
                          <a:latin typeface="HGPｺﾞｼｯｸE" pitchFamily="50" charset="-128"/>
                          <a:ea typeface="HGPｺﾞｼｯｸE" pitchFamily="50" charset="-128"/>
                        </a:rPr>
                        <a:t>(</a:t>
                      </a:r>
                      <a:r>
                        <a:rPr kumimoji="1" lang="ja-JP" altLang="en-US" sz="1200" b="0" dirty="0" smtClean="0">
                          <a:solidFill>
                            <a:schemeClr val="tx1"/>
                          </a:solidFill>
                          <a:latin typeface="HGPｺﾞｼｯｸE" pitchFamily="50" charset="-128"/>
                          <a:ea typeface="HGPｺﾞｼｯｸE" pitchFamily="50" charset="-128"/>
                        </a:rPr>
                        <a:t>▲</a:t>
                      </a:r>
                      <a:r>
                        <a:rPr kumimoji="1" lang="en-US" altLang="ja-JP" sz="1200" b="0" dirty="0" smtClean="0">
                          <a:solidFill>
                            <a:schemeClr val="tx1"/>
                          </a:solidFill>
                          <a:latin typeface="HGPｺﾞｼｯｸE" pitchFamily="50" charset="-128"/>
                          <a:ea typeface="HGPｺﾞｼｯｸE" pitchFamily="50" charset="-128"/>
                        </a:rPr>
                        <a:t>0.6%)</a:t>
                      </a:r>
                      <a:endParaRPr kumimoji="1" lang="ja-JP" altLang="en-US" sz="1200" b="0" dirty="0" smtClean="0">
                        <a:solidFill>
                          <a:schemeClr val="tx1"/>
                        </a:solidFill>
                        <a:latin typeface="HGPｺﾞｼｯｸE" pitchFamily="50" charset="-128"/>
                        <a:ea typeface="HGPｺﾞｼｯｸE" pitchFamily="50" charset="-128"/>
                      </a:endParaRPr>
                    </a:p>
                  </a:txBody>
                  <a:tcPr/>
                </a:tc>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140062690"/>
              </p:ext>
            </p:extLst>
          </p:nvPr>
        </p:nvGraphicFramePr>
        <p:xfrm>
          <a:off x="4667952" y="2755367"/>
          <a:ext cx="4392870" cy="1645920"/>
        </p:xfrm>
        <a:graphic>
          <a:graphicData uri="http://schemas.openxmlformats.org/drawingml/2006/table">
            <a:tbl>
              <a:tblPr firstRow="1" bandRow="1">
                <a:tableStyleId>{5C22544A-7EE6-4342-B048-85BDC9FD1C3A}</a:tableStyleId>
              </a:tblPr>
              <a:tblGrid>
                <a:gridCol w="1200727"/>
                <a:gridCol w="771842"/>
                <a:gridCol w="857567"/>
                <a:gridCol w="775017"/>
                <a:gridCol w="787717"/>
              </a:tblGrid>
              <a:tr h="199850">
                <a:tc>
                  <a:txBody>
                    <a:bodyPr/>
                    <a:lstStyle/>
                    <a:p>
                      <a:endParaRPr kumimoji="1" lang="ja-JP" altLang="en-US" sz="1200" dirty="0">
                        <a:solidFill>
                          <a:schemeClr val="bg1"/>
                        </a:solidFill>
                        <a:latin typeface="HGPｺﾞｼｯｸE" pitchFamily="50" charset="-128"/>
                        <a:ea typeface="HGPｺﾞｼｯｸE" pitchFamily="50" charset="-128"/>
                      </a:endParaRPr>
                    </a:p>
                  </a:txBody>
                  <a:tcPr/>
                </a:tc>
                <a:tc>
                  <a:txBody>
                    <a:bodyPr/>
                    <a:lstStyle/>
                    <a:p>
                      <a:pPr algn="ctr"/>
                      <a:r>
                        <a:rPr kumimoji="1" lang="en-US" altLang="ja-JP" sz="1200" dirty="0" smtClean="0">
                          <a:solidFill>
                            <a:schemeClr val="bg1"/>
                          </a:solidFill>
                          <a:latin typeface="HGPｺﾞｼｯｸE" pitchFamily="50" charset="-128"/>
                          <a:ea typeface="HGPｺﾞｼｯｸE" pitchFamily="50" charset="-128"/>
                        </a:rPr>
                        <a:t>H22</a:t>
                      </a:r>
                      <a:r>
                        <a:rPr kumimoji="1" lang="ja-JP" altLang="en-US" sz="1200" dirty="0" smtClean="0">
                          <a:solidFill>
                            <a:schemeClr val="bg1"/>
                          </a:solidFill>
                          <a:latin typeface="HGPｺﾞｼｯｸE" pitchFamily="50" charset="-128"/>
                          <a:ea typeface="HGPｺﾞｼｯｸE" pitchFamily="50" charset="-128"/>
                        </a:rPr>
                        <a:t>年</a:t>
                      </a:r>
                      <a:endParaRPr kumimoji="1" lang="ja-JP" altLang="en-US" sz="1200" dirty="0">
                        <a:solidFill>
                          <a:schemeClr val="bg1"/>
                        </a:solidFill>
                        <a:latin typeface="HGPｺﾞｼｯｸE" pitchFamily="50" charset="-128"/>
                        <a:ea typeface="HGPｺﾞｼｯｸE" pitchFamily="50" charset="-128"/>
                      </a:endParaRPr>
                    </a:p>
                  </a:txBody>
                  <a:tcPr/>
                </a:tc>
                <a:tc>
                  <a:txBody>
                    <a:bodyPr/>
                    <a:lstStyle/>
                    <a:p>
                      <a:pPr algn="ctr"/>
                      <a:r>
                        <a:rPr kumimoji="1" lang="en-US" altLang="ja-JP" sz="1200" dirty="0" smtClean="0">
                          <a:solidFill>
                            <a:schemeClr val="bg1"/>
                          </a:solidFill>
                          <a:latin typeface="HGPｺﾞｼｯｸE" pitchFamily="50" charset="-128"/>
                          <a:ea typeface="HGPｺﾞｼｯｸE" pitchFamily="50" charset="-128"/>
                        </a:rPr>
                        <a:t>H23</a:t>
                      </a:r>
                      <a:r>
                        <a:rPr kumimoji="1" lang="ja-JP" altLang="en-US" sz="1200" dirty="0" smtClean="0">
                          <a:solidFill>
                            <a:schemeClr val="bg1"/>
                          </a:solidFill>
                          <a:latin typeface="HGPｺﾞｼｯｸE" pitchFamily="50" charset="-128"/>
                          <a:ea typeface="HGPｺﾞｼｯｸE" pitchFamily="50" charset="-128"/>
                        </a:rPr>
                        <a:t>年</a:t>
                      </a:r>
                      <a:endParaRPr kumimoji="1" lang="ja-JP" altLang="en-US" sz="1200" dirty="0">
                        <a:solidFill>
                          <a:schemeClr val="bg1"/>
                        </a:solidFill>
                        <a:latin typeface="HGPｺﾞｼｯｸE" pitchFamily="50" charset="-128"/>
                        <a:ea typeface="HGPｺﾞｼｯｸE" pitchFamily="50" charset="-128"/>
                      </a:endParaRPr>
                    </a:p>
                  </a:txBody>
                  <a:tcPr/>
                </a:tc>
                <a:tc>
                  <a:txBody>
                    <a:bodyPr/>
                    <a:lstStyle/>
                    <a:p>
                      <a:pPr algn="ctr"/>
                      <a:r>
                        <a:rPr kumimoji="1" lang="en-US" altLang="ja-JP" sz="1200" dirty="0" smtClean="0">
                          <a:solidFill>
                            <a:schemeClr val="bg1"/>
                          </a:solidFill>
                          <a:latin typeface="HGPｺﾞｼｯｸE" pitchFamily="50" charset="-128"/>
                          <a:ea typeface="HGPｺﾞｼｯｸE" pitchFamily="50" charset="-128"/>
                        </a:rPr>
                        <a:t>H24</a:t>
                      </a:r>
                      <a:r>
                        <a:rPr kumimoji="1" lang="ja-JP" altLang="en-US" sz="1200" dirty="0" smtClean="0">
                          <a:solidFill>
                            <a:schemeClr val="bg1"/>
                          </a:solidFill>
                          <a:latin typeface="HGPｺﾞｼｯｸE" pitchFamily="50" charset="-128"/>
                          <a:ea typeface="HGPｺﾞｼｯｸE" pitchFamily="50" charset="-128"/>
                        </a:rPr>
                        <a:t>年</a:t>
                      </a:r>
                      <a:endParaRPr kumimoji="1" lang="ja-JP" altLang="en-US" sz="1200" dirty="0">
                        <a:solidFill>
                          <a:schemeClr val="bg1"/>
                        </a:solidFill>
                        <a:latin typeface="HGPｺﾞｼｯｸE" pitchFamily="50" charset="-128"/>
                        <a:ea typeface="HGPｺﾞｼｯｸE" pitchFamily="50" charset="-128"/>
                      </a:endParaRPr>
                    </a:p>
                  </a:txBody>
                  <a:tcPr/>
                </a:tc>
                <a:tc>
                  <a:txBody>
                    <a:bodyPr/>
                    <a:lstStyle/>
                    <a:p>
                      <a:pPr algn="ctr"/>
                      <a:r>
                        <a:rPr kumimoji="1" lang="en-US" altLang="ja-JP" sz="1200" dirty="0" smtClean="0">
                          <a:solidFill>
                            <a:schemeClr val="bg1"/>
                          </a:solidFill>
                          <a:latin typeface="HGPｺﾞｼｯｸE" pitchFamily="50" charset="-128"/>
                          <a:ea typeface="HGPｺﾞｼｯｸE" pitchFamily="50" charset="-128"/>
                        </a:rPr>
                        <a:t>H25</a:t>
                      </a:r>
                      <a:r>
                        <a:rPr kumimoji="1" lang="ja-JP" altLang="en-US" sz="1200" dirty="0" smtClean="0">
                          <a:solidFill>
                            <a:schemeClr val="bg1"/>
                          </a:solidFill>
                          <a:latin typeface="HGPｺﾞｼｯｸE" pitchFamily="50" charset="-128"/>
                          <a:ea typeface="HGPｺﾞｼｯｸE" pitchFamily="50" charset="-128"/>
                        </a:rPr>
                        <a:t>年</a:t>
                      </a:r>
                      <a:endParaRPr kumimoji="1" lang="ja-JP" altLang="en-US" sz="1200" dirty="0">
                        <a:solidFill>
                          <a:schemeClr val="bg1"/>
                        </a:solidFill>
                        <a:latin typeface="HGPｺﾞｼｯｸE" pitchFamily="50" charset="-128"/>
                        <a:ea typeface="HGPｺﾞｼｯｸE" pitchFamily="50" charset="-128"/>
                      </a:endParaRPr>
                    </a:p>
                  </a:txBody>
                  <a:tcPr/>
                </a:tc>
              </a:tr>
              <a:tr h="188107">
                <a:tc>
                  <a:txBody>
                    <a:bodyPr/>
                    <a:lstStyle/>
                    <a:p>
                      <a:r>
                        <a:rPr kumimoji="1" lang="ja-JP" altLang="en-US" sz="1200" dirty="0" smtClean="0">
                          <a:solidFill>
                            <a:schemeClr val="tx1"/>
                          </a:solidFill>
                          <a:latin typeface="HGPｺﾞｼｯｸE" pitchFamily="50" charset="-128"/>
                          <a:ea typeface="HGPｺﾞｼｯｸE" pitchFamily="50" charset="-128"/>
                        </a:rPr>
                        <a:t>関西国際空港</a:t>
                      </a:r>
                      <a:endParaRPr kumimoji="1" lang="en-US" altLang="ja-JP" sz="1200" dirty="0" smtClean="0">
                        <a:solidFill>
                          <a:schemeClr val="tx1"/>
                        </a:solidFill>
                        <a:latin typeface="HGPｺﾞｼｯｸE" pitchFamily="50" charset="-128"/>
                        <a:ea typeface="HGPｺﾞｼｯｸE" pitchFamily="50" charset="-128"/>
                      </a:endParaRPr>
                    </a:p>
                    <a:p>
                      <a:pPr algn="r"/>
                      <a:r>
                        <a:rPr kumimoji="1" lang="en-US" altLang="ja-JP" sz="1200" dirty="0" smtClean="0">
                          <a:solidFill>
                            <a:schemeClr val="tx1"/>
                          </a:solidFill>
                          <a:latin typeface="HGPｺﾞｼｯｸE" pitchFamily="50" charset="-128"/>
                          <a:ea typeface="HGPｺﾞｼｯｸE" pitchFamily="50" charset="-128"/>
                        </a:rPr>
                        <a:t>(</a:t>
                      </a:r>
                      <a:r>
                        <a:rPr kumimoji="1" lang="ja-JP" altLang="en-US" sz="1200" dirty="0" smtClean="0">
                          <a:solidFill>
                            <a:schemeClr val="tx1"/>
                          </a:solidFill>
                          <a:latin typeface="HGPｺﾞｼｯｸE" pitchFamily="50" charset="-128"/>
                          <a:ea typeface="HGPｺﾞｼｯｸE" pitchFamily="50" charset="-128"/>
                        </a:rPr>
                        <a:t>対前年比</a:t>
                      </a:r>
                      <a:r>
                        <a:rPr kumimoji="1" lang="en-US" altLang="ja-JP" sz="1200" dirty="0" smtClean="0">
                          <a:solidFill>
                            <a:schemeClr val="tx1"/>
                          </a:solidFill>
                          <a:latin typeface="HGPｺﾞｼｯｸE" pitchFamily="50" charset="-128"/>
                          <a:ea typeface="HGPｺﾞｼｯｸE" pitchFamily="50" charset="-128"/>
                        </a:rPr>
                        <a:t>)</a:t>
                      </a:r>
                      <a:endParaRPr kumimoji="1" lang="ja-JP" altLang="en-US" sz="1200" dirty="0">
                        <a:solidFill>
                          <a:schemeClr val="tx1"/>
                        </a:solidFill>
                        <a:latin typeface="HGPｺﾞｼｯｸE" pitchFamily="50" charset="-128"/>
                        <a:ea typeface="HGPｺﾞｼｯｸE" pitchFamily="50" charset="-128"/>
                      </a:endParaRPr>
                    </a:p>
                  </a:txBody>
                  <a:tcPr/>
                </a:tc>
                <a:tc>
                  <a:txBody>
                    <a:bodyPr/>
                    <a:lstStyle/>
                    <a:p>
                      <a:pPr algn="r"/>
                      <a:r>
                        <a:rPr kumimoji="1" lang="en-US" altLang="ja-JP" sz="1200" b="1" dirty="0" smtClean="0">
                          <a:solidFill>
                            <a:schemeClr val="tx1"/>
                          </a:solidFill>
                          <a:latin typeface="HGPｺﾞｼｯｸE" pitchFamily="50" charset="-128"/>
                          <a:ea typeface="HGPｺﾞｼｯｸE" pitchFamily="50" charset="-128"/>
                        </a:rPr>
                        <a:t>69,662</a:t>
                      </a:r>
                      <a:endParaRPr kumimoji="1" lang="ja-JP" altLang="en-US" sz="1200" b="1" dirty="0">
                        <a:solidFill>
                          <a:schemeClr val="tx1"/>
                        </a:solidFill>
                        <a:latin typeface="HGPｺﾞｼｯｸE" pitchFamily="50" charset="-128"/>
                        <a:ea typeface="HGPｺﾞｼｯｸE" pitchFamily="50" charset="-128"/>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b="1" dirty="0" smtClean="0">
                          <a:solidFill>
                            <a:schemeClr val="tx1"/>
                          </a:solidFill>
                          <a:latin typeface="HGPｺﾞｼｯｸE" pitchFamily="50" charset="-128"/>
                          <a:ea typeface="HGPｺﾞｼｯｸE" pitchFamily="50" charset="-128"/>
                        </a:rPr>
                        <a:t>70,465</a:t>
                      </a:r>
                    </a:p>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solidFill>
                            <a:schemeClr val="tx1"/>
                          </a:solidFill>
                          <a:latin typeface="HGPｺﾞｼｯｸE" pitchFamily="50" charset="-128"/>
                          <a:ea typeface="HGPｺﾞｼｯｸE" pitchFamily="50" charset="-128"/>
                        </a:rPr>
                        <a:t>(+1.2%)</a:t>
                      </a:r>
                      <a:endParaRPr kumimoji="1" lang="ja-JP" altLang="en-US" sz="1200" b="0" dirty="0" smtClean="0">
                        <a:solidFill>
                          <a:schemeClr val="tx1"/>
                        </a:solidFill>
                        <a:latin typeface="HGPｺﾞｼｯｸE" pitchFamily="50" charset="-128"/>
                        <a:ea typeface="HGPｺﾞｼｯｸE" pitchFamily="50" charset="-128"/>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b="1" dirty="0" smtClean="0">
                          <a:solidFill>
                            <a:schemeClr val="tx1"/>
                          </a:solidFill>
                          <a:latin typeface="HGPｺﾞｼｯｸE" pitchFamily="50" charset="-128"/>
                          <a:ea typeface="HGPｺﾞｼｯｸE" pitchFamily="50" charset="-128"/>
                        </a:rPr>
                        <a:t>68,515</a:t>
                      </a:r>
                    </a:p>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solidFill>
                            <a:schemeClr val="tx1"/>
                          </a:solidFill>
                          <a:latin typeface="HGPｺﾞｼｯｸE" pitchFamily="50" charset="-128"/>
                          <a:ea typeface="HGPｺﾞｼｯｸE" pitchFamily="50" charset="-128"/>
                        </a:rPr>
                        <a:t>(</a:t>
                      </a:r>
                      <a:r>
                        <a:rPr kumimoji="1" lang="ja-JP" altLang="en-US" sz="1200" b="0" dirty="0" smtClean="0">
                          <a:solidFill>
                            <a:schemeClr val="tx1"/>
                          </a:solidFill>
                          <a:latin typeface="HGPｺﾞｼｯｸE" pitchFamily="50" charset="-128"/>
                          <a:ea typeface="HGPｺﾞｼｯｸE" pitchFamily="50" charset="-128"/>
                        </a:rPr>
                        <a:t>▲</a:t>
                      </a:r>
                      <a:r>
                        <a:rPr kumimoji="1" lang="en-US" altLang="ja-JP" sz="1200" b="0" dirty="0" smtClean="0">
                          <a:solidFill>
                            <a:schemeClr val="tx1"/>
                          </a:solidFill>
                          <a:latin typeface="HGPｺﾞｼｯｸE" pitchFamily="50" charset="-128"/>
                          <a:ea typeface="HGPｺﾞｼｯｸE" pitchFamily="50" charset="-128"/>
                        </a:rPr>
                        <a:t>2.7%)</a:t>
                      </a:r>
                      <a:endParaRPr kumimoji="1" lang="ja-JP" altLang="en-US" sz="1200" b="0" dirty="0" smtClean="0">
                        <a:solidFill>
                          <a:schemeClr val="tx1"/>
                        </a:solidFill>
                        <a:latin typeface="HGPｺﾞｼｯｸE" pitchFamily="50" charset="-128"/>
                        <a:ea typeface="HGPｺﾞｼｯｸE" pitchFamily="50" charset="-128"/>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b="1" dirty="0" smtClean="0">
                          <a:solidFill>
                            <a:schemeClr val="tx1"/>
                          </a:solidFill>
                          <a:latin typeface="HGPｺﾞｼｯｸE" pitchFamily="50" charset="-128"/>
                          <a:ea typeface="HGPｺﾞｼｯｸE" pitchFamily="50" charset="-128"/>
                        </a:rPr>
                        <a:t>77,342</a:t>
                      </a:r>
                    </a:p>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solidFill>
                            <a:schemeClr val="tx1"/>
                          </a:solidFill>
                          <a:latin typeface="HGPｺﾞｼｯｸE" pitchFamily="50" charset="-128"/>
                          <a:ea typeface="HGPｺﾞｼｯｸE" pitchFamily="50" charset="-128"/>
                        </a:rPr>
                        <a:t>(+12.9%)</a:t>
                      </a:r>
                      <a:endParaRPr kumimoji="1" lang="ja-JP" altLang="en-US" sz="1200" b="0" dirty="0" smtClean="0">
                        <a:solidFill>
                          <a:schemeClr val="tx1"/>
                        </a:solidFill>
                        <a:latin typeface="HGPｺﾞｼｯｸE" pitchFamily="50" charset="-128"/>
                        <a:ea typeface="HGPｺﾞｼｯｸE" pitchFamily="50" charset="-128"/>
                      </a:endParaRPr>
                    </a:p>
                  </a:txBody>
                  <a:tcPr/>
                </a:tc>
              </a:tr>
              <a:tr h="188107">
                <a:tc>
                  <a:txBody>
                    <a:bodyPr/>
                    <a:lstStyle/>
                    <a:p>
                      <a:r>
                        <a:rPr kumimoji="1" lang="ja-JP" altLang="en-US" sz="1200" dirty="0" smtClean="0">
                          <a:solidFill>
                            <a:schemeClr val="tx1"/>
                          </a:solidFill>
                          <a:latin typeface="HGPｺﾞｼｯｸE" pitchFamily="50" charset="-128"/>
                          <a:ea typeface="HGPｺﾞｼｯｸE" pitchFamily="50" charset="-128"/>
                        </a:rPr>
                        <a:t>中部国際空港</a:t>
                      </a:r>
                      <a:endParaRPr kumimoji="1" lang="en-US" altLang="ja-JP" sz="1200" dirty="0" smtClean="0">
                        <a:solidFill>
                          <a:schemeClr val="tx1"/>
                        </a:solidFill>
                        <a:latin typeface="HGPｺﾞｼｯｸE" pitchFamily="50" charset="-128"/>
                        <a:ea typeface="HGPｺﾞｼｯｸE" pitchFamily="50" charset="-128"/>
                      </a:endParaRPr>
                    </a:p>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latin typeface="HGPｺﾞｼｯｸE" pitchFamily="50" charset="-128"/>
                          <a:ea typeface="HGPｺﾞｼｯｸE" pitchFamily="50" charset="-128"/>
                        </a:rPr>
                        <a:t>(</a:t>
                      </a:r>
                      <a:r>
                        <a:rPr kumimoji="1" lang="ja-JP" altLang="en-US" sz="1200" dirty="0" smtClean="0">
                          <a:solidFill>
                            <a:schemeClr val="tx1"/>
                          </a:solidFill>
                          <a:latin typeface="HGPｺﾞｼｯｸE" pitchFamily="50" charset="-128"/>
                          <a:ea typeface="HGPｺﾞｼｯｸE" pitchFamily="50" charset="-128"/>
                        </a:rPr>
                        <a:t>対前年比</a:t>
                      </a:r>
                      <a:r>
                        <a:rPr kumimoji="1" lang="en-US" altLang="ja-JP" sz="1200" dirty="0" smtClean="0">
                          <a:solidFill>
                            <a:schemeClr val="tx1"/>
                          </a:solidFill>
                          <a:latin typeface="HGPｺﾞｼｯｸE" pitchFamily="50" charset="-128"/>
                          <a:ea typeface="HGPｺﾞｼｯｸE" pitchFamily="50" charset="-128"/>
                        </a:rPr>
                        <a:t>)</a:t>
                      </a:r>
                      <a:endParaRPr kumimoji="1" lang="ja-JP" altLang="en-US" sz="1200" dirty="0" smtClean="0">
                        <a:solidFill>
                          <a:schemeClr val="tx1"/>
                        </a:solidFill>
                        <a:latin typeface="HGPｺﾞｼｯｸE" pitchFamily="50" charset="-128"/>
                        <a:ea typeface="HGPｺﾞｼｯｸE" pitchFamily="50" charset="-128"/>
                      </a:endParaRPr>
                    </a:p>
                  </a:txBody>
                  <a:tcPr/>
                </a:tc>
                <a:tc>
                  <a:txBody>
                    <a:bodyPr/>
                    <a:lstStyle/>
                    <a:p>
                      <a:pPr algn="r"/>
                      <a:r>
                        <a:rPr kumimoji="1" lang="en-US" altLang="ja-JP" sz="1200" b="1" dirty="0" smtClean="0">
                          <a:solidFill>
                            <a:schemeClr val="tx1"/>
                          </a:solidFill>
                          <a:latin typeface="HGPｺﾞｼｯｸE" pitchFamily="50" charset="-128"/>
                          <a:ea typeface="HGPｺﾞｼｯｸE" pitchFamily="50" charset="-128"/>
                        </a:rPr>
                        <a:t>13,662</a:t>
                      </a:r>
                      <a:endParaRPr kumimoji="1" lang="ja-JP" altLang="en-US" sz="1200" b="1" dirty="0">
                        <a:solidFill>
                          <a:schemeClr val="tx1"/>
                        </a:solidFill>
                        <a:latin typeface="HGPｺﾞｼｯｸE" pitchFamily="50" charset="-128"/>
                        <a:ea typeface="HGPｺﾞｼｯｸE" pitchFamily="50" charset="-128"/>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b="1" dirty="0" smtClean="0">
                          <a:solidFill>
                            <a:schemeClr val="tx1"/>
                          </a:solidFill>
                          <a:latin typeface="HGPｺﾞｼｯｸE" pitchFamily="50" charset="-128"/>
                          <a:ea typeface="HGPｺﾞｼｯｸE" pitchFamily="50" charset="-128"/>
                        </a:rPr>
                        <a:t>14,337</a:t>
                      </a:r>
                    </a:p>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solidFill>
                            <a:schemeClr val="tx1"/>
                          </a:solidFill>
                          <a:latin typeface="HGPｺﾞｼｯｸE" pitchFamily="50" charset="-128"/>
                          <a:ea typeface="HGPｺﾞｼｯｸE" pitchFamily="50" charset="-128"/>
                        </a:rPr>
                        <a:t>(+4.9%)</a:t>
                      </a:r>
                      <a:endParaRPr kumimoji="1" lang="ja-JP" altLang="en-US" sz="1200" b="0" dirty="0" smtClean="0">
                        <a:solidFill>
                          <a:schemeClr val="tx1"/>
                        </a:solidFill>
                        <a:latin typeface="HGPｺﾞｼｯｸE" pitchFamily="50" charset="-128"/>
                        <a:ea typeface="HGPｺﾞｼｯｸE" pitchFamily="50" charset="-128"/>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b="1" dirty="0" smtClean="0">
                          <a:solidFill>
                            <a:schemeClr val="tx1"/>
                          </a:solidFill>
                          <a:latin typeface="HGPｺﾞｼｯｸE" pitchFamily="50" charset="-128"/>
                          <a:ea typeface="HGPｺﾞｼｯｸE" pitchFamily="50" charset="-128"/>
                        </a:rPr>
                        <a:t>14,677</a:t>
                      </a:r>
                    </a:p>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solidFill>
                            <a:schemeClr val="tx1"/>
                          </a:solidFill>
                          <a:latin typeface="HGPｺﾞｼｯｸE" pitchFamily="50" charset="-128"/>
                          <a:ea typeface="HGPｺﾞｼｯｸE" pitchFamily="50" charset="-128"/>
                        </a:rPr>
                        <a:t>(+2.4%)</a:t>
                      </a:r>
                      <a:endParaRPr kumimoji="1" lang="ja-JP" altLang="en-US" sz="1200" b="0" dirty="0" smtClean="0">
                        <a:solidFill>
                          <a:schemeClr val="tx1"/>
                        </a:solidFill>
                        <a:latin typeface="HGPｺﾞｼｯｸE" pitchFamily="50" charset="-128"/>
                        <a:ea typeface="HGPｺﾞｼｯｸE" pitchFamily="50" charset="-128"/>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b="1" dirty="0" smtClean="0">
                          <a:solidFill>
                            <a:schemeClr val="tx1"/>
                          </a:solidFill>
                          <a:latin typeface="HGPｺﾞｼｯｸE" pitchFamily="50" charset="-128"/>
                          <a:ea typeface="HGPｺﾞｼｯｸE" pitchFamily="50" charset="-128"/>
                        </a:rPr>
                        <a:t>15,917</a:t>
                      </a:r>
                    </a:p>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solidFill>
                            <a:schemeClr val="tx1"/>
                          </a:solidFill>
                          <a:latin typeface="HGPｺﾞｼｯｸE" pitchFamily="50" charset="-128"/>
                          <a:ea typeface="HGPｺﾞｼｯｸE" pitchFamily="50" charset="-128"/>
                        </a:rPr>
                        <a:t>(+8.4%)</a:t>
                      </a:r>
                      <a:endParaRPr kumimoji="1" lang="ja-JP" altLang="en-US" sz="1200" b="0" dirty="0" smtClean="0">
                        <a:solidFill>
                          <a:schemeClr val="tx1"/>
                        </a:solidFill>
                        <a:latin typeface="HGPｺﾞｼｯｸE" pitchFamily="50" charset="-128"/>
                        <a:ea typeface="HGPｺﾞｼｯｸE" pitchFamily="50" charset="-128"/>
                      </a:endParaRPr>
                    </a:p>
                  </a:txBody>
                  <a:tcPr/>
                </a:tc>
              </a:tr>
              <a:tr h="188107">
                <a:tc>
                  <a:txBody>
                    <a:bodyPr/>
                    <a:lstStyle/>
                    <a:p>
                      <a:r>
                        <a:rPr kumimoji="1" lang="ja-JP" altLang="en-US" sz="1200" dirty="0" smtClean="0">
                          <a:solidFill>
                            <a:schemeClr val="tx1"/>
                          </a:solidFill>
                          <a:latin typeface="HGPｺﾞｼｯｸE" pitchFamily="50" charset="-128"/>
                          <a:ea typeface="HGPｺﾞｼｯｸE" pitchFamily="50" charset="-128"/>
                        </a:rPr>
                        <a:t>成田国際空港</a:t>
                      </a:r>
                      <a:endParaRPr kumimoji="1" lang="en-US" altLang="ja-JP" sz="1200" dirty="0" smtClean="0">
                        <a:solidFill>
                          <a:schemeClr val="tx1"/>
                        </a:solidFill>
                        <a:latin typeface="HGPｺﾞｼｯｸE" pitchFamily="50" charset="-128"/>
                        <a:ea typeface="HGPｺﾞｼｯｸE" pitchFamily="50" charset="-128"/>
                      </a:endParaRPr>
                    </a:p>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latin typeface="HGPｺﾞｼｯｸE" pitchFamily="50" charset="-128"/>
                          <a:ea typeface="HGPｺﾞｼｯｸE" pitchFamily="50" charset="-128"/>
                        </a:rPr>
                        <a:t>(</a:t>
                      </a:r>
                      <a:r>
                        <a:rPr kumimoji="1" lang="ja-JP" altLang="en-US" sz="1200" dirty="0" smtClean="0">
                          <a:solidFill>
                            <a:schemeClr val="tx1"/>
                          </a:solidFill>
                          <a:latin typeface="HGPｺﾞｼｯｸE" pitchFamily="50" charset="-128"/>
                          <a:ea typeface="HGPｺﾞｼｯｸE" pitchFamily="50" charset="-128"/>
                        </a:rPr>
                        <a:t>対前年比</a:t>
                      </a:r>
                      <a:r>
                        <a:rPr kumimoji="1" lang="en-US" altLang="ja-JP" sz="1200" dirty="0" smtClean="0">
                          <a:solidFill>
                            <a:schemeClr val="tx1"/>
                          </a:solidFill>
                          <a:latin typeface="HGPｺﾞｼｯｸE" pitchFamily="50" charset="-128"/>
                          <a:ea typeface="HGPｺﾞｼｯｸE" pitchFamily="50" charset="-128"/>
                        </a:rPr>
                        <a:t>)</a:t>
                      </a:r>
                      <a:endParaRPr kumimoji="1" lang="ja-JP" altLang="en-US" sz="1200" dirty="0" smtClean="0">
                        <a:solidFill>
                          <a:schemeClr val="tx1"/>
                        </a:solidFill>
                        <a:latin typeface="HGPｺﾞｼｯｸE" pitchFamily="50" charset="-128"/>
                        <a:ea typeface="HGPｺﾞｼｯｸE" pitchFamily="50" charset="-128"/>
                      </a:endParaRPr>
                    </a:p>
                  </a:txBody>
                  <a:tcPr/>
                </a:tc>
                <a:tc>
                  <a:txBody>
                    <a:bodyPr/>
                    <a:lstStyle/>
                    <a:p>
                      <a:pPr algn="r"/>
                      <a:r>
                        <a:rPr kumimoji="1" lang="en-US" altLang="ja-JP" sz="1200" b="1" dirty="0" smtClean="0">
                          <a:solidFill>
                            <a:schemeClr val="tx1"/>
                          </a:solidFill>
                          <a:latin typeface="HGPｺﾞｼｯｸE" pitchFamily="50" charset="-128"/>
                          <a:ea typeface="HGPｺﾞｼｯｸE" pitchFamily="50" charset="-128"/>
                        </a:rPr>
                        <a:t>202,105</a:t>
                      </a:r>
                      <a:endParaRPr kumimoji="1" lang="ja-JP" altLang="en-US" sz="1200" b="1" dirty="0">
                        <a:solidFill>
                          <a:schemeClr val="tx1"/>
                        </a:solidFill>
                        <a:latin typeface="HGPｺﾞｼｯｸE" pitchFamily="50" charset="-128"/>
                        <a:ea typeface="HGPｺﾞｼｯｸE" pitchFamily="50" charset="-128"/>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b="1" dirty="0" smtClean="0">
                          <a:solidFill>
                            <a:schemeClr val="tx1"/>
                          </a:solidFill>
                          <a:latin typeface="HGPｺﾞｼｯｸE" pitchFamily="50" charset="-128"/>
                          <a:ea typeface="HGPｺﾞｼｯｸE" pitchFamily="50" charset="-128"/>
                        </a:rPr>
                        <a:t>184,694</a:t>
                      </a:r>
                    </a:p>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solidFill>
                            <a:schemeClr val="tx1"/>
                          </a:solidFill>
                          <a:latin typeface="HGPｺﾞｼｯｸE" pitchFamily="50" charset="-128"/>
                          <a:ea typeface="HGPｺﾞｼｯｸE" pitchFamily="50" charset="-128"/>
                        </a:rPr>
                        <a:t>(</a:t>
                      </a:r>
                      <a:r>
                        <a:rPr kumimoji="1" lang="ja-JP" altLang="en-US" sz="1200" b="0" dirty="0" smtClean="0">
                          <a:solidFill>
                            <a:schemeClr val="tx1"/>
                          </a:solidFill>
                          <a:latin typeface="HGPｺﾞｼｯｸE" pitchFamily="50" charset="-128"/>
                          <a:ea typeface="HGPｺﾞｼｯｸE" pitchFamily="50" charset="-128"/>
                        </a:rPr>
                        <a:t>▲</a:t>
                      </a:r>
                      <a:r>
                        <a:rPr kumimoji="1" lang="en-US" altLang="ja-JP" sz="1200" b="0" dirty="0" smtClean="0">
                          <a:solidFill>
                            <a:schemeClr val="tx1"/>
                          </a:solidFill>
                          <a:latin typeface="HGPｺﾞｼｯｸE" pitchFamily="50" charset="-128"/>
                          <a:ea typeface="HGPｺﾞｼｯｸE" pitchFamily="50" charset="-128"/>
                        </a:rPr>
                        <a:t>8.6%)</a:t>
                      </a:r>
                      <a:endParaRPr kumimoji="1" lang="ja-JP" altLang="en-US" sz="1200" b="0" dirty="0" smtClean="0">
                        <a:solidFill>
                          <a:schemeClr val="tx1"/>
                        </a:solidFill>
                        <a:latin typeface="HGPｺﾞｼｯｸE" pitchFamily="50" charset="-128"/>
                        <a:ea typeface="HGPｺﾞｼｯｸE" pitchFamily="50" charset="-128"/>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b="1" dirty="0" smtClean="0">
                          <a:solidFill>
                            <a:schemeClr val="tx1"/>
                          </a:solidFill>
                          <a:latin typeface="HGPｺﾞｼｯｸE" pitchFamily="50" charset="-128"/>
                          <a:ea typeface="HGPｺﾞｼｯｸE" pitchFamily="50" charset="-128"/>
                        </a:rPr>
                        <a:t>172,724</a:t>
                      </a:r>
                    </a:p>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solidFill>
                            <a:schemeClr val="tx1"/>
                          </a:solidFill>
                          <a:latin typeface="HGPｺﾞｼｯｸE" pitchFamily="50" charset="-128"/>
                          <a:ea typeface="HGPｺﾞｼｯｸE" pitchFamily="50" charset="-128"/>
                        </a:rPr>
                        <a:t>(</a:t>
                      </a:r>
                      <a:r>
                        <a:rPr kumimoji="1" lang="ja-JP" altLang="en-US" sz="1200" b="0" dirty="0" smtClean="0">
                          <a:solidFill>
                            <a:schemeClr val="tx1"/>
                          </a:solidFill>
                          <a:latin typeface="HGPｺﾞｼｯｸE" pitchFamily="50" charset="-128"/>
                          <a:ea typeface="HGPｺﾞｼｯｸE" pitchFamily="50" charset="-128"/>
                        </a:rPr>
                        <a:t>▲</a:t>
                      </a:r>
                      <a:r>
                        <a:rPr kumimoji="1" lang="en-US" altLang="ja-JP" sz="1200" b="0" dirty="0" smtClean="0">
                          <a:solidFill>
                            <a:schemeClr val="tx1"/>
                          </a:solidFill>
                          <a:latin typeface="HGPｺﾞｼｯｸE" pitchFamily="50" charset="-128"/>
                          <a:ea typeface="HGPｺﾞｼｯｸE" pitchFamily="50" charset="-128"/>
                        </a:rPr>
                        <a:t>6.5%)</a:t>
                      </a:r>
                      <a:endParaRPr kumimoji="1" lang="ja-JP" altLang="en-US" sz="1200" b="0" dirty="0" smtClean="0">
                        <a:solidFill>
                          <a:schemeClr val="tx1"/>
                        </a:solidFill>
                        <a:latin typeface="HGPｺﾞｼｯｸE" pitchFamily="50" charset="-128"/>
                        <a:ea typeface="HGPｺﾞｼｯｸE" pitchFamily="50" charset="-128"/>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b="1" dirty="0" smtClean="0">
                          <a:solidFill>
                            <a:schemeClr val="tx1"/>
                          </a:solidFill>
                          <a:latin typeface="HGPｺﾞｼｯｸE" pitchFamily="50" charset="-128"/>
                          <a:ea typeface="HGPｺﾞｼｯｸE" pitchFamily="50" charset="-128"/>
                        </a:rPr>
                        <a:t>188,442</a:t>
                      </a:r>
                    </a:p>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solidFill>
                            <a:schemeClr val="tx1"/>
                          </a:solidFill>
                          <a:latin typeface="HGPｺﾞｼｯｸE" pitchFamily="50" charset="-128"/>
                          <a:ea typeface="HGPｺﾞｼｯｸE" pitchFamily="50" charset="-128"/>
                        </a:rPr>
                        <a:t>(+9.1%)</a:t>
                      </a:r>
                      <a:endParaRPr kumimoji="1" lang="ja-JP" altLang="en-US" sz="1200" b="0" dirty="0" smtClean="0">
                        <a:solidFill>
                          <a:schemeClr val="tx1"/>
                        </a:solidFill>
                        <a:latin typeface="HGPｺﾞｼｯｸE" pitchFamily="50" charset="-128"/>
                        <a:ea typeface="HGPｺﾞｼｯｸE" pitchFamily="50" charset="-128"/>
                      </a:endParaRPr>
                    </a:p>
                  </a:txBody>
                  <a:tcPr/>
                </a:tc>
              </a:tr>
            </a:tbl>
          </a:graphicData>
        </a:graphic>
      </p:graphicFrame>
      <p:sp>
        <p:nvSpPr>
          <p:cNvPr id="11" name="正方形/長方形 10"/>
          <p:cNvSpPr/>
          <p:nvPr/>
        </p:nvSpPr>
        <p:spPr>
          <a:xfrm>
            <a:off x="4689355" y="2285642"/>
            <a:ext cx="4139985" cy="492443"/>
          </a:xfrm>
          <a:prstGeom prst="rect">
            <a:avLst/>
          </a:prstGeom>
        </p:spPr>
        <p:txBody>
          <a:bodyPr wrap="square">
            <a:spAutoFit/>
          </a:bodyPr>
          <a:lstStyle/>
          <a:p>
            <a:pPr marL="177800" indent="-177800"/>
            <a:r>
              <a:rPr lang="ja-JP" altLang="ja-JP" sz="1400" dirty="0" smtClean="0">
                <a:latin typeface="HGPｺﾞｼｯｸE" pitchFamily="50" charset="-128"/>
                <a:ea typeface="HGPｺﾞｼｯｸE" pitchFamily="50" charset="-128"/>
              </a:rPr>
              <a:t>■</a:t>
            </a:r>
            <a:r>
              <a:rPr lang="ja-JP" altLang="en-US" sz="1400" dirty="0" smtClean="0">
                <a:latin typeface="HGPｺﾞｼｯｸE" pitchFamily="50" charset="-128"/>
                <a:ea typeface="HGPｺﾞｼｯｸE" pitchFamily="50" charset="-128"/>
              </a:rPr>
              <a:t>空港別の輸出入貿易額推移（関空・</a:t>
            </a:r>
            <a:r>
              <a:rPr lang="ja-JP" altLang="en-US" sz="1400" dirty="0">
                <a:latin typeface="HGPｺﾞｼｯｸE" pitchFamily="50" charset="-128"/>
                <a:ea typeface="HGPｺﾞｼｯｸE" pitchFamily="50" charset="-128"/>
              </a:rPr>
              <a:t>中部</a:t>
            </a:r>
            <a:r>
              <a:rPr lang="ja-JP" altLang="en-US" sz="1400" dirty="0" smtClean="0">
                <a:latin typeface="HGPｺﾞｼｯｸE" pitchFamily="50" charset="-128"/>
                <a:ea typeface="HGPｺﾞｼｯｸE" pitchFamily="50" charset="-128"/>
              </a:rPr>
              <a:t>・成田）</a:t>
            </a:r>
            <a:endParaRPr lang="en-US" altLang="ja-JP" sz="1400" dirty="0" smtClean="0">
              <a:latin typeface="HGPｺﾞｼｯｸE" pitchFamily="50" charset="-128"/>
              <a:ea typeface="HGPｺﾞｼｯｸE" pitchFamily="50" charset="-128"/>
            </a:endParaRPr>
          </a:p>
          <a:p>
            <a:pPr marL="177800" indent="-177800"/>
            <a:r>
              <a:rPr lang="ja-JP" altLang="en-US" sz="1200" dirty="0" smtClean="0">
                <a:latin typeface="HGPｺﾞｼｯｸE" pitchFamily="50" charset="-128"/>
                <a:ea typeface="HGPｺﾞｼｯｸE" pitchFamily="50" charset="-128"/>
              </a:rPr>
              <a:t>（出典：税関資料より大阪府</a:t>
            </a:r>
            <a:r>
              <a:rPr lang="ja-JP" altLang="en-US" sz="1200" dirty="0">
                <a:latin typeface="HGPｺﾞｼｯｸE" pitchFamily="50" charset="-128"/>
                <a:ea typeface="HGPｺﾞｼｯｸE" pitchFamily="50" charset="-128"/>
              </a:rPr>
              <a:t>企画室</a:t>
            </a:r>
            <a:r>
              <a:rPr lang="ja-JP" altLang="en-US" sz="1200" dirty="0" smtClean="0">
                <a:latin typeface="HGPｺﾞｼｯｸE" pitchFamily="50" charset="-128"/>
                <a:ea typeface="HGPｺﾞｼｯｸE" pitchFamily="50" charset="-128"/>
              </a:rPr>
              <a:t>作成）　　　（単位：億円）</a:t>
            </a:r>
            <a:endParaRPr lang="en-US" altLang="ja-JP" sz="1400" dirty="0" smtClean="0">
              <a:latin typeface="HGPｺﾞｼｯｸE" pitchFamily="50" charset="-128"/>
              <a:ea typeface="HGPｺﾞｼｯｸE" pitchFamily="50" charset="-128"/>
            </a:endParaRPr>
          </a:p>
        </p:txBody>
      </p:sp>
      <p:sp>
        <p:nvSpPr>
          <p:cNvPr id="14" name="正方形/長方形 13"/>
          <p:cNvSpPr/>
          <p:nvPr/>
        </p:nvSpPr>
        <p:spPr>
          <a:xfrm>
            <a:off x="0" y="4375692"/>
            <a:ext cx="7569369" cy="307777"/>
          </a:xfrm>
          <a:prstGeom prst="rect">
            <a:avLst/>
          </a:prstGeom>
        </p:spPr>
        <p:txBody>
          <a:bodyPr wrap="square">
            <a:spAutoFit/>
          </a:bodyPr>
          <a:lstStyle/>
          <a:p>
            <a:pPr marL="177800" indent="-177800"/>
            <a:r>
              <a:rPr lang="ja-JP" altLang="ja-JP" sz="1400" dirty="0" smtClean="0">
                <a:latin typeface="HGPｺﾞｼｯｸE" pitchFamily="50" charset="-128"/>
                <a:ea typeface="HGPｺﾞｼｯｸE" pitchFamily="50" charset="-128"/>
              </a:rPr>
              <a:t>■</a:t>
            </a:r>
            <a:r>
              <a:rPr lang="ja-JP" altLang="en-US" sz="1400" dirty="0" smtClean="0">
                <a:latin typeface="HGPｺﾞｼｯｸE" pitchFamily="50" charset="-128"/>
                <a:ea typeface="HGPｺﾞｼｯｸE" pitchFamily="50" charset="-128"/>
              </a:rPr>
              <a:t>関西空港の品目別輸出入額</a:t>
            </a:r>
            <a:r>
              <a:rPr lang="en-US" altLang="ja-JP" sz="1400" dirty="0" smtClean="0">
                <a:latin typeface="HGPｺﾞｼｯｸE" pitchFamily="50" charset="-128"/>
                <a:ea typeface="HGPｺﾞｼｯｸE" pitchFamily="50" charset="-128"/>
              </a:rPr>
              <a:t>(H25</a:t>
            </a:r>
            <a:r>
              <a:rPr lang="ja-JP" altLang="en-US" sz="1400" dirty="0" smtClean="0">
                <a:latin typeface="HGPｺﾞｼｯｸE" pitchFamily="50" charset="-128"/>
                <a:ea typeface="HGPｺﾞｼｯｸE" pitchFamily="50" charset="-128"/>
              </a:rPr>
              <a:t>年</a:t>
            </a:r>
            <a:r>
              <a:rPr lang="en-US" altLang="ja-JP" sz="1400" dirty="0" smtClean="0">
                <a:latin typeface="HGPｺﾞｼｯｸE" pitchFamily="50" charset="-128"/>
                <a:ea typeface="HGPｺﾞｼｯｸE" pitchFamily="50" charset="-128"/>
              </a:rPr>
              <a:t>)</a:t>
            </a:r>
            <a:r>
              <a:rPr lang="ja-JP" altLang="en-US" sz="1400" dirty="0" smtClean="0">
                <a:latin typeface="HGPｺﾞｼｯｸE" pitchFamily="50" charset="-128"/>
                <a:ea typeface="HGPｺﾞｼｯｸE" pitchFamily="50" charset="-128"/>
              </a:rPr>
              <a:t>　</a:t>
            </a:r>
            <a:r>
              <a:rPr lang="ja-JP" altLang="en-US" sz="1200" dirty="0" smtClean="0">
                <a:latin typeface="HGPｺﾞｼｯｸE" pitchFamily="50" charset="-128"/>
                <a:ea typeface="HGPｺﾞｼｯｸE" pitchFamily="50" charset="-128"/>
              </a:rPr>
              <a:t>（出典：税関資料より大阪府</a:t>
            </a:r>
            <a:r>
              <a:rPr lang="ja-JP" altLang="en-US" sz="1200" dirty="0">
                <a:latin typeface="HGPｺﾞｼｯｸE" pitchFamily="50" charset="-128"/>
                <a:ea typeface="HGPｺﾞｼｯｸE" pitchFamily="50" charset="-128"/>
              </a:rPr>
              <a:t>企画室</a:t>
            </a:r>
            <a:r>
              <a:rPr lang="ja-JP" altLang="en-US" sz="1200" dirty="0" smtClean="0">
                <a:latin typeface="HGPｺﾞｼｯｸE" pitchFamily="50" charset="-128"/>
                <a:ea typeface="HGPｺﾞｼｯｸE" pitchFamily="50" charset="-128"/>
              </a:rPr>
              <a:t>作成）　　　（単位：億円）</a:t>
            </a:r>
            <a:endParaRPr lang="en-US" altLang="ja-JP" sz="1400" dirty="0" smtClean="0">
              <a:latin typeface="HGPｺﾞｼｯｸE" pitchFamily="50" charset="-128"/>
              <a:ea typeface="HGPｺﾞｼｯｸE" pitchFamily="50" charset="-128"/>
            </a:endParaRPr>
          </a:p>
        </p:txBody>
      </p:sp>
      <p:sp>
        <p:nvSpPr>
          <p:cNvPr id="15" name="正方形/長方形 14"/>
          <p:cNvSpPr/>
          <p:nvPr/>
        </p:nvSpPr>
        <p:spPr>
          <a:xfrm>
            <a:off x="5220072" y="5589240"/>
            <a:ext cx="3816424" cy="1015663"/>
          </a:xfrm>
          <a:prstGeom prst="rect">
            <a:avLst/>
          </a:prstGeom>
          <a:solidFill>
            <a:schemeClr val="accent2">
              <a:lumMod val="60000"/>
              <a:lumOff val="40000"/>
            </a:schemeClr>
          </a:solidFill>
          <a:ln w="19050" cap="flat" cmpd="sng" algn="ctr">
            <a:solidFill>
              <a:sysClr val="windowText" lastClr="000000"/>
            </a:solidFill>
            <a:prstDash val="solid"/>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lvl="0"/>
            <a:r>
              <a:rPr kumimoji="0" lang="ja-JP" altLang="en-US" sz="2000" kern="100" dirty="0" smtClean="0">
                <a:latin typeface="Meiryo UI" panose="020B0604030504040204" pitchFamily="50" charset="-128"/>
                <a:ea typeface="Meiryo UI" panose="020B0604030504040204" pitchFamily="50" charset="-128"/>
                <a:cs typeface="Meiryo UI" panose="020B0604030504040204" pitchFamily="50" charset="-128"/>
              </a:rPr>
              <a:t>関空の物流拠点化に</a:t>
            </a:r>
            <a:r>
              <a:rPr kumimoji="0" lang="ja-JP" altLang="en-US" sz="2000" kern="100" dirty="0">
                <a:latin typeface="Meiryo UI" panose="020B0604030504040204" pitchFamily="50" charset="-128"/>
                <a:ea typeface="Meiryo UI" panose="020B0604030504040204" pitchFamily="50" charset="-128"/>
                <a:cs typeface="Meiryo UI" panose="020B0604030504040204" pitchFamily="50" charset="-128"/>
              </a:rPr>
              <a:t>向けて</a:t>
            </a:r>
            <a:r>
              <a:rPr kumimoji="0" lang="ja-JP" altLang="en-US" sz="2000" kern="100" dirty="0" smtClean="0">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200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高付加価値商品を戦略貨物として、取扱</a:t>
            </a:r>
            <a:r>
              <a:rPr kumimoji="0" lang="ja-JP" altLang="en-US" sz="2000" kern="100" dirty="0" smtClean="0">
                <a:latin typeface="Meiryo UI" panose="020B0604030504040204" pitchFamily="50" charset="-128"/>
                <a:ea typeface="Meiryo UI" panose="020B0604030504040204" pitchFamily="50" charset="-128"/>
                <a:cs typeface="Meiryo UI" panose="020B0604030504040204" pitchFamily="50" charset="-128"/>
              </a:rPr>
              <a:t>機能強化を図ることが</a:t>
            </a:r>
            <a:r>
              <a:rPr kumimoji="0" lang="ja-JP" altLang="en-US" sz="200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必要。</a:t>
            </a:r>
            <a:endParaRPr kumimoji="0" lang="en-US" altLang="ja-JP" sz="200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二等辺三角形 15"/>
          <p:cNvSpPr/>
          <p:nvPr/>
        </p:nvSpPr>
        <p:spPr>
          <a:xfrm rot="10800000">
            <a:off x="4860032" y="5007886"/>
            <a:ext cx="2036748" cy="325610"/>
          </a:xfrm>
          <a:prstGeom prst="triangl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aphicFrame>
        <p:nvGraphicFramePr>
          <p:cNvPr id="17" name="表 16"/>
          <p:cNvGraphicFramePr>
            <a:graphicFrameLocks noGrp="1"/>
          </p:cNvGraphicFramePr>
          <p:nvPr>
            <p:extLst>
              <p:ext uri="{D42A27DB-BD31-4B8C-83A1-F6EECF244321}">
                <p14:modId xmlns:p14="http://schemas.microsoft.com/office/powerpoint/2010/main" val="683525579"/>
              </p:ext>
            </p:extLst>
          </p:nvPr>
        </p:nvGraphicFramePr>
        <p:xfrm>
          <a:off x="107504" y="4683469"/>
          <a:ext cx="2112010" cy="1645920"/>
        </p:xfrm>
        <a:graphic>
          <a:graphicData uri="http://schemas.openxmlformats.org/drawingml/2006/table">
            <a:tbl>
              <a:tblPr firstRow="1" bandRow="1">
                <a:tableStyleId>{5C22544A-7EE6-4342-B048-85BDC9FD1C3A}</a:tableStyleId>
              </a:tblPr>
              <a:tblGrid>
                <a:gridCol w="1132205"/>
                <a:gridCol w="979805"/>
              </a:tblGrid>
              <a:tr h="199850">
                <a:tc>
                  <a:txBody>
                    <a:bodyPr/>
                    <a:lstStyle/>
                    <a:p>
                      <a:r>
                        <a:rPr lang="ja-JP" altLang="en-US" sz="1200" dirty="0" smtClean="0"/>
                        <a:t>輸出品目</a:t>
                      </a:r>
                      <a:endParaRPr lang="ja-JP" altLang="en-US" sz="1200" dirty="0"/>
                    </a:p>
                  </a:txBody>
                  <a:tcPr/>
                </a:tc>
                <a:tc>
                  <a:txBody>
                    <a:bodyPr/>
                    <a:lstStyle/>
                    <a:p>
                      <a:r>
                        <a:rPr lang="ja-JP" altLang="en-US" sz="1200" dirty="0" smtClean="0"/>
                        <a:t>額（構成比）</a:t>
                      </a:r>
                      <a:endParaRPr lang="ja-JP" altLang="en-US" sz="1200" dirty="0"/>
                    </a:p>
                  </a:txBody>
                  <a:tcPr/>
                </a:tc>
              </a:tr>
              <a:tr h="171440">
                <a:tc>
                  <a:txBody>
                    <a:bodyPr/>
                    <a:lstStyle/>
                    <a:p>
                      <a:r>
                        <a:rPr lang="ja-JP" altLang="en-US" sz="1200" dirty="0" smtClean="0"/>
                        <a:t>①半導体等</a:t>
                      </a:r>
                      <a:endParaRPr lang="en-US" altLang="ja-JP" sz="1200" dirty="0" smtClean="0"/>
                    </a:p>
                    <a:p>
                      <a:r>
                        <a:rPr lang="ja-JP" altLang="en-US" sz="1200" dirty="0" smtClean="0"/>
                        <a:t>　　電子部品</a:t>
                      </a:r>
                      <a:endParaRPr lang="ja-JP" altLang="en-US" sz="1200" dirty="0"/>
                    </a:p>
                  </a:txBody>
                  <a:tcPr/>
                </a:tc>
                <a:tc>
                  <a:txBody>
                    <a:bodyPr/>
                    <a:lstStyle/>
                    <a:p>
                      <a:pPr algn="r"/>
                      <a:r>
                        <a:rPr lang="ja-JP" altLang="en-US" sz="1200" dirty="0" smtClean="0"/>
                        <a:t>　</a:t>
                      </a:r>
                      <a:r>
                        <a:rPr lang="en-US" altLang="ja-JP" sz="1200" dirty="0" smtClean="0"/>
                        <a:t>10,811</a:t>
                      </a:r>
                    </a:p>
                    <a:p>
                      <a:pPr algn="r"/>
                      <a:r>
                        <a:rPr lang="ja-JP" altLang="en-US" sz="1200" dirty="0" smtClean="0"/>
                        <a:t>　</a:t>
                      </a:r>
                      <a:r>
                        <a:rPr lang="en-US" altLang="ja-JP" sz="1200" dirty="0" smtClean="0"/>
                        <a:t>(24.7%)</a:t>
                      </a:r>
                      <a:endParaRPr lang="ja-JP" altLang="en-US" sz="1200" dirty="0"/>
                    </a:p>
                  </a:txBody>
                  <a:tcPr/>
                </a:tc>
              </a:tr>
              <a:tr h="0">
                <a:tc>
                  <a:txBody>
                    <a:bodyPr/>
                    <a:lstStyle/>
                    <a:p>
                      <a:r>
                        <a:rPr lang="ja-JP" altLang="en-US" sz="1200" dirty="0" smtClean="0"/>
                        <a:t>②科学光学</a:t>
                      </a:r>
                      <a:endParaRPr lang="en-US" altLang="ja-JP" sz="1200" dirty="0" smtClean="0"/>
                    </a:p>
                    <a:p>
                      <a:r>
                        <a:rPr lang="ja-JP" altLang="en-US" sz="1200" dirty="0" smtClean="0"/>
                        <a:t>　　機器</a:t>
                      </a:r>
                      <a:endParaRPr lang="ja-JP" altLang="en-US" sz="1200" dirty="0"/>
                    </a:p>
                  </a:txBody>
                  <a:tcPr/>
                </a:tc>
                <a:tc>
                  <a:txBody>
                    <a:bodyPr/>
                    <a:lstStyle/>
                    <a:p>
                      <a:pPr algn="r"/>
                      <a:r>
                        <a:rPr lang="ja-JP" altLang="en-US" sz="1200" dirty="0" smtClean="0"/>
                        <a:t>　　</a:t>
                      </a:r>
                      <a:r>
                        <a:rPr lang="en-US" altLang="ja-JP" sz="1200" dirty="0" smtClean="0"/>
                        <a:t>3,428</a:t>
                      </a:r>
                    </a:p>
                    <a:p>
                      <a:pPr algn="r"/>
                      <a:r>
                        <a:rPr lang="ja-JP" altLang="en-US" sz="1200" dirty="0" smtClean="0"/>
                        <a:t>　　</a:t>
                      </a:r>
                      <a:r>
                        <a:rPr lang="en-US" altLang="ja-JP" sz="1200" dirty="0" smtClean="0"/>
                        <a:t>(7.8%)</a:t>
                      </a:r>
                      <a:r>
                        <a:rPr lang="ja-JP" altLang="en-US" sz="1200" dirty="0" smtClean="0"/>
                        <a:t>　</a:t>
                      </a:r>
                      <a:endParaRPr lang="ja-JP" altLang="en-US" sz="1200" dirty="0"/>
                    </a:p>
                  </a:txBody>
                  <a:tcPr/>
                </a:tc>
              </a:tr>
              <a:tr h="1881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③電気回路等</a:t>
                      </a:r>
                      <a:endParaRPr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　　の機器</a:t>
                      </a:r>
                    </a:p>
                  </a:txBody>
                  <a:tcPr/>
                </a:tc>
                <a:tc>
                  <a:txBody>
                    <a:bodyPr/>
                    <a:lstStyle/>
                    <a:p>
                      <a:pPr algn="r"/>
                      <a:r>
                        <a:rPr lang="ja-JP" altLang="en-US" sz="1200" dirty="0" smtClean="0"/>
                        <a:t>　　</a:t>
                      </a:r>
                      <a:r>
                        <a:rPr lang="en-US" altLang="ja-JP" sz="1200" dirty="0" smtClean="0"/>
                        <a:t>2,519</a:t>
                      </a:r>
                    </a:p>
                    <a:p>
                      <a:pPr algn="r"/>
                      <a:r>
                        <a:rPr lang="ja-JP" altLang="en-US" sz="1200" dirty="0" smtClean="0"/>
                        <a:t>　</a:t>
                      </a:r>
                      <a:r>
                        <a:rPr lang="en-US" altLang="ja-JP" sz="1200" dirty="0" smtClean="0"/>
                        <a:t>(5.8%)</a:t>
                      </a:r>
                    </a:p>
                  </a:txBody>
                  <a:tcPr/>
                </a:tc>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1835701808"/>
              </p:ext>
            </p:extLst>
          </p:nvPr>
        </p:nvGraphicFramePr>
        <p:xfrm>
          <a:off x="2288825" y="4683469"/>
          <a:ext cx="2112010" cy="1645920"/>
        </p:xfrm>
        <a:graphic>
          <a:graphicData uri="http://schemas.openxmlformats.org/drawingml/2006/table">
            <a:tbl>
              <a:tblPr firstRow="1" bandRow="1">
                <a:tableStyleId>{5C22544A-7EE6-4342-B048-85BDC9FD1C3A}</a:tableStyleId>
              </a:tblPr>
              <a:tblGrid>
                <a:gridCol w="1132205"/>
                <a:gridCol w="979805"/>
              </a:tblGrid>
              <a:tr h="199850">
                <a:tc>
                  <a:txBody>
                    <a:bodyPr/>
                    <a:lstStyle/>
                    <a:p>
                      <a:r>
                        <a:rPr lang="ja-JP" altLang="en-US" sz="1200" dirty="0" smtClean="0">
                          <a:solidFill>
                            <a:schemeClr val="bg1"/>
                          </a:solidFill>
                        </a:rPr>
                        <a:t>輸入品目</a:t>
                      </a:r>
                      <a:endParaRPr lang="ja-JP" altLang="en-US" sz="1200" dirty="0">
                        <a:solidFill>
                          <a:schemeClr val="bg1"/>
                        </a:solidFill>
                      </a:endParaRPr>
                    </a:p>
                  </a:txBody>
                  <a:tcPr/>
                </a:tc>
                <a:tc>
                  <a:txBody>
                    <a:bodyPr/>
                    <a:lstStyle/>
                    <a:p>
                      <a:r>
                        <a:rPr lang="ja-JP" altLang="en-US" sz="1200" dirty="0" smtClean="0">
                          <a:solidFill>
                            <a:schemeClr val="bg1"/>
                          </a:solidFill>
                        </a:rPr>
                        <a:t>額（構成比）</a:t>
                      </a:r>
                      <a:endParaRPr lang="ja-JP" altLang="en-US" sz="1200" dirty="0">
                        <a:solidFill>
                          <a:schemeClr val="bg1"/>
                        </a:solidFill>
                      </a:endParaRPr>
                    </a:p>
                  </a:txBody>
                  <a:tcPr/>
                </a:tc>
              </a:tr>
              <a:tr h="171440">
                <a:tc>
                  <a:txBody>
                    <a:bodyPr/>
                    <a:lstStyle/>
                    <a:p>
                      <a:r>
                        <a:rPr lang="ja-JP" altLang="en-US" sz="1200" dirty="0" smtClean="0">
                          <a:solidFill>
                            <a:schemeClr val="tx1"/>
                          </a:solidFill>
                        </a:rPr>
                        <a:t>①電気機器</a:t>
                      </a:r>
                      <a:endParaRPr lang="ja-JP" altLang="en-US" sz="1200" dirty="0">
                        <a:solidFill>
                          <a:schemeClr val="tx1"/>
                        </a:solidFill>
                      </a:endParaRPr>
                    </a:p>
                  </a:txBody>
                  <a:tcPr/>
                </a:tc>
                <a:tc>
                  <a:txBody>
                    <a:bodyPr/>
                    <a:lstStyle/>
                    <a:p>
                      <a:pPr algn="r"/>
                      <a:r>
                        <a:rPr lang="ja-JP" altLang="en-US" sz="1200" dirty="0" smtClean="0">
                          <a:solidFill>
                            <a:schemeClr val="tx1"/>
                          </a:solidFill>
                        </a:rPr>
                        <a:t>　</a:t>
                      </a:r>
                      <a:r>
                        <a:rPr lang="en-US" altLang="ja-JP" sz="1200" dirty="0" smtClean="0">
                          <a:solidFill>
                            <a:schemeClr val="tx1"/>
                          </a:solidFill>
                        </a:rPr>
                        <a:t>12,528</a:t>
                      </a:r>
                    </a:p>
                    <a:p>
                      <a:pPr algn="r"/>
                      <a:r>
                        <a:rPr lang="ja-JP" altLang="en-US" sz="1200" dirty="0" smtClean="0">
                          <a:solidFill>
                            <a:schemeClr val="tx1"/>
                          </a:solidFill>
                        </a:rPr>
                        <a:t>　</a:t>
                      </a:r>
                      <a:r>
                        <a:rPr lang="en-US" altLang="ja-JP" sz="1200" dirty="0" smtClean="0">
                          <a:solidFill>
                            <a:schemeClr val="tx1"/>
                          </a:solidFill>
                        </a:rPr>
                        <a:t>(37.2%)</a:t>
                      </a:r>
                      <a:endParaRPr lang="ja-JP" altLang="en-US" sz="1200" dirty="0">
                        <a:solidFill>
                          <a:schemeClr val="tx1"/>
                        </a:solidFill>
                      </a:endParaRPr>
                    </a:p>
                  </a:txBody>
                  <a:tcPr/>
                </a:tc>
              </a:tr>
              <a:tr h="0">
                <a:tc>
                  <a:txBody>
                    <a:bodyPr/>
                    <a:lstStyle/>
                    <a:p>
                      <a:r>
                        <a:rPr lang="ja-JP" altLang="en-US" sz="1200" dirty="0" smtClean="0">
                          <a:solidFill>
                            <a:schemeClr val="tx1"/>
                          </a:solidFill>
                        </a:rPr>
                        <a:t>②化学製品</a:t>
                      </a:r>
                      <a:endParaRPr lang="en-US" altLang="ja-JP" sz="1200" dirty="0" smtClean="0">
                        <a:solidFill>
                          <a:schemeClr val="tx1"/>
                        </a:solidFill>
                      </a:endParaRPr>
                    </a:p>
                  </a:txBody>
                  <a:tcPr/>
                </a:tc>
                <a:tc>
                  <a:txBody>
                    <a:bodyPr/>
                    <a:lstStyle/>
                    <a:p>
                      <a:pPr algn="r"/>
                      <a:r>
                        <a:rPr lang="ja-JP" altLang="en-US" sz="1200" dirty="0" smtClean="0">
                          <a:solidFill>
                            <a:schemeClr val="tx1"/>
                          </a:solidFill>
                        </a:rPr>
                        <a:t>　　</a:t>
                      </a:r>
                      <a:r>
                        <a:rPr lang="en-US" altLang="ja-JP" sz="1200" dirty="0" smtClean="0">
                          <a:solidFill>
                            <a:schemeClr val="tx1"/>
                          </a:solidFill>
                        </a:rPr>
                        <a:t>8,643</a:t>
                      </a:r>
                    </a:p>
                    <a:p>
                      <a:pPr algn="r"/>
                      <a:r>
                        <a:rPr lang="ja-JP" altLang="en-US" sz="1200" dirty="0" smtClean="0">
                          <a:solidFill>
                            <a:schemeClr val="tx1"/>
                          </a:solidFill>
                        </a:rPr>
                        <a:t>　　</a:t>
                      </a:r>
                      <a:r>
                        <a:rPr lang="en-US" altLang="ja-JP" sz="1200" dirty="0" smtClean="0">
                          <a:solidFill>
                            <a:schemeClr val="tx1"/>
                          </a:solidFill>
                        </a:rPr>
                        <a:t>(25.7%)</a:t>
                      </a:r>
                      <a:r>
                        <a:rPr lang="ja-JP" altLang="en-US" sz="1200" dirty="0" smtClean="0">
                          <a:solidFill>
                            <a:schemeClr val="tx1"/>
                          </a:solidFill>
                        </a:rPr>
                        <a:t>　</a:t>
                      </a:r>
                      <a:endParaRPr lang="ja-JP" altLang="en-US" sz="1200" dirty="0">
                        <a:solidFill>
                          <a:schemeClr val="tx1"/>
                        </a:solidFill>
                      </a:endParaRPr>
                    </a:p>
                  </a:txBody>
                  <a:tcPr/>
                </a:tc>
              </a:tr>
              <a:tr h="1881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rPr>
                        <a:t>③医薬品</a:t>
                      </a:r>
                      <a:endParaRPr lang="en-US" altLang="ja-JP" sz="1200" dirty="0" smtClean="0">
                        <a:solidFill>
                          <a:schemeClr val="tx1"/>
                        </a:solidFill>
                      </a:endParaRPr>
                    </a:p>
                  </a:txBody>
                  <a:tcPr/>
                </a:tc>
                <a:tc>
                  <a:txBody>
                    <a:bodyPr/>
                    <a:lstStyle/>
                    <a:p>
                      <a:pPr algn="r"/>
                      <a:r>
                        <a:rPr lang="ja-JP" altLang="en-US" sz="1200" dirty="0" smtClean="0">
                          <a:solidFill>
                            <a:schemeClr val="tx1"/>
                          </a:solidFill>
                        </a:rPr>
                        <a:t>　　</a:t>
                      </a:r>
                      <a:r>
                        <a:rPr lang="en-US" altLang="ja-JP" sz="1200" dirty="0" smtClean="0">
                          <a:solidFill>
                            <a:schemeClr val="tx1"/>
                          </a:solidFill>
                        </a:rPr>
                        <a:t>6,761</a:t>
                      </a:r>
                    </a:p>
                    <a:p>
                      <a:pPr algn="r"/>
                      <a:r>
                        <a:rPr lang="ja-JP" altLang="en-US" sz="1200" dirty="0" smtClean="0">
                          <a:solidFill>
                            <a:schemeClr val="tx1"/>
                          </a:solidFill>
                        </a:rPr>
                        <a:t>　</a:t>
                      </a:r>
                      <a:r>
                        <a:rPr lang="en-US" altLang="ja-JP" sz="1200" dirty="0" smtClean="0">
                          <a:solidFill>
                            <a:schemeClr val="tx1"/>
                          </a:solidFill>
                        </a:rPr>
                        <a:t>(20.1%)</a:t>
                      </a:r>
                    </a:p>
                  </a:txBody>
                  <a:tcPr/>
                </a:tc>
              </a:tr>
            </a:tbl>
          </a:graphicData>
        </a:graphic>
      </p:graphicFrame>
    </p:spTree>
    <p:extLst>
      <p:ext uri="{BB962C8B-B14F-4D97-AF65-F5344CB8AC3E}">
        <p14:creationId xmlns:p14="http://schemas.microsoft.com/office/powerpoint/2010/main" val="246801610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88000" y="44624"/>
            <a:ext cx="8622000" cy="2866489"/>
          </a:xfrm>
          <a:prstGeom prst="roundRect">
            <a:avLst>
              <a:gd name="adj" fmla="val 651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spcAft>
                <a:spcPts val="0"/>
              </a:spcAft>
            </a:pP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阪神港の状況</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spcAft>
                <a:spcPts val="0"/>
              </a:spcAft>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阪神港</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の外貿定期コンテナ航路</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（近海・東南アジア）</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推移については、</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H17</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（大阪港＋神戸港</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197</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便／週）</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をピークに大幅な減少傾向にあったが</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年以降、若干ながらも回復の傾向がみられる</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月期：大阪港＋神戸港</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143</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便／週</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lnSpc>
                <a:spcPts val="1600"/>
              </a:lnSpc>
              <a:spcAft>
                <a:spcPts val="0"/>
              </a:spcAft>
            </a:pPr>
            <a:endParaRPr lang="en-US" altLang="ja-JP" sz="105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spcAft>
                <a:spcPts val="0"/>
              </a:spcAft>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外貿</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コンテナ取扱個数も</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H21</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年以降</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大阪港＋神戸港</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362</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TEU</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回復傾向</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spcAft>
                <a:spcPts val="0"/>
              </a:spcAft>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また、国際コンテナ戦略港湾・阪神港における、より効率的なターミナル運営</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spcAft>
                <a:spcPts val="0"/>
              </a:spcAft>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の実現に向け、大阪港</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・神戸港両埠頭株式</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会社は、</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月に新会社「阪神国際港湾株式会社」を共同で設立する予定。</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288000" y="2977207"/>
            <a:ext cx="7956408" cy="307777"/>
          </a:xfrm>
          <a:prstGeom prst="rect">
            <a:avLst/>
          </a:prstGeom>
        </p:spPr>
        <p:txBody>
          <a:bodyPr wrap="square">
            <a:spAutoFit/>
          </a:bodyPr>
          <a:lstStyle/>
          <a:p>
            <a:pPr marL="177800" indent="-177800"/>
            <a:r>
              <a:rPr lang="ja-JP" altLang="ja-JP" sz="1400" dirty="0" smtClean="0">
                <a:latin typeface="HGPｺﾞｼｯｸE" pitchFamily="50" charset="-128"/>
                <a:ea typeface="HGPｺﾞｼｯｸE" pitchFamily="50" charset="-128"/>
              </a:rPr>
              <a:t>■</a:t>
            </a:r>
            <a:r>
              <a:rPr lang="ja-JP" altLang="en-US" sz="1400" dirty="0">
                <a:latin typeface="HGPｺﾞｼｯｸE" pitchFamily="50" charset="-128"/>
                <a:ea typeface="HGPｺﾞｼｯｸE" pitchFamily="50" charset="-128"/>
              </a:rPr>
              <a:t>阪神港のネットワーク</a:t>
            </a:r>
            <a:r>
              <a:rPr lang="ja-JP" altLang="en-US" sz="1200" dirty="0">
                <a:latin typeface="HGPｺﾞｼｯｸE" pitchFamily="50" charset="-128"/>
                <a:ea typeface="HGPｺﾞｼｯｸE" pitchFamily="50" charset="-128"/>
              </a:rPr>
              <a:t>（出典：「数字で見る港湾</a:t>
            </a:r>
            <a:r>
              <a:rPr lang="ja-JP" altLang="en-US" sz="1200" dirty="0" smtClean="0">
                <a:latin typeface="HGPｺﾞｼｯｸE" pitchFamily="50" charset="-128"/>
                <a:ea typeface="HGPｺﾞｼｯｸE" pitchFamily="50" charset="-128"/>
              </a:rPr>
              <a:t>」より大阪府企画室作成）</a:t>
            </a:r>
            <a:endParaRPr lang="ja-JP" altLang="en-US" sz="1200" dirty="0">
              <a:latin typeface="HGPｺﾞｼｯｸE" pitchFamily="50" charset="-128"/>
              <a:ea typeface="HGPｺﾞｼｯｸE" pitchFamily="50" charset="-128"/>
            </a:endParaRPr>
          </a:p>
        </p:txBody>
      </p:sp>
      <p:sp>
        <p:nvSpPr>
          <p:cNvPr id="6" name="正方形/長方形 5"/>
          <p:cNvSpPr/>
          <p:nvPr/>
        </p:nvSpPr>
        <p:spPr>
          <a:xfrm>
            <a:off x="288000" y="6113990"/>
            <a:ext cx="8622000" cy="707886"/>
          </a:xfrm>
          <a:prstGeom prst="rect">
            <a:avLst/>
          </a:prstGeom>
          <a:solidFill>
            <a:schemeClr val="accent2">
              <a:lumMod val="60000"/>
              <a:lumOff val="40000"/>
            </a:schemeClr>
          </a:solidFill>
          <a:ln w="19050" cap="flat" cmpd="sng" algn="ctr">
            <a:solidFill>
              <a:sysClr val="windowText" lastClr="000000"/>
            </a:solidFill>
            <a:prstDash val="solid"/>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lvl="0" algn="ctr"/>
            <a:r>
              <a:rPr kumimoji="0" lang="ja-JP" altLang="en-US" sz="2000" kern="100" dirty="0" smtClean="0">
                <a:latin typeface="Meiryo UI" panose="020B0604030504040204" pitchFamily="50" charset="-128"/>
                <a:ea typeface="Meiryo UI" panose="020B0604030504040204" pitchFamily="50" charset="-128"/>
                <a:cs typeface="Meiryo UI" panose="020B0604030504040204" pitchFamily="50" charset="-128"/>
              </a:rPr>
              <a:t>経営統合による効率的なターミナル運営、効果的な集貨施策やポートセールスなど、</a:t>
            </a:r>
            <a:endParaRPr kumimoji="0" lang="en-US" altLang="ja-JP" sz="2000" kern="100" dirty="0" smtClean="0">
              <a:latin typeface="Meiryo UI" panose="020B0604030504040204" pitchFamily="50" charset="-128"/>
              <a:ea typeface="Meiryo UI" panose="020B0604030504040204" pitchFamily="50" charset="-128"/>
              <a:cs typeface="Meiryo UI" panose="020B0604030504040204" pitchFamily="50" charset="-128"/>
            </a:endParaRPr>
          </a:p>
          <a:p>
            <a:pPr lvl="0" algn="ctr"/>
            <a:r>
              <a:rPr kumimoji="0" lang="ja-JP" altLang="en-US" sz="2000" kern="100" noProof="0" dirty="0" smtClean="0">
                <a:latin typeface="Meiryo UI" panose="020B0604030504040204" pitchFamily="50" charset="-128"/>
                <a:ea typeface="Meiryo UI" panose="020B0604030504040204" pitchFamily="50" charset="-128"/>
                <a:cs typeface="Meiryo UI" panose="020B0604030504040204" pitchFamily="50" charset="-128"/>
              </a:rPr>
              <a:t>国際コンテナ戦略港湾・</a:t>
            </a:r>
            <a:r>
              <a:rPr kumimoji="0" lang="ja-JP" altLang="en-US" sz="200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阪神港の機能強化を着実に進めていく必要がある。</a:t>
            </a:r>
            <a:endParaRPr kumimoji="0" lang="ja-JP" altLang="en-US" sz="2000" i="0" u="none" strike="noStrike" kern="1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8000" y="3192123"/>
            <a:ext cx="4211991" cy="27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5556" y="3192123"/>
            <a:ext cx="3642868" cy="27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二等辺三角形 7"/>
          <p:cNvSpPr/>
          <p:nvPr/>
        </p:nvSpPr>
        <p:spPr>
          <a:xfrm rot="10800000">
            <a:off x="3851920" y="5825400"/>
            <a:ext cx="1512167" cy="205446"/>
          </a:xfrm>
          <a:prstGeom prst="triangl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2" name="テキスト ボックス 11"/>
          <p:cNvSpPr txBox="1"/>
          <p:nvPr/>
        </p:nvSpPr>
        <p:spPr>
          <a:xfrm>
            <a:off x="8803486" y="6608385"/>
            <a:ext cx="37702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26</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6119707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2341971263"/>
              </p:ext>
            </p:extLst>
          </p:nvPr>
        </p:nvGraphicFramePr>
        <p:xfrm>
          <a:off x="530548" y="5949280"/>
          <a:ext cx="8136904" cy="580050"/>
        </p:xfrm>
        <a:graphic>
          <a:graphicData uri="http://schemas.openxmlformats.org/drawingml/2006/table">
            <a:tbl>
              <a:tblPr firstRow="1" firstCol="1" bandRow="1"/>
              <a:tblGrid>
                <a:gridCol w="8136904"/>
              </a:tblGrid>
              <a:tr h="580050">
                <a:tc>
                  <a:txBody>
                    <a:bodyPr/>
                    <a:lstStyle/>
                    <a:p>
                      <a:pPr algn="l">
                        <a:lnSpc>
                          <a:spcPct val="100000"/>
                        </a:lnSpc>
                        <a:spcAft>
                          <a:spcPts val="0"/>
                        </a:spcAft>
                      </a:pPr>
                      <a:r>
                        <a:rPr lang="ja-JP" altLang="en-US" sz="1400" b="0" kern="100" dirty="0" smtClean="0">
                          <a:solidFill>
                            <a:schemeClr val="tx1"/>
                          </a:solidFill>
                          <a:effectLst/>
                          <a:latin typeface="HGPｺﾞｼｯｸE" pitchFamily="50" charset="-128"/>
                          <a:ea typeface="HGPｺﾞｼｯｸE" pitchFamily="50" charset="-128"/>
                          <a:cs typeface="Times New Roman"/>
                        </a:rPr>
                        <a:t>大都市圏の料金については、環状道路整備の進捗を踏まえ、道路ネットワークの稼働率を最適化するため、ＩＴＳ技術を活用しつつ、「世界一効率的な利用」を実現する</a:t>
                      </a:r>
                      <a:r>
                        <a:rPr lang="ja-JP" altLang="en-US" sz="1400" b="0" u="sng" kern="100" dirty="0" smtClean="0">
                          <a:solidFill>
                            <a:schemeClr val="tx1"/>
                          </a:solidFill>
                          <a:effectLst/>
                          <a:latin typeface="HGPｺﾞｼｯｸE" pitchFamily="50" charset="-128"/>
                          <a:ea typeface="HGPｺﾞｼｯｸE" pitchFamily="50" charset="-128"/>
                          <a:cs typeface="Times New Roman"/>
                        </a:rPr>
                        <a:t>シームレスな料金体系の構築</a:t>
                      </a:r>
                      <a:r>
                        <a:rPr lang="ja-JP" altLang="en-US" sz="1400" b="0" kern="100" dirty="0" smtClean="0">
                          <a:solidFill>
                            <a:schemeClr val="tx1"/>
                          </a:solidFill>
                          <a:effectLst/>
                          <a:latin typeface="HGPｺﾞｼｯｸE" pitchFamily="50" charset="-128"/>
                          <a:ea typeface="HGPｺﾞｼｯｸE" pitchFamily="50" charset="-128"/>
                          <a:cs typeface="Times New Roman"/>
                        </a:rPr>
                        <a:t>を目指す。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角丸四角形 3"/>
          <p:cNvSpPr/>
          <p:nvPr/>
        </p:nvSpPr>
        <p:spPr>
          <a:xfrm>
            <a:off x="288000" y="147982"/>
            <a:ext cx="8622000" cy="2653367"/>
          </a:xfrm>
          <a:prstGeom prst="roundRect">
            <a:avLst>
              <a:gd name="adj" fmla="val 651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spcAft>
                <a:spcPts val="0"/>
              </a:spcAft>
            </a:pP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鉄道・高速道路ネットワーク</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spcAft>
                <a:spcPts val="0"/>
              </a:spcAft>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大阪が、首都圏と両輪で日本の成長をけん引</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するために</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は、人流・物流を支えるインフラ整備が重要。</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spcAft>
                <a:spcPts val="0"/>
              </a:spcAft>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鉄道については、</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月に策定した公共交通戦略に沿って、戦略</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路線の実現に向けた取組みの推進が必要。</a:t>
            </a: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spcAft>
                <a:spcPts val="0"/>
              </a:spcAft>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高速道路については、新名神、阪神高速大和川線が</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H28</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年度に供用予定となるなど、ミッシングリンク解消に向けた動きが進む。引き続き、淀川左岸線（延伸部）の整備や、シームレスな料金体系実現への取組みが必要。</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288000" y="2846558"/>
            <a:ext cx="7380344" cy="307777"/>
          </a:xfrm>
          <a:prstGeom prst="rect">
            <a:avLst/>
          </a:prstGeom>
        </p:spPr>
        <p:txBody>
          <a:bodyPr wrap="square">
            <a:spAutoFit/>
          </a:bodyPr>
          <a:lstStyle/>
          <a:p>
            <a:pPr marL="177800" indent="-177800"/>
            <a:r>
              <a:rPr lang="ja-JP" altLang="ja-JP" sz="1400" dirty="0" smtClean="0">
                <a:latin typeface="HGPｺﾞｼｯｸE" pitchFamily="50" charset="-128"/>
                <a:ea typeface="HGPｺﾞｼｯｸE" pitchFamily="50" charset="-128"/>
              </a:rPr>
              <a:t>■</a:t>
            </a:r>
            <a:r>
              <a:rPr lang="ja-JP" altLang="en-US" sz="1400" dirty="0" smtClean="0">
                <a:latin typeface="HGPｺﾞｼｯｸE" pitchFamily="50" charset="-128"/>
                <a:ea typeface="HGPｺﾞｼｯｸE" pitchFamily="50" charset="-128"/>
              </a:rPr>
              <a:t>公共交通戦略における「戦略４路線」の概要　（出典：大阪府戦略本部会議資料）</a:t>
            </a:r>
            <a:endParaRPr lang="ja-JP" altLang="en-US" sz="1200" dirty="0">
              <a:latin typeface="HGPｺﾞｼｯｸE" pitchFamily="50" charset="-128"/>
              <a:ea typeface="HGPｺﾞｼｯｸE" pitchFamily="50" charset="-128"/>
            </a:endParaRPr>
          </a:p>
        </p:txBody>
      </p:sp>
      <p:graphicFrame>
        <p:nvGraphicFramePr>
          <p:cNvPr id="6" name="Group 39"/>
          <p:cNvGraphicFramePr>
            <a:graphicFrameLocks noGrp="1"/>
          </p:cNvGraphicFramePr>
          <p:nvPr>
            <p:extLst>
              <p:ext uri="{D42A27DB-BD31-4B8C-83A1-F6EECF244321}">
                <p14:modId xmlns:p14="http://schemas.microsoft.com/office/powerpoint/2010/main" val="2477810555"/>
              </p:ext>
            </p:extLst>
          </p:nvPr>
        </p:nvGraphicFramePr>
        <p:xfrm>
          <a:off x="432455" y="3154335"/>
          <a:ext cx="8333089" cy="2346700"/>
        </p:xfrm>
        <a:graphic>
          <a:graphicData uri="http://schemas.openxmlformats.org/drawingml/2006/table">
            <a:tbl>
              <a:tblPr/>
              <a:tblGrid>
                <a:gridCol w="1112441"/>
                <a:gridCol w="2592288"/>
                <a:gridCol w="4628360"/>
              </a:tblGrid>
              <a:tr h="216024">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1" i="0" u="none" strike="noStrike" cap="none" normalizeH="0" baseline="0" dirty="0" smtClean="0">
                        <a:ln>
                          <a:noFill/>
                        </a:ln>
                        <a:solidFill>
                          <a:srgbClr val="FFFFFF"/>
                        </a:solidFill>
                        <a:effectLst/>
                        <a:latin typeface="Meiryo UI" pitchFamily="50" charset="-128"/>
                        <a:ea typeface="Meiryo UI" pitchFamily="50" charset="-128"/>
                        <a:cs typeface="Meiryo UI" pitchFamily="50" charset="-128"/>
                      </a:endParaRPr>
                    </a:p>
                  </a:txBody>
                  <a:tcPr marL="91435" marR="91435"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9BBB59"/>
                    </a:solidFill>
                  </a:tcPr>
                </a:tc>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rgbClr val="FFFFFF"/>
                          </a:solidFill>
                          <a:effectLst/>
                          <a:latin typeface="Meiryo UI" pitchFamily="50" charset="-128"/>
                          <a:ea typeface="Meiryo UI" pitchFamily="50" charset="-128"/>
                          <a:cs typeface="Meiryo UI" pitchFamily="50" charset="-128"/>
                        </a:rPr>
                        <a:t>概要（</a:t>
                      </a:r>
                      <a:r>
                        <a:rPr kumimoji="1" lang="ja-JP" altLang="en-US" sz="1200" b="1" i="0" u="none" strike="noStrike" cap="none" normalizeH="0" baseline="0" dirty="0" smtClean="0">
                          <a:ln>
                            <a:noFill/>
                          </a:ln>
                          <a:solidFill>
                            <a:srgbClr val="FFFFFF"/>
                          </a:solidFill>
                          <a:effectLst/>
                          <a:latin typeface="Meiryo UI" pitchFamily="50" charset="-128"/>
                          <a:ea typeface="ＭＳ Ｐゴシック" pitchFamily="50" charset="-128"/>
                        </a:rPr>
                        <a:t>数値は概数</a:t>
                      </a:r>
                      <a:r>
                        <a:rPr kumimoji="1" lang="ja-JP" altLang="en-US" sz="1200" b="1" i="0" u="none" strike="noStrike" cap="none" normalizeH="0" baseline="0" dirty="0" smtClean="0">
                          <a:ln>
                            <a:noFill/>
                          </a:ln>
                          <a:solidFill>
                            <a:srgbClr val="FFFFFF"/>
                          </a:solidFill>
                          <a:effectLst/>
                          <a:latin typeface="Meiryo UI" pitchFamily="50" charset="-128"/>
                          <a:ea typeface="Meiryo UI" pitchFamily="50" charset="-128"/>
                          <a:cs typeface="Meiryo UI" pitchFamily="50" charset="-128"/>
                        </a:rPr>
                        <a:t>）</a:t>
                      </a:r>
                    </a:p>
                  </a:txBody>
                  <a:tcPr marL="91435" marR="91435"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9BBB59"/>
                    </a:solidFill>
                  </a:tcPr>
                </a:tc>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rgbClr val="FFFFFF"/>
                          </a:solidFill>
                          <a:effectLst/>
                          <a:latin typeface="Meiryo UI" pitchFamily="50" charset="-128"/>
                          <a:ea typeface="Meiryo UI" pitchFamily="50" charset="-128"/>
                          <a:cs typeface="Meiryo UI" pitchFamily="50" charset="-128"/>
                        </a:rPr>
                        <a:t>効果</a:t>
                      </a:r>
                    </a:p>
                  </a:txBody>
                  <a:tcPr marL="91435" marR="91435"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9BBB59"/>
                    </a:solidFill>
                  </a:tcPr>
                </a:tc>
              </a:tr>
              <a:tr h="387122">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北大阪急行延伸</a:t>
                      </a:r>
                    </a:p>
                  </a:txBody>
                  <a:tcPr marL="91435" marR="91435"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177800" marR="0" lvl="0" indent="-17780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＊延長：</a:t>
                      </a:r>
                      <a:r>
                        <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2.5㎞</a:t>
                      </a: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（千里中央～新箕面）</a:t>
                      </a:r>
                      <a:endPar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7800" marR="0" lvl="0" indent="-17780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＊事業費：</a:t>
                      </a:r>
                      <a:r>
                        <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600</a:t>
                      </a: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endPar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＊北大阪地域と大阪都心との直結</a:t>
                      </a:r>
                      <a:endPar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＊拠点形成とセットによる北大阪地域の活性化</a:t>
                      </a:r>
                      <a:endPar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r>
              <a:tr h="578046">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大阪モノレール延伸</a:t>
                      </a:r>
                    </a:p>
                  </a:txBody>
                  <a:tcPr marL="91435" marR="91435"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177800" marR="0" lvl="0" indent="-17780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＊延長：</a:t>
                      </a:r>
                      <a:r>
                        <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9.0㎞</a:t>
                      </a: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zh-TW"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門真市～瓜生堂</a:t>
                      </a: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endPar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7800" marR="0" lvl="0" indent="-17780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＊事業費：</a:t>
                      </a:r>
                      <a:r>
                        <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1,050</a:t>
                      </a: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endPar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7800" marR="0" lvl="0" indent="-17780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（インフラ：</a:t>
                      </a:r>
                      <a:r>
                        <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740</a:t>
                      </a: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億、インフラ外：</a:t>
                      </a:r>
                      <a:r>
                        <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310</a:t>
                      </a: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a:t>
                      </a:r>
                      <a:endPar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＊環状型鉄道ネットワークの形成</a:t>
                      </a:r>
                      <a:endPar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（新たに4路線を加え</a:t>
                      </a:r>
                      <a:r>
                        <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11</a:t>
                      </a: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路線の放射鉄道と結節）</a:t>
                      </a:r>
                      <a:endPar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＊交通結節点の形成、都市構造を変革</a:t>
                      </a:r>
                      <a:endParaRPr kumimoji="1" lang="zh-TW"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r>
              <a:tr h="420059">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なにわ筋線</a:t>
                      </a:r>
                    </a:p>
                  </a:txBody>
                  <a:tcPr marL="91435" marR="91435"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177800" marR="0" lvl="0" indent="-17780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＊延長：</a:t>
                      </a:r>
                      <a:r>
                        <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10.2㎞</a:t>
                      </a: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zh-TW"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新大阪～</a:t>
                      </a:r>
                      <a:r>
                        <a:rPr kumimoji="1" lang="en-US" altLang="zh-TW"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JR</a:t>
                      </a: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zh-TW"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南海難波</a:t>
                      </a: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endPar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7800" marR="0" lvl="0" indent="-17780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＊事業費：</a:t>
                      </a:r>
                      <a:r>
                        <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2,500</a:t>
                      </a: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endPar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＊関空アクセスの強化（</a:t>
                      </a:r>
                      <a:r>
                        <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JR</a:t>
                      </a:r>
                      <a:r>
                        <a:rPr kumimoji="1" lang="ja-JP" altLang="en-US" sz="1200" b="0" i="0" u="none" strike="noStrike" cap="none" normalizeH="0" baseline="0" dirty="0" err="1" smtClean="0">
                          <a:ln>
                            <a:noFill/>
                          </a:ln>
                          <a:solidFill>
                            <a:schemeClr val="tx1"/>
                          </a:solidFill>
                          <a:effectLst/>
                          <a:latin typeface="Meiryo UI" pitchFamily="50" charset="-128"/>
                          <a:ea typeface="Meiryo UI" pitchFamily="50" charset="-128"/>
                          <a:cs typeface="Meiryo UI" pitchFamily="50" charset="-128"/>
                        </a:rPr>
                        <a:t>、</a:t>
                      </a: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南海の梅田直結）</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＊大阪都心・国土軸にアクセスし、大阪・関西全体への広がりをもった路線</a:t>
                      </a:r>
                      <a:endPar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r>
              <a:tr h="394959">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西梅田十三新大阪連絡線</a:t>
                      </a:r>
                    </a:p>
                  </a:txBody>
                  <a:tcPr marL="91435" marR="91435"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177800" marR="0" lvl="0" indent="-17780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＊延長：</a:t>
                      </a:r>
                      <a:r>
                        <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5.2㎞</a:t>
                      </a: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（西梅田～十三～新大阪）</a:t>
                      </a:r>
                      <a:endPar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7800" marR="0" lvl="0" indent="-17780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＊事業費：</a:t>
                      </a:r>
                      <a:r>
                        <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1,350</a:t>
                      </a: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endPar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＊神戸・宝塚方面などから新大阪・なんばへアクセス</a:t>
                      </a:r>
                      <a:endPar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r>
            </a:tbl>
          </a:graphicData>
        </a:graphic>
      </p:graphicFrame>
      <p:sp>
        <p:nvSpPr>
          <p:cNvPr id="7" name="正方形/長方形 6"/>
          <p:cNvSpPr/>
          <p:nvPr/>
        </p:nvSpPr>
        <p:spPr>
          <a:xfrm>
            <a:off x="300126" y="5661247"/>
            <a:ext cx="7380344" cy="307777"/>
          </a:xfrm>
          <a:prstGeom prst="rect">
            <a:avLst/>
          </a:prstGeom>
        </p:spPr>
        <p:txBody>
          <a:bodyPr wrap="square">
            <a:spAutoFit/>
          </a:bodyPr>
          <a:lstStyle/>
          <a:p>
            <a:pPr marL="177800" indent="-177800"/>
            <a:r>
              <a:rPr lang="ja-JP" altLang="ja-JP" sz="1400" dirty="0" smtClean="0">
                <a:latin typeface="HGPｺﾞｼｯｸE" pitchFamily="50" charset="-128"/>
                <a:ea typeface="HGPｺﾞｼｯｸE" pitchFamily="50" charset="-128"/>
              </a:rPr>
              <a:t>■</a:t>
            </a:r>
            <a:r>
              <a:rPr lang="ja-JP" altLang="en-US" sz="1400" dirty="0" smtClean="0">
                <a:latin typeface="HGPｺﾞｼｯｸE" pitchFamily="50" charset="-128"/>
                <a:ea typeface="HGPｺﾞｼｯｸE" pitchFamily="50" charset="-128"/>
              </a:rPr>
              <a:t>国土交通省「新たな高速道路料金に関する基本方針」　（平成</a:t>
            </a:r>
            <a:r>
              <a:rPr lang="en-US" altLang="ja-JP" sz="1400" dirty="0" smtClean="0">
                <a:latin typeface="HGPｺﾞｼｯｸE" pitchFamily="50" charset="-128"/>
                <a:ea typeface="HGPｺﾞｼｯｸE" pitchFamily="50" charset="-128"/>
              </a:rPr>
              <a:t>25</a:t>
            </a:r>
            <a:r>
              <a:rPr lang="ja-JP" altLang="en-US" sz="1400" dirty="0" smtClean="0">
                <a:latin typeface="HGPｺﾞｼｯｸE" pitchFamily="50" charset="-128"/>
                <a:ea typeface="HGPｺﾞｼｯｸE" pitchFamily="50" charset="-128"/>
              </a:rPr>
              <a:t>年</a:t>
            </a:r>
            <a:r>
              <a:rPr lang="en-US" altLang="ja-JP" sz="1400" dirty="0" smtClean="0">
                <a:latin typeface="HGPｺﾞｼｯｸE" pitchFamily="50" charset="-128"/>
                <a:ea typeface="HGPｺﾞｼｯｸE" pitchFamily="50" charset="-128"/>
              </a:rPr>
              <a:t>12</a:t>
            </a:r>
            <a:r>
              <a:rPr lang="ja-JP" altLang="en-US" sz="1400" dirty="0" smtClean="0">
                <a:latin typeface="HGPｺﾞｼｯｸE" pitchFamily="50" charset="-128"/>
                <a:ea typeface="HGPｺﾞｼｯｸE" pitchFamily="50" charset="-128"/>
              </a:rPr>
              <a:t>月</a:t>
            </a:r>
            <a:r>
              <a:rPr lang="en-US" altLang="ja-JP" sz="1400" dirty="0" smtClean="0">
                <a:latin typeface="HGPｺﾞｼｯｸE" pitchFamily="50" charset="-128"/>
                <a:ea typeface="HGPｺﾞｼｯｸE" pitchFamily="50" charset="-128"/>
              </a:rPr>
              <a:t>20</a:t>
            </a:r>
            <a:r>
              <a:rPr lang="ja-JP" altLang="en-US" sz="1400" dirty="0" smtClean="0">
                <a:latin typeface="HGPｺﾞｼｯｸE" pitchFamily="50" charset="-128"/>
                <a:ea typeface="HGPｺﾞｼｯｸE" pitchFamily="50" charset="-128"/>
              </a:rPr>
              <a:t>日）</a:t>
            </a:r>
            <a:endParaRPr lang="ja-JP" altLang="en-US" sz="1200" dirty="0">
              <a:latin typeface="HGPｺﾞｼｯｸE" pitchFamily="50" charset="-128"/>
              <a:ea typeface="HGPｺﾞｼｯｸE" pitchFamily="50" charset="-128"/>
            </a:endParaRPr>
          </a:p>
        </p:txBody>
      </p:sp>
    </p:spTree>
    <p:extLst>
      <p:ext uri="{BB962C8B-B14F-4D97-AF65-F5344CB8AC3E}">
        <p14:creationId xmlns:p14="http://schemas.microsoft.com/office/powerpoint/2010/main" val="217969366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88000" y="5909210"/>
            <a:ext cx="8316448" cy="707886"/>
          </a:xfrm>
          <a:prstGeom prst="rect">
            <a:avLst/>
          </a:prstGeom>
          <a:solidFill>
            <a:schemeClr val="accent2">
              <a:lumMod val="60000"/>
              <a:lumOff val="40000"/>
            </a:schemeClr>
          </a:solidFill>
          <a:ln w="19050" cap="flat" cmpd="sng" algn="ctr">
            <a:solidFill>
              <a:sysClr val="windowText" lastClr="000000"/>
            </a:solidFill>
            <a:prstDash val="solid"/>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marL="88900" lvl="0" indent="-88900" algn="ctr"/>
            <a:r>
              <a:rPr kumimoji="0" lang="ja-JP" altLang="en-US"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都市圏域内のネットワーク強化・利便性向上とともに、メガリージョン形成に向けてリニア中央新幹線の全線同時開業に向けた道筋を確立することが不可欠。</a:t>
            </a:r>
            <a:endParaRPr kumimoji="0" lang="en-US" altLang="ja-JP"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二等辺三角形 5"/>
          <p:cNvSpPr/>
          <p:nvPr/>
        </p:nvSpPr>
        <p:spPr>
          <a:xfrm rot="10800000">
            <a:off x="3308041" y="5431949"/>
            <a:ext cx="2730178" cy="325610"/>
          </a:xfrm>
          <a:prstGeom prst="triangl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9" name="正方形/長方形 8"/>
          <p:cNvSpPr/>
          <p:nvPr/>
        </p:nvSpPr>
        <p:spPr>
          <a:xfrm>
            <a:off x="179512" y="1813073"/>
            <a:ext cx="6876288" cy="492443"/>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リニア全線同時開業の全国の経済効果の比較</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：府「リニア中央新幹線開業に伴う経済波及効果に関する調査結果」（</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H26</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200" dirty="0" smtClean="0">
                <a:latin typeface="HGPｺﾞｼｯｸE" pitchFamily="50" charset="-128"/>
                <a:ea typeface="HGPｺﾞｼｯｸE" pitchFamily="50" charset="-128"/>
              </a:rPr>
              <a:t>）</a:t>
            </a:r>
            <a:endParaRPr lang="ja-JP" altLang="en-US" sz="1400" dirty="0">
              <a:latin typeface="HGPｺﾞｼｯｸE" pitchFamily="50" charset="-128"/>
              <a:ea typeface="HGPｺﾞｼｯｸE" pitchFamily="50" charset="-128"/>
            </a:endParaRPr>
          </a:p>
        </p:txBody>
      </p:sp>
      <p:sp>
        <p:nvSpPr>
          <p:cNvPr id="3" name="爆発 2 2"/>
          <p:cNvSpPr/>
          <p:nvPr/>
        </p:nvSpPr>
        <p:spPr>
          <a:xfrm rot="1097855">
            <a:off x="5419290" y="2234553"/>
            <a:ext cx="3522409" cy="3051557"/>
          </a:xfrm>
          <a:prstGeom prst="irregularSeal2">
            <a:avLst/>
          </a:prstGeom>
          <a:gradFill>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3" name="テキスト ボックス 12"/>
          <p:cNvSpPr txBox="1"/>
          <p:nvPr/>
        </p:nvSpPr>
        <p:spPr>
          <a:xfrm>
            <a:off x="6038219" y="3199470"/>
            <a:ext cx="2212741" cy="1031757"/>
          </a:xfrm>
          <a:prstGeom prst="rect">
            <a:avLst/>
          </a:prstGeom>
          <a:noFill/>
        </p:spPr>
        <p:txBody>
          <a:bodyPr wrap="square" rtlCol="0">
            <a:spAutoFit/>
          </a:bodyPr>
          <a:lstStyle/>
          <a:p>
            <a:pPr algn="ctr">
              <a:lnSpc>
                <a:spcPts val="25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全国の波及効果は、</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25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開業</a:t>
            </a:r>
            <a:r>
              <a:rPr lang="en-US" altLang="ja-JP" dirty="0">
                <a:latin typeface="Meiryo UI" panose="020B0604030504040204" pitchFamily="50" charset="-128"/>
                <a:ea typeface="Meiryo UI" panose="020B0604030504040204" pitchFamily="50" charset="-128"/>
                <a:cs typeface="Meiryo UI" panose="020B0604030504040204" pitchFamily="50" charset="-128"/>
              </a:rPr>
              <a:t>50</a:t>
            </a:r>
            <a:r>
              <a:rPr lang="ja-JP" altLang="en-US" dirty="0">
                <a:latin typeface="Meiryo UI" panose="020B0604030504040204" pitchFamily="50" charset="-128"/>
                <a:ea typeface="Meiryo UI" panose="020B0604030504040204" pitchFamily="50" charset="-128"/>
                <a:cs typeface="Meiryo UI" panose="020B0604030504040204" pitchFamily="50" charset="-128"/>
              </a:rPr>
              <a:t>年間で</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algn="ctr">
              <a:lnSpc>
                <a:spcPts val="2500"/>
              </a:lnSpc>
            </a:pPr>
            <a:r>
              <a:rPr lang="ja-JP" altLang="en-US" b="1" u="sng" dirty="0" smtClean="0">
                <a:latin typeface="Meiryo UI" panose="020B0604030504040204" pitchFamily="50" charset="-128"/>
                <a:ea typeface="Meiryo UI" panose="020B0604030504040204" pitchFamily="50" charset="-128"/>
                <a:cs typeface="Meiryo UI" panose="020B0604030504040204" pitchFamily="50" charset="-128"/>
              </a:rPr>
              <a:t>４．９兆円</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の差が</a:t>
            </a:r>
            <a:endParaRPr lang="ja-JP" altLang="en-US" dirty="0"/>
          </a:p>
        </p:txBody>
      </p:sp>
      <p:graphicFrame>
        <p:nvGraphicFramePr>
          <p:cNvPr id="20" name="表 19"/>
          <p:cNvGraphicFramePr>
            <a:graphicFrameLocks noGrp="1"/>
          </p:cNvGraphicFramePr>
          <p:nvPr>
            <p:extLst>
              <p:ext uri="{D42A27DB-BD31-4B8C-83A1-F6EECF244321}">
                <p14:modId xmlns:p14="http://schemas.microsoft.com/office/powerpoint/2010/main" val="2926012664"/>
              </p:ext>
            </p:extLst>
          </p:nvPr>
        </p:nvGraphicFramePr>
        <p:xfrm>
          <a:off x="300054" y="2578705"/>
          <a:ext cx="4999474" cy="2679139"/>
        </p:xfrm>
        <a:graphic>
          <a:graphicData uri="http://schemas.openxmlformats.org/drawingml/2006/table">
            <a:tbl>
              <a:tblPr firstRow="1" firstCol="1" bandRow="1">
                <a:tableStyleId>{5C22544A-7EE6-4342-B048-85BDC9FD1C3A}</a:tableStyleId>
              </a:tblPr>
              <a:tblGrid>
                <a:gridCol w="1534132"/>
                <a:gridCol w="1686092"/>
                <a:gridCol w="1779250"/>
              </a:tblGrid>
              <a:tr h="494317">
                <a:tc>
                  <a:txBody>
                    <a:bodyPr/>
                    <a:lstStyle/>
                    <a:p>
                      <a:pPr algn="just">
                        <a:lnSpc>
                          <a:spcPts val="1700"/>
                        </a:lnSpc>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　　　　　</a:t>
                      </a:r>
                    </a:p>
                  </a:txBody>
                  <a:tcPr marL="68580" marR="68580" marT="0" marB="0"/>
                </a:tc>
                <a:tc>
                  <a:txBody>
                    <a:bodyPr/>
                    <a:lstStyle/>
                    <a:p>
                      <a:pPr algn="ctr">
                        <a:lnSpc>
                          <a:spcPts val="1700"/>
                        </a:lnSpc>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全国の波及効果</a:t>
                      </a:r>
                    </a:p>
                  </a:txBody>
                  <a:tcPr marL="68580" marR="68580" marT="0" marB="0" anchor="ctr"/>
                </a:tc>
                <a:tc>
                  <a:txBody>
                    <a:bodyPr/>
                    <a:lstStyle/>
                    <a:p>
                      <a:pPr algn="ctr">
                        <a:lnSpc>
                          <a:spcPts val="1700"/>
                        </a:lnSpc>
                        <a:spcAft>
                          <a:spcPts val="0"/>
                        </a:spcAft>
                      </a:pPr>
                      <a:r>
                        <a:rPr lang="ja-JP" sz="1600" kern="100">
                          <a:effectLst/>
                          <a:latin typeface="Meiryo UI" panose="020B0604030504040204" pitchFamily="50" charset="-128"/>
                          <a:ea typeface="Meiryo UI" panose="020B0604030504040204" pitchFamily="50" charset="-128"/>
                          <a:cs typeface="Meiryo UI" panose="020B0604030504040204" pitchFamily="50" charset="-128"/>
                        </a:rPr>
                        <a:t>大阪府内への波及効果</a:t>
                      </a:r>
                    </a:p>
                  </a:txBody>
                  <a:tcPr marL="68580" marR="68580" marT="0" marB="0" anchor="ctr"/>
                </a:tc>
              </a:tr>
              <a:tr h="711406">
                <a:tc>
                  <a:txBody>
                    <a:bodyPr/>
                    <a:lstStyle/>
                    <a:p>
                      <a:pPr algn="ctr">
                        <a:lnSpc>
                          <a:spcPts val="1700"/>
                        </a:lnSpc>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東京・名古屋間開業</a:t>
                      </a:r>
                    </a:p>
                  </a:txBody>
                  <a:tcPr marL="68580" marR="68580" marT="0" marB="0" anchor="ctr"/>
                </a:tc>
                <a:tc>
                  <a:txBody>
                    <a:bodyPr/>
                    <a:lstStyle/>
                    <a:p>
                      <a:pPr algn="ctr">
                        <a:lnSpc>
                          <a:spcPts val="1700"/>
                        </a:lnSpc>
                        <a:spcAft>
                          <a:spcPts val="0"/>
                        </a:spcAft>
                      </a:pPr>
                      <a:r>
                        <a:rPr lang="en-US" sz="1600" kern="100" dirty="0">
                          <a:effectLst/>
                          <a:latin typeface="Meiryo UI" panose="020B0604030504040204" pitchFamily="50" charset="-128"/>
                          <a:ea typeface="Meiryo UI" panose="020B0604030504040204" pitchFamily="50" charset="-128"/>
                          <a:cs typeface="Meiryo UI" panose="020B0604030504040204" pitchFamily="50" charset="-128"/>
                        </a:rPr>
                        <a:t>5,260</a:t>
                      </a: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億円／年</a:t>
                      </a:r>
                    </a:p>
                    <a:p>
                      <a:pPr algn="ctr">
                        <a:lnSpc>
                          <a:spcPts val="1700"/>
                        </a:lnSpc>
                        <a:spcAft>
                          <a:spcPts val="0"/>
                        </a:spcAft>
                      </a:pPr>
                      <a:r>
                        <a:rPr lang="en-US" sz="1600" kern="100" dirty="0">
                          <a:effectLst/>
                          <a:latin typeface="Meiryo UI" panose="020B0604030504040204" pitchFamily="50" charset="-128"/>
                          <a:ea typeface="Meiryo UI" panose="020B0604030504040204" pitchFamily="50" charset="-128"/>
                          <a:cs typeface="Meiryo UI" panose="020B0604030504040204" pitchFamily="50" charset="-128"/>
                        </a:rPr>
                        <a:t>11.7</a:t>
                      </a: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兆円･･･①</a:t>
                      </a:r>
                    </a:p>
                  </a:txBody>
                  <a:tcPr marL="68580" marR="68580" marT="0" marB="0" anchor="ctr"/>
                </a:tc>
                <a:tc>
                  <a:txBody>
                    <a:bodyPr/>
                    <a:lstStyle/>
                    <a:p>
                      <a:pPr algn="ctr">
                        <a:lnSpc>
                          <a:spcPts val="1700"/>
                        </a:lnSpc>
                        <a:spcAft>
                          <a:spcPts val="0"/>
                        </a:spcAft>
                      </a:pPr>
                      <a:r>
                        <a:rPr lang="en-US" sz="1600" kern="100" dirty="0">
                          <a:effectLst/>
                          <a:latin typeface="Meiryo UI" panose="020B0604030504040204" pitchFamily="50" charset="-128"/>
                          <a:ea typeface="Meiryo UI" panose="020B0604030504040204" pitchFamily="50" charset="-128"/>
                          <a:cs typeface="Meiryo UI" panose="020B0604030504040204" pitchFamily="50" charset="-128"/>
                        </a:rPr>
                        <a:t>650</a:t>
                      </a: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億円／年</a:t>
                      </a:r>
                    </a:p>
                    <a:p>
                      <a:pPr algn="ctr">
                        <a:lnSpc>
                          <a:spcPts val="1700"/>
                        </a:lnSpc>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１</a:t>
                      </a:r>
                      <a:r>
                        <a:rPr lang="en-US" sz="1600" kern="100" dirty="0">
                          <a:effectLst/>
                          <a:latin typeface="Meiryo UI" panose="020B0604030504040204" pitchFamily="50" charset="-128"/>
                          <a:ea typeface="Meiryo UI" panose="020B0604030504040204" pitchFamily="50" charset="-128"/>
                          <a:cs typeface="Meiryo UI" panose="020B0604030504040204" pitchFamily="50" charset="-128"/>
                        </a:rPr>
                        <a:t>.5</a:t>
                      </a: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兆円･･･①</a:t>
                      </a:r>
                    </a:p>
                  </a:txBody>
                  <a:tcPr marL="68580" marR="68580" marT="0" marB="0" anchor="ctr"/>
                </a:tc>
              </a:tr>
              <a:tr h="715806">
                <a:tc>
                  <a:txBody>
                    <a:bodyPr/>
                    <a:lstStyle/>
                    <a:p>
                      <a:pPr algn="ctr">
                        <a:lnSpc>
                          <a:spcPts val="1700"/>
                        </a:lnSpc>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東京・</a:t>
                      </a:r>
                      <a:r>
                        <a:rPr lang="ja-JP" sz="1600" kern="100" dirty="0" smtClean="0">
                          <a:effectLst/>
                          <a:latin typeface="Meiryo UI" panose="020B0604030504040204" pitchFamily="50" charset="-128"/>
                          <a:ea typeface="Meiryo UI" panose="020B0604030504040204" pitchFamily="50" charset="-128"/>
                          <a:cs typeface="Meiryo UI" panose="020B0604030504040204" pitchFamily="50" charset="-128"/>
                        </a:rPr>
                        <a:t>大阪間</a:t>
                      </a:r>
                      <a:endParaRPr lang="en-US" altLang="ja-JP" sz="16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700"/>
                        </a:lnSpc>
                        <a:spcAft>
                          <a:spcPts val="0"/>
                        </a:spcAft>
                      </a:pPr>
                      <a:r>
                        <a:rPr lang="ja-JP" sz="1600" kern="100" dirty="0" smtClean="0">
                          <a:effectLst/>
                          <a:latin typeface="Meiryo UI" panose="020B0604030504040204" pitchFamily="50" charset="-128"/>
                          <a:ea typeface="Meiryo UI" panose="020B0604030504040204" pitchFamily="50" charset="-128"/>
                          <a:cs typeface="Meiryo UI" panose="020B0604030504040204" pitchFamily="50" charset="-128"/>
                        </a:rPr>
                        <a:t>開業</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lnSpc>
                          <a:spcPts val="1700"/>
                        </a:lnSpc>
                        <a:spcAft>
                          <a:spcPts val="0"/>
                        </a:spcAft>
                      </a:pPr>
                      <a:r>
                        <a:rPr lang="en-US" sz="1600" kern="100" dirty="0">
                          <a:effectLst/>
                          <a:latin typeface="Meiryo UI" panose="020B0604030504040204" pitchFamily="50" charset="-128"/>
                          <a:ea typeface="Meiryo UI" panose="020B0604030504040204" pitchFamily="50" charset="-128"/>
                          <a:cs typeface="Meiryo UI" panose="020B0604030504040204" pitchFamily="50" charset="-128"/>
                        </a:rPr>
                        <a:t>7,410</a:t>
                      </a: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億円／年</a:t>
                      </a:r>
                    </a:p>
                    <a:p>
                      <a:pPr algn="ctr">
                        <a:lnSpc>
                          <a:spcPts val="1700"/>
                        </a:lnSpc>
                        <a:spcAft>
                          <a:spcPts val="0"/>
                        </a:spcAft>
                      </a:pPr>
                      <a:r>
                        <a:rPr lang="en-US" sz="1600" kern="100" dirty="0">
                          <a:effectLst/>
                          <a:latin typeface="Meiryo UI" panose="020B0604030504040204" pitchFamily="50" charset="-128"/>
                          <a:ea typeface="Meiryo UI" panose="020B0604030504040204" pitchFamily="50" charset="-128"/>
                          <a:cs typeface="Meiryo UI" panose="020B0604030504040204" pitchFamily="50" charset="-128"/>
                        </a:rPr>
                        <a:t>16.6</a:t>
                      </a: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兆円･･･②</a:t>
                      </a:r>
                    </a:p>
                  </a:txBody>
                  <a:tcPr marL="68580" marR="68580" marT="0" marB="0" anchor="ctr"/>
                </a:tc>
                <a:tc>
                  <a:txBody>
                    <a:bodyPr/>
                    <a:lstStyle/>
                    <a:p>
                      <a:pPr algn="ctr">
                        <a:lnSpc>
                          <a:spcPts val="1700"/>
                        </a:lnSpc>
                        <a:spcAft>
                          <a:spcPts val="0"/>
                        </a:spcAft>
                      </a:pPr>
                      <a:r>
                        <a:rPr lang="en-US" sz="1600" kern="100" dirty="0">
                          <a:effectLst/>
                          <a:latin typeface="Meiryo UI" panose="020B0604030504040204" pitchFamily="50" charset="-128"/>
                          <a:ea typeface="Meiryo UI" panose="020B0604030504040204" pitchFamily="50" charset="-128"/>
                          <a:cs typeface="Meiryo UI" panose="020B0604030504040204" pitchFamily="50" charset="-128"/>
                        </a:rPr>
                        <a:t>1,060</a:t>
                      </a: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億円／年</a:t>
                      </a:r>
                    </a:p>
                    <a:p>
                      <a:pPr algn="ctr">
                        <a:lnSpc>
                          <a:spcPts val="1700"/>
                        </a:lnSpc>
                        <a:spcAft>
                          <a:spcPts val="0"/>
                        </a:spcAft>
                      </a:pPr>
                      <a:r>
                        <a:rPr lang="en-US" sz="1600" kern="100" dirty="0">
                          <a:effectLst/>
                          <a:latin typeface="Meiryo UI" panose="020B0604030504040204" pitchFamily="50" charset="-128"/>
                          <a:ea typeface="Meiryo UI" panose="020B0604030504040204" pitchFamily="50" charset="-128"/>
                          <a:cs typeface="Meiryo UI" panose="020B0604030504040204" pitchFamily="50" charset="-128"/>
                        </a:rPr>
                        <a:t>2.4</a:t>
                      </a: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兆円･･･②</a:t>
                      </a:r>
                    </a:p>
                  </a:txBody>
                  <a:tcPr marL="68580" marR="68580" marT="0" marB="0" anchor="ctr"/>
                </a:tc>
              </a:tr>
              <a:tr h="757610">
                <a:tc>
                  <a:txBody>
                    <a:bodyPr/>
                    <a:lstStyle/>
                    <a:p>
                      <a:pPr algn="ctr">
                        <a:lnSpc>
                          <a:spcPts val="1700"/>
                        </a:lnSpc>
                        <a:spcAft>
                          <a:spcPts val="0"/>
                        </a:spcAft>
                      </a:pPr>
                      <a:r>
                        <a:rPr lang="ja-JP" sz="1600" kern="100">
                          <a:effectLst/>
                          <a:latin typeface="Meiryo UI" panose="020B0604030504040204" pitchFamily="50" charset="-128"/>
                          <a:ea typeface="Meiryo UI" panose="020B0604030504040204" pitchFamily="50" charset="-128"/>
                          <a:cs typeface="Meiryo UI" panose="020B0604030504040204" pitchFamily="50" charset="-128"/>
                        </a:rPr>
                        <a:t>②－①</a:t>
                      </a:r>
                    </a:p>
                  </a:txBody>
                  <a:tcPr marL="68580" marR="68580" marT="0" marB="0" anchor="ctr"/>
                </a:tc>
                <a:tc>
                  <a:txBody>
                    <a:bodyPr/>
                    <a:lstStyle/>
                    <a:p>
                      <a:pPr algn="ctr">
                        <a:lnSpc>
                          <a:spcPts val="1700"/>
                        </a:lnSpc>
                        <a:spcAft>
                          <a:spcPts val="0"/>
                        </a:spcAft>
                      </a:pPr>
                      <a:r>
                        <a:rPr lang="en-US" sz="2400" b="1" kern="100" dirty="0">
                          <a:effectLst/>
                          <a:latin typeface="Meiryo UI" panose="020B0604030504040204" pitchFamily="50" charset="-128"/>
                          <a:ea typeface="Meiryo UI" panose="020B0604030504040204" pitchFamily="50" charset="-128"/>
                          <a:cs typeface="Meiryo UI" panose="020B0604030504040204" pitchFamily="50" charset="-128"/>
                        </a:rPr>
                        <a:t>4.9</a:t>
                      </a:r>
                      <a:r>
                        <a:rPr lang="ja-JP" sz="2400" b="1" kern="100" dirty="0">
                          <a:effectLst/>
                          <a:latin typeface="Meiryo UI" panose="020B0604030504040204" pitchFamily="50" charset="-128"/>
                          <a:ea typeface="Meiryo UI" panose="020B0604030504040204" pitchFamily="50" charset="-128"/>
                          <a:cs typeface="Meiryo UI" panose="020B0604030504040204" pitchFamily="50" charset="-128"/>
                        </a:rPr>
                        <a:t>兆円</a:t>
                      </a:r>
                    </a:p>
                  </a:txBody>
                  <a:tcPr marL="68580" marR="68580" marT="0" marB="0" anchor="ctr"/>
                </a:tc>
                <a:tc>
                  <a:txBody>
                    <a:bodyPr/>
                    <a:lstStyle/>
                    <a:p>
                      <a:pPr algn="ctr">
                        <a:lnSpc>
                          <a:spcPts val="1700"/>
                        </a:lnSpc>
                        <a:spcAft>
                          <a:spcPts val="0"/>
                        </a:spcAft>
                      </a:pPr>
                      <a:r>
                        <a:rPr lang="en-US" sz="1600" kern="100" dirty="0">
                          <a:effectLst/>
                          <a:latin typeface="Meiryo UI" panose="020B0604030504040204" pitchFamily="50" charset="-128"/>
                          <a:ea typeface="Meiryo UI" panose="020B0604030504040204" pitchFamily="50" charset="-128"/>
                          <a:cs typeface="Meiryo UI" panose="020B0604030504040204" pitchFamily="50" charset="-128"/>
                        </a:rPr>
                        <a:t>9,000</a:t>
                      </a: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億円</a:t>
                      </a:r>
                    </a:p>
                  </a:txBody>
                  <a:tcPr marL="68580" marR="68580" marT="0" marB="0" anchor="ctr"/>
                </a:tc>
              </a:tr>
            </a:tbl>
          </a:graphicData>
        </a:graphic>
      </p:graphicFrame>
      <p:sp>
        <p:nvSpPr>
          <p:cNvPr id="21" name="Rectangle 1"/>
          <p:cNvSpPr>
            <a:spLocks noChangeArrowheads="1"/>
          </p:cNvSpPr>
          <p:nvPr/>
        </p:nvSpPr>
        <p:spPr bwMode="auto">
          <a:xfrm>
            <a:off x="271367" y="2281175"/>
            <a:ext cx="525336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R="0" lvl="0" defTabSz="914400" rtl="0" eaLnBrk="1" fontAlgn="base" latinLnBrk="0" hangingPunct="1">
              <a:lnSpc>
                <a:spcPct val="100000"/>
              </a:lnSpc>
              <a:spcBef>
                <a:spcPct val="0"/>
              </a:spcBef>
              <a:spcAft>
                <a:spcPct val="0"/>
              </a:spcAft>
              <a:buClrTx/>
              <a:buSzTx/>
              <a:buFontTx/>
              <a:buNone/>
              <a:tabLst/>
            </a:pPr>
            <a:r>
              <a:rPr kumimoji="1" 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ja-JP"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上段数字は、</a:t>
            </a:r>
            <a:r>
              <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2027</a:t>
            </a: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年開業年度効果　　下段数字は、開業</a:t>
            </a:r>
            <a:r>
              <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50</a:t>
            </a: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年間の効果）</a:t>
            </a:r>
            <a:endParaRPr kumimoji="1" lang="ja-JP" altLang="en-US" sz="1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 name="角丸四角形 10"/>
          <p:cNvSpPr/>
          <p:nvPr/>
        </p:nvSpPr>
        <p:spPr>
          <a:xfrm>
            <a:off x="271367" y="192301"/>
            <a:ext cx="8622000" cy="1566446"/>
          </a:xfrm>
          <a:prstGeom prst="roundRect">
            <a:avLst>
              <a:gd name="adj" fmla="val 651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spcAft>
                <a:spcPts val="0"/>
              </a:spcAft>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リニア中央新幹線は、東京～大阪間の時間距離を大幅に短縮することにより、国力の活性化、国際競争力の向上に資する重要な社会基盤。</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spcAft>
                <a:spcPts val="0"/>
              </a:spcAft>
            </a:pPr>
            <a:endParaRPr lang="en-US" altLang="ja-JP" sz="12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spcAft>
                <a:spcPts val="0"/>
              </a:spcAft>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その一刻も早い全線開業は、大阪・関西のみならず、我が国全体の成長にとっても極めて重要。</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8803486" y="6608385"/>
            <a:ext cx="37702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27</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440697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4091518380"/>
              </p:ext>
            </p:extLst>
          </p:nvPr>
        </p:nvGraphicFramePr>
        <p:xfrm>
          <a:off x="505161" y="3933056"/>
          <a:ext cx="8246509" cy="2729476"/>
        </p:xfrm>
        <a:graphic>
          <a:graphicData uri="http://schemas.openxmlformats.org/drawingml/2006/table">
            <a:tbl>
              <a:tblPr firstRow="1" bandRow="1">
                <a:tableStyleId>{21E4AEA4-8DFA-4A89-87EB-49C32662AFE0}</a:tableStyleId>
              </a:tblPr>
              <a:tblGrid>
                <a:gridCol w="1090930"/>
                <a:gridCol w="2913380"/>
                <a:gridCol w="1205773"/>
                <a:gridCol w="1224136"/>
                <a:gridCol w="532130"/>
                <a:gridCol w="563880"/>
                <a:gridCol w="716280"/>
              </a:tblGrid>
              <a:tr h="262293">
                <a:tc>
                  <a:txBody>
                    <a:bodyPr/>
                    <a:lstStyle/>
                    <a:p>
                      <a:pPr>
                        <a:lnSpc>
                          <a:spcPts val="1500"/>
                        </a:lnSpc>
                      </a:pPr>
                      <a:r>
                        <a:rPr kumimoji="1" lang="ja-JP" altLang="en-US" sz="1100" b="1" dirty="0" smtClean="0">
                          <a:solidFill>
                            <a:schemeClr val="tx1"/>
                          </a:solidFill>
                          <a:latin typeface="HGｺﾞｼｯｸE" pitchFamily="49" charset="-128"/>
                          <a:ea typeface="HGｺﾞｼｯｸE" pitchFamily="49" charset="-128"/>
                          <a:cs typeface="Meiryo UI" pitchFamily="50" charset="-128"/>
                        </a:rPr>
                        <a:t>分野別</a:t>
                      </a:r>
                      <a:endParaRPr kumimoji="1" lang="ja-JP" altLang="en-US" sz="1100" b="1" dirty="0">
                        <a:solidFill>
                          <a:schemeClr val="tx1"/>
                        </a:solidFill>
                        <a:latin typeface="HGｺﾞｼｯｸE" pitchFamily="49" charset="-128"/>
                        <a:ea typeface="HGｺﾞｼｯｸE" pitchFamily="49" charset="-128"/>
                        <a:cs typeface="Meiryo UI" pitchFamily="50" charset="-128"/>
                      </a:endParaRPr>
                    </a:p>
                  </a:txBody>
                  <a:tcPr anchor="ctr"/>
                </a:tc>
                <a:tc>
                  <a:txBody>
                    <a:bodyPr/>
                    <a:lstStyle/>
                    <a:p>
                      <a:pPr>
                        <a:lnSpc>
                          <a:spcPts val="1500"/>
                        </a:lnSpc>
                      </a:pPr>
                      <a:r>
                        <a:rPr kumimoji="1" lang="ja-JP" altLang="en-US" sz="1100" dirty="0" smtClean="0">
                          <a:solidFill>
                            <a:schemeClr val="tx1"/>
                          </a:solidFill>
                          <a:latin typeface="HGｺﾞｼｯｸE" pitchFamily="49" charset="-128"/>
                          <a:ea typeface="HGｺﾞｼｯｸE" pitchFamily="49" charset="-128"/>
                          <a:cs typeface="Meiryo UI" pitchFamily="50" charset="-128"/>
                        </a:rPr>
                        <a:t>指標グループ</a:t>
                      </a:r>
                      <a:endParaRPr kumimoji="1" lang="ja-JP" altLang="en-US" sz="1100" dirty="0">
                        <a:solidFill>
                          <a:schemeClr val="tx1"/>
                        </a:solidFill>
                        <a:latin typeface="HGｺﾞｼｯｸE" pitchFamily="49" charset="-128"/>
                        <a:ea typeface="HGｺﾞｼｯｸE" pitchFamily="49" charset="-128"/>
                        <a:cs typeface="Meiryo UI" pitchFamily="50" charset="-128"/>
                      </a:endParaRPr>
                    </a:p>
                  </a:txBody>
                  <a:tcPr anchor="ctr">
                    <a:lnR w="28575" cap="flat" cmpd="sng" algn="ctr">
                      <a:solidFill>
                        <a:schemeClr val="bg1"/>
                      </a:solidFill>
                      <a:prstDash val="solid"/>
                      <a:round/>
                      <a:headEnd type="none" w="med" len="med"/>
                      <a:tailEnd type="none" w="med" len="med"/>
                    </a:lnR>
                  </a:tcPr>
                </a:tc>
                <a:tc>
                  <a:txBody>
                    <a:bodyPr/>
                    <a:lstStyle/>
                    <a:p>
                      <a:pPr algn="ctr">
                        <a:lnSpc>
                          <a:spcPts val="1500"/>
                        </a:lnSpc>
                      </a:pPr>
                      <a:r>
                        <a:rPr kumimoji="1" lang="ja-JP" altLang="en-US" sz="1100" dirty="0" smtClean="0">
                          <a:solidFill>
                            <a:schemeClr val="tx1"/>
                          </a:solidFill>
                          <a:latin typeface="HGｺﾞｼｯｸE" pitchFamily="49" charset="-128"/>
                          <a:ea typeface="HGｺﾞｼｯｸE" pitchFamily="49" charset="-128"/>
                          <a:cs typeface="Meiryo UI" pitchFamily="50" charset="-128"/>
                        </a:rPr>
                        <a:t>１位</a:t>
                      </a:r>
                      <a:endParaRPr kumimoji="1" lang="ja-JP" altLang="en-US" sz="1100" dirty="0">
                        <a:solidFill>
                          <a:schemeClr val="tx1"/>
                        </a:solidFill>
                        <a:latin typeface="HGｺﾞｼｯｸE" pitchFamily="49" charset="-128"/>
                        <a:ea typeface="HGｺﾞｼｯｸE" pitchFamily="49" charset="-128"/>
                        <a:cs typeface="Meiryo UI" pitchFamily="50" charset="-128"/>
                      </a:endParaRPr>
                    </a:p>
                  </a:txBody>
                  <a:tcPr anchor="ctr">
                    <a:lnL w="28575" cap="flat" cmpd="sng" algn="ctr">
                      <a:solidFill>
                        <a:schemeClr val="bg1"/>
                      </a:solidFill>
                      <a:prstDash val="solid"/>
                      <a:round/>
                      <a:headEnd type="none" w="med" len="med"/>
                      <a:tailEnd type="none" w="med" len="med"/>
                    </a:lnL>
                  </a:tcPr>
                </a:tc>
                <a:tc>
                  <a:txBody>
                    <a:bodyPr/>
                    <a:lstStyle/>
                    <a:p>
                      <a:pPr algn="ctr">
                        <a:lnSpc>
                          <a:spcPts val="1500"/>
                        </a:lnSpc>
                      </a:pPr>
                      <a:r>
                        <a:rPr kumimoji="1" lang="ja-JP" altLang="en-US" sz="1100" dirty="0" smtClean="0">
                          <a:solidFill>
                            <a:schemeClr val="tx1"/>
                          </a:solidFill>
                          <a:latin typeface="HGｺﾞｼｯｸE" pitchFamily="49" charset="-128"/>
                          <a:ea typeface="HGｺﾞｼｯｸE" pitchFamily="49" charset="-128"/>
                          <a:cs typeface="Meiryo UI" pitchFamily="50" charset="-128"/>
                        </a:rPr>
                        <a:t>２位</a:t>
                      </a:r>
                      <a:endParaRPr kumimoji="1" lang="ja-JP" altLang="en-US" sz="1100" dirty="0">
                        <a:solidFill>
                          <a:schemeClr val="tx1"/>
                        </a:solidFill>
                        <a:latin typeface="HGｺﾞｼｯｸE" pitchFamily="49" charset="-128"/>
                        <a:ea typeface="HGｺﾞｼｯｸE" pitchFamily="49" charset="-128"/>
                        <a:cs typeface="Meiryo UI" pitchFamily="50" charset="-128"/>
                      </a:endParaRPr>
                    </a:p>
                  </a:txBody>
                  <a:tcPr anchor="ctr">
                    <a:lnR w="28575" cap="flat" cmpd="sng" algn="ctr">
                      <a:solidFill>
                        <a:schemeClr val="bg1"/>
                      </a:solidFill>
                      <a:prstDash val="solid"/>
                      <a:round/>
                      <a:headEnd type="none" w="med" len="med"/>
                      <a:tailEnd type="none" w="med" len="med"/>
                    </a:lnR>
                  </a:tcPr>
                </a:tc>
                <a:tc>
                  <a:txBody>
                    <a:bodyPr/>
                    <a:lstStyle/>
                    <a:p>
                      <a:pPr algn="ctr">
                        <a:lnSpc>
                          <a:spcPts val="1500"/>
                        </a:lnSpc>
                      </a:pPr>
                      <a:r>
                        <a:rPr kumimoji="1" lang="ja-JP" altLang="en-US" sz="1100" dirty="0" smtClean="0">
                          <a:solidFill>
                            <a:schemeClr val="tx1"/>
                          </a:solidFill>
                          <a:latin typeface="HGｺﾞｼｯｸE" pitchFamily="49" charset="-128"/>
                          <a:ea typeface="HGｺﾞｼｯｸE" pitchFamily="49" charset="-128"/>
                          <a:cs typeface="Meiryo UI" pitchFamily="50" charset="-128"/>
                        </a:rPr>
                        <a:t>東京</a:t>
                      </a:r>
                      <a:endParaRPr kumimoji="1" lang="ja-JP" altLang="en-US" sz="1100" dirty="0">
                        <a:solidFill>
                          <a:schemeClr val="tx1"/>
                        </a:solidFill>
                        <a:latin typeface="HGｺﾞｼｯｸE" pitchFamily="49" charset="-128"/>
                        <a:ea typeface="HGｺﾞｼｯｸE" pitchFamily="49" charset="-128"/>
                        <a:cs typeface="Meiryo UI" pitchFamily="50" charset="-128"/>
                      </a:endParaRPr>
                    </a:p>
                  </a:txBody>
                  <a:tcPr anchor="ctr">
                    <a:lnL w="28575" cap="flat" cmpd="sng" algn="ctr">
                      <a:solidFill>
                        <a:schemeClr val="bg1"/>
                      </a:solidFill>
                      <a:prstDash val="solid"/>
                      <a:round/>
                      <a:headEnd type="none" w="med" len="med"/>
                      <a:tailEnd type="none" w="med" len="med"/>
                    </a:lnL>
                  </a:tcPr>
                </a:tc>
                <a:tc>
                  <a:txBody>
                    <a:bodyPr/>
                    <a:lstStyle/>
                    <a:p>
                      <a:pPr algn="ctr">
                        <a:lnSpc>
                          <a:spcPts val="1500"/>
                        </a:lnSpc>
                      </a:pPr>
                      <a:r>
                        <a:rPr kumimoji="1" lang="ja-JP" altLang="en-US" sz="1100" b="1" dirty="0" smtClean="0">
                          <a:solidFill>
                            <a:schemeClr val="tx1"/>
                          </a:solidFill>
                          <a:latin typeface="HGｺﾞｼｯｸE" pitchFamily="49" charset="-128"/>
                          <a:ea typeface="HGｺﾞｼｯｸE" pitchFamily="49" charset="-128"/>
                          <a:cs typeface="Meiryo UI" pitchFamily="50" charset="-128"/>
                        </a:rPr>
                        <a:t>大阪</a:t>
                      </a:r>
                      <a:endParaRPr kumimoji="1" lang="ja-JP" altLang="en-US" sz="1100" b="1" dirty="0">
                        <a:solidFill>
                          <a:schemeClr val="tx1"/>
                        </a:solidFill>
                        <a:latin typeface="HGｺﾞｼｯｸE" pitchFamily="49" charset="-128"/>
                        <a:ea typeface="HGｺﾞｼｯｸE" pitchFamily="49" charset="-128"/>
                        <a:cs typeface="Meiryo UI" pitchFamily="50" charset="-128"/>
                      </a:endParaRPr>
                    </a:p>
                  </a:txBody>
                  <a:tcPr anchor="ctr"/>
                </a:tc>
                <a:tc>
                  <a:txBody>
                    <a:bodyPr/>
                    <a:lstStyle/>
                    <a:p>
                      <a:pPr algn="ctr">
                        <a:lnSpc>
                          <a:spcPts val="1500"/>
                        </a:lnSpc>
                      </a:pPr>
                      <a:r>
                        <a:rPr kumimoji="1" lang="ja-JP" altLang="en-US" sz="1100" dirty="0" smtClean="0">
                          <a:solidFill>
                            <a:schemeClr val="tx1"/>
                          </a:solidFill>
                          <a:latin typeface="HGｺﾞｼｯｸE" pitchFamily="49" charset="-128"/>
                          <a:ea typeface="HGｺﾞｼｯｸE" pitchFamily="49" charset="-128"/>
                          <a:cs typeface="Meiryo UI" pitchFamily="50" charset="-128"/>
                        </a:rPr>
                        <a:t>ソウル</a:t>
                      </a:r>
                      <a:endParaRPr kumimoji="1" lang="ja-JP" altLang="en-US" sz="1100" dirty="0">
                        <a:solidFill>
                          <a:schemeClr val="tx1"/>
                        </a:solidFill>
                        <a:latin typeface="HGｺﾞｼｯｸE" pitchFamily="49" charset="-128"/>
                        <a:ea typeface="HGｺﾞｼｯｸE" pitchFamily="49" charset="-128"/>
                        <a:cs typeface="Meiryo UI" pitchFamily="50" charset="-128"/>
                      </a:endParaRPr>
                    </a:p>
                  </a:txBody>
                  <a:tcPr anchor="ctr"/>
                </a:tc>
              </a:tr>
              <a:tr h="321392">
                <a:tc>
                  <a:txBody>
                    <a:bodyPr/>
                    <a:lstStyle/>
                    <a:p>
                      <a:pPr>
                        <a:lnSpc>
                          <a:spcPts val="1500"/>
                        </a:lnSpc>
                      </a:pPr>
                      <a:r>
                        <a:rPr kumimoji="1" lang="ja-JP" altLang="en-US" sz="1100" b="1" dirty="0" smtClean="0">
                          <a:solidFill>
                            <a:schemeClr val="tx1"/>
                          </a:solidFill>
                          <a:latin typeface="HGｺﾞｼｯｸE" pitchFamily="49" charset="-128"/>
                          <a:ea typeface="HGｺﾞｼｯｸE" pitchFamily="49" charset="-128"/>
                          <a:cs typeface="Meiryo UI" pitchFamily="50" charset="-128"/>
                        </a:rPr>
                        <a:t>総合スコア</a:t>
                      </a:r>
                      <a:endParaRPr kumimoji="1" lang="ja-JP" altLang="en-US" sz="1100" b="1" dirty="0">
                        <a:solidFill>
                          <a:schemeClr val="tx1"/>
                        </a:solidFill>
                        <a:latin typeface="HGｺﾞｼｯｸE" pitchFamily="49" charset="-128"/>
                        <a:ea typeface="HGｺﾞｼｯｸE" pitchFamily="49" charset="-128"/>
                        <a:cs typeface="Meiryo UI" pitchFamily="50" charset="-128"/>
                      </a:endParaRPr>
                    </a:p>
                  </a:txBody>
                  <a:tcPr anchor="ctr"/>
                </a:tc>
                <a:tc>
                  <a:txBody>
                    <a:bodyPr/>
                    <a:lstStyle/>
                    <a:p>
                      <a:pPr>
                        <a:lnSpc>
                          <a:spcPts val="1500"/>
                        </a:lnSpc>
                      </a:pPr>
                      <a:endParaRPr kumimoji="1" lang="ja-JP" altLang="en-US" sz="1000" b="1" dirty="0">
                        <a:solidFill>
                          <a:schemeClr val="tx1"/>
                        </a:solidFill>
                        <a:latin typeface="HGｺﾞｼｯｸE" pitchFamily="49" charset="-128"/>
                        <a:ea typeface="HGｺﾞｼｯｸE" pitchFamily="49" charset="-128"/>
                        <a:cs typeface="Meiryo UI" pitchFamily="50" charset="-128"/>
                      </a:endParaRPr>
                    </a:p>
                  </a:txBody>
                  <a:tcPr anchor="ctr">
                    <a:lnR w="28575" cap="flat" cmpd="sng" algn="ctr">
                      <a:solidFill>
                        <a:schemeClr val="bg1"/>
                      </a:solidFill>
                      <a:prstDash val="solid"/>
                      <a:round/>
                      <a:headEnd type="none" w="med" len="med"/>
                      <a:tailEnd type="none" w="med" len="med"/>
                    </a:lnR>
                  </a:tcPr>
                </a:tc>
                <a:tc>
                  <a:txBody>
                    <a:bodyPr/>
                    <a:lstStyle/>
                    <a:p>
                      <a:pPr algn="ctr">
                        <a:lnSpc>
                          <a:spcPts val="1500"/>
                        </a:lnSpc>
                      </a:pPr>
                      <a:r>
                        <a:rPr kumimoji="1" lang="ja-JP" altLang="en-US" sz="1100" b="1" dirty="0" smtClean="0">
                          <a:solidFill>
                            <a:schemeClr val="tx1"/>
                          </a:solidFill>
                          <a:latin typeface="HGｺﾞｼｯｸE" pitchFamily="49" charset="-128"/>
                          <a:ea typeface="HGｺﾞｼｯｸE" pitchFamily="49" charset="-128"/>
                          <a:cs typeface="Meiryo UI" pitchFamily="50" charset="-128"/>
                        </a:rPr>
                        <a:t>ロンドン</a:t>
                      </a:r>
                      <a:endParaRPr kumimoji="1" lang="ja-JP" altLang="en-US" sz="1100" b="1" dirty="0">
                        <a:solidFill>
                          <a:schemeClr val="tx1"/>
                        </a:solidFill>
                        <a:latin typeface="HGｺﾞｼｯｸE" pitchFamily="49" charset="-128"/>
                        <a:ea typeface="HGｺﾞｼｯｸE" pitchFamily="49" charset="-128"/>
                        <a:cs typeface="Meiryo UI" pitchFamily="50" charset="-128"/>
                      </a:endParaRPr>
                    </a:p>
                  </a:txBody>
                  <a:tcPr anchor="ctr">
                    <a:lnL w="28575" cap="flat" cmpd="sng" algn="ctr">
                      <a:solidFill>
                        <a:schemeClr val="bg1"/>
                      </a:solidFill>
                      <a:prstDash val="solid"/>
                      <a:round/>
                      <a:headEnd type="none" w="med" len="med"/>
                      <a:tailEnd type="none" w="med" len="med"/>
                    </a:lnL>
                  </a:tcPr>
                </a:tc>
                <a:tc>
                  <a:txBody>
                    <a:bodyPr/>
                    <a:lstStyle/>
                    <a:p>
                      <a:pPr algn="ctr">
                        <a:lnSpc>
                          <a:spcPts val="1500"/>
                        </a:lnSpc>
                      </a:pPr>
                      <a:r>
                        <a:rPr kumimoji="1" lang="ja-JP" altLang="en-US" sz="1100" b="1" dirty="0" smtClean="0">
                          <a:solidFill>
                            <a:schemeClr val="tx1"/>
                          </a:solidFill>
                          <a:latin typeface="HGｺﾞｼｯｸE" pitchFamily="49" charset="-128"/>
                          <a:ea typeface="HGｺﾞｼｯｸE" pitchFamily="49" charset="-128"/>
                          <a:cs typeface="Meiryo UI" pitchFamily="50" charset="-128"/>
                        </a:rPr>
                        <a:t>ニューヨーク</a:t>
                      </a:r>
                      <a:endParaRPr kumimoji="1" lang="ja-JP" altLang="en-US" sz="1100" b="1" dirty="0">
                        <a:solidFill>
                          <a:schemeClr val="tx1"/>
                        </a:solidFill>
                        <a:latin typeface="HGｺﾞｼｯｸE" pitchFamily="49" charset="-128"/>
                        <a:ea typeface="HGｺﾞｼｯｸE" pitchFamily="49" charset="-128"/>
                        <a:cs typeface="Meiryo UI" pitchFamily="50" charset="-128"/>
                      </a:endParaRPr>
                    </a:p>
                  </a:txBody>
                  <a:tcPr anchor="ctr">
                    <a:lnR w="28575" cap="flat" cmpd="sng" algn="ctr">
                      <a:solidFill>
                        <a:schemeClr val="bg1"/>
                      </a:solidFill>
                      <a:prstDash val="solid"/>
                      <a:round/>
                      <a:headEnd type="none" w="med" len="med"/>
                      <a:tailEnd type="none" w="med" len="med"/>
                    </a:lnR>
                  </a:tcPr>
                </a:tc>
                <a:tc>
                  <a:txBody>
                    <a:bodyPr/>
                    <a:lstStyle/>
                    <a:p>
                      <a:pPr algn="ctr">
                        <a:lnSpc>
                          <a:spcPts val="1500"/>
                        </a:lnSpc>
                      </a:pPr>
                      <a:r>
                        <a:rPr kumimoji="1" lang="en-US" altLang="ja-JP" sz="1100" b="1" dirty="0" smtClean="0">
                          <a:solidFill>
                            <a:schemeClr val="tx1"/>
                          </a:solidFill>
                          <a:latin typeface="HGｺﾞｼｯｸE" pitchFamily="49" charset="-128"/>
                          <a:ea typeface="HGｺﾞｼｯｸE" pitchFamily="49" charset="-128"/>
                          <a:cs typeface="Meiryo UI" pitchFamily="50" charset="-128"/>
                        </a:rPr>
                        <a:t>4</a:t>
                      </a:r>
                      <a:r>
                        <a:rPr kumimoji="1" lang="ja-JP" altLang="en-US" sz="1100" b="1" dirty="0" smtClean="0">
                          <a:solidFill>
                            <a:schemeClr val="tx1"/>
                          </a:solidFill>
                          <a:latin typeface="HGｺﾞｼｯｸE" pitchFamily="49" charset="-128"/>
                          <a:ea typeface="HGｺﾞｼｯｸE" pitchFamily="49" charset="-128"/>
                          <a:cs typeface="Meiryo UI" pitchFamily="50" charset="-128"/>
                        </a:rPr>
                        <a:t>位</a:t>
                      </a:r>
                      <a:endParaRPr kumimoji="1" lang="ja-JP" altLang="en-US" sz="1100" b="1" dirty="0">
                        <a:solidFill>
                          <a:schemeClr val="tx1"/>
                        </a:solidFill>
                        <a:latin typeface="HGｺﾞｼｯｸE" pitchFamily="49" charset="-128"/>
                        <a:ea typeface="HGｺﾞｼｯｸE" pitchFamily="49" charset="-128"/>
                        <a:cs typeface="Meiryo UI" pitchFamily="50" charset="-128"/>
                      </a:endParaRPr>
                    </a:p>
                  </a:txBody>
                  <a:tcPr anchor="ctr">
                    <a:lnL w="28575" cap="flat" cmpd="sng" algn="ctr">
                      <a:solidFill>
                        <a:schemeClr val="bg1"/>
                      </a:solidFill>
                      <a:prstDash val="solid"/>
                      <a:round/>
                      <a:headEnd type="none" w="med" len="med"/>
                      <a:tailEnd type="none" w="med" len="med"/>
                    </a:lnL>
                  </a:tcPr>
                </a:tc>
                <a:tc>
                  <a:txBody>
                    <a:bodyPr/>
                    <a:lstStyle/>
                    <a:p>
                      <a:pPr algn="ctr">
                        <a:lnSpc>
                          <a:spcPts val="1500"/>
                        </a:lnSpc>
                      </a:pPr>
                      <a:r>
                        <a:rPr kumimoji="1" lang="en-US" altLang="ja-JP" sz="1100" b="1" dirty="0" smtClean="0">
                          <a:solidFill>
                            <a:schemeClr val="tx1"/>
                          </a:solidFill>
                          <a:latin typeface="HGｺﾞｼｯｸE" pitchFamily="49" charset="-128"/>
                          <a:ea typeface="HGｺﾞｼｯｸE" pitchFamily="49" charset="-128"/>
                          <a:cs typeface="Meiryo UI" pitchFamily="50" charset="-128"/>
                        </a:rPr>
                        <a:t>23</a:t>
                      </a:r>
                      <a:r>
                        <a:rPr kumimoji="1" lang="ja-JP" altLang="en-US" sz="1100" b="1" dirty="0" smtClean="0">
                          <a:solidFill>
                            <a:schemeClr val="tx1"/>
                          </a:solidFill>
                          <a:latin typeface="HGｺﾞｼｯｸE" pitchFamily="49" charset="-128"/>
                          <a:ea typeface="HGｺﾞｼｯｸE" pitchFamily="49" charset="-128"/>
                          <a:cs typeface="Meiryo UI" pitchFamily="50" charset="-128"/>
                        </a:rPr>
                        <a:t>位</a:t>
                      </a:r>
                      <a:endParaRPr kumimoji="1" lang="ja-JP" altLang="en-US" sz="1100" b="1" dirty="0">
                        <a:solidFill>
                          <a:schemeClr val="tx1"/>
                        </a:solidFill>
                        <a:latin typeface="HGｺﾞｼｯｸE" pitchFamily="49" charset="-128"/>
                        <a:ea typeface="HGｺﾞｼｯｸE" pitchFamily="49" charset="-128"/>
                        <a:cs typeface="Meiryo UI" pitchFamily="50" charset="-128"/>
                      </a:endParaRPr>
                    </a:p>
                  </a:txBody>
                  <a:tcPr anchor="ctr"/>
                </a:tc>
                <a:tc>
                  <a:txBody>
                    <a:bodyPr/>
                    <a:lstStyle/>
                    <a:p>
                      <a:pPr algn="ctr">
                        <a:lnSpc>
                          <a:spcPts val="1500"/>
                        </a:lnSpc>
                      </a:pPr>
                      <a:r>
                        <a:rPr kumimoji="1" lang="en-US" altLang="ja-JP" sz="1100" b="1" dirty="0" smtClean="0">
                          <a:solidFill>
                            <a:schemeClr val="tx1"/>
                          </a:solidFill>
                          <a:latin typeface="HGｺﾞｼｯｸE" pitchFamily="49" charset="-128"/>
                          <a:ea typeface="HGｺﾞｼｯｸE" pitchFamily="49" charset="-128"/>
                          <a:cs typeface="Meiryo UI" pitchFamily="50" charset="-128"/>
                        </a:rPr>
                        <a:t>6</a:t>
                      </a:r>
                      <a:r>
                        <a:rPr kumimoji="1" lang="ja-JP" altLang="en-US" sz="1100" b="1" dirty="0" smtClean="0">
                          <a:solidFill>
                            <a:schemeClr val="tx1"/>
                          </a:solidFill>
                          <a:latin typeface="HGｺﾞｼｯｸE" pitchFamily="49" charset="-128"/>
                          <a:ea typeface="HGｺﾞｼｯｸE" pitchFamily="49" charset="-128"/>
                          <a:cs typeface="Meiryo UI" pitchFamily="50" charset="-128"/>
                        </a:rPr>
                        <a:t>位</a:t>
                      </a:r>
                      <a:endParaRPr kumimoji="1" lang="ja-JP" altLang="en-US" sz="1100" b="1" dirty="0">
                        <a:solidFill>
                          <a:schemeClr val="tx1"/>
                        </a:solidFill>
                        <a:latin typeface="HGｺﾞｼｯｸE" pitchFamily="49" charset="-128"/>
                        <a:ea typeface="HGｺﾞｼｯｸE" pitchFamily="49" charset="-128"/>
                        <a:cs typeface="Meiryo UI" pitchFamily="50" charset="-128"/>
                      </a:endParaRPr>
                    </a:p>
                  </a:txBody>
                  <a:tcPr anchor="ctr"/>
                </a:tc>
              </a:tr>
              <a:tr h="344998">
                <a:tc>
                  <a:txBody>
                    <a:bodyPr/>
                    <a:lstStyle/>
                    <a:p>
                      <a:pPr>
                        <a:lnSpc>
                          <a:spcPts val="1500"/>
                        </a:lnSpc>
                      </a:pPr>
                      <a:r>
                        <a:rPr kumimoji="1" lang="ja-JP" altLang="en-US" sz="1100" dirty="0" smtClean="0">
                          <a:solidFill>
                            <a:schemeClr val="tx1"/>
                          </a:solidFill>
                          <a:latin typeface="HGｺﾞｼｯｸE" pitchFamily="49" charset="-128"/>
                          <a:ea typeface="HGｺﾞｼｯｸE" pitchFamily="49" charset="-128"/>
                          <a:cs typeface="Meiryo UI" pitchFamily="50" charset="-128"/>
                        </a:rPr>
                        <a:t>経済</a:t>
                      </a:r>
                      <a:endParaRPr kumimoji="1" lang="ja-JP" altLang="en-US" sz="1100" dirty="0">
                        <a:solidFill>
                          <a:schemeClr val="tx1"/>
                        </a:solidFill>
                        <a:latin typeface="HGｺﾞｼｯｸE" pitchFamily="49" charset="-128"/>
                        <a:ea typeface="HGｺﾞｼｯｸE" pitchFamily="49" charset="-128"/>
                        <a:cs typeface="Meiryo UI" pitchFamily="50" charset="-128"/>
                      </a:endParaRPr>
                    </a:p>
                  </a:txBody>
                  <a:tcPr anchor="ctr"/>
                </a:tc>
                <a:tc>
                  <a:txBody>
                    <a:bodyPr/>
                    <a:lstStyle/>
                    <a:p>
                      <a:pPr marL="0" marR="0" indent="0" algn="l" defTabSz="914400" rtl="0" eaLnBrk="1" fontAlgn="auto" latinLnBrk="0" hangingPunct="1">
                        <a:lnSpc>
                          <a:spcPts val="1100"/>
                        </a:lnSpc>
                        <a:spcBef>
                          <a:spcPts val="0"/>
                        </a:spcBef>
                        <a:spcAft>
                          <a:spcPts val="0"/>
                        </a:spcAft>
                        <a:buClrTx/>
                        <a:buSzTx/>
                        <a:buFontTx/>
                        <a:buNone/>
                        <a:tabLst/>
                        <a:defRPr/>
                      </a:pPr>
                      <a:r>
                        <a:rPr kumimoji="1" lang="ja-JP" altLang="en-US" sz="1000" dirty="0" smtClean="0">
                          <a:solidFill>
                            <a:schemeClr val="tx1"/>
                          </a:solidFill>
                          <a:latin typeface="HGｺﾞｼｯｸE" pitchFamily="49" charset="-128"/>
                          <a:ea typeface="HGｺﾞｼｯｸE" pitchFamily="49" charset="-128"/>
                          <a:cs typeface="Meiryo UI" pitchFamily="50" charset="-128"/>
                        </a:rPr>
                        <a:t>市場の規模、市場の魅力、経済環境</a:t>
                      </a:r>
                      <a:endParaRPr kumimoji="1" lang="en-US" altLang="ja-JP" sz="1000" dirty="0" smtClean="0">
                        <a:solidFill>
                          <a:schemeClr val="tx1"/>
                        </a:solidFill>
                        <a:latin typeface="HGｺﾞｼｯｸE" pitchFamily="49" charset="-128"/>
                        <a:ea typeface="HGｺﾞｼｯｸE" pitchFamily="49" charset="-128"/>
                        <a:cs typeface="Meiryo UI" pitchFamily="50" charset="-128"/>
                      </a:endParaRPr>
                    </a:p>
                    <a:p>
                      <a:pPr marL="0" marR="0" indent="0" algn="l" defTabSz="914400" rtl="0" eaLnBrk="1" fontAlgn="auto" latinLnBrk="0" hangingPunct="1">
                        <a:lnSpc>
                          <a:spcPts val="1100"/>
                        </a:lnSpc>
                        <a:spcBef>
                          <a:spcPts val="0"/>
                        </a:spcBef>
                        <a:spcAft>
                          <a:spcPts val="0"/>
                        </a:spcAft>
                        <a:buClrTx/>
                        <a:buSzTx/>
                        <a:buFontTx/>
                        <a:buNone/>
                        <a:tabLst/>
                        <a:defRPr/>
                      </a:pPr>
                      <a:r>
                        <a:rPr kumimoji="1" lang="ja-JP" altLang="en-US" sz="1000" dirty="0" smtClean="0">
                          <a:solidFill>
                            <a:schemeClr val="tx1"/>
                          </a:solidFill>
                          <a:latin typeface="HGｺﾞｼｯｸE" pitchFamily="49" charset="-128"/>
                          <a:ea typeface="HGｺﾞｼｯｸE" pitchFamily="49" charset="-128"/>
                          <a:cs typeface="Meiryo UI" pitchFamily="50" charset="-128"/>
                        </a:rPr>
                        <a:t>人的集積、ビジネス環境、法規制・リスク</a:t>
                      </a:r>
                    </a:p>
                  </a:txBody>
                  <a:tcPr anchor="ctr">
                    <a:lnR w="28575" cap="flat" cmpd="sng" algn="ctr">
                      <a:solidFill>
                        <a:schemeClr val="bg1"/>
                      </a:solidFill>
                      <a:prstDash val="solid"/>
                      <a:round/>
                      <a:headEnd type="none" w="med" len="med"/>
                      <a:tailEnd type="none" w="med" len="med"/>
                    </a:lnR>
                  </a:tcPr>
                </a:tc>
                <a:tc>
                  <a:txBody>
                    <a:bodyPr/>
                    <a:lstStyle/>
                    <a:p>
                      <a:pPr algn="ctr">
                        <a:lnSpc>
                          <a:spcPts val="1500"/>
                        </a:lnSpc>
                      </a:pPr>
                      <a:r>
                        <a:rPr kumimoji="1" lang="ja-JP" altLang="en-US" sz="1100" dirty="0" smtClean="0">
                          <a:solidFill>
                            <a:schemeClr val="tx1"/>
                          </a:solidFill>
                          <a:latin typeface="HGｺﾞｼｯｸE" pitchFamily="49" charset="-128"/>
                          <a:ea typeface="HGｺﾞｼｯｸE" pitchFamily="49" charset="-128"/>
                          <a:cs typeface="Meiryo UI" pitchFamily="50" charset="-128"/>
                        </a:rPr>
                        <a:t>東京</a:t>
                      </a:r>
                      <a:endParaRPr kumimoji="1" lang="ja-JP" altLang="en-US" sz="1100" dirty="0">
                        <a:solidFill>
                          <a:schemeClr val="tx1"/>
                        </a:solidFill>
                        <a:latin typeface="HGｺﾞｼｯｸE" pitchFamily="49" charset="-128"/>
                        <a:ea typeface="HGｺﾞｼｯｸE" pitchFamily="49" charset="-128"/>
                        <a:cs typeface="Meiryo UI" pitchFamily="50" charset="-128"/>
                      </a:endParaRPr>
                    </a:p>
                  </a:txBody>
                  <a:tcPr anchor="ctr">
                    <a:lnL w="28575" cap="flat" cmpd="sng" algn="ctr">
                      <a:solidFill>
                        <a:schemeClr val="bg1"/>
                      </a:solidFill>
                      <a:prstDash val="solid"/>
                      <a:round/>
                      <a:headEnd type="none" w="med" len="med"/>
                      <a:tailEnd type="none" w="med" len="med"/>
                    </a:ln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kumimoji="1" lang="ja-JP" altLang="en-US" sz="1100" dirty="0" smtClean="0">
                          <a:solidFill>
                            <a:schemeClr val="tx1"/>
                          </a:solidFill>
                          <a:latin typeface="HGｺﾞｼｯｸE" pitchFamily="49" charset="-128"/>
                          <a:ea typeface="HGｺﾞｼｯｸE" pitchFamily="49" charset="-128"/>
                          <a:cs typeface="Meiryo UI" pitchFamily="50" charset="-128"/>
                        </a:rPr>
                        <a:t>ニューヨーク</a:t>
                      </a:r>
                    </a:p>
                  </a:txBody>
                  <a:tcPr anchor="ctr">
                    <a:lnR w="28575" cap="flat" cmpd="sng" algn="ctr">
                      <a:solidFill>
                        <a:schemeClr val="bg1"/>
                      </a:solidFill>
                      <a:prstDash val="solid"/>
                      <a:round/>
                      <a:headEnd type="none" w="med" len="med"/>
                      <a:tailEnd type="none" w="med" len="med"/>
                    </a:lnR>
                  </a:tcPr>
                </a:tc>
                <a:tc>
                  <a:txBody>
                    <a:bodyPr/>
                    <a:lstStyle/>
                    <a:p>
                      <a:pPr algn="ctr">
                        <a:lnSpc>
                          <a:spcPts val="1500"/>
                        </a:lnSpc>
                      </a:pPr>
                      <a:r>
                        <a:rPr kumimoji="1" lang="en-US" altLang="ja-JP" sz="1100" dirty="0" smtClean="0">
                          <a:solidFill>
                            <a:schemeClr val="tx1"/>
                          </a:solidFill>
                          <a:latin typeface="HGｺﾞｼｯｸE" pitchFamily="49" charset="-128"/>
                          <a:ea typeface="HGｺﾞｼｯｸE" pitchFamily="49" charset="-128"/>
                          <a:cs typeface="Meiryo UI" pitchFamily="50" charset="-128"/>
                        </a:rPr>
                        <a:t>1</a:t>
                      </a:r>
                      <a:r>
                        <a:rPr kumimoji="1" lang="ja-JP" altLang="en-US" sz="1100" dirty="0" smtClean="0">
                          <a:solidFill>
                            <a:schemeClr val="tx1"/>
                          </a:solidFill>
                          <a:latin typeface="HGｺﾞｼｯｸE" pitchFamily="49" charset="-128"/>
                          <a:ea typeface="HGｺﾞｼｯｸE" pitchFamily="49" charset="-128"/>
                          <a:cs typeface="Meiryo UI" pitchFamily="50" charset="-128"/>
                        </a:rPr>
                        <a:t>位</a:t>
                      </a:r>
                      <a:endParaRPr kumimoji="1" lang="ja-JP" altLang="en-US" sz="1100" dirty="0">
                        <a:solidFill>
                          <a:schemeClr val="tx1"/>
                        </a:solidFill>
                        <a:latin typeface="HGｺﾞｼｯｸE" pitchFamily="49" charset="-128"/>
                        <a:ea typeface="HGｺﾞｼｯｸE" pitchFamily="49" charset="-128"/>
                        <a:cs typeface="Meiryo UI" pitchFamily="50" charset="-128"/>
                      </a:endParaRPr>
                    </a:p>
                  </a:txBody>
                  <a:tcPr anchor="ctr">
                    <a:lnL w="28575" cap="flat" cmpd="sng" algn="ctr">
                      <a:solidFill>
                        <a:schemeClr val="bg1"/>
                      </a:solidFill>
                      <a:prstDash val="solid"/>
                      <a:round/>
                      <a:headEnd type="none" w="med" len="med"/>
                      <a:tailEnd type="none" w="med" len="med"/>
                    </a:ln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kumimoji="1" lang="en-US" altLang="ja-JP" sz="1100" b="1" dirty="0" smtClean="0">
                          <a:solidFill>
                            <a:schemeClr val="tx1"/>
                          </a:solidFill>
                          <a:latin typeface="HGｺﾞｼｯｸE" pitchFamily="49" charset="-128"/>
                          <a:ea typeface="HGｺﾞｼｯｸE" pitchFamily="49" charset="-128"/>
                          <a:cs typeface="Meiryo UI" pitchFamily="50" charset="-128"/>
                        </a:rPr>
                        <a:t>24</a:t>
                      </a:r>
                      <a:r>
                        <a:rPr kumimoji="1" lang="ja-JP" altLang="en-US" sz="1100" b="1" dirty="0" smtClean="0">
                          <a:solidFill>
                            <a:schemeClr val="tx1"/>
                          </a:solidFill>
                          <a:latin typeface="HGｺﾞｼｯｸE" pitchFamily="49" charset="-128"/>
                          <a:ea typeface="HGｺﾞｼｯｸE" pitchFamily="49" charset="-128"/>
                          <a:cs typeface="Meiryo UI" pitchFamily="50" charset="-128"/>
                        </a:rPr>
                        <a:t>位</a:t>
                      </a:r>
                    </a:p>
                  </a:txBody>
                  <a:tcPr anchor="ct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kumimoji="1" lang="en-US" altLang="ja-JP" sz="1100" dirty="0" smtClean="0">
                          <a:solidFill>
                            <a:schemeClr val="tx1"/>
                          </a:solidFill>
                          <a:latin typeface="HGｺﾞｼｯｸE" pitchFamily="49" charset="-128"/>
                          <a:ea typeface="HGｺﾞｼｯｸE" pitchFamily="49" charset="-128"/>
                          <a:cs typeface="Meiryo UI" pitchFamily="50" charset="-128"/>
                        </a:rPr>
                        <a:t>8</a:t>
                      </a:r>
                      <a:r>
                        <a:rPr kumimoji="1" lang="ja-JP" altLang="en-US" sz="1100" dirty="0" smtClean="0">
                          <a:solidFill>
                            <a:schemeClr val="tx1"/>
                          </a:solidFill>
                          <a:latin typeface="HGｺﾞｼｯｸE" pitchFamily="49" charset="-128"/>
                          <a:ea typeface="HGｺﾞｼｯｸE" pitchFamily="49" charset="-128"/>
                          <a:cs typeface="Meiryo UI" pitchFamily="50" charset="-128"/>
                        </a:rPr>
                        <a:t>位</a:t>
                      </a:r>
                    </a:p>
                  </a:txBody>
                  <a:tcPr anchor="ctr"/>
                </a:tc>
              </a:tr>
              <a:tr h="321392">
                <a:tc>
                  <a:txBody>
                    <a:bodyPr/>
                    <a:lstStyle/>
                    <a:p>
                      <a:pPr>
                        <a:lnSpc>
                          <a:spcPts val="1500"/>
                        </a:lnSpc>
                      </a:pPr>
                      <a:r>
                        <a:rPr kumimoji="1" lang="ja-JP" altLang="en-US" sz="1100" dirty="0" smtClean="0">
                          <a:solidFill>
                            <a:schemeClr val="tx1"/>
                          </a:solidFill>
                          <a:latin typeface="HGｺﾞｼｯｸE" pitchFamily="49" charset="-128"/>
                          <a:ea typeface="HGｺﾞｼｯｸE" pitchFamily="49" charset="-128"/>
                          <a:cs typeface="Meiryo UI" pitchFamily="50" charset="-128"/>
                        </a:rPr>
                        <a:t>研究・開発</a:t>
                      </a:r>
                      <a:endParaRPr kumimoji="1" lang="ja-JP" altLang="en-US" sz="1100" dirty="0">
                        <a:solidFill>
                          <a:schemeClr val="tx1"/>
                        </a:solidFill>
                        <a:latin typeface="HGｺﾞｼｯｸE" pitchFamily="49" charset="-128"/>
                        <a:ea typeface="HGｺﾞｼｯｸE" pitchFamily="49" charset="-128"/>
                        <a:cs typeface="Meiryo UI" pitchFamily="50" charset="-128"/>
                      </a:endParaRPr>
                    </a:p>
                  </a:txBody>
                  <a:tcPr anchor="ctr"/>
                </a:tc>
                <a:tc>
                  <a:txBody>
                    <a:bodyPr/>
                    <a:lstStyle/>
                    <a:p>
                      <a:pPr>
                        <a:lnSpc>
                          <a:spcPts val="1100"/>
                        </a:lnSpc>
                      </a:pPr>
                      <a:r>
                        <a:rPr kumimoji="1" lang="ja-JP" altLang="en-US" sz="1000" dirty="0" smtClean="0">
                          <a:solidFill>
                            <a:schemeClr val="tx1"/>
                          </a:solidFill>
                          <a:latin typeface="HGｺﾞｼｯｸE" pitchFamily="49" charset="-128"/>
                          <a:ea typeface="HGｺﾞｼｯｸE" pitchFamily="49" charset="-128"/>
                          <a:cs typeface="Meiryo UI" pitchFamily="50" charset="-128"/>
                        </a:rPr>
                        <a:t>研究集積、研究環境、研究開発成果</a:t>
                      </a:r>
                      <a:endParaRPr kumimoji="1" lang="ja-JP" altLang="en-US" sz="1000" dirty="0">
                        <a:solidFill>
                          <a:schemeClr val="tx1"/>
                        </a:solidFill>
                        <a:latin typeface="HGｺﾞｼｯｸE" pitchFamily="49" charset="-128"/>
                        <a:ea typeface="HGｺﾞｼｯｸE" pitchFamily="49" charset="-128"/>
                        <a:cs typeface="Meiryo UI" pitchFamily="50" charset="-128"/>
                      </a:endParaRPr>
                    </a:p>
                  </a:txBody>
                  <a:tcPr anchor="ctr">
                    <a:lnR w="28575" cap="flat" cmpd="sng" algn="ctr">
                      <a:solidFill>
                        <a:schemeClr val="bg1"/>
                      </a:solidFill>
                      <a:prstDash val="solid"/>
                      <a:round/>
                      <a:headEnd type="none" w="med" len="med"/>
                      <a:tailEnd type="none" w="med" len="med"/>
                    </a:lnR>
                  </a:tcPr>
                </a:tc>
                <a:tc>
                  <a:txBody>
                    <a:bodyPr/>
                    <a:lstStyle/>
                    <a:p>
                      <a:pPr algn="ctr">
                        <a:lnSpc>
                          <a:spcPts val="1500"/>
                        </a:lnSpc>
                      </a:pPr>
                      <a:r>
                        <a:rPr kumimoji="1" lang="ja-JP" altLang="en-US" sz="1100" dirty="0" smtClean="0">
                          <a:solidFill>
                            <a:schemeClr val="tx1"/>
                          </a:solidFill>
                          <a:latin typeface="HGｺﾞｼｯｸE" pitchFamily="49" charset="-128"/>
                          <a:ea typeface="HGｺﾞｼｯｸE" pitchFamily="49" charset="-128"/>
                          <a:cs typeface="Meiryo UI" pitchFamily="50" charset="-128"/>
                        </a:rPr>
                        <a:t>ニューヨーク</a:t>
                      </a:r>
                      <a:endParaRPr kumimoji="1" lang="ja-JP" altLang="en-US" sz="1100" dirty="0">
                        <a:solidFill>
                          <a:schemeClr val="tx1"/>
                        </a:solidFill>
                        <a:latin typeface="HGｺﾞｼｯｸE" pitchFamily="49" charset="-128"/>
                        <a:ea typeface="HGｺﾞｼｯｸE" pitchFamily="49" charset="-128"/>
                        <a:cs typeface="Meiryo UI" pitchFamily="50" charset="-128"/>
                      </a:endParaRPr>
                    </a:p>
                  </a:txBody>
                  <a:tcPr anchor="ctr">
                    <a:lnL w="28575" cap="flat" cmpd="sng" algn="ctr">
                      <a:solidFill>
                        <a:schemeClr val="bg1"/>
                      </a:solidFill>
                      <a:prstDash val="solid"/>
                      <a:round/>
                      <a:headEnd type="none" w="med" len="med"/>
                      <a:tailEnd type="none" w="med" len="med"/>
                    </a:ln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kumimoji="1" lang="ja-JP" altLang="en-US" sz="1100" dirty="0" smtClean="0">
                          <a:solidFill>
                            <a:schemeClr val="tx1"/>
                          </a:solidFill>
                          <a:latin typeface="HGｺﾞｼｯｸE" pitchFamily="49" charset="-128"/>
                          <a:ea typeface="HGｺﾞｼｯｸE" pitchFamily="49" charset="-128"/>
                          <a:cs typeface="Meiryo UI" pitchFamily="50" charset="-128"/>
                        </a:rPr>
                        <a:t>東京</a:t>
                      </a:r>
                    </a:p>
                  </a:txBody>
                  <a:tcPr anchor="ctr">
                    <a:lnR w="28575" cap="flat" cmpd="sng" algn="ctr">
                      <a:solidFill>
                        <a:schemeClr val="bg1"/>
                      </a:solidFill>
                      <a:prstDash val="solid"/>
                      <a:round/>
                      <a:headEnd type="none" w="med" len="med"/>
                      <a:tailEnd type="none" w="med" len="med"/>
                    </a:lnR>
                  </a:tcPr>
                </a:tc>
                <a:tc>
                  <a:txBody>
                    <a:bodyPr/>
                    <a:lstStyle/>
                    <a:p>
                      <a:pPr algn="ctr">
                        <a:lnSpc>
                          <a:spcPts val="1500"/>
                        </a:lnSpc>
                      </a:pPr>
                      <a:r>
                        <a:rPr kumimoji="1" lang="en-US" altLang="ja-JP" sz="1100" dirty="0" smtClean="0">
                          <a:solidFill>
                            <a:schemeClr val="tx1"/>
                          </a:solidFill>
                          <a:latin typeface="HGｺﾞｼｯｸE" pitchFamily="49" charset="-128"/>
                          <a:ea typeface="HGｺﾞｼｯｸE" pitchFamily="49" charset="-128"/>
                          <a:cs typeface="Meiryo UI" pitchFamily="50" charset="-128"/>
                        </a:rPr>
                        <a:t>2</a:t>
                      </a:r>
                      <a:r>
                        <a:rPr kumimoji="1" lang="ja-JP" altLang="en-US" sz="1100" dirty="0" smtClean="0">
                          <a:solidFill>
                            <a:schemeClr val="tx1"/>
                          </a:solidFill>
                          <a:latin typeface="HGｺﾞｼｯｸE" pitchFamily="49" charset="-128"/>
                          <a:ea typeface="HGｺﾞｼｯｸE" pitchFamily="49" charset="-128"/>
                          <a:cs typeface="Meiryo UI" pitchFamily="50" charset="-128"/>
                        </a:rPr>
                        <a:t>位</a:t>
                      </a:r>
                      <a:endParaRPr kumimoji="1" lang="ja-JP" altLang="en-US" sz="1100" dirty="0">
                        <a:solidFill>
                          <a:schemeClr val="tx1"/>
                        </a:solidFill>
                        <a:latin typeface="HGｺﾞｼｯｸE" pitchFamily="49" charset="-128"/>
                        <a:ea typeface="HGｺﾞｼｯｸE" pitchFamily="49" charset="-128"/>
                        <a:cs typeface="Meiryo UI" pitchFamily="50" charset="-128"/>
                      </a:endParaRPr>
                    </a:p>
                  </a:txBody>
                  <a:tcPr anchor="ctr">
                    <a:lnL w="28575" cap="flat" cmpd="sng" algn="ctr">
                      <a:solidFill>
                        <a:schemeClr val="bg1"/>
                      </a:solidFill>
                      <a:prstDash val="solid"/>
                      <a:round/>
                      <a:headEnd type="none" w="med" len="med"/>
                      <a:tailEnd type="none" w="med" len="med"/>
                    </a:ln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kumimoji="1" lang="en-US" altLang="ja-JP" sz="1100" b="1" dirty="0" smtClean="0">
                          <a:solidFill>
                            <a:schemeClr val="tx1"/>
                          </a:solidFill>
                          <a:latin typeface="HGｺﾞｼｯｸE" pitchFamily="49" charset="-128"/>
                          <a:ea typeface="HGｺﾞｼｯｸE" pitchFamily="49" charset="-128"/>
                          <a:cs typeface="Meiryo UI" pitchFamily="50" charset="-128"/>
                        </a:rPr>
                        <a:t>12</a:t>
                      </a:r>
                      <a:r>
                        <a:rPr kumimoji="1" lang="ja-JP" altLang="en-US" sz="1100" b="1" dirty="0" smtClean="0">
                          <a:solidFill>
                            <a:schemeClr val="tx1"/>
                          </a:solidFill>
                          <a:latin typeface="HGｺﾞｼｯｸE" pitchFamily="49" charset="-128"/>
                          <a:ea typeface="HGｺﾞｼｯｸE" pitchFamily="49" charset="-128"/>
                          <a:cs typeface="Meiryo UI" pitchFamily="50" charset="-128"/>
                        </a:rPr>
                        <a:t>位</a:t>
                      </a:r>
                    </a:p>
                  </a:txBody>
                  <a:tcPr anchor="ct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kumimoji="1" lang="en-US" altLang="ja-JP" sz="1100" dirty="0" smtClean="0">
                          <a:solidFill>
                            <a:schemeClr val="tx1"/>
                          </a:solidFill>
                          <a:latin typeface="HGｺﾞｼｯｸE" pitchFamily="49" charset="-128"/>
                          <a:ea typeface="HGｺﾞｼｯｸE" pitchFamily="49" charset="-128"/>
                          <a:cs typeface="Meiryo UI" pitchFamily="50" charset="-128"/>
                        </a:rPr>
                        <a:t>6</a:t>
                      </a:r>
                      <a:r>
                        <a:rPr kumimoji="1" lang="ja-JP" altLang="en-US" sz="1100" dirty="0" smtClean="0">
                          <a:solidFill>
                            <a:schemeClr val="tx1"/>
                          </a:solidFill>
                          <a:latin typeface="HGｺﾞｼｯｸE" pitchFamily="49" charset="-128"/>
                          <a:ea typeface="HGｺﾞｼｯｸE" pitchFamily="49" charset="-128"/>
                          <a:cs typeface="Meiryo UI" pitchFamily="50" charset="-128"/>
                        </a:rPr>
                        <a:t>位</a:t>
                      </a:r>
                    </a:p>
                  </a:txBody>
                  <a:tcPr anchor="ctr"/>
                </a:tc>
              </a:tr>
              <a:tr h="344998">
                <a:tc>
                  <a:txBody>
                    <a:bodyPr/>
                    <a:lstStyle/>
                    <a:p>
                      <a:pPr>
                        <a:lnSpc>
                          <a:spcPts val="1500"/>
                        </a:lnSpc>
                      </a:pPr>
                      <a:r>
                        <a:rPr kumimoji="1" lang="ja-JP" altLang="en-US" sz="1100" dirty="0" smtClean="0">
                          <a:solidFill>
                            <a:schemeClr val="tx1"/>
                          </a:solidFill>
                          <a:latin typeface="HGｺﾞｼｯｸE" pitchFamily="49" charset="-128"/>
                          <a:ea typeface="HGｺﾞｼｯｸE" pitchFamily="49" charset="-128"/>
                          <a:cs typeface="Meiryo UI" pitchFamily="50" charset="-128"/>
                        </a:rPr>
                        <a:t>文化・交流</a:t>
                      </a:r>
                      <a:endParaRPr kumimoji="1" lang="ja-JP" altLang="en-US" sz="1100" dirty="0">
                        <a:solidFill>
                          <a:schemeClr val="tx1"/>
                        </a:solidFill>
                        <a:latin typeface="HGｺﾞｼｯｸE" pitchFamily="49" charset="-128"/>
                        <a:ea typeface="HGｺﾞｼｯｸE" pitchFamily="49" charset="-128"/>
                        <a:cs typeface="Meiryo UI" pitchFamily="50" charset="-128"/>
                      </a:endParaRPr>
                    </a:p>
                  </a:txBody>
                  <a:tcPr anchor="ctr"/>
                </a:tc>
                <a:tc>
                  <a:txBody>
                    <a:bodyPr/>
                    <a:lstStyle/>
                    <a:p>
                      <a:pPr>
                        <a:lnSpc>
                          <a:spcPts val="1100"/>
                        </a:lnSpc>
                      </a:pPr>
                      <a:r>
                        <a:rPr kumimoji="1" lang="ja-JP" altLang="en-US" sz="1000" dirty="0" smtClean="0">
                          <a:solidFill>
                            <a:schemeClr val="tx1"/>
                          </a:solidFill>
                          <a:latin typeface="HGｺﾞｼｯｸE" pitchFamily="49" charset="-128"/>
                          <a:ea typeface="HGｺﾞｼｯｸE" pitchFamily="49" charset="-128"/>
                          <a:cs typeface="Meiryo UI" pitchFamily="50" charset="-128"/>
                        </a:rPr>
                        <a:t>交流・文化発信力、集客資源、集客施設</a:t>
                      </a:r>
                      <a:endParaRPr kumimoji="1" lang="en-US" altLang="ja-JP" sz="1000" dirty="0" smtClean="0">
                        <a:solidFill>
                          <a:schemeClr val="tx1"/>
                        </a:solidFill>
                        <a:latin typeface="HGｺﾞｼｯｸE" pitchFamily="49" charset="-128"/>
                        <a:ea typeface="HGｺﾞｼｯｸE" pitchFamily="49" charset="-128"/>
                        <a:cs typeface="Meiryo UI" pitchFamily="50" charset="-128"/>
                      </a:endParaRPr>
                    </a:p>
                    <a:p>
                      <a:pPr>
                        <a:lnSpc>
                          <a:spcPts val="1100"/>
                        </a:lnSpc>
                      </a:pPr>
                      <a:r>
                        <a:rPr kumimoji="1" lang="ja-JP" altLang="en-US" sz="1000" dirty="0" smtClean="0">
                          <a:solidFill>
                            <a:schemeClr val="tx1"/>
                          </a:solidFill>
                          <a:latin typeface="HGｺﾞｼｯｸE" pitchFamily="49" charset="-128"/>
                          <a:ea typeface="HGｺﾞｼｯｸE" pitchFamily="49" charset="-128"/>
                          <a:cs typeface="Meiryo UI" pitchFamily="50" charset="-128"/>
                        </a:rPr>
                        <a:t>受入環境、交流実績</a:t>
                      </a:r>
                      <a:endParaRPr kumimoji="1" lang="ja-JP" altLang="en-US" sz="1000" dirty="0">
                        <a:solidFill>
                          <a:schemeClr val="tx1"/>
                        </a:solidFill>
                        <a:latin typeface="HGｺﾞｼｯｸE" pitchFamily="49" charset="-128"/>
                        <a:ea typeface="HGｺﾞｼｯｸE" pitchFamily="49" charset="-128"/>
                        <a:cs typeface="Meiryo UI" pitchFamily="50" charset="-128"/>
                      </a:endParaRPr>
                    </a:p>
                  </a:txBody>
                  <a:tcPr anchor="ctr">
                    <a:lnR w="28575" cap="flat" cmpd="sng" algn="ctr">
                      <a:solidFill>
                        <a:schemeClr val="bg1"/>
                      </a:solidFill>
                      <a:prstDash val="solid"/>
                      <a:round/>
                      <a:headEnd type="none" w="med" len="med"/>
                      <a:tailEnd type="none" w="med" len="med"/>
                    </a:lnR>
                  </a:tcPr>
                </a:tc>
                <a:tc>
                  <a:txBody>
                    <a:bodyPr/>
                    <a:lstStyle/>
                    <a:p>
                      <a:pPr algn="ctr">
                        <a:lnSpc>
                          <a:spcPts val="1500"/>
                        </a:lnSpc>
                      </a:pPr>
                      <a:r>
                        <a:rPr kumimoji="1" lang="ja-JP" altLang="en-US" sz="1100" dirty="0" smtClean="0">
                          <a:solidFill>
                            <a:schemeClr val="tx1"/>
                          </a:solidFill>
                          <a:latin typeface="HGｺﾞｼｯｸE" pitchFamily="49" charset="-128"/>
                          <a:ea typeface="HGｺﾞｼｯｸE" pitchFamily="49" charset="-128"/>
                          <a:cs typeface="Meiryo UI" pitchFamily="50" charset="-128"/>
                        </a:rPr>
                        <a:t>ロンドン</a:t>
                      </a:r>
                      <a:endParaRPr kumimoji="1" lang="ja-JP" altLang="en-US" sz="1100" dirty="0">
                        <a:solidFill>
                          <a:schemeClr val="tx1"/>
                        </a:solidFill>
                        <a:latin typeface="HGｺﾞｼｯｸE" pitchFamily="49" charset="-128"/>
                        <a:ea typeface="HGｺﾞｼｯｸE" pitchFamily="49" charset="-128"/>
                        <a:cs typeface="Meiryo UI" pitchFamily="50" charset="-128"/>
                      </a:endParaRPr>
                    </a:p>
                  </a:txBody>
                  <a:tcPr anchor="ctr">
                    <a:lnL w="28575" cap="flat" cmpd="sng" algn="ctr">
                      <a:solidFill>
                        <a:schemeClr val="bg1"/>
                      </a:solidFill>
                      <a:prstDash val="solid"/>
                      <a:round/>
                      <a:headEnd type="none" w="med" len="med"/>
                      <a:tailEnd type="none" w="med" len="med"/>
                    </a:ln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kumimoji="1" lang="ja-JP" altLang="en-US" sz="1100" dirty="0" smtClean="0">
                          <a:solidFill>
                            <a:schemeClr val="tx1"/>
                          </a:solidFill>
                          <a:latin typeface="HGｺﾞｼｯｸE" pitchFamily="49" charset="-128"/>
                          <a:ea typeface="HGｺﾞｼｯｸE" pitchFamily="49" charset="-128"/>
                          <a:cs typeface="Meiryo UI" pitchFamily="50" charset="-128"/>
                        </a:rPr>
                        <a:t>ニューヨーク</a:t>
                      </a:r>
                    </a:p>
                  </a:txBody>
                  <a:tcPr anchor="ctr">
                    <a:lnR w="28575" cap="flat" cmpd="sng" algn="ctr">
                      <a:solidFill>
                        <a:schemeClr val="bg1"/>
                      </a:solidFill>
                      <a:prstDash val="solid"/>
                      <a:round/>
                      <a:headEnd type="none" w="med" len="med"/>
                      <a:tailEnd type="none" w="med" len="med"/>
                    </a:lnR>
                  </a:tcPr>
                </a:tc>
                <a:tc>
                  <a:txBody>
                    <a:bodyPr/>
                    <a:lstStyle/>
                    <a:p>
                      <a:pPr algn="ctr">
                        <a:lnSpc>
                          <a:spcPts val="1500"/>
                        </a:lnSpc>
                      </a:pPr>
                      <a:r>
                        <a:rPr kumimoji="1" lang="en-US" altLang="ja-JP" sz="1100" dirty="0" smtClean="0">
                          <a:solidFill>
                            <a:schemeClr val="tx1"/>
                          </a:solidFill>
                          <a:latin typeface="HGｺﾞｼｯｸE" pitchFamily="49" charset="-128"/>
                          <a:ea typeface="HGｺﾞｼｯｸE" pitchFamily="49" charset="-128"/>
                          <a:cs typeface="Meiryo UI" pitchFamily="50" charset="-128"/>
                        </a:rPr>
                        <a:t>8</a:t>
                      </a:r>
                      <a:r>
                        <a:rPr kumimoji="1" lang="ja-JP" altLang="en-US" sz="1100" dirty="0" smtClean="0">
                          <a:solidFill>
                            <a:schemeClr val="tx1"/>
                          </a:solidFill>
                          <a:latin typeface="HGｺﾞｼｯｸE" pitchFamily="49" charset="-128"/>
                          <a:ea typeface="HGｺﾞｼｯｸE" pitchFamily="49" charset="-128"/>
                          <a:cs typeface="Meiryo UI" pitchFamily="50" charset="-128"/>
                        </a:rPr>
                        <a:t>位</a:t>
                      </a:r>
                      <a:endParaRPr kumimoji="1" lang="en-US" altLang="ja-JP" sz="1100" dirty="0" smtClean="0">
                        <a:solidFill>
                          <a:schemeClr val="tx1"/>
                        </a:solidFill>
                        <a:latin typeface="HGｺﾞｼｯｸE" pitchFamily="49" charset="-128"/>
                        <a:ea typeface="HGｺﾞｼｯｸE" pitchFamily="49" charset="-128"/>
                        <a:cs typeface="Meiryo UI" pitchFamily="50" charset="-128"/>
                      </a:endParaRPr>
                    </a:p>
                  </a:txBody>
                  <a:tcPr anchor="ctr">
                    <a:lnL w="28575" cap="flat" cmpd="sng" algn="ctr">
                      <a:solidFill>
                        <a:schemeClr val="bg1"/>
                      </a:solidFill>
                      <a:prstDash val="solid"/>
                      <a:round/>
                      <a:headEnd type="none" w="med" len="med"/>
                      <a:tailEnd type="none" w="med" len="med"/>
                    </a:ln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kumimoji="1" lang="en-US" altLang="ja-JP" sz="1100" b="1" dirty="0" smtClean="0">
                          <a:solidFill>
                            <a:schemeClr val="tx1"/>
                          </a:solidFill>
                          <a:latin typeface="HGｺﾞｼｯｸE" pitchFamily="49" charset="-128"/>
                          <a:ea typeface="HGｺﾞｼｯｸE" pitchFamily="49" charset="-128"/>
                          <a:cs typeface="Meiryo UI" pitchFamily="50" charset="-128"/>
                        </a:rPr>
                        <a:t>31</a:t>
                      </a:r>
                      <a:r>
                        <a:rPr kumimoji="1" lang="ja-JP" altLang="en-US" sz="1100" b="1" dirty="0" smtClean="0">
                          <a:solidFill>
                            <a:schemeClr val="tx1"/>
                          </a:solidFill>
                          <a:latin typeface="HGｺﾞｼｯｸE" pitchFamily="49" charset="-128"/>
                          <a:ea typeface="HGｺﾞｼｯｸE" pitchFamily="49" charset="-128"/>
                          <a:cs typeface="Meiryo UI" pitchFamily="50" charset="-128"/>
                        </a:rPr>
                        <a:t>位</a:t>
                      </a:r>
                    </a:p>
                  </a:txBody>
                  <a:tcPr anchor="ct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kumimoji="1" lang="en-US" altLang="ja-JP" sz="1100" dirty="0" smtClean="0">
                          <a:solidFill>
                            <a:schemeClr val="tx1"/>
                          </a:solidFill>
                          <a:latin typeface="HGｺﾞｼｯｸE" pitchFamily="49" charset="-128"/>
                          <a:ea typeface="HGｺﾞｼｯｸE" pitchFamily="49" charset="-128"/>
                          <a:cs typeface="Meiryo UI" pitchFamily="50" charset="-128"/>
                        </a:rPr>
                        <a:t>14</a:t>
                      </a:r>
                      <a:r>
                        <a:rPr kumimoji="1" lang="ja-JP" altLang="en-US" sz="1100" dirty="0" smtClean="0">
                          <a:solidFill>
                            <a:schemeClr val="tx1"/>
                          </a:solidFill>
                          <a:latin typeface="HGｺﾞｼｯｸE" pitchFamily="49" charset="-128"/>
                          <a:ea typeface="HGｺﾞｼｯｸE" pitchFamily="49" charset="-128"/>
                          <a:cs typeface="Meiryo UI" pitchFamily="50" charset="-128"/>
                        </a:rPr>
                        <a:t>位</a:t>
                      </a:r>
                    </a:p>
                  </a:txBody>
                  <a:tcPr anchor="ctr"/>
                </a:tc>
              </a:tr>
              <a:tr h="344998">
                <a:tc>
                  <a:txBody>
                    <a:bodyPr/>
                    <a:lstStyle/>
                    <a:p>
                      <a:pPr>
                        <a:lnSpc>
                          <a:spcPts val="1500"/>
                        </a:lnSpc>
                      </a:pPr>
                      <a:r>
                        <a:rPr kumimoji="1" lang="ja-JP" altLang="en-US" sz="1100" dirty="0" smtClean="0">
                          <a:solidFill>
                            <a:schemeClr val="tx1"/>
                          </a:solidFill>
                          <a:latin typeface="HGｺﾞｼｯｸE" pitchFamily="49" charset="-128"/>
                          <a:ea typeface="HGｺﾞｼｯｸE" pitchFamily="49" charset="-128"/>
                          <a:cs typeface="Meiryo UI" pitchFamily="50" charset="-128"/>
                        </a:rPr>
                        <a:t>居住</a:t>
                      </a:r>
                      <a:endParaRPr kumimoji="1" lang="ja-JP" altLang="en-US" sz="1100" dirty="0">
                        <a:solidFill>
                          <a:schemeClr val="tx1"/>
                        </a:solidFill>
                        <a:latin typeface="HGｺﾞｼｯｸE" pitchFamily="49" charset="-128"/>
                        <a:ea typeface="HGｺﾞｼｯｸE" pitchFamily="49" charset="-128"/>
                        <a:cs typeface="Meiryo UI" pitchFamily="50" charset="-128"/>
                      </a:endParaRPr>
                    </a:p>
                  </a:txBody>
                  <a:tcPr anchor="ctr"/>
                </a:tc>
                <a:tc>
                  <a:txBody>
                    <a:bodyPr/>
                    <a:lstStyle/>
                    <a:p>
                      <a:pPr>
                        <a:lnSpc>
                          <a:spcPts val="1100"/>
                        </a:lnSpc>
                      </a:pPr>
                      <a:r>
                        <a:rPr kumimoji="1" lang="ja-JP" altLang="en-US" sz="1000" dirty="0" smtClean="0">
                          <a:solidFill>
                            <a:schemeClr val="tx1"/>
                          </a:solidFill>
                          <a:latin typeface="HGｺﾞｼｯｸE" pitchFamily="49" charset="-128"/>
                          <a:ea typeface="HGｺﾞｼｯｸE" pitchFamily="49" charset="-128"/>
                          <a:cs typeface="Meiryo UI" pitchFamily="50" charset="-128"/>
                        </a:rPr>
                        <a:t>就業環境、居住コスト、安全・安心</a:t>
                      </a:r>
                      <a:endParaRPr kumimoji="1" lang="en-US" altLang="ja-JP" sz="1000" dirty="0" smtClean="0">
                        <a:solidFill>
                          <a:schemeClr val="tx1"/>
                        </a:solidFill>
                        <a:latin typeface="HGｺﾞｼｯｸE" pitchFamily="49" charset="-128"/>
                        <a:ea typeface="HGｺﾞｼｯｸE" pitchFamily="49" charset="-128"/>
                        <a:cs typeface="Meiryo UI" pitchFamily="50" charset="-128"/>
                      </a:endParaRPr>
                    </a:p>
                    <a:p>
                      <a:pPr>
                        <a:lnSpc>
                          <a:spcPts val="1100"/>
                        </a:lnSpc>
                      </a:pPr>
                      <a:r>
                        <a:rPr kumimoji="1" lang="ja-JP" altLang="en-US" sz="1000" dirty="0" smtClean="0">
                          <a:solidFill>
                            <a:schemeClr val="tx1"/>
                          </a:solidFill>
                          <a:latin typeface="HGｺﾞｼｯｸE" pitchFamily="49" charset="-128"/>
                          <a:ea typeface="HGｺﾞｼｯｸE" pitchFamily="49" charset="-128"/>
                          <a:cs typeface="Meiryo UI" pitchFamily="50" charset="-128"/>
                        </a:rPr>
                        <a:t>生活環境、生活利便性</a:t>
                      </a:r>
                      <a:endParaRPr kumimoji="1" lang="ja-JP" altLang="en-US" sz="1000" dirty="0">
                        <a:solidFill>
                          <a:schemeClr val="tx1"/>
                        </a:solidFill>
                        <a:latin typeface="HGｺﾞｼｯｸE" pitchFamily="49" charset="-128"/>
                        <a:ea typeface="HGｺﾞｼｯｸE" pitchFamily="49" charset="-128"/>
                        <a:cs typeface="Meiryo UI" pitchFamily="50" charset="-128"/>
                      </a:endParaRPr>
                    </a:p>
                  </a:txBody>
                  <a:tcPr anchor="ctr">
                    <a:lnR w="28575" cap="flat" cmpd="sng" algn="ctr">
                      <a:solidFill>
                        <a:schemeClr val="bg1"/>
                      </a:solidFill>
                      <a:prstDash val="solid"/>
                      <a:round/>
                      <a:headEnd type="none" w="med" len="med"/>
                      <a:tailEnd type="none" w="med" len="med"/>
                    </a:lnR>
                  </a:tcPr>
                </a:tc>
                <a:tc>
                  <a:txBody>
                    <a:bodyPr/>
                    <a:lstStyle/>
                    <a:p>
                      <a:pPr algn="ctr">
                        <a:lnSpc>
                          <a:spcPts val="1500"/>
                        </a:lnSpc>
                      </a:pPr>
                      <a:r>
                        <a:rPr kumimoji="1" lang="ja-JP" altLang="en-US" sz="1100" dirty="0" smtClean="0">
                          <a:solidFill>
                            <a:schemeClr val="tx1"/>
                          </a:solidFill>
                          <a:latin typeface="HGｺﾞｼｯｸE" pitchFamily="49" charset="-128"/>
                          <a:ea typeface="HGｺﾞｼｯｸE" pitchFamily="49" charset="-128"/>
                          <a:cs typeface="Meiryo UI" pitchFamily="50" charset="-128"/>
                        </a:rPr>
                        <a:t>パリ</a:t>
                      </a:r>
                      <a:endParaRPr kumimoji="1" lang="ja-JP" altLang="en-US" sz="1100" dirty="0">
                        <a:solidFill>
                          <a:schemeClr val="tx1"/>
                        </a:solidFill>
                        <a:latin typeface="HGｺﾞｼｯｸE" pitchFamily="49" charset="-128"/>
                        <a:ea typeface="HGｺﾞｼｯｸE" pitchFamily="49" charset="-128"/>
                        <a:cs typeface="Meiryo UI" pitchFamily="50" charset="-128"/>
                      </a:endParaRPr>
                    </a:p>
                  </a:txBody>
                  <a:tcPr anchor="ctr">
                    <a:lnL w="28575" cap="flat" cmpd="sng" algn="ctr">
                      <a:solidFill>
                        <a:schemeClr val="bg1"/>
                      </a:solidFill>
                      <a:prstDash val="solid"/>
                      <a:round/>
                      <a:headEnd type="none" w="med" len="med"/>
                      <a:tailEnd type="none" w="med" len="med"/>
                    </a:lnL>
                  </a:tcPr>
                </a:tc>
                <a:tc>
                  <a:txBody>
                    <a:bodyPr/>
                    <a:lstStyle/>
                    <a:p>
                      <a:pPr algn="ctr">
                        <a:lnSpc>
                          <a:spcPts val="1500"/>
                        </a:lnSpc>
                      </a:pPr>
                      <a:r>
                        <a:rPr kumimoji="1" lang="ja-JP" altLang="en-US" sz="1100" dirty="0" smtClean="0">
                          <a:solidFill>
                            <a:schemeClr val="tx1"/>
                          </a:solidFill>
                          <a:latin typeface="HGｺﾞｼｯｸE" pitchFamily="49" charset="-128"/>
                          <a:ea typeface="HGｺﾞｼｯｸE" pitchFamily="49" charset="-128"/>
                          <a:cs typeface="Meiryo UI" pitchFamily="50" charset="-128"/>
                        </a:rPr>
                        <a:t>ウィーン</a:t>
                      </a:r>
                      <a:endParaRPr kumimoji="1" lang="ja-JP" altLang="en-US" sz="1100" dirty="0">
                        <a:solidFill>
                          <a:schemeClr val="tx1"/>
                        </a:solidFill>
                        <a:latin typeface="HGｺﾞｼｯｸE" pitchFamily="49" charset="-128"/>
                        <a:ea typeface="HGｺﾞｼｯｸE" pitchFamily="49" charset="-128"/>
                        <a:cs typeface="Meiryo UI" pitchFamily="50" charset="-128"/>
                      </a:endParaRPr>
                    </a:p>
                  </a:txBody>
                  <a:tcPr anchor="ctr">
                    <a:lnR w="28575" cap="flat" cmpd="sng" algn="ctr">
                      <a:solidFill>
                        <a:schemeClr val="bg1"/>
                      </a:solidFill>
                      <a:prstDash val="solid"/>
                      <a:round/>
                      <a:headEnd type="none" w="med" len="med"/>
                      <a:tailEnd type="none" w="med" len="med"/>
                    </a:lnR>
                  </a:tcPr>
                </a:tc>
                <a:tc>
                  <a:txBody>
                    <a:bodyPr/>
                    <a:lstStyle/>
                    <a:p>
                      <a:pPr algn="ctr">
                        <a:lnSpc>
                          <a:spcPts val="1500"/>
                        </a:lnSpc>
                      </a:pPr>
                      <a:r>
                        <a:rPr kumimoji="1" lang="en-US" altLang="ja-JP" sz="1100" dirty="0" smtClean="0">
                          <a:solidFill>
                            <a:schemeClr val="tx1"/>
                          </a:solidFill>
                          <a:latin typeface="HGｺﾞｼｯｸE" pitchFamily="49" charset="-128"/>
                          <a:ea typeface="HGｺﾞｼｯｸE" pitchFamily="49" charset="-128"/>
                          <a:cs typeface="Meiryo UI" pitchFamily="50" charset="-128"/>
                        </a:rPr>
                        <a:t>20</a:t>
                      </a:r>
                      <a:r>
                        <a:rPr kumimoji="1" lang="ja-JP" altLang="en-US" sz="1100" dirty="0" smtClean="0">
                          <a:solidFill>
                            <a:schemeClr val="tx1"/>
                          </a:solidFill>
                          <a:latin typeface="HGｺﾞｼｯｸE" pitchFamily="49" charset="-128"/>
                          <a:ea typeface="HGｺﾞｼｯｸE" pitchFamily="49" charset="-128"/>
                          <a:cs typeface="Meiryo UI" pitchFamily="50" charset="-128"/>
                        </a:rPr>
                        <a:t>位</a:t>
                      </a:r>
                      <a:endParaRPr kumimoji="1" lang="ja-JP" altLang="en-US" sz="1100" dirty="0">
                        <a:solidFill>
                          <a:schemeClr val="tx1"/>
                        </a:solidFill>
                        <a:latin typeface="HGｺﾞｼｯｸE" pitchFamily="49" charset="-128"/>
                        <a:ea typeface="HGｺﾞｼｯｸE" pitchFamily="49" charset="-128"/>
                        <a:cs typeface="Meiryo UI" pitchFamily="50" charset="-128"/>
                      </a:endParaRPr>
                    </a:p>
                  </a:txBody>
                  <a:tcPr anchor="ctr">
                    <a:lnL w="28575" cap="flat" cmpd="sng" algn="ctr">
                      <a:solidFill>
                        <a:schemeClr val="bg1"/>
                      </a:solidFill>
                      <a:prstDash val="solid"/>
                      <a:round/>
                      <a:headEnd type="none" w="med" len="med"/>
                      <a:tailEnd type="none" w="med" len="med"/>
                    </a:lnL>
                  </a:tcPr>
                </a:tc>
                <a:tc>
                  <a:txBody>
                    <a:bodyPr/>
                    <a:lstStyle/>
                    <a:p>
                      <a:pPr algn="ctr">
                        <a:lnSpc>
                          <a:spcPts val="1500"/>
                        </a:lnSpc>
                      </a:pPr>
                      <a:r>
                        <a:rPr kumimoji="1" lang="en-US" altLang="ja-JP" sz="1100" b="1" dirty="0" smtClean="0">
                          <a:solidFill>
                            <a:schemeClr val="tx1"/>
                          </a:solidFill>
                          <a:latin typeface="HGｺﾞｼｯｸE" pitchFamily="49" charset="-128"/>
                          <a:ea typeface="HGｺﾞｼｯｸE" pitchFamily="49" charset="-128"/>
                          <a:cs typeface="Meiryo UI" pitchFamily="50" charset="-128"/>
                        </a:rPr>
                        <a:t>16</a:t>
                      </a:r>
                      <a:r>
                        <a:rPr kumimoji="1" lang="ja-JP" altLang="en-US" sz="1100" b="1" dirty="0" smtClean="0">
                          <a:solidFill>
                            <a:schemeClr val="tx1"/>
                          </a:solidFill>
                          <a:latin typeface="HGｺﾞｼｯｸE" pitchFamily="49" charset="-128"/>
                          <a:ea typeface="HGｺﾞｼｯｸE" pitchFamily="49" charset="-128"/>
                          <a:cs typeface="Meiryo UI" pitchFamily="50" charset="-128"/>
                        </a:rPr>
                        <a:t>位</a:t>
                      </a:r>
                      <a:endParaRPr kumimoji="1" lang="ja-JP" altLang="en-US" sz="1100" b="1" dirty="0">
                        <a:solidFill>
                          <a:schemeClr val="tx1"/>
                        </a:solidFill>
                        <a:latin typeface="HGｺﾞｼｯｸE" pitchFamily="49" charset="-128"/>
                        <a:ea typeface="HGｺﾞｼｯｸE" pitchFamily="49" charset="-128"/>
                        <a:cs typeface="Meiryo UI" pitchFamily="50" charset="-128"/>
                      </a:endParaRPr>
                    </a:p>
                  </a:txBody>
                  <a:tcPr anchor="ctr"/>
                </a:tc>
                <a:tc>
                  <a:txBody>
                    <a:bodyPr/>
                    <a:lstStyle/>
                    <a:p>
                      <a:pPr algn="ctr">
                        <a:lnSpc>
                          <a:spcPts val="1500"/>
                        </a:lnSpc>
                      </a:pPr>
                      <a:r>
                        <a:rPr kumimoji="1" lang="en-US" altLang="ja-JP" sz="1100" dirty="0" smtClean="0">
                          <a:solidFill>
                            <a:schemeClr val="tx1"/>
                          </a:solidFill>
                          <a:latin typeface="HGｺﾞｼｯｸE" pitchFamily="49" charset="-128"/>
                          <a:ea typeface="HGｺﾞｼｯｸE" pitchFamily="49" charset="-128"/>
                          <a:cs typeface="Meiryo UI" pitchFamily="50" charset="-128"/>
                        </a:rPr>
                        <a:t>23</a:t>
                      </a:r>
                      <a:r>
                        <a:rPr kumimoji="1" lang="ja-JP" altLang="en-US" sz="1100" dirty="0" smtClean="0">
                          <a:solidFill>
                            <a:schemeClr val="tx1"/>
                          </a:solidFill>
                          <a:latin typeface="HGｺﾞｼｯｸE" pitchFamily="49" charset="-128"/>
                          <a:ea typeface="HGｺﾞｼｯｸE" pitchFamily="49" charset="-128"/>
                          <a:cs typeface="Meiryo UI" pitchFamily="50" charset="-128"/>
                        </a:rPr>
                        <a:t>位</a:t>
                      </a:r>
                      <a:endParaRPr kumimoji="1" lang="ja-JP" altLang="en-US" sz="1100" dirty="0">
                        <a:solidFill>
                          <a:schemeClr val="tx1"/>
                        </a:solidFill>
                        <a:latin typeface="HGｺﾞｼｯｸE" pitchFamily="49" charset="-128"/>
                        <a:ea typeface="HGｺﾞｼｯｸE" pitchFamily="49" charset="-128"/>
                        <a:cs typeface="Meiryo UI" pitchFamily="50" charset="-128"/>
                      </a:endParaRPr>
                    </a:p>
                  </a:txBody>
                  <a:tcPr anchor="ctr"/>
                </a:tc>
              </a:tr>
              <a:tr h="321392">
                <a:tc>
                  <a:txBody>
                    <a:bodyPr/>
                    <a:lstStyle/>
                    <a:p>
                      <a:pPr>
                        <a:lnSpc>
                          <a:spcPts val="1500"/>
                        </a:lnSpc>
                      </a:pPr>
                      <a:r>
                        <a:rPr kumimoji="1" lang="ja-JP" altLang="en-US" sz="1100" dirty="0" smtClean="0">
                          <a:solidFill>
                            <a:schemeClr val="tx1"/>
                          </a:solidFill>
                          <a:latin typeface="HGｺﾞｼｯｸE" pitchFamily="49" charset="-128"/>
                          <a:ea typeface="HGｺﾞｼｯｸE" pitchFamily="49" charset="-128"/>
                          <a:cs typeface="Meiryo UI" pitchFamily="50" charset="-128"/>
                        </a:rPr>
                        <a:t>環境</a:t>
                      </a:r>
                      <a:endParaRPr kumimoji="1" lang="ja-JP" altLang="en-US" sz="1100" dirty="0">
                        <a:solidFill>
                          <a:schemeClr val="tx1"/>
                        </a:solidFill>
                        <a:latin typeface="HGｺﾞｼｯｸE" pitchFamily="49" charset="-128"/>
                        <a:ea typeface="HGｺﾞｼｯｸE" pitchFamily="49" charset="-128"/>
                        <a:cs typeface="Meiryo UI" pitchFamily="50" charset="-128"/>
                      </a:endParaRPr>
                    </a:p>
                  </a:txBody>
                  <a:tcPr anchor="ctr"/>
                </a:tc>
                <a:tc>
                  <a:txBody>
                    <a:bodyPr/>
                    <a:lstStyle/>
                    <a:p>
                      <a:pPr>
                        <a:lnSpc>
                          <a:spcPts val="1100"/>
                        </a:lnSpc>
                      </a:pPr>
                      <a:r>
                        <a:rPr kumimoji="1" lang="ja-JP" altLang="en-US" sz="1000" dirty="0" smtClean="0">
                          <a:solidFill>
                            <a:schemeClr val="tx1"/>
                          </a:solidFill>
                          <a:latin typeface="HGｺﾞｼｯｸE" pitchFamily="49" charset="-128"/>
                          <a:ea typeface="HGｺﾞｼｯｸE" pitchFamily="49" charset="-128"/>
                          <a:cs typeface="Meiryo UI" pitchFamily="50" charset="-128"/>
                        </a:rPr>
                        <a:t>エコロジー、汚染状況、自然環境</a:t>
                      </a:r>
                      <a:endParaRPr kumimoji="1" lang="ja-JP" altLang="en-US" sz="1000" dirty="0">
                        <a:solidFill>
                          <a:schemeClr val="tx1"/>
                        </a:solidFill>
                        <a:latin typeface="HGｺﾞｼｯｸE" pitchFamily="49" charset="-128"/>
                        <a:ea typeface="HGｺﾞｼｯｸE" pitchFamily="49" charset="-128"/>
                        <a:cs typeface="Meiryo UI" pitchFamily="50" charset="-128"/>
                      </a:endParaRPr>
                    </a:p>
                  </a:txBody>
                  <a:tcPr anchor="ctr">
                    <a:lnR w="28575" cap="flat" cmpd="sng" algn="ctr">
                      <a:solidFill>
                        <a:schemeClr val="bg1"/>
                      </a:solidFill>
                      <a:prstDash val="solid"/>
                      <a:round/>
                      <a:headEnd type="none" w="med" len="med"/>
                      <a:tailEnd type="none" w="med" len="med"/>
                    </a:lnR>
                  </a:tcPr>
                </a:tc>
                <a:tc>
                  <a:txBody>
                    <a:bodyPr/>
                    <a:lstStyle/>
                    <a:p>
                      <a:pPr algn="ctr">
                        <a:lnSpc>
                          <a:spcPts val="1500"/>
                        </a:lnSpc>
                      </a:pPr>
                      <a:r>
                        <a:rPr kumimoji="1" lang="ja-JP" altLang="en-US" sz="1100" dirty="0" smtClean="0">
                          <a:solidFill>
                            <a:schemeClr val="tx1"/>
                          </a:solidFill>
                          <a:latin typeface="HGｺﾞｼｯｸE" pitchFamily="49" charset="-128"/>
                          <a:ea typeface="HGｺﾞｼｯｸE" pitchFamily="49" charset="-128"/>
                          <a:cs typeface="Meiryo UI" pitchFamily="50" charset="-128"/>
                        </a:rPr>
                        <a:t>東京</a:t>
                      </a:r>
                      <a:endParaRPr kumimoji="1" lang="ja-JP" altLang="en-US" sz="1100" dirty="0">
                        <a:solidFill>
                          <a:schemeClr val="tx1"/>
                        </a:solidFill>
                        <a:latin typeface="HGｺﾞｼｯｸE" pitchFamily="49" charset="-128"/>
                        <a:ea typeface="HGｺﾞｼｯｸE" pitchFamily="49" charset="-128"/>
                        <a:cs typeface="Meiryo UI" pitchFamily="50" charset="-128"/>
                      </a:endParaRPr>
                    </a:p>
                  </a:txBody>
                  <a:tcPr anchor="ctr">
                    <a:lnL w="28575" cap="flat" cmpd="sng" algn="ctr">
                      <a:solidFill>
                        <a:schemeClr val="bg1"/>
                      </a:solidFill>
                      <a:prstDash val="solid"/>
                      <a:round/>
                      <a:headEnd type="none" w="med" len="med"/>
                      <a:tailEnd type="none" w="med" len="med"/>
                    </a:lnL>
                  </a:tcPr>
                </a:tc>
                <a:tc>
                  <a:txBody>
                    <a:bodyPr/>
                    <a:lstStyle/>
                    <a:p>
                      <a:pPr algn="ctr">
                        <a:lnSpc>
                          <a:spcPts val="1500"/>
                        </a:lnSpc>
                      </a:pPr>
                      <a:r>
                        <a:rPr kumimoji="1" lang="ja-JP" altLang="en-US" sz="1100" dirty="0" smtClean="0">
                          <a:solidFill>
                            <a:schemeClr val="tx1"/>
                          </a:solidFill>
                          <a:latin typeface="HGｺﾞｼｯｸE" pitchFamily="49" charset="-128"/>
                          <a:ea typeface="HGｺﾞｼｯｸE" pitchFamily="49" charset="-128"/>
                          <a:cs typeface="Meiryo UI" pitchFamily="50" charset="-128"/>
                        </a:rPr>
                        <a:t>ストックホルム</a:t>
                      </a:r>
                      <a:endParaRPr kumimoji="1" lang="ja-JP" altLang="en-US" sz="1100" dirty="0">
                        <a:solidFill>
                          <a:schemeClr val="tx1"/>
                        </a:solidFill>
                        <a:latin typeface="HGｺﾞｼｯｸE" pitchFamily="49" charset="-128"/>
                        <a:ea typeface="HGｺﾞｼｯｸE" pitchFamily="49" charset="-128"/>
                        <a:cs typeface="Meiryo UI" pitchFamily="50" charset="-128"/>
                      </a:endParaRPr>
                    </a:p>
                  </a:txBody>
                  <a:tcPr anchor="ctr">
                    <a:lnR w="28575" cap="flat" cmpd="sng" algn="ctr">
                      <a:solidFill>
                        <a:schemeClr val="bg1"/>
                      </a:solidFill>
                      <a:prstDash val="solid"/>
                      <a:round/>
                      <a:headEnd type="none" w="med" len="med"/>
                      <a:tailEnd type="none" w="med" len="med"/>
                    </a:lnR>
                  </a:tcPr>
                </a:tc>
                <a:tc>
                  <a:txBody>
                    <a:bodyPr/>
                    <a:lstStyle/>
                    <a:p>
                      <a:pPr algn="ctr">
                        <a:lnSpc>
                          <a:spcPts val="1500"/>
                        </a:lnSpc>
                      </a:pPr>
                      <a:r>
                        <a:rPr kumimoji="1" lang="en-US" altLang="ja-JP" sz="1100" dirty="0" smtClean="0">
                          <a:solidFill>
                            <a:schemeClr val="tx1"/>
                          </a:solidFill>
                          <a:latin typeface="HGｺﾞｼｯｸE" pitchFamily="49" charset="-128"/>
                          <a:ea typeface="HGｺﾞｼｯｸE" pitchFamily="49" charset="-128"/>
                          <a:cs typeface="Meiryo UI" pitchFamily="50" charset="-128"/>
                        </a:rPr>
                        <a:t>1</a:t>
                      </a:r>
                      <a:r>
                        <a:rPr kumimoji="1" lang="ja-JP" altLang="en-US" sz="1100" dirty="0" smtClean="0">
                          <a:solidFill>
                            <a:schemeClr val="tx1"/>
                          </a:solidFill>
                          <a:latin typeface="HGｺﾞｼｯｸE" pitchFamily="49" charset="-128"/>
                          <a:ea typeface="HGｺﾞｼｯｸE" pitchFamily="49" charset="-128"/>
                          <a:cs typeface="Meiryo UI" pitchFamily="50" charset="-128"/>
                        </a:rPr>
                        <a:t>位</a:t>
                      </a:r>
                      <a:endParaRPr kumimoji="1" lang="ja-JP" altLang="en-US" sz="1100" dirty="0">
                        <a:solidFill>
                          <a:schemeClr val="tx1"/>
                        </a:solidFill>
                        <a:latin typeface="HGｺﾞｼｯｸE" pitchFamily="49" charset="-128"/>
                        <a:ea typeface="HGｺﾞｼｯｸE" pitchFamily="49" charset="-128"/>
                        <a:cs typeface="Meiryo UI" pitchFamily="50" charset="-128"/>
                      </a:endParaRPr>
                    </a:p>
                  </a:txBody>
                  <a:tcPr anchor="ctr">
                    <a:lnL w="28575" cap="flat" cmpd="sng" algn="ctr">
                      <a:solidFill>
                        <a:schemeClr val="bg1"/>
                      </a:solidFill>
                      <a:prstDash val="solid"/>
                      <a:round/>
                      <a:headEnd type="none" w="med" len="med"/>
                      <a:tailEnd type="none" w="med" len="med"/>
                    </a:lnL>
                  </a:tcPr>
                </a:tc>
                <a:tc>
                  <a:txBody>
                    <a:bodyPr/>
                    <a:lstStyle/>
                    <a:p>
                      <a:pPr algn="ctr">
                        <a:lnSpc>
                          <a:spcPts val="1500"/>
                        </a:lnSpc>
                      </a:pPr>
                      <a:r>
                        <a:rPr kumimoji="1" lang="en-US" altLang="ja-JP" sz="1100" b="1" dirty="0" smtClean="0">
                          <a:solidFill>
                            <a:schemeClr val="tx1"/>
                          </a:solidFill>
                          <a:latin typeface="HGｺﾞｼｯｸE" pitchFamily="49" charset="-128"/>
                          <a:ea typeface="HGｺﾞｼｯｸE" pitchFamily="49" charset="-128"/>
                          <a:cs typeface="Meiryo UI" pitchFamily="50" charset="-128"/>
                        </a:rPr>
                        <a:t>20</a:t>
                      </a:r>
                      <a:r>
                        <a:rPr kumimoji="1" lang="ja-JP" altLang="en-US" sz="1100" b="1" dirty="0" smtClean="0">
                          <a:solidFill>
                            <a:schemeClr val="tx1"/>
                          </a:solidFill>
                          <a:latin typeface="HGｺﾞｼｯｸE" pitchFamily="49" charset="-128"/>
                          <a:ea typeface="HGｺﾞｼｯｸE" pitchFamily="49" charset="-128"/>
                          <a:cs typeface="Meiryo UI" pitchFamily="50" charset="-128"/>
                        </a:rPr>
                        <a:t>位</a:t>
                      </a:r>
                      <a:endParaRPr kumimoji="1" lang="ja-JP" altLang="en-US" sz="1100" b="1" dirty="0">
                        <a:solidFill>
                          <a:schemeClr val="tx1"/>
                        </a:solidFill>
                        <a:latin typeface="HGｺﾞｼｯｸE" pitchFamily="49" charset="-128"/>
                        <a:ea typeface="HGｺﾞｼｯｸE" pitchFamily="49" charset="-128"/>
                        <a:cs typeface="Meiryo UI" pitchFamily="50" charset="-128"/>
                      </a:endParaRPr>
                    </a:p>
                  </a:txBody>
                  <a:tcPr anchor="ctr"/>
                </a:tc>
                <a:tc>
                  <a:txBody>
                    <a:bodyPr/>
                    <a:lstStyle/>
                    <a:p>
                      <a:pPr algn="ctr">
                        <a:lnSpc>
                          <a:spcPts val="1500"/>
                        </a:lnSpc>
                      </a:pPr>
                      <a:r>
                        <a:rPr kumimoji="1" lang="en-US" altLang="ja-JP" sz="1100" dirty="0" smtClean="0">
                          <a:solidFill>
                            <a:schemeClr val="tx1"/>
                          </a:solidFill>
                          <a:latin typeface="HGｺﾞｼｯｸE" pitchFamily="49" charset="-128"/>
                          <a:ea typeface="HGｺﾞｼｯｸE" pitchFamily="49" charset="-128"/>
                          <a:cs typeface="Meiryo UI" pitchFamily="50" charset="-128"/>
                        </a:rPr>
                        <a:t>12</a:t>
                      </a:r>
                      <a:r>
                        <a:rPr kumimoji="1" lang="ja-JP" altLang="en-US" sz="1100" dirty="0" smtClean="0">
                          <a:solidFill>
                            <a:schemeClr val="tx1"/>
                          </a:solidFill>
                          <a:latin typeface="HGｺﾞｼｯｸE" pitchFamily="49" charset="-128"/>
                          <a:ea typeface="HGｺﾞｼｯｸE" pitchFamily="49" charset="-128"/>
                          <a:cs typeface="Meiryo UI" pitchFamily="50" charset="-128"/>
                        </a:rPr>
                        <a:t>位</a:t>
                      </a:r>
                      <a:endParaRPr kumimoji="1" lang="ja-JP" altLang="en-US" sz="1100" dirty="0">
                        <a:solidFill>
                          <a:schemeClr val="tx1"/>
                        </a:solidFill>
                        <a:latin typeface="HGｺﾞｼｯｸE" pitchFamily="49" charset="-128"/>
                        <a:ea typeface="HGｺﾞｼｯｸE" pitchFamily="49" charset="-128"/>
                        <a:cs typeface="Meiryo UI" pitchFamily="50" charset="-128"/>
                      </a:endParaRPr>
                    </a:p>
                  </a:txBody>
                  <a:tcPr anchor="ctr"/>
                </a:tc>
              </a:tr>
              <a:tr h="344998">
                <a:tc>
                  <a:txBody>
                    <a:bodyPr/>
                    <a:lstStyle/>
                    <a:p>
                      <a:pPr>
                        <a:lnSpc>
                          <a:spcPts val="1500"/>
                        </a:lnSpc>
                      </a:pPr>
                      <a:r>
                        <a:rPr kumimoji="1" lang="ja-JP" altLang="en-US" sz="1100" dirty="0" smtClean="0">
                          <a:solidFill>
                            <a:schemeClr val="tx1"/>
                          </a:solidFill>
                          <a:latin typeface="HGｺﾞｼｯｸE" pitchFamily="49" charset="-128"/>
                          <a:ea typeface="HGｺﾞｼｯｸE" pitchFamily="49" charset="-128"/>
                          <a:cs typeface="Meiryo UI" pitchFamily="50" charset="-128"/>
                        </a:rPr>
                        <a:t>交通アクセス</a:t>
                      </a:r>
                      <a:endParaRPr kumimoji="1" lang="ja-JP" altLang="en-US" sz="1100" dirty="0">
                        <a:solidFill>
                          <a:schemeClr val="tx1"/>
                        </a:solidFill>
                        <a:latin typeface="HGｺﾞｼｯｸE" pitchFamily="49" charset="-128"/>
                        <a:ea typeface="HGｺﾞｼｯｸE" pitchFamily="49" charset="-128"/>
                        <a:cs typeface="Meiryo UI" pitchFamily="50" charset="-128"/>
                      </a:endParaRPr>
                    </a:p>
                  </a:txBody>
                  <a:tcPr anchor="ctr"/>
                </a:tc>
                <a:tc>
                  <a:txBody>
                    <a:bodyPr/>
                    <a:lstStyle/>
                    <a:p>
                      <a:pPr>
                        <a:lnSpc>
                          <a:spcPts val="1100"/>
                        </a:lnSpc>
                      </a:pPr>
                      <a:r>
                        <a:rPr kumimoji="1" lang="ja-JP" altLang="en-US" sz="1000" dirty="0" smtClean="0">
                          <a:solidFill>
                            <a:schemeClr val="tx1"/>
                          </a:solidFill>
                          <a:latin typeface="HGｺﾞｼｯｸE" pitchFamily="49" charset="-128"/>
                          <a:ea typeface="HGｺﾞｼｯｸE" pitchFamily="49" charset="-128"/>
                          <a:cs typeface="Meiryo UI" pitchFamily="50" charset="-128"/>
                        </a:rPr>
                        <a:t>国際交通ネットワーク、国際交通インフラ、</a:t>
                      </a:r>
                      <a:endParaRPr kumimoji="1" lang="en-US" altLang="ja-JP" sz="1000" dirty="0" smtClean="0">
                        <a:solidFill>
                          <a:schemeClr val="tx1"/>
                        </a:solidFill>
                        <a:latin typeface="HGｺﾞｼｯｸE" pitchFamily="49" charset="-128"/>
                        <a:ea typeface="HGｺﾞｼｯｸE" pitchFamily="49" charset="-128"/>
                        <a:cs typeface="Meiryo UI" pitchFamily="50" charset="-128"/>
                      </a:endParaRPr>
                    </a:p>
                    <a:p>
                      <a:pPr>
                        <a:lnSpc>
                          <a:spcPts val="1100"/>
                        </a:lnSpc>
                      </a:pPr>
                      <a:r>
                        <a:rPr kumimoji="1" lang="ja-JP" altLang="en-US" sz="1000" dirty="0" smtClean="0">
                          <a:solidFill>
                            <a:schemeClr val="tx1"/>
                          </a:solidFill>
                          <a:latin typeface="HGｺﾞｼｯｸE" pitchFamily="49" charset="-128"/>
                          <a:ea typeface="HGｺﾞｼｯｸE" pitchFamily="49" charset="-128"/>
                          <a:cs typeface="Meiryo UI" pitchFamily="50" charset="-128"/>
                        </a:rPr>
                        <a:t>キャパシティ、都市内交通サービス交通利便性</a:t>
                      </a:r>
                      <a:endParaRPr kumimoji="1" lang="ja-JP" altLang="en-US" sz="1000" dirty="0">
                        <a:solidFill>
                          <a:schemeClr val="tx1"/>
                        </a:solidFill>
                        <a:latin typeface="HGｺﾞｼｯｸE" pitchFamily="49" charset="-128"/>
                        <a:ea typeface="HGｺﾞｼｯｸE" pitchFamily="49" charset="-128"/>
                        <a:cs typeface="Meiryo UI" pitchFamily="50" charset="-128"/>
                      </a:endParaRPr>
                    </a:p>
                  </a:txBody>
                  <a:tcPr anchor="ctr">
                    <a:lnR w="28575" cap="flat" cmpd="sng" algn="ctr">
                      <a:solidFill>
                        <a:schemeClr val="bg1"/>
                      </a:solidFill>
                      <a:prstDash val="solid"/>
                      <a:round/>
                      <a:headEnd type="none" w="med" len="med"/>
                      <a:tailEnd type="none" w="med" len="med"/>
                    </a:lnR>
                  </a:tcPr>
                </a:tc>
                <a:tc>
                  <a:txBody>
                    <a:bodyPr/>
                    <a:lstStyle/>
                    <a:p>
                      <a:pPr algn="ctr">
                        <a:lnSpc>
                          <a:spcPts val="1500"/>
                        </a:lnSpc>
                      </a:pPr>
                      <a:r>
                        <a:rPr kumimoji="1" lang="ja-JP" altLang="en-US" sz="1100" dirty="0" smtClean="0">
                          <a:solidFill>
                            <a:schemeClr val="tx1"/>
                          </a:solidFill>
                          <a:latin typeface="HGｺﾞｼｯｸE" pitchFamily="49" charset="-128"/>
                          <a:ea typeface="HGｺﾞｼｯｸE" pitchFamily="49" charset="-128"/>
                          <a:cs typeface="Meiryo UI" pitchFamily="50" charset="-128"/>
                        </a:rPr>
                        <a:t>ロンドン</a:t>
                      </a:r>
                      <a:endParaRPr kumimoji="1" lang="ja-JP" altLang="en-US" sz="1100" dirty="0">
                        <a:solidFill>
                          <a:schemeClr val="tx1"/>
                        </a:solidFill>
                        <a:latin typeface="HGｺﾞｼｯｸE" pitchFamily="49" charset="-128"/>
                        <a:ea typeface="HGｺﾞｼｯｸE" pitchFamily="49" charset="-128"/>
                        <a:cs typeface="Meiryo UI" pitchFamily="50" charset="-128"/>
                      </a:endParaRPr>
                    </a:p>
                  </a:txBody>
                  <a:tcPr anchor="ctr">
                    <a:lnL w="28575" cap="flat" cmpd="sng" algn="ctr">
                      <a:solidFill>
                        <a:schemeClr val="bg1"/>
                      </a:solidFill>
                      <a:prstDash val="solid"/>
                      <a:round/>
                      <a:headEnd type="none" w="med" len="med"/>
                      <a:tailEnd type="none" w="med" len="med"/>
                    </a:lnL>
                  </a:tcPr>
                </a:tc>
                <a:tc>
                  <a:txBody>
                    <a:bodyPr/>
                    <a:lstStyle/>
                    <a:p>
                      <a:pPr algn="ctr">
                        <a:lnSpc>
                          <a:spcPts val="1500"/>
                        </a:lnSpc>
                      </a:pPr>
                      <a:r>
                        <a:rPr kumimoji="1" lang="ja-JP" altLang="en-US" sz="1100" dirty="0" smtClean="0">
                          <a:solidFill>
                            <a:schemeClr val="tx1"/>
                          </a:solidFill>
                          <a:latin typeface="HGｺﾞｼｯｸE" pitchFamily="49" charset="-128"/>
                          <a:ea typeface="HGｺﾞｼｯｸE" pitchFamily="49" charset="-128"/>
                          <a:cs typeface="Meiryo UI" pitchFamily="50" charset="-128"/>
                        </a:rPr>
                        <a:t>パリ</a:t>
                      </a:r>
                      <a:endParaRPr kumimoji="1" lang="ja-JP" altLang="en-US" sz="1100" dirty="0">
                        <a:solidFill>
                          <a:schemeClr val="tx1"/>
                        </a:solidFill>
                        <a:latin typeface="HGｺﾞｼｯｸE" pitchFamily="49" charset="-128"/>
                        <a:ea typeface="HGｺﾞｼｯｸE" pitchFamily="49" charset="-128"/>
                        <a:cs typeface="Meiryo UI" pitchFamily="50" charset="-128"/>
                      </a:endParaRPr>
                    </a:p>
                  </a:txBody>
                  <a:tcPr anchor="ctr">
                    <a:lnR w="28575" cap="flat" cmpd="sng" algn="ctr">
                      <a:solidFill>
                        <a:schemeClr val="bg1"/>
                      </a:solidFill>
                      <a:prstDash val="solid"/>
                      <a:round/>
                      <a:headEnd type="none" w="med" len="med"/>
                      <a:tailEnd type="none" w="med" len="med"/>
                    </a:lnR>
                  </a:tcPr>
                </a:tc>
                <a:tc>
                  <a:txBody>
                    <a:bodyPr/>
                    <a:lstStyle/>
                    <a:p>
                      <a:pPr algn="ctr">
                        <a:lnSpc>
                          <a:spcPts val="1500"/>
                        </a:lnSpc>
                      </a:pPr>
                      <a:r>
                        <a:rPr kumimoji="1" lang="en-US" altLang="ja-JP" sz="1100" dirty="0" smtClean="0">
                          <a:solidFill>
                            <a:schemeClr val="tx1"/>
                          </a:solidFill>
                          <a:latin typeface="HGｺﾞｼｯｸE" pitchFamily="49" charset="-128"/>
                          <a:ea typeface="HGｺﾞｼｯｸE" pitchFamily="49" charset="-128"/>
                          <a:cs typeface="Meiryo UI" pitchFamily="50" charset="-128"/>
                        </a:rPr>
                        <a:t>10</a:t>
                      </a:r>
                      <a:r>
                        <a:rPr kumimoji="1" lang="ja-JP" altLang="en-US" sz="1100" dirty="0" smtClean="0">
                          <a:solidFill>
                            <a:schemeClr val="tx1"/>
                          </a:solidFill>
                          <a:latin typeface="HGｺﾞｼｯｸE" pitchFamily="49" charset="-128"/>
                          <a:ea typeface="HGｺﾞｼｯｸE" pitchFamily="49" charset="-128"/>
                          <a:cs typeface="Meiryo UI" pitchFamily="50" charset="-128"/>
                        </a:rPr>
                        <a:t>位</a:t>
                      </a:r>
                      <a:endParaRPr kumimoji="1" lang="ja-JP" altLang="en-US" sz="1100" dirty="0">
                        <a:solidFill>
                          <a:schemeClr val="tx1"/>
                        </a:solidFill>
                        <a:latin typeface="HGｺﾞｼｯｸE" pitchFamily="49" charset="-128"/>
                        <a:ea typeface="HGｺﾞｼｯｸE" pitchFamily="49" charset="-128"/>
                        <a:cs typeface="Meiryo UI" pitchFamily="50" charset="-128"/>
                      </a:endParaRPr>
                    </a:p>
                  </a:txBody>
                  <a:tcPr anchor="ctr">
                    <a:lnL w="28575" cap="flat" cmpd="sng" algn="ctr">
                      <a:solidFill>
                        <a:schemeClr val="bg1"/>
                      </a:solidFill>
                      <a:prstDash val="solid"/>
                      <a:round/>
                      <a:headEnd type="none" w="med" len="med"/>
                      <a:tailEnd type="none" w="med" len="med"/>
                    </a:lnL>
                  </a:tcPr>
                </a:tc>
                <a:tc>
                  <a:txBody>
                    <a:bodyPr/>
                    <a:lstStyle/>
                    <a:p>
                      <a:pPr algn="ctr">
                        <a:lnSpc>
                          <a:spcPts val="1500"/>
                        </a:lnSpc>
                      </a:pPr>
                      <a:r>
                        <a:rPr kumimoji="1" lang="en-US" altLang="ja-JP" sz="1100" b="1" dirty="0" smtClean="0">
                          <a:solidFill>
                            <a:schemeClr val="tx1"/>
                          </a:solidFill>
                          <a:latin typeface="HGｺﾞｼｯｸE" pitchFamily="49" charset="-128"/>
                          <a:ea typeface="HGｺﾞｼｯｸE" pitchFamily="49" charset="-128"/>
                          <a:cs typeface="Meiryo UI" pitchFamily="50" charset="-128"/>
                        </a:rPr>
                        <a:t>28</a:t>
                      </a:r>
                      <a:r>
                        <a:rPr kumimoji="1" lang="ja-JP" altLang="en-US" sz="1100" b="1" dirty="0" smtClean="0">
                          <a:solidFill>
                            <a:schemeClr val="tx1"/>
                          </a:solidFill>
                          <a:latin typeface="HGｺﾞｼｯｸE" pitchFamily="49" charset="-128"/>
                          <a:ea typeface="HGｺﾞｼｯｸE" pitchFamily="49" charset="-128"/>
                          <a:cs typeface="Meiryo UI" pitchFamily="50" charset="-128"/>
                        </a:rPr>
                        <a:t>位</a:t>
                      </a:r>
                      <a:endParaRPr kumimoji="1" lang="en-US" altLang="ja-JP" sz="1100" b="1" dirty="0" smtClean="0">
                        <a:solidFill>
                          <a:schemeClr val="tx1"/>
                        </a:solidFill>
                        <a:latin typeface="HGｺﾞｼｯｸE" pitchFamily="49" charset="-128"/>
                        <a:ea typeface="HGｺﾞｼｯｸE" pitchFamily="49" charset="-128"/>
                        <a:cs typeface="Meiryo UI" pitchFamily="50" charset="-128"/>
                      </a:endParaRPr>
                    </a:p>
                  </a:txBody>
                  <a:tcPr anchor="ctr"/>
                </a:tc>
                <a:tc>
                  <a:txBody>
                    <a:bodyPr/>
                    <a:lstStyle/>
                    <a:p>
                      <a:pPr algn="ctr">
                        <a:lnSpc>
                          <a:spcPts val="1500"/>
                        </a:lnSpc>
                      </a:pPr>
                      <a:r>
                        <a:rPr kumimoji="1" lang="en-US" altLang="ja-JP" sz="1100" dirty="0" smtClean="0">
                          <a:solidFill>
                            <a:schemeClr val="tx1"/>
                          </a:solidFill>
                          <a:latin typeface="HGｺﾞｼｯｸE" pitchFamily="49" charset="-128"/>
                          <a:ea typeface="HGｺﾞｼｯｸE" pitchFamily="49" charset="-128"/>
                          <a:cs typeface="Meiryo UI" pitchFamily="50" charset="-128"/>
                        </a:rPr>
                        <a:t>6</a:t>
                      </a:r>
                      <a:r>
                        <a:rPr kumimoji="1" lang="ja-JP" altLang="en-US" sz="1100" dirty="0" smtClean="0">
                          <a:solidFill>
                            <a:schemeClr val="tx1"/>
                          </a:solidFill>
                          <a:latin typeface="HGｺﾞｼｯｸE" pitchFamily="49" charset="-128"/>
                          <a:ea typeface="HGｺﾞｼｯｸE" pitchFamily="49" charset="-128"/>
                          <a:cs typeface="Meiryo UI" pitchFamily="50" charset="-128"/>
                        </a:rPr>
                        <a:t>位</a:t>
                      </a:r>
                      <a:endParaRPr kumimoji="1" lang="ja-JP" altLang="en-US" sz="1100" dirty="0">
                        <a:solidFill>
                          <a:schemeClr val="tx1"/>
                        </a:solidFill>
                        <a:latin typeface="HGｺﾞｼｯｸE" pitchFamily="49" charset="-128"/>
                        <a:ea typeface="HGｺﾞｼｯｸE" pitchFamily="49" charset="-128"/>
                        <a:cs typeface="Meiryo UI" pitchFamily="50" charset="-128"/>
                      </a:endParaRPr>
                    </a:p>
                  </a:txBody>
                  <a:tcPr anchor="ctr"/>
                </a:tc>
              </a:tr>
            </a:tbl>
          </a:graphicData>
        </a:graphic>
      </p:graphicFrame>
      <p:sp>
        <p:nvSpPr>
          <p:cNvPr id="7" name="角丸四角形 6"/>
          <p:cNvSpPr/>
          <p:nvPr/>
        </p:nvSpPr>
        <p:spPr>
          <a:xfrm>
            <a:off x="288000" y="1013272"/>
            <a:ext cx="8622000" cy="2398871"/>
          </a:xfrm>
          <a:prstGeom prst="roundRect">
            <a:avLst>
              <a:gd name="adj" fmla="val 691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spcAft>
                <a:spcPts val="0"/>
              </a:spcAft>
            </a:pP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都市ランキングの状況</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spcAft>
                <a:spcPts val="0"/>
              </a:spcAft>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森</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記念財団の世界の総合都市ランキングの「文化・交流」で</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spcAft>
                <a:spcPts val="0"/>
              </a:spcAft>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35</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都市中</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spcAft>
                <a:spcPts val="0"/>
              </a:spcAft>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35</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都市中）</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spcAft>
                <a:spcPts val="0"/>
              </a:spcAft>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40</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都市中）</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a:p>
            <a:pPr marL="271463" indent="-271463" algn="just">
              <a:spcAft>
                <a:spcPts val="0"/>
              </a:spcAft>
            </a:pP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31</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40</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都市中</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spcAft>
                <a:spcPts val="0"/>
              </a:spcAft>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なっており、大阪は文化・交流面や緑環境など</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の評価</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低い状況。</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283842" y="3552012"/>
            <a:ext cx="7308336" cy="307777"/>
          </a:xfrm>
          <a:prstGeom prst="rect">
            <a:avLst/>
          </a:prstGeom>
        </p:spPr>
        <p:txBody>
          <a:bodyPr wrap="square">
            <a:spAutoFit/>
          </a:bodyPr>
          <a:lstStyle/>
          <a:p>
            <a:pPr marL="177800" indent="-177800"/>
            <a:r>
              <a:rPr lang="ja-JP" altLang="ja-JP" sz="1400" dirty="0" smtClean="0">
                <a:latin typeface="HGPｺﾞｼｯｸE" pitchFamily="50" charset="-128"/>
                <a:ea typeface="HGPｺﾞｼｯｸE" pitchFamily="50" charset="-128"/>
              </a:rPr>
              <a:t>■</a:t>
            </a:r>
            <a:r>
              <a:rPr lang="ja-JP" altLang="en-US" sz="1400" dirty="0">
                <a:latin typeface="HGPｺﾞｼｯｸE" pitchFamily="50" charset="-128"/>
                <a:ea typeface="HGPｺﾞｼｯｸE" pitchFamily="50" charset="-128"/>
              </a:rPr>
              <a:t>世界の都市との比較</a:t>
            </a:r>
            <a:r>
              <a:rPr lang="ja-JP" altLang="en-US" sz="1200" dirty="0">
                <a:latin typeface="HGPｺﾞｼｯｸE" pitchFamily="50" charset="-128"/>
                <a:ea typeface="HGPｺﾞｼｯｸE" pitchFamily="50" charset="-128"/>
              </a:rPr>
              <a:t>（出典：森記念財団「世界の都市総合力ランキング</a:t>
            </a:r>
            <a:r>
              <a:rPr lang="en-US" altLang="ja-JP" sz="1200" dirty="0" smtClean="0">
                <a:latin typeface="HGPｺﾞｼｯｸE" pitchFamily="50" charset="-128"/>
                <a:ea typeface="HGPｺﾞｼｯｸE" pitchFamily="50" charset="-128"/>
              </a:rPr>
              <a:t>2013</a:t>
            </a:r>
            <a:r>
              <a:rPr lang="ja-JP" altLang="en-US" sz="1200" dirty="0" smtClean="0">
                <a:latin typeface="HGPｺﾞｼｯｸE" pitchFamily="50" charset="-128"/>
                <a:ea typeface="HGPｺﾞｼｯｸE" pitchFamily="50" charset="-128"/>
              </a:rPr>
              <a:t>」より大阪府企画室作成）</a:t>
            </a:r>
            <a:endParaRPr lang="ja-JP" altLang="en-US" sz="1200" dirty="0">
              <a:latin typeface="HGPｺﾞｼｯｸE" pitchFamily="50" charset="-128"/>
              <a:ea typeface="HGPｺﾞｼｯｸE" pitchFamily="50" charset="-128"/>
            </a:endParaRPr>
          </a:p>
        </p:txBody>
      </p:sp>
      <p:sp>
        <p:nvSpPr>
          <p:cNvPr id="10" name="角丸四角形 9"/>
          <p:cNvSpPr/>
          <p:nvPr/>
        </p:nvSpPr>
        <p:spPr>
          <a:xfrm>
            <a:off x="510136" y="5229200"/>
            <a:ext cx="8177728" cy="360040"/>
          </a:xfrm>
          <a:prstGeom prst="roundRect">
            <a:avLst/>
          </a:prstGeom>
          <a:ln w="25400">
            <a:solidFill>
              <a:srgbClr val="FF0000"/>
            </a:solidFill>
            <a:prstDash val="sysDash"/>
          </a:ln>
        </p:spPr>
        <p:txBody>
          <a:bodyPr wrap="square" rtlCol="0" anchor="ctr">
            <a:spAutoFit/>
          </a:bodyPr>
          <a:lstStyle/>
          <a:p>
            <a:pPr marL="177800" indent="-177800" algn="ctr"/>
            <a:endParaRPr kumimoji="1" lang="ja-JP" altLang="en-US" sz="1400" dirty="0" smtClean="0">
              <a:latin typeface="HGPｺﾞｼｯｸE" pitchFamily="50" charset="-128"/>
              <a:ea typeface="HGPｺﾞｼｯｸE" pitchFamily="50" charset="-128"/>
            </a:endParaRPr>
          </a:p>
        </p:txBody>
      </p:sp>
      <p:cxnSp>
        <p:nvCxnSpPr>
          <p:cNvPr id="11" name="直線コネクタ 10"/>
          <p:cNvCxnSpPr/>
          <p:nvPr/>
        </p:nvCxnSpPr>
        <p:spPr>
          <a:xfrm>
            <a:off x="251520" y="836712"/>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251520" y="55905"/>
            <a:ext cx="7848872" cy="707886"/>
          </a:xfrm>
          <a:prstGeom prst="rect">
            <a:avLst/>
          </a:prstGeom>
          <a:noFill/>
        </p:spPr>
        <p:txBody>
          <a:bodyPr wrap="square" rtlCol="0">
            <a:spAutoFit/>
          </a:bodyPr>
          <a:lstStyle/>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阻害</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要因等の</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状況　　～社会資本の形成・活用不全</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2000" kern="100" dirty="0" smtClean="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100" dirty="0" smtClean="0">
                <a:latin typeface="Meiryo UI" panose="020B0604030504040204" pitchFamily="50" charset="-128"/>
                <a:ea typeface="Meiryo UI" panose="020B0604030504040204" pitchFamily="50" charset="-128"/>
                <a:cs typeface="Meiryo UI" panose="020B0604030504040204" pitchFamily="50" charset="-128"/>
              </a:rPr>
              <a:t>都市圏</a:t>
            </a:r>
            <a:r>
              <a:rPr kumimoji="0" lang="ja-JP" altLang="en-US" sz="1600" kern="100" dirty="0">
                <a:latin typeface="Meiryo UI" panose="020B0604030504040204" pitchFamily="50" charset="-128"/>
                <a:ea typeface="Meiryo UI" panose="020B0604030504040204" pitchFamily="50" charset="-128"/>
                <a:cs typeface="Meiryo UI" panose="020B0604030504040204" pitchFamily="50" charset="-128"/>
              </a:rPr>
              <a:t>全体での魅力づくり</a:t>
            </a:r>
            <a:r>
              <a:rPr kumimoji="0" lang="ja-JP" altLang="en-US" sz="1600" kern="100" dirty="0" smtClean="0">
                <a:latin typeface="Meiryo UI" panose="020B0604030504040204" pitchFamily="50" charset="-128"/>
                <a:ea typeface="Meiryo UI" panose="020B0604030504040204" pitchFamily="50" charset="-128"/>
                <a:cs typeface="Meiryo UI" panose="020B0604030504040204" pitchFamily="50" charset="-128"/>
              </a:rPr>
              <a:t>の不足</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160513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8787" y="3382950"/>
            <a:ext cx="4729717" cy="2998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角丸四角形 8"/>
          <p:cNvSpPr/>
          <p:nvPr/>
        </p:nvSpPr>
        <p:spPr>
          <a:xfrm>
            <a:off x="179512" y="188640"/>
            <a:ext cx="8802496" cy="2413605"/>
          </a:xfrm>
          <a:prstGeom prst="roundRect">
            <a:avLst>
              <a:gd name="adj" fmla="val 7559"/>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spcAft>
                <a:spcPts val="0"/>
              </a:spcAft>
            </a:pP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海外からの集客・国際会議の状況</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spcAft>
                <a:spcPts val="0"/>
              </a:spcAft>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来阪訪日外国人数は</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年の</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158</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万人（前年比</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33</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％減）から、</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年は</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203</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年は</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262</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万人と過去最高。訪問率</a:t>
            </a:r>
            <a:r>
              <a:rPr lang="en-US" altLang="ja-JP" sz="2000" kern="100" baseline="30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も、</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年は前年比</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減の</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24.0%</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であったが、</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年は</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25.1%</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と持ち直し。</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spcBef>
                <a:spcPts val="600"/>
              </a:spcBef>
              <a:spcAft>
                <a:spcPts val="0"/>
              </a:spcAft>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我が国の国際</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会議の開催件数は</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年は、東日本大震災の影響により大幅に減少していたが、平成</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年は増加。大阪においても、平成</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年は増加したが、東京都・福岡県に次いで第３位に留まっている。</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4387520" y="3068960"/>
            <a:ext cx="4504960" cy="307777"/>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国際会議の開催件数</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JNTO</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コンベンション統計」）</a:t>
            </a:r>
          </a:p>
        </p:txBody>
      </p:sp>
      <p:cxnSp>
        <p:nvCxnSpPr>
          <p:cNvPr id="13" name="直線矢印コネクタ 12"/>
          <p:cNvCxnSpPr/>
          <p:nvPr/>
        </p:nvCxnSpPr>
        <p:spPr>
          <a:xfrm flipH="1">
            <a:off x="5076056" y="4077072"/>
            <a:ext cx="255917"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5180808" y="3708548"/>
            <a:ext cx="1685077" cy="261610"/>
          </a:xfrm>
          <a:prstGeom prst="rect">
            <a:avLst/>
          </a:prstGeom>
          <a:noFill/>
        </p:spPr>
        <p:txBody>
          <a:bodyPr wrap="none" rtlCol="0">
            <a:spAutoFit/>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全国（棒グラフ・右目盛）</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1" name="グラフ 10"/>
          <p:cNvGraphicFramePr>
            <a:graphicFrameLocks/>
          </p:cNvGraphicFramePr>
          <p:nvPr>
            <p:extLst>
              <p:ext uri="{D42A27DB-BD31-4B8C-83A1-F6EECF244321}">
                <p14:modId xmlns:p14="http://schemas.microsoft.com/office/powerpoint/2010/main" val="725719730"/>
              </p:ext>
            </p:extLst>
          </p:nvPr>
        </p:nvGraphicFramePr>
        <p:xfrm>
          <a:off x="-294" y="3068960"/>
          <a:ext cx="4572000" cy="3548685"/>
        </p:xfrm>
        <a:graphic>
          <a:graphicData uri="http://schemas.openxmlformats.org/drawingml/2006/chart">
            <c:chart xmlns:c="http://schemas.openxmlformats.org/drawingml/2006/chart" xmlns:r="http://schemas.openxmlformats.org/officeDocument/2006/relationships" r:id="rId3"/>
          </a:graphicData>
        </a:graphic>
      </p:graphicFrame>
      <p:sp>
        <p:nvSpPr>
          <p:cNvPr id="2" name="テキスト ボックス 1"/>
          <p:cNvSpPr txBox="1"/>
          <p:nvPr/>
        </p:nvSpPr>
        <p:spPr>
          <a:xfrm>
            <a:off x="179512" y="2661892"/>
            <a:ext cx="8352928" cy="276999"/>
          </a:xfrm>
          <a:prstGeom prst="rect">
            <a:avLst/>
          </a:prstGeom>
          <a:noFill/>
        </p:spPr>
        <p:txBody>
          <a:bodyPr wrap="square" rtlCol="0">
            <a:spAutoFit/>
          </a:bodyPr>
          <a:lstStyle/>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訪問率　：　</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日本</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国内</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空</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海</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港</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から出国する外国人客の内、大阪府を訪問したと回答した人数の割合</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8803486" y="6608385"/>
            <a:ext cx="37702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28</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1469837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16220" y="54580"/>
            <a:ext cx="8622000" cy="3230404"/>
          </a:xfrm>
          <a:prstGeom prst="roundRect">
            <a:avLst>
              <a:gd name="adj" fmla="val 361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大阪の都市魅力の向上</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さらなる都市魅力の向上を図るため、大阪府・大阪市等が一体となって、御堂筋イルミネーション、</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OSAKA</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光の</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ルネサンス、水</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都大阪の</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マラソンなど</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魅力の創造</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・発信、集客</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促進を図る様々</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取組みを展開。</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は、世界が憧れる都市魅力を創造し、世界中から人、モノ、</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投資等</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呼び込むことをめざす「</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大阪都市魅力創造戦略」を策定</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。この戦略のもと、</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は、オール大阪で観光振興を</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担う「大阪観光局」を大阪府・大阪市・経済界で設置。</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年目は目標を概ねクリアするなど、成果を挙げている。</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また、文化については行政と一定の距離を保ち専門家の知見による評価・提案が求められてきたことから、平成</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年度にアーツカウンシルの仕組みを導入。これにより、都市魅力となる大阪らしい文化を国内外に発信。</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2604834641"/>
              </p:ext>
            </p:extLst>
          </p:nvPr>
        </p:nvGraphicFramePr>
        <p:xfrm>
          <a:off x="975935" y="3516077"/>
          <a:ext cx="6392170" cy="777019"/>
        </p:xfrm>
        <a:graphic>
          <a:graphicData uri="http://schemas.openxmlformats.org/drawingml/2006/table">
            <a:tbl>
              <a:tblPr firstRow="1" firstCol="1" bandRow="1"/>
              <a:tblGrid>
                <a:gridCol w="1969135"/>
                <a:gridCol w="884607"/>
                <a:gridCol w="884607"/>
                <a:gridCol w="884607"/>
                <a:gridCol w="884607"/>
                <a:gridCol w="884607"/>
              </a:tblGrid>
              <a:tr h="191391">
                <a:tc>
                  <a:txBody>
                    <a:bodyPr/>
                    <a:lstStyle/>
                    <a:p>
                      <a:pPr algn="just">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 </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H</a:t>
                      </a:r>
                      <a:r>
                        <a:rPr lang="en-US" sz="1200" kern="100" dirty="0" smtClean="0">
                          <a:solidFill>
                            <a:schemeClr val="tx1"/>
                          </a:solidFill>
                          <a:effectLst/>
                          <a:latin typeface="HGPｺﾞｼｯｸE" pitchFamily="50" charset="-128"/>
                          <a:ea typeface="HGPｺﾞｼｯｸE" pitchFamily="50" charset="-128"/>
                          <a:cs typeface="Times New Roman"/>
                        </a:rPr>
                        <a:t>21</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H</a:t>
                      </a:r>
                      <a:r>
                        <a:rPr lang="en-US" sz="1200" kern="100" dirty="0" smtClean="0">
                          <a:solidFill>
                            <a:schemeClr val="tx1"/>
                          </a:solidFill>
                          <a:effectLst/>
                          <a:latin typeface="HGPｺﾞｼｯｸE" pitchFamily="50" charset="-128"/>
                          <a:ea typeface="HGPｺﾞｼｯｸE" pitchFamily="50" charset="-128"/>
                          <a:cs typeface="Times New Roman"/>
                        </a:rPr>
                        <a:t>22</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H</a:t>
                      </a:r>
                      <a:r>
                        <a:rPr lang="en-US" sz="1200" kern="100" dirty="0" smtClean="0">
                          <a:solidFill>
                            <a:schemeClr val="tx1"/>
                          </a:solidFill>
                          <a:effectLst/>
                          <a:latin typeface="HGPｺﾞｼｯｸE" pitchFamily="50" charset="-128"/>
                          <a:ea typeface="HGPｺﾞｼｯｸE" pitchFamily="50" charset="-128"/>
                          <a:cs typeface="Times New Roman"/>
                        </a:rPr>
                        <a:t>23</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H24</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H25</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370">
                <a:tc>
                  <a:txBody>
                    <a:bodyPr/>
                    <a:lstStyle/>
                    <a:p>
                      <a:pPr algn="just">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OSAKA</a:t>
                      </a:r>
                      <a:r>
                        <a:rPr lang="ja-JP" altLang="en-US" sz="1200" kern="100" dirty="0" smtClean="0">
                          <a:solidFill>
                            <a:schemeClr val="tx1"/>
                          </a:solidFill>
                          <a:effectLst/>
                          <a:latin typeface="HGPｺﾞｼｯｸE" pitchFamily="50" charset="-128"/>
                          <a:ea typeface="HGPｺﾞｼｯｸE" pitchFamily="50" charset="-128"/>
                          <a:cs typeface="Times New Roman"/>
                        </a:rPr>
                        <a:t>光のルネサンス</a:t>
                      </a:r>
                      <a:endParaRPr lang="en-US" altLang="ja-JP" sz="1200" kern="100" dirty="0" smtClean="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304</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en-US" altLang="ja-JP" sz="1200" kern="100" dirty="0" smtClean="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286</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329</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301</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201</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42">
                <a:tc>
                  <a:txBody>
                    <a:bodyPr/>
                    <a:lstStyle/>
                    <a:p>
                      <a:pPr algn="just">
                        <a:lnSpc>
                          <a:spcPct val="100000"/>
                        </a:lnSpc>
                        <a:spcAft>
                          <a:spcPts val="0"/>
                        </a:spcAft>
                      </a:pPr>
                      <a:r>
                        <a:rPr lang="ja-JP" altLang="en-US" sz="1200" kern="100" dirty="0" smtClean="0">
                          <a:solidFill>
                            <a:schemeClr val="tx1"/>
                          </a:solidFill>
                          <a:effectLst/>
                          <a:latin typeface="HGPｺﾞｼｯｸE" pitchFamily="50" charset="-128"/>
                          <a:ea typeface="HGPｺﾞｼｯｸE" pitchFamily="50" charset="-128"/>
                          <a:cs typeface="Times New Roman"/>
                        </a:rPr>
                        <a:t>御堂筋イルミネーション</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160</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168</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188</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147</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95</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706">
                <a:tc>
                  <a:txBody>
                    <a:bodyPr/>
                    <a:lstStyle/>
                    <a:p>
                      <a:pPr algn="just">
                        <a:lnSpc>
                          <a:spcPct val="100000"/>
                        </a:lnSpc>
                        <a:spcAft>
                          <a:spcPts val="0"/>
                        </a:spcAft>
                      </a:pPr>
                      <a:r>
                        <a:rPr lang="ja-JP" altLang="en-US" sz="1200" kern="100" dirty="0" smtClean="0">
                          <a:solidFill>
                            <a:schemeClr val="tx1"/>
                          </a:solidFill>
                          <a:effectLst/>
                          <a:latin typeface="HGPｺﾞｼｯｸE" pitchFamily="50" charset="-128"/>
                          <a:ea typeface="HGPｺﾞｼｯｸE" pitchFamily="50" charset="-128"/>
                          <a:cs typeface="Times New Roman"/>
                        </a:rPr>
                        <a:t>大阪マラソン</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ja-JP" altLang="en-US" sz="1200" kern="100" dirty="0" smtClean="0">
                          <a:solidFill>
                            <a:schemeClr val="tx1"/>
                          </a:solidFill>
                          <a:effectLst/>
                          <a:latin typeface="HGPｺﾞｼｯｸE" pitchFamily="50" charset="-128"/>
                          <a:ea typeface="HGPｺﾞｼｯｸE" pitchFamily="50" charset="-128"/>
                          <a:cs typeface="Times New Roman"/>
                        </a:rPr>
                        <a:t>－</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ja-JP" altLang="en-US" sz="1200" kern="100" dirty="0" smtClean="0">
                          <a:solidFill>
                            <a:schemeClr val="tx1"/>
                          </a:solidFill>
                          <a:effectLst/>
                          <a:latin typeface="HGPｺﾞｼｯｸE" pitchFamily="50" charset="-128"/>
                          <a:ea typeface="HGPｺﾞｼｯｸE" pitchFamily="50" charset="-128"/>
                          <a:cs typeface="Times New Roman"/>
                        </a:rPr>
                        <a:t>－</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111</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131</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137</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正方形/長方形 4"/>
          <p:cNvSpPr/>
          <p:nvPr/>
        </p:nvSpPr>
        <p:spPr>
          <a:xfrm>
            <a:off x="563796" y="3265239"/>
            <a:ext cx="3923960" cy="307777"/>
          </a:xfrm>
          <a:prstGeom prst="rect">
            <a:avLst/>
          </a:prstGeom>
        </p:spPr>
        <p:txBody>
          <a:bodyPr wrap="square">
            <a:spAutoFit/>
          </a:bodyPr>
          <a:lstStyle/>
          <a:p>
            <a:pPr marL="177800" indent="-177800"/>
            <a:r>
              <a:rPr lang="ja-JP" altLang="ja-JP" sz="1400" dirty="0" smtClean="0">
                <a:latin typeface="HGPｺﾞｼｯｸE" pitchFamily="50" charset="-128"/>
                <a:ea typeface="HGPｺﾞｼｯｸE" pitchFamily="50" charset="-128"/>
              </a:rPr>
              <a:t>■</a:t>
            </a:r>
            <a:r>
              <a:rPr lang="ja-JP" altLang="en-US" sz="1400" dirty="0" smtClean="0">
                <a:latin typeface="HGPｺﾞｼｯｸE" pitchFamily="50" charset="-128"/>
                <a:ea typeface="HGPｺﾞｼｯｸE" pitchFamily="50" charset="-128"/>
              </a:rPr>
              <a:t>イベント集客数</a:t>
            </a:r>
            <a:endParaRPr lang="ja-JP" altLang="en-US" sz="1200" dirty="0">
              <a:latin typeface="HGPｺﾞｼｯｸE" pitchFamily="50" charset="-128"/>
              <a:ea typeface="HGPｺﾞｼｯｸE" pitchFamily="50" charset="-128"/>
            </a:endParaRPr>
          </a:p>
        </p:txBody>
      </p:sp>
      <p:sp>
        <p:nvSpPr>
          <p:cNvPr id="8" name="テキスト ボックス 7"/>
          <p:cNvSpPr txBox="1"/>
          <p:nvPr/>
        </p:nvSpPr>
        <p:spPr>
          <a:xfrm>
            <a:off x="681669" y="4293096"/>
            <a:ext cx="8139918" cy="479490"/>
          </a:xfrm>
          <a:prstGeom prst="rect">
            <a:avLst/>
          </a:prstGeom>
          <a:noFill/>
        </p:spPr>
        <p:txBody>
          <a:bodyPr wrap="square" rtlCol="0">
            <a:spAutoFit/>
          </a:bodyPr>
          <a:lstStyle/>
          <a:p>
            <a:pPr>
              <a:lnSpc>
                <a:spcPts val="1000"/>
              </a:lnSpc>
            </a:pPr>
            <a:r>
              <a:rPr kumimoji="1" lang="en-US" altLang="ja-JP" sz="1100" dirty="0" smtClean="0"/>
              <a:t>※H25</a:t>
            </a:r>
            <a:r>
              <a:rPr kumimoji="1" lang="ja-JP" altLang="en-US" sz="1100" dirty="0" smtClean="0"/>
              <a:t>年度は、「</a:t>
            </a:r>
            <a:r>
              <a:rPr kumimoji="1" lang="en-US" altLang="ja-JP" sz="1100" dirty="0" smtClean="0"/>
              <a:t>OSAKA</a:t>
            </a:r>
            <a:r>
              <a:rPr kumimoji="1" lang="ja-JP" altLang="en-US" sz="1100" dirty="0" smtClean="0"/>
              <a:t>光のルネサンス」と「御堂筋イルミネーション」を核に、大阪市内中心部８つのエリアで開催される</a:t>
            </a:r>
            <a:r>
              <a:rPr kumimoji="1" lang="en-US" altLang="ja-JP" sz="1100" dirty="0" smtClean="0"/>
              <a:t>10</a:t>
            </a:r>
            <a:r>
              <a:rPr kumimoji="1" lang="ja-JP" altLang="en-US" sz="1100" dirty="0" smtClean="0"/>
              <a:t>の光のプログ</a:t>
            </a:r>
            <a:endParaRPr kumimoji="1" lang="en-US" altLang="ja-JP" sz="1100" dirty="0" smtClean="0"/>
          </a:p>
          <a:p>
            <a:pPr>
              <a:lnSpc>
                <a:spcPts val="1000"/>
              </a:lnSpc>
            </a:pPr>
            <a:r>
              <a:rPr lang="ja-JP" altLang="en-US" sz="1100" dirty="0"/>
              <a:t>　 </a:t>
            </a:r>
            <a:r>
              <a:rPr kumimoji="1" lang="ja-JP" altLang="en-US" sz="1100" dirty="0" smtClean="0"/>
              <a:t>ラムと連携して、「大阪</a:t>
            </a:r>
            <a:r>
              <a:rPr lang="ja-JP" altLang="en-US" sz="1100" dirty="0" smtClean="0"/>
              <a:t>・光の饗宴</a:t>
            </a:r>
            <a:r>
              <a:rPr lang="en-US" altLang="ja-JP" sz="1100" dirty="0" smtClean="0"/>
              <a:t>2013</a:t>
            </a:r>
            <a:r>
              <a:rPr lang="ja-JP" altLang="en-US" sz="1100" dirty="0" smtClean="0"/>
              <a:t>」を開催。</a:t>
            </a:r>
            <a:endParaRPr lang="en-US" altLang="ja-JP" sz="1100" dirty="0" smtClean="0"/>
          </a:p>
          <a:p>
            <a:pPr>
              <a:lnSpc>
                <a:spcPts val="1000"/>
              </a:lnSpc>
            </a:pPr>
            <a:r>
              <a:rPr lang="en-US" altLang="ja-JP" sz="1100" dirty="0" smtClean="0"/>
              <a:t>※</a:t>
            </a:r>
            <a:r>
              <a:rPr lang="ja-JP" altLang="en-US" sz="1100" dirty="0" smtClean="0"/>
              <a:t>「</a:t>
            </a:r>
            <a:r>
              <a:rPr lang="ja-JP" altLang="en-US" sz="1100" dirty="0"/>
              <a:t>大阪・光の饗宴</a:t>
            </a:r>
            <a:r>
              <a:rPr lang="en-US" altLang="ja-JP" sz="1100" dirty="0"/>
              <a:t>2013</a:t>
            </a:r>
            <a:r>
              <a:rPr lang="ja-JP" altLang="en-US" sz="1100" dirty="0" smtClean="0"/>
              <a:t>」全体の来場者数は約</a:t>
            </a:r>
            <a:r>
              <a:rPr lang="en-US" altLang="ja-JP" sz="1100" dirty="0" smtClean="0"/>
              <a:t>517</a:t>
            </a:r>
            <a:r>
              <a:rPr lang="ja-JP" altLang="en-US" sz="1100" dirty="0" smtClean="0"/>
              <a:t>万人、経済</a:t>
            </a:r>
            <a:r>
              <a:rPr kumimoji="1" lang="ja-JP" altLang="en-US" sz="1100" dirty="0" smtClean="0"/>
              <a:t>波及効果は約</a:t>
            </a:r>
            <a:r>
              <a:rPr kumimoji="1" lang="en-US" altLang="ja-JP" sz="1100" dirty="0" smtClean="0"/>
              <a:t>284</a:t>
            </a:r>
            <a:r>
              <a:rPr kumimoji="1" lang="ja-JP" altLang="en-US" sz="1100" dirty="0" smtClean="0"/>
              <a:t>億円（</a:t>
            </a:r>
            <a:r>
              <a:rPr kumimoji="1" lang="en-US" altLang="ja-JP" sz="1100" dirty="0" smtClean="0"/>
              <a:t>H26.2.21 </a:t>
            </a:r>
            <a:r>
              <a:rPr kumimoji="1" lang="ja-JP" altLang="en-US" sz="1100" dirty="0" smtClean="0"/>
              <a:t>大阪・光の</a:t>
            </a:r>
            <a:r>
              <a:rPr lang="ja-JP" altLang="en-US" sz="1100" dirty="0" smtClean="0"/>
              <a:t>饗宴実行委員会発表</a:t>
            </a:r>
            <a:r>
              <a:rPr kumimoji="1" lang="ja-JP" altLang="en-US" sz="1100" dirty="0" smtClean="0"/>
              <a:t>）</a:t>
            </a:r>
            <a:endParaRPr kumimoji="1" lang="en-US" altLang="ja-JP" sz="1100" dirty="0" smtClean="0"/>
          </a:p>
        </p:txBody>
      </p:sp>
      <p:sp>
        <p:nvSpPr>
          <p:cNvPr id="9" name="正方形/長方形 8"/>
          <p:cNvSpPr/>
          <p:nvPr/>
        </p:nvSpPr>
        <p:spPr>
          <a:xfrm>
            <a:off x="611552" y="4691824"/>
            <a:ext cx="6336711" cy="492443"/>
          </a:xfrm>
          <a:prstGeom prst="rect">
            <a:avLst/>
          </a:prstGeom>
        </p:spPr>
        <p:txBody>
          <a:bodyPr wrap="square">
            <a:spAutoFit/>
          </a:bodyPr>
          <a:lstStyle/>
          <a:p>
            <a:pPr marL="177800" indent="-177800"/>
            <a:r>
              <a:rPr lang="ja-JP" altLang="ja-JP" sz="1400" dirty="0" smtClean="0">
                <a:latin typeface="HGPｺﾞｼｯｸE" pitchFamily="50" charset="-128"/>
                <a:ea typeface="HGPｺﾞｼｯｸE" pitchFamily="50" charset="-128"/>
              </a:rPr>
              <a:t>■</a:t>
            </a:r>
            <a:r>
              <a:rPr lang="ja-JP" altLang="en-US" sz="1400" dirty="0" smtClean="0">
                <a:latin typeface="HGPｺﾞｼｯｸE" pitchFamily="50" charset="-128"/>
                <a:ea typeface="HGPｺﾞｼｯｸE" pitchFamily="50" charset="-128"/>
              </a:rPr>
              <a:t>大阪観光局の評価指標の実績（第</a:t>
            </a:r>
            <a:r>
              <a:rPr lang="en-US" altLang="ja-JP" sz="1400" dirty="0" smtClean="0">
                <a:latin typeface="HGPｺﾞｼｯｸE" pitchFamily="50" charset="-128"/>
                <a:ea typeface="HGPｺﾞｼｯｸE" pitchFamily="50" charset="-128"/>
              </a:rPr>
              <a:t>3</a:t>
            </a:r>
            <a:r>
              <a:rPr lang="ja-JP" altLang="en-US" sz="1400" dirty="0" smtClean="0">
                <a:latin typeface="HGPｺﾞｼｯｸE" pitchFamily="50" charset="-128"/>
                <a:ea typeface="HGPｺﾞｼｯｸE" pitchFamily="50" charset="-128"/>
              </a:rPr>
              <a:t>回大阪観光局運営推進協議会資料より）</a:t>
            </a:r>
            <a:endParaRPr lang="zh-TW" altLang="en-US" sz="1400" dirty="0">
              <a:latin typeface="HGPｺﾞｼｯｸE" pitchFamily="50" charset="-128"/>
              <a:ea typeface="HGPｺﾞｼｯｸE" pitchFamily="50" charset="-128"/>
            </a:endParaRPr>
          </a:p>
          <a:p>
            <a:pPr marL="177800" indent="-177800"/>
            <a:endParaRPr lang="ja-JP" altLang="en-US" sz="1200" dirty="0">
              <a:latin typeface="HGPｺﾞｼｯｸE" pitchFamily="50" charset="-128"/>
              <a:ea typeface="HGPｺﾞｼｯｸE"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1132281962"/>
              </p:ext>
            </p:extLst>
          </p:nvPr>
        </p:nvGraphicFramePr>
        <p:xfrm>
          <a:off x="954967" y="4966538"/>
          <a:ext cx="6408710" cy="1846838"/>
        </p:xfrm>
        <a:graphic>
          <a:graphicData uri="http://schemas.openxmlformats.org/drawingml/2006/table">
            <a:tbl>
              <a:tblPr firstRow="1" firstCol="1" bandRow="1"/>
              <a:tblGrid>
                <a:gridCol w="2291326"/>
                <a:gridCol w="1029346"/>
                <a:gridCol w="1029346"/>
                <a:gridCol w="1029346"/>
                <a:gridCol w="1029346"/>
              </a:tblGrid>
              <a:tr h="238384">
                <a:tc>
                  <a:txBody>
                    <a:bodyPr/>
                    <a:lstStyle/>
                    <a:p>
                      <a:pPr algn="just">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 </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H</a:t>
                      </a:r>
                      <a:r>
                        <a:rPr lang="en-US" sz="1200" kern="100" dirty="0" smtClean="0">
                          <a:solidFill>
                            <a:schemeClr val="tx1"/>
                          </a:solidFill>
                          <a:effectLst/>
                          <a:latin typeface="HGPｺﾞｼｯｸE" pitchFamily="50" charset="-128"/>
                          <a:ea typeface="HGPｺﾞｼｯｸE" pitchFamily="50" charset="-128"/>
                          <a:cs typeface="Times New Roman"/>
                        </a:rPr>
                        <a:t>2</a:t>
                      </a:r>
                      <a:r>
                        <a:rPr lang="en-US" altLang="ja-JP" sz="1200" kern="100" dirty="0" smtClean="0">
                          <a:solidFill>
                            <a:schemeClr val="tx1"/>
                          </a:solidFill>
                          <a:effectLst/>
                          <a:latin typeface="HGPｺﾞｼｯｸE" pitchFamily="50" charset="-128"/>
                          <a:ea typeface="HGPｺﾞｼｯｸE" pitchFamily="50" charset="-128"/>
                          <a:cs typeface="Times New Roman"/>
                        </a:rPr>
                        <a:t>4</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H</a:t>
                      </a:r>
                      <a:r>
                        <a:rPr lang="en-US" sz="1200" kern="100" dirty="0" smtClean="0">
                          <a:solidFill>
                            <a:schemeClr val="tx1"/>
                          </a:solidFill>
                          <a:effectLst/>
                          <a:latin typeface="HGPｺﾞｼｯｸE" pitchFamily="50" charset="-128"/>
                          <a:ea typeface="HGPｺﾞｼｯｸE" pitchFamily="50" charset="-128"/>
                          <a:cs typeface="Times New Roman"/>
                        </a:rPr>
                        <a:t>2</a:t>
                      </a:r>
                      <a:r>
                        <a:rPr lang="en-US" altLang="ja-JP" sz="1200" kern="100" dirty="0" smtClean="0">
                          <a:solidFill>
                            <a:schemeClr val="tx1"/>
                          </a:solidFill>
                          <a:effectLst/>
                          <a:latin typeface="HGPｺﾞｼｯｸE" pitchFamily="50" charset="-128"/>
                          <a:ea typeface="HGPｺﾞｼｯｸE" pitchFamily="50" charset="-128"/>
                          <a:cs typeface="Times New Roman"/>
                        </a:rPr>
                        <a:t>5</a:t>
                      </a:r>
                      <a:r>
                        <a:rPr lang="ja-JP" altLang="en-US" sz="1200" kern="100" dirty="0" smtClean="0">
                          <a:solidFill>
                            <a:schemeClr val="tx1"/>
                          </a:solidFill>
                          <a:effectLst/>
                          <a:latin typeface="HGPｺﾞｼｯｸE" pitchFamily="50" charset="-128"/>
                          <a:ea typeface="HGPｺﾞｼｯｸE" pitchFamily="50" charset="-128"/>
                          <a:cs typeface="Times New Roman"/>
                        </a:rPr>
                        <a:t>目標</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b="1" kern="100" dirty="0" smtClean="0">
                          <a:solidFill>
                            <a:schemeClr val="tx1"/>
                          </a:solidFill>
                          <a:effectLst/>
                          <a:latin typeface="HGPｺﾞｼｯｸE" pitchFamily="50" charset="-128"/>
                          <a:ea typeface="HGPｺﾞｼｯｸE" pitchFamily="50" charset="-128"/>
                          <a:cs typeface="Times New Roman"/>
                        </a:rPr>
                        <a:t>H</a:t>
                      </a:r>
                      <a:r>
                        <a:rPr lang="en-US" sz="1200" b="1" kern="100" dirty="0" smtClean="0">
                          <a:solidFill>
                            <a:schemeClr val="tx1"/>
                          </a:solidFill>
                          <a:effectLst/>
                          <a:latin typeface="HGPｺﾞｼｯｸE" pitchFamily="50" charset="-128"/>
                          <a:ea typeface="HGPｺﾞｼｯｸE" pitchFamily="50" charset="-128"/>
                          <a:cs typeface="Times New Roman"/>
                        </a:rPr>
                        <a:t>2</a:t>
                      </a:r>
                      <a:r>
                        <a:rPr lang="en-US" altLang="ja-JP" sz="1200" b="1" kern="100" dirty="0" smtClean="0">
                          <a:solidFill>
                            <a:schemeClr val="tx1"/>
                          </a:solidFill>
                          <a:effectLst/>
                          <a:latin typeface="HGPｺﾞｼｯｸE" pitchFamily="50" charset="-128"/>
                          <a:ea typeface="HGPｺﾞｼｯｸE" pitchFamily="50" charset="-128"/>
                          <a:cs typeface="Times New Roman"/>
                        </a:rPr>
                        <a:t>5</a:t>
                      </a:r>
                      <a:r>
                        <a:rPr lang="ja-JP" altLang="en-US" sz="1200" b="1" kern="100" dirty="0" smtClean="0">
                          <a:solidFill>
                            <a:schemeClr val="tx1"/>
                          </a:solidFill>
                          <a:effectLst/>
                          <a:latin typeface="HGPｺﾞｼｯｸE" pitchFamily="50" charset="-128"/>
                          <a:ea typeface="HGPｺﾞｼｯｸE" pitchFamily="50" charset="-128"/>
                          <a:cs typeface="Times New Roman"/>
                        </a:rPr>
                        <a:t>実績</a:t>
                      </a:r>
                      <a:endParaRPr lang="ja-JP" sz="1200" b="1" kern="100" dirty="0">
                        <a:solidFill>
                          <a:schemeClr val="tx1"/>
                        </a:solidFill>
                        <a:effectLst/>
                        <a:latin typeface="HGPｺﾞｼｯｸE" pitchFamily="50" charset="-128"/>
                        <a:ea typeface="HGPｺﾞｼｯｸE"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ja-JP" altLang="en-US" sz="1200" b="1" kern="100" dirty="0" smtClean="0">
                          <a:solidFill>
                            <a:schemeClr val="tx1"/>
                          </a:solidFill>
                          <a:effectLst/>
                          <a:latin typeface="HGPｺﾞｼｯｸE" pitchFamily="50" charset="-128"/>
                          <a:ea typeface="HGPｺﾞｼｯｸE" pitchFamily="50" charset="-128"/>
                          <a:cs typeface="Times New Roman"/>
                        </a:rPr>
                        <a:t>達成率</a:t>
                      </a:r>
                      <a:endParaRPr lang="ja-JP" sz="1200" b="1" kern="100" dirty="0">
                        <a:solidFill>
                          <a:schemeClr val="tx1"/>
                        </a:solidFill>
                        <a:effectLst/>
                        <a:latin typeface="HGPｺﾞｼｯｸE" pitchFamily="50" charset="-128"/>
                        <a:ea typeface="HGPｺﾞｼｯｸE"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174">
                <a:tc>
                  <a:txBody>
                    <a:bodyPr/>
                    <a:lstStyle/>
                    <a:p>
                      <a:pPr algn="just">
                        <a:lnSpc>
                          <a:spcPct val="100000"/>
                        </a:lnSpc>
                        <a:spcAft>
                          <a:spcPts val="0"/>
                        </a:spcAft>
                      </a:pPr>
                      <a:r>
                        <a:rPr lang="ja-JP" altLang="en-US" sz="1200" kern="100" dirty="0" smtClean="0">
                          <a:solidFill>
                            <a:schemeClr val="tx1"/>
                          </a:solidFill>
                          <a:effectLst/>
                          <a:latin typeface="HGPｺﾞｼｯｸE" pitchFamily="50" charset="-128"/>
                          <a:ea typeface="HGPｺﾞｼｯｸE" pitchFamily="50" charset="-128"/>
                          <a:cs typeface="Times New Roman"/>
                        </a:rPr>
                        <a:t>来阪外国人旅行者数</a:t>
                      </a:r>
                      <a:endParaRPr lang="en-US" altLang="ja-JP" sz="1200" kern="100" dirty="0" smtClean="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203</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en-US" altLang="ja-JP" sz="1200" kern="100" dirty="0" smtClean="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260</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b="1" kern="100" dirty="0" smtClean="0">
                          <a:solidFill>
                            <a:schemeClr val="tx1"/>
                          </a:solidFill>
                          <a:effectLst/>
                          <a:latin typeface="HGPｺﾞｼｯｸE" pitchFamily="50" charset="-128"/>
                          <a:ea typeface="HGPｺﾞｼｯｸE" pitchFamily="50" charset="-128"/>
                          <a:cs typeface="Times New Roman"/>
                        </a:rPr>
                        <a:t>262</a:t>
                      </a:r>
                      <a:r>
                        <a:rPr lang="ja-JP" altLang="en-US" sz="1200" b="1" kern="100" dirty="0" smtClean="0">
                          <a:solidFill>
                            <a:schemeClr val="tx1"/>
                          </a:solidFill>
                          <a:effectLst/>
                          <a:latin typeface="HGPｺﾞｼｯｸE" pitchFamily="50" charset="-128"/>
                          <a:ea typeface="HGPｺﾞｼｯｸE" pitchFamily="50" charset="-128"/>
                          <a:cs typeface="Times New Roman"/>
                        </a:rPr>
                        <a:t>万人</a:t>
                      </a:r>
                      <a:endParaRPr lang="ja-JP" sz="1200" b="1"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b="1" kern="100" dirty="0" smtClean="0">
                          <a:solidFill>
                            <a:schemeClr val="tx1"/>
                          </a:solidFill>
                          <a:effectLst/>
                          <a:latin typeface="HGPｺﾞｼｯｸE" pitchFamily="50" charset="-128"/>
                          <a:ea typeface="HGPｺﾞｼｯｸE" pitchFamily="50" charset="-128"/>
                          <a:cs typeface="Times New Roman"/>
                        </a:rPr>
                        <a:t>100.8</a:t>
                      </a:r>
                      <a:endParaRPr lang="ja-JP" sz="1200" b="1"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410">
                <a:tc>
                  <a:txBody>
                    <a:bodyPr/>
                    <a:lstStyle/>
                    <a:p>
                      <a:pPr algn="just">
                        <a:lnSpc>
                          <a:spcPct val="100000"/>
                        </a:lnSpc>
                        <a:spcAft>
                          <a:spcPts val="0"/>
                        </a:spcAft>
                      </a:pPr>
                      <a:r>
                        <a:rPr lang="ja-JP" altLang="en-US" sz="1200" kern="100" dirty="0" smtClean="0">
                          <a:solidFill>
                            <a:schemeClr val="tx1"/>
                          </a:solidFill>
                          <a:effectLst/>
                          <a:latin typeface="HGPｺﾞｼｯｸE" pitchFamily="50" charset="-128"/>
                          <a:ea typeface="HGPｺﾞｼｯｸE" pitchFamily="50" charset="-128"/>
                          <a:cs typeface="Times New Roman"/>
                        </a:rPr>
                        <a:t>来阪外国人延べ宿泊者数</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306</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350</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b="1" kern="100" dirty="0" smtClean="0">
                          <a:solidFill>
                            <a:schemeClr val="tx1"/>
                          </a:solidFill>
                          <a:effectLst/>
                          <a:latin typeface="HGPｺﾞｼｯｸE" pitchFamily="50" charset="-128"/>
                          <a:ea typeface="HGPｺﾞｼｯｸE" pitchFamily="50" charset="-128"/>
                          <a:cs typeface="Times New Roman"/>
                        </a:rPr>
                        <a:t>431</a:t>
                      </a:r>
                      <a:r>
                        <a:rPr lang="ja-JP" altLang="en-US" sz="1200" b="1" kern="100" dirty="0" smtClean="0">
                          <a:solidFill>
                            <a:schemeClr val="tx1"/>
                          </a:solidFill>
                          <a:effectLst/>
                          <a:latin typeface="HGPｺﾞｼｯｸE" pitchFamily="50" charset="-128"/>
                          <a:ea typeface="HGPｺﾞｼｯｸE" pitchFamily="50" charset="-128"/>
                          <a:cs typeface="Times New Roman"/>
                        </a:rPr>
                        <a:t>万人</a:t>
                      </a:r>
                      <a:endParaRPr lang="ja-JP" sz="1200" b="1"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b="1" kern="100" dirty="0" smtClean="0">
                          <a:solidFill>
                            <a:schemeClr val="tx1"/>
                          </a:solidFill>
                          <a:effectLst/>
                          <a:latin typeface="HGPｺﾞｼｯｸE" pitchFamily="50" charset="-128"/>
                          <a:ea typeface="HGPｺﾞｼｯｸE" pitchFamily="50" charset="-128"/>
                          <a:cs typeface="Times New Roman"/>
                        </a:rPr>
                        <a:t>123.1</a:t>
                      </a:r>
                      <a:endParaRPr lang="ja-JP" sz="1200" b="1"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174">
                <a:tc>
                  <a:txBody>
                    <a:bodyPr/>
                    <a:lstStyle/>
                    <a:p>
                      <a:pPr algn="just">
                        <a:lnSpc>
                          <a:spcPct val="100000"/>
                        </a:lnSpc>
                        <a:spcAft>
                          <a:spcPts val="0"/>
                        </a:spcAft>
                      </a:pPr>
                      <a:r>
                        <a:rPr lang="ja-JP" altLang="en-US" sz="1200" kern="100" dirty="0" smtClean="0">
                          <a:solidFill>
                            <a:schemeClr val="tx1"/>
                          </a:solidFill>
                          <a:effectLst/>
                          <a:latin typeface="HGPｺﾞｼｯｸE" pitchFamily="50" charset="-128"/>
                          <a:ea typeface="HGPｺﾞｼｯｸE" pitchFamily="50" charset="-128"/>
                          <a:cs typeface="Times New Roman"/>
                        </a:rPr>
                        <a:t>延べ宿泊者数</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2,334</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2,400</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b="1" kern="100" dirty="0" smtClean="0">
                          <a:solidFill>
                            <a:schemeClr val="tx1"/>
                          </a:solidFill>
                          <a:effectLst/>
                          <a:latin typeface="HGPｺﾞｼｯｸE" pitchFamily="50" charset="-128"/>
                          <a:ea typeface="HGPｺﾞｼｯｸE" pitchFamily="50" charset="-128"/>
                          <a:cs typeface="Times New Roman"/>
                        </a:rPr>
                        <a:t>2,388</a:t>
                      </a:r>
                      <a:r>
                        <a:rPr lang="ja-JP" altLang="en-US" sz="1200" b="1" kern="100" dirty="0" smtClean="0">
                          <a:solidFill>
                            <a:schemeClr val="tx1"/>
                          </a:solidFill>
                          <a:effectLst/>
                          <a:latin typeface="HGPｺﾞｼｯｸE" pitchFamily="50" charset="-128"/>
                          <a:ea typeface="HGPｺﾞｼｯｸE" pitchFamily="50" charset="-128"/>
                          <a:cs typeface="Times New Roman"/>
                        </a:rPr>
                        <a:t>万人</a:t>
                      </a:r>
                      <a:endParaRPr lang="ja-JP" sz="1200" b="1"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b="1" kern="100" dirty="0" smtClean="0">
                          <a:solidFill>
                            <a:schemeClr val="tx1"/>
                          </a:solidFill>
                          <a:effectLst/>
                          <a:latin typeface="HGPｺﾞｼｯｸE" pitchFamily="50" charset="-128"/>
                          <a:ea typeface="HGPｺﾞｼｯｸE" pitchFamily="50" charset="-128"/>
                          <a:cs typeface="Times New Roman"/>
                        </a:rPr>
                        <a:t>99.5</a:t>
                      </a:r>
                      <a:endParaRPr lang="ja-JP" sz="1200" b="1"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174">
                <a:tc>
                  <a:txBody>
                    <a:bodyPr/>
                    <a:lstStyle/>
                    <a:p>
                      <a:pPr algn="just">
                        <a:lnSpc>
                          <a:spcPct val="100000"/>
                        </a:lnSpc>
                        <a:spcAft>
                          <a:spcPts val="0"/>
                        </a:spcAft>
                      </a:pPr>
                      <a:r>
                        <a:rPr lang="ja-JP" altLang="en-US" sz="1200" kern="100" dirty="0" smtClean="0">
                          <a:solidFill>
                            <a:schemeClr val="tx1"/>
                          </a:solidFill>
                          <a:effectLst/>
                          <a:latin typeface="HGPｺﾞｼｯｸE" pitchFamily="50" charset="-128"/>
                          <a:ea typeface="HGPｺﾞｼｯｸE" pitchFamily="50" charset="-128"/>
                          <a:cs typeface="Times New Roman"/>
                        </a:rPr>
                        <a:t>国際会議開催件数（全体）</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281</a:t>
                      </a:r>
                      <a:r>
                        <a:rPr lang="ja-JP" altLang="en-US" sz="1200" kern="100" dirty="0" smtClean="0">
                          <a:solidFill>
                            <a:schemeClr val="tx1"/>
                          </a:solidFill>
                          <a:effectLst/>
                          <a:latin typeface="HGPｺﾞｼｯｸE" pitchFamily="50" charset="-128"/>
                          <a:ea typeface="HGPｺﾞｼｯｸE" pitchFamily="50" charset="-128"/>
                          <a:cs typeface="Times New Roman"/>
                        </a:rPr>
                        <a:t>件</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295</a:t>
                      </a:r>
                      <a:r>
                        <a:rPr lang="ja-JP" altLang="en-US" sz="1200" kern="100" dirty="0" smtClean="0">
                          <a:solidFill>
                            <a:schemeClr val="tx1"/>
                          </a:solidFill>
                          <a:effectLst/>
                          <a:latin typeface="HGPｺﾞｼｯｸE" pitchFamily="50" charset="-128"/>
                          <a:ea typeface="HGPｺﾞｼｯｸE" pitchFamily="50" charset="-128"/>
                          <a:cs typeface="Times New Roman"/>
                        </a:rPr>
                        <a:t>件</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b="1" kern="100" dirty="0" smtClean="0">
                          <a:solidFill>
                            <a:schemeClr val="tx1"/>
                          </a:solidFill>
                          <a:effectLst/>
                          <a:latin typeface="HGPｺﾞｼｯｸE" pitchFamily="50" charset="-128"/>
                          <a:ea typeface="HGPｺﾞｼｯｸE" pitchFamily="50" charset="-128"/>
                          <a:cs typeface="Times New Roman"/>
                        </a:rPr>
                        <a:t>318</a:t>
                      </a:r>
                      <a:r>
                        <a:rPr lang="ja-JP" altLang="en-US" sz="1200" b="1" kern="100" dirty="0" smtClean="0">
                          <a:solidFill>
                            <a:schemeClr val="tx1"/>
                          </a:solidFill>
                          <a:effectLst/>
                          <a:latin typeface="HGPｺﾞｼｯｸE" pitchFamily="50" charset="-128"/>
                          <a:ea typeface="HGPｺﾞｼｯｸE" pitchFamily="50" charset="-128"/>
                          <a:cs typeface="Times New Roman"/>
                        </a:rPr>
                        <a:t>件</a:t>
                      </a:r>
                      <a:endParaRPr lang="ja-JP" sz="1200" b="1"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b="1" kern="100" dirty="0" smtClean="0">
                          <a:solidFill>
                            <a:schemeClr val="tx1"/>
                          </a:solidFill>
                          <a:effectLst/>
                          <a:latin typeface="HGPｺﾞｼｯｸE" pitchFamily="50" charset="-128"/>
                          <a:ea typeface="HGPｺﾞｼｯｸE" pitchFamily="50" charset="-128"/>
                          <a:cs typeface="Times New Roman"/>
                        </a:rPr>
                        <a:t>107.8</a:t>
                      </a:r>
                      <a:endParaRPr lang="ja-JP" sz="1200" b="1"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174">
                <a:tc>
                  <a:txBody>
                    <a:bodyPr/>
                    <a:lstStyle/>
                    <a:p>
                      <a:pPr algn="just">
                        <a:lnSpc>
                          <a:spcPct val="100000"/>
                        </a:lnSpc>
                        <a:spcAft>
                          <a:spcPts val="0"/>
                        </a:spcAft>
                      </a:pPr>
                      <a:r>
                        <a:rPr lang="ja-JP" altLang="en-US" sz="1200" kern="100" dirty="0" smtClean="0">
                          <a:solidFill>
                            <a:schemeClr val="tx1"/>
                          </a:solidFill>
                          <a:effectLst/>
                          <a:latin typeface="HGPｺﾞｼｯｸE" pitchFamily="50" charset="-128"/>
                          <a:ea typeface="HGPｺﾞｼｯｸE" pitchFamily="50" charset="-128"/>
                          <a:cs typeface="Times New Roman"/>
                        </a:rPr>
                        <a:t>　　　　　同　　　　（中大型）</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18</a:t>
                      </a:r>
                      <a:r>
                        <a:rPr lang="ja-JP" altLang="en-US" sz="1200" kern="100" dirty="0" smtClean="0">
                          <a:solidFill>
                            <a:schemeClr val="tx1"/>
                          </a:solidFill>
                          <a:effectLst/>
                          <a:latin typeface="HGPｺﾞｼｯｸE" pitchFamily="50" charset="-128"/>
                          <a:ea typeface="HGPｺﾞｼｯｸE" pitchFamily="50" charset="-128"/>
                          <a:cs typeface="Times New Roman"/>
                        </a:rPr>
                        <a:t>件</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19</a:t>
                      </a:r>
                      <a:r>
                        <a:rPr lang="ja-JP" altLang="en-US" sz="1200" kern="100" dirty="0" smtClean="0">
                          <a:solidFill>
                            <a:schemeClr val="tx1"/>
                          </a:solidFill>
                          <a:effectLst/>
                          <a:latin typeface="HGPｺﾞｼｯｸE" pitchFamily="50" charset="-128"/>
                          <a:ea typeface="HGPｺﾞｼｯｸE" pitchFamily="50" charset="-128"/>
                          <a:cs typeface="Times New Roman"/>
                        </a:rPr>
                        <a:t>件</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b="1" kern="100" dirty="0" smtClean="0">
                          <a:solidFill>
                            <a:schemeClr val="tx1"/>
                          </a:solidFill>
                          <a:effectLst/>
                          <a:latin typeface="HGPｺﾞｼｯｸE" pitchFamily="50" charset="-128"/>
                          <a:ea typeface="HGPｺﾞｼｯｸE" pitchFamily="50" charset="-128"/>
                          <a:cs typeface="Times New Roman"/>
                        </a:rPr>
                        <a:t>30</a:t>
                      </a:r>
                      <a:r>
                        <a:rPr lang="ja-JP" altLang="en-US" sz="1200" b="1" kern="100" dirty="0" smtClean="0">
                          <a:solidFill>
                            <a:schemeClr val="tx1"/>
                          </a:solidFill>
                          <a:effectLst/>
                          <a:latin typeface="HGPｺﾞｼｯｸE" pitchFamily="50" charset="-128"/>
                          <a:ea typeface="HGPｺﾞｼｯｸE" pitchFamily="50" charset="-128"/>
                          <a:cs typeface="Times New Roman"/>
                        </a:rPr>
                        <a:t>件</a:t>
                      </a:r>
                      <a:endParaRPr lang="ja-JP" sz="1200" b="1"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b="1" kern="100" dirty="0" smtClean="0">
                          <a:solidFill>
                            <a:schemeClr val="tx1"/>
                          </a:solidFill>
                          <a:effectLst/>
                          <a:latin typeface="HGPｺﾞｼｯｸE" pitchFamily="50" charset="-128"/>
                          <a:ea typeface="HGPｺﾞｼｯｸE" pitchFamily="50" charset="-128"/>
                          <a:cs typeface="Times New Roman"/>
                        </a:rPr>
                        <a:t>157.9</a:t>
                      </a:r>
                      <a:endParaRPr lang="ja-JP" sz="1200" b="1"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174">
                <a:tc>
                  <a:txBody>
                    <a:bodyPr/>
                    <a:lstStyle/>
                    <a:p>
                      <a:pPr algn="just">
                        <a:lnSpc>
                          <a:spcPct val="100000"/>
                        </a:lnSpc>
                        <a:spcAft>
                          <a:spcPts val="0"/>
                        </a:spcAft>
                      </a:pPr>
                      <a:r>
                        <a:rPr lang="ja-JP" altLang="en-US" sz="1200" kern="100" dirty="0" smtClean="0">
                          <a:solidFill>
                            <a:schemeClr val="tx1"/>
                          </a:solidFill>
                          <a:effectLst/>
                          <a:latin typeface="HGPｺﾞｼｯｸE" pitchFamily="50" charset="-128"/>
                          <a:ea typeface="HGPｺﾞｼｯｸE" pitchFamily="50" charset="-128"/>
                          <a:cs typeface="Times New Roman"/>
                        </a:rPr>
                        <a:t>ＭＩＣＥ外国人参加者数</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19,866</a:t>
                      </a:r>
                      <a:r>
                        <a:rPr lang="ja-JP" altLang="en-US" sz="1200" kern="100" dirty="0" smtClean="0">
                          <a:solidFill>
                            <a:schemeClr val="tx1"/>
                          </a:solidFill>
                          <a:effectLst/>
                          <a:latin typeface="HGPｺﾞｼｯｸE" pitchFamily="50" charset="-128"/>
                          <a:ea typeface="HGPｺﾞｼｯｸE" pitchFamily="50" charset="-128"/>
                          <a:cs typeface="Times New Roman"/>
                        </a:rPr>
                        <a:t>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21,500</a:t>
                      </a:r>
                      <a:r>
                        <a:rPr lang="ja-JP" altLang="en-US" sz="1200" kern="100" dirty="0" smtClean="0">
                          <a:solidFill>
                            <a:schemeClr val="tx1"/>
                          </a:solidFill>
                          <a:effectLst/>
                          <a:latin typeface="HGPｺﾞｼｯｸE" pitchFamily="50" charset="-128"/>
                          <a:ea typeface="HGPｺﾞｼｯｸE" pitchFamily="50" charset="-128"/>
                          <a:cs typeface="Times New Roman"/>
                        </a:rPr>
                        <a:t>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b="1" kern="100" dirty="0" smtClean="0">
                          <a:solidFill>
                            <a:schemeClr val="tx1"/>
                          </a:solidFill>
                          <a:effectLst/>
                          <a:latin typeface="HGPｺﾞｼｯｸE" pitchFamily="50" charset="-128"/>
                          <a:ea typeface="HGPｺﾞｼｯｸE" pitchFamily="50" charset="-128"/>
                          <a:cs typeface="Times New Roman"/>
                        </a:rPr>
                        <a:t>23,785</a:t>
                      </a:r>
                      <a:r>
                        <a:rPr lang="ja-JP" altLang="en-US" sz="1200" b="1" kern="100" dirty="0" smtClean="0">
                          <a:solidFill>
                            <a:schemeClr val="tx1"/>
                          </a:solidFill>
                          <a:effectLst/>
                          <a:latin typeface="HGPｺﾞｼｯｸE" pitchFamily="50" charset="-128"/>
                          <a:ea typeface="HGPｺﾞｼｯｸE" pitchFamily="50" charset="-128"/>
                          <a:cs typeface="Times New Roman"/>
                        </a:rPr>
                        <a:t>人</a:t>
                      </a:r>
                      <a:endParaRPr lang="ja-JP" sz="1200" b="1"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b="1" kern="100" dirty="0" smtClean="0">
                          <a:solidFill>
                            <a:schemeClr val="tx1"/>
                          </a:solidFill>
                          <a:effectLst/>
                          <a:latin typeface="HGPｺﾞｼｯｸE" pitchFamily="50" charset="-128"/>
                          <a:ea typeface="HGPｺﾞｼｯｸE" pitchFamily="50" charset="-128"/>
                          <a:cs typeface="Times New Roman"/>
                        </a:rPr>
                        <a:t>110.6</a:t>
                      </a:r>
                      <a:endParaRPr lang="ja-JP" sz="1200" b="1"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174">
                <a:tc>
                  <a:txBody>
                    <a:bodyPr/>
                    <a:lstStyle/>
                    <a:p>
                      <a:pPr algn="just">
                        <a:lnSpc>
                          <a:spcPct val="100000"/>
                        </a:lnSpc>
                        <a:spcAft>
                          <a:spcPts val="0"/>
                        </a:spcAft>
                      </a:pPr>
                      <a:r>
                        <a:rPr lang="ja-JP" altLang="en-US" sz="1200" kern="100" dirty="0" smtClean="0">
                          <a:solidFill>
                            <a:schemeClr val="tx1"/>
                          </a:solidFill>
                          <a:effectLst/>
                          <a:latin typeface="HGPｺﾞｼｯｸE" pitchFamily="50" charset="-128"/>
                          <a:ea typeface="HGPｺﾞｼｯｸE" pitchFamily="50" charset="-128"/>
                          <a:cs typeface="Times New Roman"/>
                        </a:rPr>
                        <a:t>自主財源（収益）確保</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ja-JP" altLang="en-US" sz="1200" kern="100" dirty="0" smtClean="0">
                          <a:solidFill>
                            <a:schemeClr val="tx1"/>
                          </a:solidFill>
                          <a:effectLst/>
                          <a:latin typeface="HGPｺﾞｼｯｸE" pitchFamily="50" charset="-128"/>
                          <a:ea typeface="HGPｺﾞｼｯｸE" pitchFamily="50" charset="-128"/>
                          <a:cs typeface="Times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3,000</a:t>
                      </a:r>
                      <a:r>
                        <a:rPr lang="ja-JP" altLang="en-US" sz="1200" kern="100" dirty="0" smtClean="0">
                          <a:solidFill>
                            <a:schemeClr val="tx1"/>
                          </a:solidFill>
                          <a:effectLst/>
                          <a:latin typeface="HGPｺﾞｼｯｸE" pitchFamily="50" charset="-128"/>
                          <a:ea typeface="HGPｺﾞｼｯｸE" pitchFamily="50" charset="-128"/>
                          <a:cs typeface="Times New Roman"/>
                        </a:rPr>
                        <a:t>万円</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b="1" kern="100" dirty="0" smtClean="0">
                          <a:solidFill>
                            <a:schemeClr val="tx1"/>
                          </a:solidFill>
                          <a:effectLst/>
                          <a:latin typeface="HGPｺﾞｼｯｸE" pitchFamily="50" charset="-128"/>
                          <a:ea typeface="HGPｺﾞｼｯｸE" pitchFamily="50" charset="-128"/>
                          <a:cs typeface="Times New Roman"/>
                        </a:rPr>
                        <a:t>3,130</a:t>
                      </a:r>
                      <a:r>
                        <a:rPr lang="ja-JP" altLang="en-US" sz="1200" b="1" kern="100" dirty="0" smtClean="0">
                          <a:solidFill>
                            <a:schemeClr val="tx1"/>
                          </a:solidFill>
                          <a:effectLst/>
                          <a:latin typeface="HGPｺﾞｼｯｸE" pitchFamily="50" charset="-128"/>
                          <a:ea typeface="HGPｺﾞｼｯｸE" pitchFamily="50" charset="-128"/>
                          <a:cs typeface="Times New Roman"/>
                        </a:rPr>
                        <a:t>万円</a:t>
                      </a:r>
                      <a:endParaRPr lang="ja-JP" sz="1200" b="1"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b="1" kern="100" dirty="0" smtClean="0">
                          <a:solidFill>
                            <a:schemeClr val="tx1"/>
                          </a:solidFill>
                          <a:effectLst/>
                          <a:latin typeface="HGPｺﾞｼｯｸE" pitchFamily="50" charset="-128"/>
                          <a:ea typeface="HGPｺﾞｼｯｸE" pitchFamily="50" charset="-128"/>
                          <a:cs typeface="Times New Roman"/>
                        </a:rPr>
                        <a:t>104.3</a:t>
                      </a:r>
                      <a:endParaRPr lang="ja-JP" sz="1200" b="1"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8052455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216085" y="353631"/>
            <a:ext cx="8622000" cy="1995249"/>
          </a:xfrm>
          <a:prstGeom prst="roundRect">
            <a:avLst>
              <a:gd name="adj" fmla="val 519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府内市町村との連携、関西広域での連携</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地域別の観光宿泊数を見ると、全体の</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86</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％を占める大阪市内が</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突出。大阪府では</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、市町村</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・地域間の情報共有と事業連携を促進・</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強化するため、</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月に「おおさか都市魅力・観光ネットワーク会議</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」を設置。</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また、個性</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や強み</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を有する都市が集まる関西が一体となって国内外に魅力を発信するため、関西</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連合等において広域観光の取組みを推進。</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179512" y="2780929"/>
            <a:ext cx="5112568" cy="492443"/>
          </a:xfrm>
          <a:prstGeom prst="rect">
            <a:avLst/>
          </a:prstGeom>
        </p:spPr>
        <p:txBody>
          <a:bodyPr wrap="square">
            <a:spAutoFit/>
          </a:bodyPr>
          <a:lstStyle/>
          <a:p>
            <a:pPr marL="177800" indent="-177800"/>
            <a:r>
              <a:rPr lang="ja-JP" altLang="ja-JP" sz="1400" dirty="0" smtClean="0">
                <a:solidFill>
                  <a:prstClr val="black"/>
                </a:solidFill>
                <a:latin typeface="HGPｺﾞｼｯｸE" pitchFamily="50" charset="-128"/>
                <a:ea typeface="HGPｺﾞｼｯｸE" pitchFamily="50" charset="-128"/>
              </a:rPr>
              <a:t>■</a:t>
            </a:r>
            <a:r>
              <a:rPr lang="ja-JP" altLang="en-US" sz="1400" dirty="0" smtClean="0">
                <a:solidFill>
                  <a:prstClr val="black"/>
                </a:solidFill>
                <a:latin typeface="HGPｺﾞｼｯｸE" pitchFamily="50" charset="-128"/>
                <a:ea typeface="HGPｺﾞｼｯｸE" pitchFamily="50" charset="-128"/>
              </a:rPr>
              <a:t>地域別の観光宿泊数推移</a:t>
            </a:r>
            <a:r>
              <a:rPr lang="ja-JP" altLang="en-US" sz="1400" dirty="0">
                <a:solidFill>
                  <a:prstClr val="black"/>
                </a:solidFill>
                <a:latin typeface="HGPｺﾞｼｯｸE" pitchFamily="50" charset="-128"/>
                <a:ea typeface="HGPｺﾞｼｯｸE" pitchFamily="50" charset="-128"/>
              </a:rPr>
              <a:t>　</a:t>
            </a:r>
            <a:r>
              <a:rPr lang="ja-JP" altLang="en-US" sz="1400" dirty="0" smtClean="0">
                <a:solidFill>
                  <a:prstClr val="black"/>
                </a:solidFill>
                <a:latin typeface="HGPｺﾞｼｯｸE" pitchFamily="50" charset="-128"/>
                <a:ea typeface="HGPｺﾞｼｯｸE" pitchFamily="50" charset="-128"/>
              </a:rPr>
              <a:t>（</a:t>
            </a:r>
            <a:r>
              <a:rPr lang="en-US" altLang="ja-JP" sz="1400" dirty="0" smtClean="0">
                <a:solidFill>
                  <a:prstClr val="black"/>
                </a:solidFill>
                <a:latin typeface="HGPｺﾞｼｯｸE" pitchFamily="50" charset="-128"/>
                <a:ea typeface="HGPｺﾞｼｯｸE" pitchFamily="50" charset="-128"/>
              </a:rPr>
              <a:t>H23</a:t>
            </a:r>
            <a:r>
              <a:rPr lang="ja-JP" altLang="en-US" sz="1400" dirty="0" smtClean="0">
                <a:solidFill>
                  <a:prstClr val="black"/>
                </a:solidFill>
                <a:latin typeface="HGPｺﾞｼｯｸE" pitchFamily="50" charset="-128"/>
                <a:ea typeface="HGPｺﾞｼｯｸE" pitchFamily="50" charset="-128"/>
              </a:rPr>
              <a:t>大阪府観光統計調査）</a:t>
            </a:r>
            <a:endParaRPr lang="zh-TW" altLang="en-US" sz="1400" dirty="0">
              <a:solidFill>
                <a:prstClr val="black"/>
              </a:solidFill>
              <a:latin typeface="HGPｺﾞｼｯｸE" pitchFamily="50" charset="-128"/>
              <a:ea typeface="HGPｺﾞｼｯｸE" pitchFamily="50" charset="-128"/>
            </a:endParaRPr>
          </a:p>
          <a:p>
            <a:pPr marL="177800" indent="-177800"/>
            <a:endParaRPr lang="ja-JP" altLang="en-US" sz="1200" dirty="0">
              <a:solidFill>
                <a:prstClr val="black"/>
              </a:solidFill>
              <a:latin typeface="HGPｺﾞｼｯｸE" pitchFamily="50" charset="-128"/>
              <a:ea typeface="HGPｺﾞｼｯｸE" pitchFamily="50" charset="-128"/>
            </a:endParaRPr>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3068960"/>
            <a:ext cx="4176463" cy="265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正方形/長方形 6"/>
          <p:cNvSpPr/>
          <p:nvPr/>
        </p:nvSpPr>
        <p:spPr>
          <a:xfrm>
            <a:off x="4860032" y="2780928"/>
            <a:ext cx="3851859" cy="307777"/>
          </a:xfrm>
          <a:prstGeom prst="rect">
            <a:avLst/>
          </a:prstGeom>
        </p:spPr>
        <p:txBody>
          <a:bodyPr wrap="square">
            <a:spAutoFit/>
          </a:bodyPr>
          <a:lstStyle/>
          <a:p>
            <a:pPr marL="177800" indent="-177800"/>
            <a:r>
              <a:rPr lang="ja-JP" altLang="ja-JP" sz="1400" dirty="0" smtClean="0">
                <a:solidFill>
                  <a:prstClr val="black"/>
                </a:solidFill>
                <a:latin typeface="HGPｺﾞｼｯｸE" pitchFamily="50" charset="-128"/>
                <a:ea typeface="HGPｺﾞｼｯｸE" pitchFamily="50" charset="-128"/>
              </a:rPr>
              <a:t>■</a:t>
            </a:r>
            <a:r>
              <a:rPr lang="ja-JP" altLang="en-US" sz="1400" dirty="0" smtClean="0">
                <a:solidFill>
                  <a:prstClr val="black"/>
                </a:solidFill>
                <a:latin typeface="HGPｺﾞｼｯｸE" pitchFamily="50" charset="-128"/>
                <a:ea typeface="HGPｺﾞｼｯｸE" pitchFamily="50" charset="-128"/>
              </a:rPr>
              <a:t>関西広域連合</a:t>
            </a:r>
            <a:r>
              <a:rPr lang="ja-JP" altLang="en-US" sz="1400" dirty="0">
                <a:solidFill>
                  <a:prstClr val="black"/>
                </a:solidFill>
                <a:latin typeface="HGPｺﾞｼｯｸE" pitchFamily="50" charset="-128"/>
                <a:ea typeface="HGPｺﾞｼｯｸE" pitchFamily="50" charset="-128"/>
              </a:rPr>
              <a:t>に</a:t>
            </a:r>
            <a:r>
              <a:rPr lang="ja-JP" altLang="en-US" sz="1400" dirty="0" smtClean="0">
                <a:solidFill>
                  <a:prstClr val="black"/>
                </a:solidFill>
                <a:latin typeface="HGPｺﾞｼｯｸE" pitchFamily="50" charset="-128"/>
                <a:ea typeface="HGPｺﾞｼｯｸE" pitchFamily="50" charset="-128"/>
              </a:rPr>
              <a:t>おける観光集客の取組み</a:t>
            </a:r>
            <a:endParaRPr lang="zh-TW" altLang="en-US" sz="1400" dirty="0">
              <a:solidFill>
                <a:prstClr val="black"/>
              </a:solidFill>
              <a:latin typeface="HGPｺﾞｼｯｸE" pitchFamily="50" charset="-128"/>
              <a:ea typeface="HGPｺﾞｼｯｸE"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463914407"/>
              </p:ext>
            </p:extLst>
          </p:nvPr>
        </p:nvGraphicFramePr>
        <p:xfrm>
          <a:off x="4981682" y="3270072"/>
          <a:ext cx="3941480" cy="2247900"/>
        </p:xfrm>
        <a:graphic>
          <a:graphicData uri="http://schemas.openxmlformats.org/drawingml/2006/table">
            <a:tbl>
              <a:tblPr/>
              <a:tblGrid>
                <a:gridCol w="3941480"/>
              </a:tblGrid>
              <a:tr h="2247900">
                <a:tc>
                  <a:txBody>
                    <a:bodyPr/>
                    <a:lstStyle/>
                    <a:p>
                      <a:pPr algn="l"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○関西の豊富な魅力の情報発信</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KANSAI</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国際観光</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YEAR]</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の実施</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○「関西観光・文化振興計画」の策定</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○広域観光ルートの設定</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○海外観光プロモーションの実施</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○名誉観光大使「</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KANSAI</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観光大使」</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○関西全域を対象とする観光統計調査</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○関西全域を対象とする観光案内表示の基準統一</a:t>
                      </a:r>
                    </a:p>
                  </a:txBody>
                  <a:tcPr marL="9525" marR="9525" marT="9525" marB="0">
                    <a:lnL>
                      <a:noFill/>
                    </a:lnL>
                    <a:lnR>
                      <a:noFill/>
                    </a:lnR>
                    <a:lnT>
                      <a:noFill/>
                    </a:lnT>
                    <a:lnB>
                      <a:noFill/>
                    </a:lnB>
                  </a:tcPr>
                </a:tc>
              </a:tr>
            </a:tbl>
          </a:graphicData>
        </a:graphic>
      </p:graphicFrame>
      <p:sp>
        <p:nvSpPr>
          <p:cNvPr id="12" name="テキスト ボックス 11"/>
          <p:cNvSpPr txBox="1"/>
          <p:nvPr/>
        </p:nvSpPr>
        <p:spPr>
          <a:xfrm>
            <a:off x="8803486" y="6608385"/>
            <a:ext cx="37702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29</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885301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14400" y="44624"/>
            <a:ext cx="8922095" cy="2945368"/>
          </a:xfrm>
          <a:prstGeom prst="roundRect">
            <a:avLst>
              <a:gd name="adj" fmla="val 541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東京五輪のインパクト</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年には東京五輪の開催が決定。</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過去の五輪でも、外国人旅行者が大きく増加する</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傾向。</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2020</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年は日本が世界から注目され、大阪にとっても国際社会の中で</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の存在感を</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高める好機。東京</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五輪の効果が日本全国に波及するよう、</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年秋以降に日本の伝統や文化芸術活動の特性を生かした文化プログラムが実施される予定。</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東京一極集中がさらに進み、大阪が埋没することのないよう、</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年に先立つ様々なイベントも活用しながら大阪の都市魅力を一層高め、さらなる観光集客につなげていく必要がある。</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5596700" y="2977207"/>
            <a:ext cx="3563888" cy="307777"/>
          </a:xfrm>
          <a:prstGeom prst="rect">
            <a:avLst/>
          </a:prstGeom>
        </p:spPr>
        <p:txBody>
          <a:bodyPr wrap="square">
            <a:spAutoFit/>
          </a:bodyPr>
          <a:lstStyle/>
          <a:p>
            <a:pPr marL="177800" indent="-177800"/>
            <a:r>
              <a:rPr lang="ja-JP" altLang="ja-JP" sz="1400" dirty="0" smtClean="0">
                <a:latin typeface="HGPｺﾞｼｯｸE" pitchFamily="50" charset="-128"/>
                <a:ea typeface="HGPｺﾞｼｯｸE" pitchFamily="50" charset="-128"/>
              </a:rPr>
              <a:t>■</a:t>
            </a:r>
            <a:r>
              <a:rPr lang="en-US" altLang="ja-JP" sz="1400" dirty="0" smtClean="0">
                <a:latin typeface="HGPｺﾞｼｯｸE" pitchFamily="50" charset="-128"/>
                <a:ea typeface="HGPｺﾞｼｯｸE" pitchFamily="50" charset="-128"/>
              </a:rPr>
              <a:t>2020</a:t>
            </a:r>
            <a:r>
              <a:rPr lang="ja-JP" altLang="en-US" sz="1400" dirty="0" smtClean="0">
                <a:latin typeface="HGPｺﾞｼｯｸE" pitchFamily="50" charset="-128"/>
                <a:ea typeface="HGPｺﾞｼｯｸE" pitchFamily="50" charset="-128"/>
              </a:rPr>
              <a:t>年</a:t>
            </a:r>
            <a:r>
              <a:rPr lang="ja-JP" altLang="en-US" sz="1400" dirty="0">
                <a:latin typeface="HGPｺﾞｼｯｸE" pitchFamily="50" charset="-128"/>
                <a:ea typeface="HGPｺﾞｼｯｸE" pitchFamily="50" charset="-128"/>
              </a:rPr>
              <a:t>まで</a:t>
            </a:r>
            <a:r>
              <a:rPr lang="ja-JP" altLang="en-US" sz="1400" dirty="0" smtClean="0">
                <a:latin typeface="HGPｺﾞｼｯｸE" pitchFamily="50" charset="-128"/>
                <a:ea typeface="HGPｺﾞｼｯｸE" pitchFamily="50" charset="-128"/>
              </a:rPr>
              <a:t>の大阪・関西の主要な出来事</a:t>
            </a:r>
            <a:endParaRPr lang="ja-JP" altLang="en-US" sz="1200" dirty="0">
              <a:latin typeface="HGPｺﾞｼｯｸE" pitchFamily="50" charset="-128"/>
              <a:ea typeface="HGPｺﾞｼｯｸE"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364631121"/>
              </p:ext>
            </p:extLst>
          </p:nvPr>
        </p:nvGraphicFramePr>
        <p:xfrm>
          <a:off x="5772372" y="3298004"/>
          <a:ext cx="3336132" cy="3523627"/>
        </p:xfrm>
        <a:graphic>
          <a:graphicData uri="http://schemas.openxmlformats.org/drawingml/2006/table">
            <a:tbl>
              <a:tblPr firstRow="1" firstCol="1" bandRow="1">
                <a:tableStyleId>{5940675A-B579-460E-94D1-54222C63F5DA}</a:tableStyleId>
              </a:tblPr>
              <a:tblGrid>
                <a:gridCol w="548248"/>
                <a:gridCol w="2787884"/>
              </a:tblGrid>
              <a:tr h="526546">
                <a:tc>
                  <a:txBody>
                    <a:bodyPr/>
                    <a:lstStyle/>
                    <a:p>
                      <a:pPr algn="ctr">
                        <a:lnSpc>
                          <a:spcPts val="1700"/>
                        </a:lnSpc>
                        <a:spcAft>
                          <a:spcPts val="0"/>
                        </a:spcAft>
                      </a:pPr>
                      <a:r>
                        <a:rPr lang="en-US" altLang="ja-JP" sz="12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2014</a:t>
                      </a:r>
                      <a:endParaRPr lang="ja-JP" sz="12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l">
                        <a:lnSpc>
                          <a:spcPts val="1700"/>
                        </a:lnSpc>
                        <a:spcAft>
                          <a:spcPts val="0"/>
                        </a:spcAft>
                      </a:pPr>
                      <a:r>
                        <a:rPr lang="ja-JP" altLang="en-US" sz="12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USJ</a:t>
                      </a:r>
                      <a:r>
                        <a:rPr lang="ja-JP" altLang="en-US" sz="12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にハリーポッターをテーマと</a:t>
                      </a:r>
                      <a:endParaRPr lang="en-US" altLang="ja-JP" sz="12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l">
                        <a:lnSpc>
                          <a:spcPts val="1700"/>
                        </a:lnSpc>
                        <a:spcAft>
                          <a:spcPts val="0"/>
                        </a:spcAft>
                      </a:pPr>
                      <a:r>
                        <a:rPr lang="ja-JP" altLang="en-US" sz="12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したエリア開設</a:t>
                      </a:r>
                      <a:endParaRPr lang="ja-JP" sz="12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r>
              <a:tr h="960285">
                <a:tc>
                  <a:txBody>
                    <a:bodyPr/>
                    <a:lstStyle/>
                    <a:p>
                      <a:pPr algn="ctr">
                        <a:lnSpc>
                          <a:spcPts val="1700"/>
                        </a:lnSpc>
                        <a:spcAft>
                          <a:spcPts val="0"/>
                        </a:spcAft>
                      </a:pPr>
                      <a:r>
                        <a:rPr lang="en-US" altLang="ja-JP" sz="12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2015</a:t>
                      </a:r>
                      <a:endParaRPr lang="ja-JP" sz="12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l">
                        <a:lnSpc>
                          <a:spcPts val="1700"/>
                        </a:lnSpc>
                        <a:spcAft>
                          <a:spcPts val="0"/>
                        </a:spcAft>
                      </a:pPr>
                      <a:r>
                        <a:rPr lang="ja-JP" altLang="en-US" sz="12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・シンボルイヤーの実施</a:t>
                      </a:r>
                      <a:endParaRPr lang="en-US" altLang="ja-JP" sz="12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l">
                        <a:lnSpc>
                          <a:spcPts val="1700"/>
                        </a:lnSpc>
                        <a:spcAft>
                          <a:spcPts val="0"/>
                        </a:spcAft>
                      </a:pPr>
                      <a:r>
                        <a:rPr lang="ja-JP" altLang="en-US" sz="1200" kern="100" baseline="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（大坂の陣４００年プロジェクト等）</a:t>
                      </a:r>
                      <a:endParaRPr lang="en-US" altLang="ja-JP" sz="12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l">
                        <a:lnSpc>
                          <a:spcPts val="1700"/>
                        </a:lnSpc>
                        <a:spcAft>
                          <a:spcPts val="0"/>
                        </a:spcAft>
                      </a:pPr>
                      <a:r>
                        <a:rPr lang="ja-JP" altLang="en-US" sz="12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・万博公園南側ゾーン大規模複合施</a:t>
                      </a:r>
                      <a:endParaRPr lang="en-US" altLang="ja-JP" sz="12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l">
                        <a:lnSpc>
                          <a:spcPts val="1700"/>
                        </a:lnSpc>
                        <a:spcAft>
                          <a:spcPts val="0"/>
                        </a:spcAft>
                      </a:pPr>
                      <a:r>
                        <a:rPr lang="ja-JP" altLang="en-US" sz="12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設オープン</a:t>
                      </a:r>
                      <a:endParaRPr lang="ja-JP" sz="12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r>
              <a:tr h="381151">
                <a:tc>
                  <a:txBody>
                    <a:bodyPr/>
                    <a:lstStyle/>
                    <a:p>
                      <a:pPr algn="ctr">
                        <a:lnSpc>
                          <a:spcPts val="1700"/>
                        </a:lnSpc>
                        <a:spcAft>
                          <a:spcPts val="0"/>
                        </a:spcAft>
                      </a:pPr>
                      <a:r>
                        <a:rPr lang="en-US" altLang="ja-JP" sz="12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2016</a:t>
                      </a:r>
                      <a:endParaRPr lang="ja-JP" sz="12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l">
                        <a:lnSpc>
                          <a:spcPts val="1700"/>
                        </a:lnSpc>
                        <a:spcAft>
                          <a:spcPts val="0"/>
                        </a:spcAft>
                      </a:pPr>
                      <a:r>
                        <a:rPr lang="ja-JP" altLang="en-US" sz="1200" b="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b="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NHK</a:t>
                      </a:r>
                      <a:r>
                        <a:rPr lang="ja-JP" altLang="en-US" sz="1200" b="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大河ドラマ「真田丸」</a:t>
                      </a:r>
                      <a:endParaRPr lang="en-US" altLang="ja-JP" sz="1200" b="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l">
                        <a:lnSpc>
                          <a:spcPts val="1700"/>
                        </a:lnSpc>
                        <a:spcAft>
                          <a:spcPts val="0"/>
                        </a:spcAft>
                      </a:pPr>
                      <a:r>
                        <a:rPr lang="ja-JP" altLang="en-US" sz="1200" b="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（ﾘｵﾃﾞｼﾞｬﾈｲﾛ（ﾌﾞﾗｼﾞﾙ）五輪）</a:t>
                      </a:r>
                      <a:endParaRPr lang="ja-JP" sz="1200" b="1"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r>
              <a:tr h="492728">
                <a:tc>
                  <a:txBody>
                    <a:bodyPr/>
                    <a:lstStyle/>
                    <a:p>
                      <a:pPr algn="ctr">
                        <a:lnSpc>
                          <a:spcPts val="1700"/>
                        </a:lnSpc>
                        <a:spcAft>
                          <a:spcPts val="0"/>
                        </a:spcAft>
                      </a:pPr>
                      <a:r>
                        <a:rPr lang="en-US" altLang="ja-JP" sz="12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2017</a:t>
                      </a:r>
                      <a:endParaRPr lang="ja-JP" sz="12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l">
                        <a:lnSpc>
                          <a:spcPts val="1700"/>
                        </a:lnSpc>
                        <a:spcAft>
                          <a:spcPts val="0"/>
                        </a:spcAft>
                      </a:pPr>
                      <a:r>
                        <a:rPr lang="ja-JP" altLang="en-US" sz="1200" b="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・百舌鳥・古市古墳群世界文化遺産</a:t>
                      </a:r>
                      <a:endParaRPr lang="en-US" altLang="ja-JP" sz="1200" b="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l">
                        <a:lnSpc>
                          <a:spcPts val="1700"/>
                        </a:lnSpc>
                        <a:spcAft>
                          <a:spcPts val="0"/>
                        </a:spcAft>
                      </a:pPr>
                      <a:r>
                        <a:rPr lang="ja-JP" altLang="en-US" sz="1200" b="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登録（目標）</a:t>
                      </a:r>
                      <a:endParaRPr lang="ja-JP" sz="1200" b="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r>
              <a:tr h="370756">
                <a:tc>
                  <a:txBody>
                    <a:bodyPr/>
                    <a:lstStyle/>
                    <a:p>
                      <a:pPr algn="ctr">
                        <a:lnSpc>
                          <a:spcPts val="1700"/>
                        </a:lnSpc>
                        <a:spcAft>
                          <a:spcPts val="0"/>
                        </a:spcAft>
                      </a:pPr>
                      <a:r>
                        <a:rPr lang="en-US" altLang="ja-JP" sz="12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2018</a:t>
                      </a:r>
                      <a:endParaRPr lang="ja-JP" sz="12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l">
                        <a:lnSpc>
                          <a:spcPts val="1700"/>
                        </a:lnSpc>
                        <a:spcAft>
                          <a:spcPts val="0"/>
                        </a:spcAft>
                      </a:pPr>
                      <a:r>
                        <a:rPr lang="ja-JP" altLang="en-US" sz="1200" b="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（平昌（韓国）五輪）</a:t>
                      </a:r>
                      <a:endParaRPr lang="ja-JP" sz="1200" b="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r>
              <a:tr h="370756">
                <a:tc>
                  <a:txBody>
                    <a:bodyPr/>
                    <a:lstStyle/>
                    <a:p>
                      <a:pPr algn="ctr">
                        <a:lnSpc>
                          <a:spcPts val="1700"/>
                        </a:lnSpc>
                        <a:spcAft>
                          <a:spcPts val="0"/>
                        </a:spcAft>
                      </a:pPr>
                      <a:r>
                        <a:rPr lang="en-US" altLang="ja-JP" sz="12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2019</a:t>
                      </a:r>
                      <a:endParaRPr lang="ja-JP" sz="12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l">
                        <a:lnSpc>
                          <a:spcPts val="1700"/>
                        </a:lnSpc>
                        <a:spcAft>
                          <a:spcPts val="0"/>
                        </a:spcAft>
                      </a:pPr>
                      <a:r>
                        <a:rPr lang="ja-JP" altLang="en-US" sz="1200" b="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・ラグビーワールドカップ日本開催</a:t>
                      </a:r>
                      <a:endParaRPr lang="ja-JP" sz="1200" b="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r>
              <a:tr h="370756">
                <a:tc>
                  <a:txBody>
                    <a:bodyPr/>
                    <a:lstStyle/>
                    <a:p>
                      <a:pPr algn="ctr">
                        <a:lnSpc>
                          <a:spcPts val="1700"/>
                        </a:lnSpc>
                        <a:spcAft>
                          <a:spcPts val="0"/>
                        </a:spcAft>
                      </a:pPr>
                      <a:r>
                        <a:rPr lang="en-US" altLang="ja-JP" sz="1200" b="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2020</a:t>
                      </a:r>
                      <a:endParaRPr lang="ja-JP" sz="1200" b="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l">
                        <a:lnSpc>
                          <a:spcPts val="1700"/>
                        </a:lnSpc>
                        <a:spcAft>
                          <a:spcPts val="0"/>
                        </a:spcAft>
                      </a:pPr>
                      <a:r>
                        <a:rPr lang="ja-JP" altLang="en-US" sz="1200" b="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（東京五輪・大阪万博</a:t>
                      </a:r>
                      <a:r>
                        <a:rPr lang="en-US" altLang="ja-JP" sz="1200" b="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50</a:t>
                      </a:r>
                      <a:r>
                        <a:rPr lang="ja-JP" altLang="en-US" sz="1200" b="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周年）</a:t>
                      </a:r>
                      <a:endParaRPr lang="ja-JP" sz="1200" b="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r>
            </a:tbl>
          </a:graphicData>
        </a:graphic>
      </p:graphicFrame>
      <p:sp>
        <p:nvSpPr>
          <p:cNvPr id="12" name="正方形/長方形 11"/>
          <p:cNvSpPr/>
          <p:nvPr/>
        </p:nvSpPr>
        <p:spPr>
          <a:xfrm>
            <a:off x="114400" y="3023517"/>
            <a:ext cx="4745632" cy="492443"/>
          </a:xfrm>
          <a:prstGeom prst="rect">
            <a:avLst/>
          </a:prstGeom>
          <a:solidFill>
            <a:schemeClr val="bg1"/>
          </a:solidFill>
        </p:spPr>
        <p:txBody>
          <a:bodyPr wrap="square">
            <a:spAutoFit/>
          </a:bodyPr>
          <a:lstStyle/>
          <a:p>
            <a:pPr marL="177800" indent="-177800"/>
            <a:r>
              <a:rPr lang="ja-JP" altLang="ja-JP" sz="1400" dirty="0" smtClean="0">
                <a:latin typeface="HGPｺﾞｼｯｸE" pitchFamily="50" charset="-128"/>
                <a:ea typeface="HGPｺﾞｼｯｸE" pitchFamily="50" charset="-128"/>
              </a:rPr>
              <a:t>■</a:t>
            </a:r>
            <a:r>
              <a:rPr lang="ja-JP" altLang="en-US" sz="1400" dirty="0" smtClean="0">
                <a:latin typeface="HGPｺﾞｼｯｸE" pitchFamily="50" charset="-128"/>
                <a:ea typeface="HGPｺﾞｼｯｸE" pitchFamily="50" charset="-128"/>
              </a:rPr>
              <a:t>国の五輪文化プログラム</a:t>
            </a:r>
            <a:r>
              <a:rPr lang="en-US" altLang="ja-JP" sz="1400" dirty="0" smtClean="0">
                <a:latin typeface="HGPｺﾞｼｯｸE" pitchFamily="50" charset="-128"/>
                <a:ea typeface="HGPｺﾞｼｯｸE" pitchFamily="50" charset="-128"/>
              </a:rPr>
              <a:t>2020</a:t>
            </a:r>
            <a:r>
              <a:rPr lang="ja-JP" altLang="en-US" sz="1400" dirty="0" smtClean="0">
                <a:latin typeface="HGPｺﾞｼｯｸE" pitchFamily="50" charset="-128"/>
                <a:ea typeface="HGPｺﾞｼｯｸE" pitchFamily="50" charset="-128"/>
              </a:rPr>
              <a:t>年までの流れ（イメージ）</a:t>
            </a:r>
            <a:endParaRPr lang="en-US" altLang="ja-JP" sz="1400" dirty="0" smtClean="0">
              <a:latin typeface="HGPｺﾞｼｯｸE" pitchFamily="50" charset="-128"/>
              <a:ea typeface="HGPｺﾞｼｯｸE" pitchFamily="50" charset="-128"/>
            </a:endParaRPr>
          </a:p>
          <a:p>
            <a:pPr marL="177800" indent="-177800"/>
            <a:r>
              <a:rPr lang="ja-JP" altLang="en-US" sz="1200" dirty="0" smtClean="0">
                <a:latin typeface="HGPｺﾞｼｯｸE" pitchFamily="50" charset="-128"/>
                <a:ea typeface="HGPｺﾞｼｯｸE" pitchFamily="50" charset="-128"/>
              </a:rPr>
              <a:t>（出典：文化庁「文化芸術立国中期プラン　</a:t>
            </a:r>
            <a:r>
              <a:rPr lang="en-US" altLang="ja-JP" sz="1200" dirty="0" smtClean="0">
                <a:latin typeface="HGPｺﾞｼｯｸE" pitchFamily="50" charset="-128"/>
                <a:ea typeface="HGPｺﾞｼｯｸE" pitchFamily="50" charset="-128"/>
              </a:rPr>
              <a:t>H26.3</a:t>
            </a:r>
            <a:r>
              <a:rPr lang="ja-JP" altLang="en-US" sz="1200" dirty="0" smtClean="0">
                <a:latin typeface="HGPｺﾞｼｯｸE" pitchFamily="50" charset="-128"/>
                <a:ea typeface="HGPｺﾞｼｯｸE" pitchFamily="50" charset="-128"/>
              </a:rPr>
              <a:t>」）</a:t>
            </a:r>
            <a:endParaRPr lang="ja-JP" altLang="en-US" sz="1100" dirty="0">
              <a:latin typeface="HGPｺﾞｼｯｸE" pitchFamily="50" charset="-128"/>
              <a:ea typeface="HGPｺﾞｼｯｸE" pitchFamily="50" charset="-128"/>
            </a:endParaRPr>
          </a:p>
        </p:txBody>
      </p:sp>
      <p:pic>
        <p:nvPicPr>
          <p:cNvPr id="13" name="図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95" y="3515960"/>
            <a:ext cx="5610637" cy="3331007"/>
          </a:xfrm>
          <a:prstGeom prst="rect">
            <a:avLst/>
          </a:prstGeom>
        </p:spPr>
      </p:pic>
    </p:spTree>
    <p:extLst>
      <p:ext uri="{BB962C8B-B14F-4D97-AF65-F5344CB8AC3E}">
        <p14:creationId xmlns:p14="http://schemas.microsoft.com/office/powerpoint/2010/main" val="33994455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288000" y="1052736"/>
            <a:ext cx="8621827" cy="5178147"/>
          </a:xfrm>
          <a:prstGeom prst="roundRect">
            <a:avLst>
              <a:gd name="adj" fmla="val 541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景気全体の動きをみると、大阪・近畿ともに、</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直近で</a:t>
            </a:r>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基調</a:t>
            </a:r>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としては緩やかに回復しており、</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長期的には</a:t>
            </a:r>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、緩やかな回復</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傾向にある。</a:t>
            </a: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lang="ja-JP"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月に起こった東日本大震災の影響はさほど大きくなかったものの、年央以降の円高や欧州危機を発端とする海外</a:t>
            </a:r>
            <a:r>
              <a:rPr lang="ja-JP"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経済停滞</a:t>
            </a:r>
            <a:r>
              <a:rPr lang="ja-JP"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の影響により、景気は減速傾向になった。また、震災の復興需要は、大阪・近畿にはさほどプラスの影響は</a:t>
            </a:r>
            <a:r>
              <a:rPr lang="ja-JP"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無</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かった。</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lang="ja-JP"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年：米国経済の持ち直しや、中国の内需による下支えなどで、</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月以降は外需に一部持ち直しの動きもみられたが、</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全国よりもその動きは弱かった。</a:t>
            </a:r>
            <a:r>
              <a:rPr lang="ja-JP"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欧州危機の再燃や</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それに伴う中国経済の減速、日</a:t>
            </a:r>
            <a:r>
              <a:rPr lang="ja-JP"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中関係の悪化等を背景に、</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ja-JP"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月以降再び減速。</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：アベノミクス</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の下での円安への動きを背景とした株価上昇や景気回復期待から上向きとなった個人消費にけん引され、持ち直しが鮮明になった。それに続いて</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、消費増税を</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控えた駆け込み需要などにより内需が活性化し、景気の持ち直しが持続した</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。雇用も堅調に推移している。外需は海外経済の緩やかな回復や円安</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よる輸出の増加傾向が続いた。</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年：個人消費を中心に、消費増税前の駆け込み需要がみられ、生産にも波及した。消費増税後の反動減はみられたが、基調としては緩やかに</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回復。今後は</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消費増税後</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反動減、</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海外</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経済の動向等</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に注意</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が必要</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endParaRPr lang="en-US" altLang="ja-JP"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実質</a:t>
            </a:r>
            <a:r>
              <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GRP</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成長率をみると、</a:t>
            </a:r>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過去</a:t>
            </a:r>
            <a:r>
              <a:rPr lang="en-US" altLang="ja-JP"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平均は▲</a:t>
            </a:r>
            <a:r>
              <a:rPr lang="en-US" altLang="ja-JP"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0.00</a:t>
            </a:r>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景気動向指数（</a:t>
            </a:r>
            <a:r>
              <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CI</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kern="100" baseline="30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の年度平均値</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上昇傾向にある。</a:t>
            </a:r>
            <a:endPar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28240" y="652626"/>
            <a:ext cx="1467068" cy="400110"/>
          </a:xfrm>
          <a:prstGeom prst="rect">
            <a:avLst/>
          </a:prstGeom>
        </p:spPr>
        <p:txBody>
          <a:bodyPr wrap="none">
            <a:spAutoFit/>
          </a:bodyPr>
          <a:lstStyle/>
          <a:p>
            <a:pPr marL="271463" indent="-271463" algn="just"/>
            <a:r>
              <a:rPr kumimoji="0" lang="en-US"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景気動向</a:t>
            </a:r>
            <a:r>
              <a:rPr kumimoji="0" lang="en-US"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8" name="テキスト ボックス 7"/>
          <p:cNvSpPr txBox="1"/>
          <p:nvPr/>
        </p:nvSpPr>
        <p:spPr>
          <a:xfrm>
            <a:off x="288000" y="136735"/>
            <a:ext cx="5976664" cy="400110"/>
          </a:xfrm>
          <a:prstGeom prst="rect">
            <a:avLst/>
          </a:prstGeom>
          <a:noFill/>
        </p:spPr>
        <p:txBody>
          <a:bodyPr wrap="square" rtlCol="0">
            <a:spAutoFit/>
          </a:bodyPr>
          <a:lstStyle/>
          <a:p>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経　済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現状</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分析①</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 name="直線コネクタ 9"/>
          <p:cNvCxnSpPr/>
          <p:nvPr/>
        </p:nvCxnSpPr>
        <p:spPr>
          <a:xfrm>
            <a:off x="251520" y="620688"/>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288000" y="6262581"/>
            <a:ext cx="8621827" cy="646331"/>
          </a:xfrm>
          <a:prstGeom prst="rect">
            <a:avLst/>
          </a:prstGeom>
        </p:spPr>
        <p:txBody>
          <a:bodyPr wrap="square">
            <a:spAutoFit/>
          </a:bodyPr>
          <a:lstStyle/>
          <a:p>
            <a:pPr marL="95250" indent="-95250"/>
            <a:r>
              <a:rPr lang="en-US" altLang="ja-JP" sz="1200" dirty="0">
                <a:solidFill>
                  <a:prstClr val="black"/>
                </a:solidFill>
                <a:latin typeface="ＭＳ Ｐ明朝" pitchFamily="18" charset="-128"/>
                <a:ea typeface="ＭＳ Ｐ明朝" pitchFamily="18" charset="-128"/>
              </a:rPr>
              <a:t>※</a:t>
            </a:r>
            <a:r>
              <a:rPr lang="ja-JP" altLang="ja-JP" sz="1200" dirty="0">
                <a:solidFill>
                  <a:prstClr val="black"/>
                </a:solidFill>
                <a:latin typeface="ＭＳ Ｐ明朝" pitchFamily="18" charset="-128"/>
                <a:ea typeface="ＭＳ Ｐ明朝" pitchFamily="18" charset="-128"/>
              </a:rPr>
              <a:t>大阪府景気動向指数（</a:t>
            </a:r>
            <a:r>
              <a:rPr lang="en-US" altLang="ja-JP" sz="1200" dirty="0">
                <a:solidFill>
                  <a:prstClr val="black"/>
                </a:solidFill>
                <a:latin typeface="ＭＳ Ｐ明朝" pitchFamily="18" charset="-128"/>
                <a:ea typeface="ＭＳ Ｐ明朝" pitchFamily="18" charset="-128"/>
              </a:rPr>
              <a:t>CI</a:t>
            </a:r>
            <a:r>
              <a:rPr lang="ja-JP" altLang="ja-JP" sz="1200" dirty="0">
                <a:solidFill>
                  <a:prstClr val="black"/>
                </a:solidFill>
                <a:latin typeface="ＭＳ Ｐ明朝" pitchFamily="18" charset="-128"/>
                <a:ea typeface="ＭＳ Ｐ明朝" pitchFamily="18" charset="-128"/>
              </a:rPr>
              <a:t>）</a:t>
            </a:r>
            <a:r>
              <a:rPr lang="en-US" altLang="ja-JP" sz="1200" dirty="0">
                <a:solidFill>
                  <a:prstClr val="black"/>
                </a:solidFill>
                <a:latin typeface="ＭＳ Ｐ明朝" pitchFamily="18" charset="-128"/>
                <a:ea typeface="ＭＳ Ｐ明朝" pitchFamily="18" charset="-128"/>
              </a:rPr>
              <a:t>:</a:t>
            </a:r>
            <a:r>
              <a:rPr lang="ja-JP" altLang="ja-JP" sz="1200" dirty="0">
                <a:solidFill>
                  <a:prstClr val="black"/>
                </a:solidFill>
                <a:latin typeface="ＭＳ Ｐ明朝" pitchFamily="18" charset="-128"/>
                <a:ea typeface="ＭＳ Ｐ明朝" pitchFamily="18" charset="-128"/>
              </a:rPr>
              <a:t>経済活動を代表するいくつかの指標のうち、景気の変動を表す指標を選び出し、一定の計算を経ることで、景気を数値として表したもの。大阪府では、大阪産業経済リサーチセンターが作成。基準時点（</a:t>
            </a:r>
            <a:r>
              <a:rPr lang="en-US" altLang="ja-JP" sz="1200" dirty="0">
                <a:solidFill>
                  <a:prstClr val="black"/>
                </a:solidFill>
                <a:latin typeface="ＭＳ Ｐ明朝" pitchFamily="18" charset="-128"/>
                <a:ea typeface="ＭＳ Ｐ明朝" pitchFamily="18" charset="-128"/>
              </a:rPr>
              <a:t>H17</a:t>
            </a:r>
            <a:r>
              <a:rPr lang="ja-JP" altLang="ja-JP" sz="1200" dirty="0">
                <a:solidFill>
                  <a:prstClr val="black"/>
                </a:solidFill>
                <a:latin typeface="ＭＳ Ｐ明朝" pitchFamily="18" charset="-128"/>
                <a:ea typeface="ＭＳ Ｐ明朝" pitchFamily="18" charset="-128"/>
              </a:rPr>
              <a:t>年）を</a:t>
            </a:r>
            <a:r>
              <a:rPr lang="en-US" altLang="ja-JP" sz="1200" dirty="0">
                <a:solidFill>
                  <a:prstClr val="black"/>
                </a:solidFill>
                <a:latin typeface="ＭＳ Ｐ明朝" pitchFamily="18" charset="-128"/>
                <a:ea typeface="ＭＳ Ｐ明朝" pitchFamily="18" charset="-128"/>
              </a:rPr>
              <a:t>100</a:t>
            </a:r>
            <a:r>
              <a:rPr lang="ja-JP" altLang="ja-JP" sz="1200" dirty="0">
                <a:solidFill>
                  <a:prstClr val="black"/>
                </a:solidFill>
                <a:latin typeface="ＭＳ Ｐ明朝" pitchFamily="18" charset="-128"/>
                <a:ea typeface="ＭＳ Ｐ明朝" pitchFamily="18" charset="-128"/>
              </a:rPr>
              <a:t>とした相対的な水準を示す。英語で</a:t>
            </a:r>
            <a:r>
              <a:rPr lang="en-US" altLang="ja-JP" sz="1200" dirty="0">
                <a:solidFill>
                  <a:prstClr val="black"/>
                </a:solidFill>
                <a:latin typeface="ＭＳ Ｐ明朝" pitchFamily="18" charset="-128"/>
                <a:ea typeface="ＭＳ Ｐ明朝" pitchFamily="18" charset="-128"/>
              </a:rPr>
              <a:t>Composite</a:t>
            </a:r>
            <a:r>
              <a:rPr lang="ja-JP" altLang="ja-JP" sz="1200" dirty="0">
                <a:solidFill>
                  <a:prstClr val="black"/>
                </a:solidFill>
                <a:latin typeface="ＭＳ Ｐ明朝" pitchFamily="18" charset="-128"/>
                <a:ea typeface="ＭＳ Ｐ明朝" pitchFamily="18" charset="-128"/>
              </a:rPr>
              <a:t>　</a:t>
            </a:r>
            <a:r>
              <a:rPr lang="en-US" altLang="ja-JP" sz="1200" dirty="0">
                <a:solidFill>
                  <a:prstClr val="black"/>
                </a:solidFill>
                <a:latin typeface="ＭＳ Ｐ明朝" pitchFamily="18" charset="-128"/>
                <a:ea typeface="ＭＳ Ｐ明朝" pitchFamily="18" charset="-128"/>
              </a:rPr>
              <a:t>Index</a:t>
            </a:r>
            <a:r>
              <a:rPr lang="ja-JP" altLang="ja-JP" sz="1200" dirty="0">
                <a:solidFill>
                  <a:prstClr val="black"/>
                </a:solidFill>
                <a:latin typeface="ＭＳ Ｐ明朝" pitchFamily="18" charset="-128"/>
                <a:ea typeface="ＭＳ Ｐ明朝" pitchFamily="18" charset="-128"/>
              </a:rPr>
              <a:t>、略して</a:t>
            </a:r>
            <a:r>
              <a:rPr lang="en-US" altLang="ja-JP" sz="1200" dirty="0">
                <a:solidFill>
                  <a:prstClr val="black"/>
                </a:solidFill>
                <a:latin typeface="ＭＳ Ｐ明朝" pitchFamily="18" charset="-128"/>
                <a:ea typeface="ＭＳ Ｐ明朝" pitchFamily="18" charset="-128"/>
              </a:rPr>
              <a:t>CI</a:t>
            </a:r>
            <a:r>
              <a:rPr lang="ja-JP" altLang="en-US" sz="1200" dirty="0">
                <a:solidFill>
                  <a:prstClr val="black"/>
                </a:solidFill>
                <a:latin typeface="ＭＳ Ｐ明朝" pitchFamily="18" charset="-128"/>
                <a:ea typeface="ＭＳ Ｐ明朝" pitchFamily="18" charset="-128"/>
              </a:rPr>
              <a:t>と</a:t>
            </a:r>
            <a:r>
              <a:rPr lang="ja-JP" altLang="ja-JP" sz="1200" dirty="0">
                <a:solidFill>
                  <a:prstClr val="black"/>
                </a:solidFill>
                <a:latin typeface="ＭＳ Ｐ明朝" pitchFamily="18" charset="-128"/>
                <a:ea typeface="ＭＳ Ｐ明朝" pitchFamily="18" charset="-128"/>
              </a:rPr>
              <a:t>称される。</a:t>
            </a:r>
            <a:endParaRPr lang="ja-JP" altLang="en-US" sz="1200" dirty="0">
              <a:solidFill>
                <a:prstClr val="black"/>
              </a:solidFill>
              <a:latin typeface="ＭＳ Ｐ明朝" pitchFamily="18" charset="-128"/>
              <a:ea typeface="ＭＳ Ｐ明朝" pitchFamily="18" charset="-128"/>
            </a:endParaRPr>
          </a:p>
        </p:txBody>
      </p:sp>
      <p:sp>
        <p:nvSpPr>
          <p:cNvPr id="12" name="テキスト ボックス 11"/>
          <p:cNvSpPr txBox="1"/>
          <p:nvPr/>
        </p:nvSpPr>
        <p:spPr>
          <a:xfrm>
            <a:off x="8899666" y="6608385"/>
            <a:ext cx="28084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8834066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79388" y="163652"/>
            <a:ext cx="8794238" cy="1105108"/>
          </a:xfrm>
          <a:prstGeom prst="roundRect">
            <a:avLst>
              <a:gd name="adj" fmla="val 9052"/>
            </a:avLst>
          </a:prstGeom>
          <a:noFill/>
          <a:ln w="12700" cap="flat" cmpd="sng" algn="ctr">
            <a:solidFill>
              <a:sysClr val="windowText" lastClr="000000"/>
            </a:solidFill>
            <a:prstDash val="solid"/>
          </a:ln>
          <a:effectLst/>
        </p:spPr>
        <p:txBody>
          <a:bodyPr wrap="square">
            <a:spAutoFit/>
          </a:bodyPr>
          <a:lstStyle/>
          <a:p>
            <a:pPr marL="271463" indent="-271463" algn="just">
              <a:lnSpc>
                <a:spcPts val="2500"/>
              </a:lnSpc>
              <a:defRPr/>
            </a:pP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　さらに、東京五輪のインパクトを活かしてインバウンド観光を大阪に呼び込むためには、海外へ発信するシンボリックな魅力創出が必要。関連法案が整備されれば、</a:t>
            </a:r>
            <a:r>
              <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rPr>
              <a:t>MICE</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施設など様々な機能を持つＩＲ（統合型リゾート）の立地は、その有力な手段の一つとなりうる。</a:t>
            </a:r>
            <a:endPar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221483" y="5336048"/>
            <a:ext cx="8582003" cy="1477328"/>
          </a:xfrm>
          <a:prstGeom prst="rect">
            <a:avLst/>
          </a:prstGeom>
          <a:solidFill>
            <a:schemeClr val="accent2">
              <a:lumMod val="60000"/>
              <a:lumOff val="40000"/>
            </a:schemeClr>
          </a:solidFill>
          <a:ln w="19050" cap="flat" cmpd="sng" algn="ctr">
            <a:solidFill>
              <a:sysClr val="windowText" lastClr="000000"/>
            </a:solidFill>
            <a:prstDash val="solid"/>
          </a:ln>
          <a:effectLst/>
        </p:spPr>
        <p:txBody>
          <a:bodyPr wrap="square">
            <a:spAutoFit/>
          </a:bodyPr>
          <a:lstStyle/>
          <a:p>
            <a:pPr>
              <a:defRPr/>
            </a:pP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東京五輪が開催される</a:t>
            </a:r>
            <a:r>
              <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rPr>
              <a:t>2020</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年は、日本が世界から注目され、大阪にとっても国際社会の中でのプレゼンスを高める好機。シンボルイヤー</a:t>
            </a: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で</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ある</a:t>
            </a:r>
            <a:r>
              <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rPr>
              <a:t>2015</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年を新たな契機として、府内市町村や関西各都市との更なる連携による観光資源の発掘や都市魅力の創造により、内外からの集客を戦略的に展開。大阪・関西の知名度を開催までに着実に上げるとともに、関連法案の整備を見据えつつ、ＩＲの立地等により、世界に強くアピールする取組みが必要。</a:t>
            </a:r>
            <a:endPar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二等辺三角形 14"/>
          <p:cNvSpPr/>
          <p:nvPr/>
        </p:nvSpPr>
        <p:spPr>
          <a:xfrm rot="10800000">
            <a:off x="3552786" y="5058489"/>
            <a:ext cx="2013528" cy="242718"/>
          </a:xfrm>
          <a:prstGeom prst="triangl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black"/>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10189" y="2021334"/>
            <a:ext cx="5063437" cy="2981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正方形/長方形 15"/>
          <p:cNvSpPr/>
          <p:nvPr/>
        </p:nvSpPr>
        <p:spPr>
          <a:xfrm>
            <a:off x="3943778" y="1412776"/>
            <a:ext cx="5035374" cy="492443"/>
          </a:xfrm>
          <a:prstGeom prst="rect">
            <a:avLst/>
          </a:prstGeom>
        </p:spPr>
        <p:txBody>
          <a:bodyPr wrap="square">
            <a:spAutoFit/>
          </a:bodyPr>
          <a:lstStyle/>
          <a:p>
            <a:pPr marL="177800" indent="-177800"/>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大阪におけるＩＲとは</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つの</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目標、７つの視点</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177800" indent="-177800"/>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（「大阪における統合型リゾート（</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）立地に向けて～基本コンセプト案」）</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221483" y="1412776"/>
            <a:ext cx="3702737" cy="523220"/>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特定複合観光施設区域の整備の推進に関する法律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案概要</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（第</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185</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回国会　第</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号議案）</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692426434"/>
              </p:ext>
            </p:extLst>
          </p:nvPr>
        </p:nvGraphicFramePr>
        <p:xfrm>
          <a:off x="428020" y="1975854"/>
          <a:ext cx="3289661" cy="3048000"/>
        </p:xfrm>
        <a:graphic>
          <a:graphicData uri="http://schemas.openxmlformats.org/drawingml/2006/table">
            <a:tbl>
              <a:tblPr firstRow="1" firstCol="1" bandRow="1"/>
              <a:tblGrid>
                <a:gridCol w="3289661"/>
              </a:tblGrid>
              <a:tr h="2984750">
                <a:tc>
                  <a:txBody>
                    <a:bodyPr/>
                    <a:lstStyle/>
                    <a:p>
                      <a:pPr algn="l">
                        <a:lnSpc>
                          <a:spcPts val="1600"/>
                        </a:lnSpc>
                        <a:spcAft>
                          <a:spcPts val="0"/>
                        </a:spcAft>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（目的）</a:t>
                      </a: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600"/>
                        </a:lnSpc>
                        <a:spcAft>
                          <a:spcPts val="0"/>
                        </a:spcAft>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整備の推進が、観光、地域経済の振興に寄与、財政の改善にも資することから、基本理念及び基本方針等を定める。推進本部も設置することにより、総合的かつ集中的に行う</a:t>
                      </a: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600"/>
                        </a:lnSpc>
                        <a:spcAft>
                          <a:spcPts val="0"/>
                        </a:spcAft>
                      </a:pP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600"/>
                        </a:lnSpc>
                        <a:spcAft>
                          <a:spcPts val="0"/>
                        </a:spcAft>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基本方針</a:t>
                      </a: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algn="l">
                        <a:lnSpc>
                          <a:spcPts val="1600"/>
                        </a:lnSpc>
                        <a:spcAft>
                          <a:spcPts val="0"/>
                        </a:spcAft>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・国際競争力の高い魅力ある観光地の形成等</a:t>
                      </a: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600"/>
                        </a:lnSpc>
                        <a:spcAft>
                          <a:spcPts val="0"/>
                        </a:spcAft>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・観光産業等の国際競争力の強化及び地域経済の振興</a:t>
                      </a: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600"/>
                        </a:lnSpc>
                        <a:spcAft>
                          <a:spcPts val="0"/>
                        </a:spcAft>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・地方公共団体の構想の尊重</a:t>
                      </a: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600"/>
                        </a:lnSpc>
                        <a:spcAft>
                          <a:spcPts val="0"/>
                        </a:spcAft>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・カジノ施設関係者に対する規制</a:t>
                      </a: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600"/>
                        </a:lnSpc>
                        <a:spcAft>
                          <a:spcPts val="0"/>
                        </a:spcAft>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・カジノ施設の設置及び運営に関する規制</a:t>
                      </a: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600"/>
                        </a:lnSpc>
                        <a:spcAft>
                          <a:spcPts val="0"/>
                        </a:spcAft>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（風俗環境の保持等のために必要な規制など）</a:t>
                      </a: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600"/>
                        </a:lnSpc>
                        <a:spcAft>
                          <a:spcPts val="0"/>
                        </a:spcAft>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ほか</a:t>
                      </a: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テキスト ボックス 10"/>
          <p:cNvSpPr txBox="1"/>
          <p:nvPr/>
        </p:nvSpPr>
        <p:spPr>
          <a:xfrm>
            <a:off x="8803486" y="6608385"/>
            <a:ext cx="37702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30</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8176523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179512" y="908720"/>
            <a:ext cx="8856984" cy="2520280"/>
          </a:xfrm>
          <a:prstGeom prst="roundRect">
            <a:avLst>
              <a:gd name="adj" fmla="val 5374"/>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271463" indent="-271463" algn="just">
              <a:lnSpc>
                <a:spcPts val="2800"/>
              </a:lnSpc>
              <a:spcAft>
                <a:spcPts val="0"/>
              </a:spcAft>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東日本</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大震災により我が国のエネルギー供給の脆弱さが</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露呈。</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lnSpc>
                <a:spcPts val="2800"/>
              </a:lnSpc>
              <a:spcAft>
                <a:spcPts val="0"/>
              </a:spcAft>
            </a:pP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今後も持続的</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な経済成長を図るためには、エネルギー需給構造の転換</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が必要。</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lnSpc>
                <a:spcPts val="1500"/>
              </a:lnSpc>
              <a:spcAft>
                <a:spcPts val="0"/>
              </a:spcAft>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lnSpc>
                <a:spcPts val="2800"/>
              </a:lnSpc>
              <a:spcAft>
                <a:spcPts val="0"/>
              </a:spcAft>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大阪府市では、</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月、「おおさかエネルギー地産地消推進プラン」を策定し、</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lnSpc>
                <a:spcPts val="2800"/>
              </a:lnSpc>
              <a:spcAft>
                <a:spcPts val="0"/>
              </a:spcAft>
            </a:pP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再生可能エネルギーの普及拡大、</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エネルギー消費の抑制、</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電力需要の平準化と電力供給の安定化について、「おおさかスマートエネルギーセンター」を拠点として取組みを進めている</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 name="直線コネクタ 13"/>
          <p:cNvCxnSpPr/>
          <p:nvPr/>
        </p:nvCxnSpPr>
        <p:spPr>
          <a:xfrm>
            <a:off x="251520" y="74416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251520" y="55905"/>
            <a:ext cx="7848872" cy="707886"/>
          </a:xfrm>
          <a:prstGeom prst="rect">
            <a:avLst/>
          </a:prstGeom>
          <a:noFill/>
        </p:spPr>
        <p:txBody>
          <a:bodyPr wrap="square" rtlCol="0">
            <a:spAutoFit/>
          </a:bodyPr>
          <a:lstStyle/>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阻害</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要因等の</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状況　　～大震災の教訓を踏まえた課題①～</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新たなエネルギー社会づくり</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297015" y="4069137"/>
            <a:ext cx="5327577" cy="307777"/>
          </a:xfrm>
          <a:prstGeom prst="rect">
            <a:avLst/>
          </a:prstGeom>
        </p:spPr>
        <p:txBody>
          <a:bodyPr wrap="square">
            <a:spAutoFit/>
          </a:bodyPr>
          <a:lstStyle/>
          <a:p>
            <a:pPr marL="177800" indent="-177800"/>
            <a:r>
              <a:rPr lang="ja-JP" altLang="ja-JP" sz="1400" dirty="0" smtClean="0">
                <a:latin typeface="HGPｺﾞｼｯｸE" pitchFamily="50" charset="-128"/>
                <a:ea typeface="HGPｺﾞｼｯｸE" pitchFamily="50" charset="-128"/>
              </a:rPr>
              <a:t>■</a:t>
            </a:r>
            <a:r>
              <a:rPr lang="ja-JP" altLang="en-US" sz="1400" dirty="0" smtClean="0">
                <a:latin typeface="HGPｺﾞｼｯｸE" pitchFamily="50" charset="-128"/>
                <a:ea typeface="HGPｺﾞｼｯｸE" pitchFamily="50" charset="-128"/>
              </a:rPr>
              <a:t>おおさかエネルギー地産地消推進プラン</a:t>
            </a:r>
            <a:r>
              <a:rPr lang="ja-JP" altLang="en-US" sz="1200" dirty="0" smtClean="0">
                <a:latin typeface="HGPｺﾞｼｯｸE" pitchFamily="50" charset="-128"/>
                <a:ea typeface="HGPｺﾞｼｯｸE" pitchFamily="50" charset="-128"/>
              </a:rPr>
              <a:t>（</a:t>
            </a:r>
            <a:r>
              <a:rPr lang="en-US" altLang="ja-JP" sz="1200" dirty="0" smtClean="0">
                <a:latin typeface="HGPｺﾞｼｯｸE" pitchFamily="50" charset="-128"/>
                <a:ea typeface="HGPｺﾞｼｯｸE" pitchFamily="50" charset="-128"/>
              </a:rPr>
              <a:t>H26.3</a:t>
            </a:r>
            <a:r>
              <a:rPr lang="ja-JP" altLang="en-US" sz="1200" dirty="0" smtClean="0">
                <a:latin typeface="HGPｺﾞｼｯｸE" pitchFamily="50" charset="-128"/>
                <a:ea typeface="HGPｺﾞｼｯｸE" pitchFamily="50" charset="-128"/>
              </a:rPr>
              <a:t>策定）</a:t>
            </a:r>
            <a:endParaRPr lang="ja-JP" altLang="en-US" sz="1200" dirty="0">
              <a:latin typeface="HGPｺﾞｼｯｸE" pitchFamily="50" charset="-128"/>
              <a:ea typeface="HGPｺﾞｼｯｸE"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1106789172"/>
              </p:ext>
            </p:extLst>
          </p:nvPr>
        </p:nvGraphicFramePr>
        <p:xfrm>
          <a:off x="627092" y="4509120"/>
          <a:ext cx="7961823" cy="2194560"/>
        </p:xfrm>
        <a:graphic>
          <a:graphicData uri="http://schemas.openxmlformats.org/drawingml/2006/table">
            <a:tbl>
              <a:tblPr firstRow="1" firstCol="1" bandRow="1"/>
              <a:tblGrid>
                <a:gridCol w="7961823"/>
              </a:tblGrid>
              <a:tr h="0">
                <a:tc>
                  <a:txBody>
                    <a:bodyPr/>
                    <a:lstStyle/>
                    <a:p>
                      <a:pPr algn="l">
                        <a:lnSpc>
                          <a:spcPct val="100000"/>
                        </a:lnSpc>
                        <a:spcAft>
                          <a:spcPts val="0"/>
                        </a:spcAft>
                      </a:pPr>
                      <a:r>
                        <a:rPr lang="ja-JP" altLang="en-US" sz="1200" b="1" kern="100" dirty="0" smtClean="0">
                          <a:solidFill>
                            <a:schemeClr val="tx1"/>
                          </a:solidFill>
                          <a:effectLst/>
                          <a:latin typeface="HGPｺﾞｼｯｸE" pitchFamily="50" charset="-128"/>
                          <a:ea typeface="HGPｺﾞｼｯｸE" pitchFamily="50" charset="-128"/>
                          <a:cs typeface="Times New Roman"/>
                        </a:rPr>
                        <a:t>○期間　～</a:t>
                      </a:r>
                      <a:r>
                        <a:rPr lang="en-US" altLang="ja-JP" sz="1200" b="1" kern="100" dirty="0" smtClean="0">
                          <a:solidFill>
                            <a:schemeClr val="tx1"/>
                          </a:solidFill>
                          <a:effectLst/>
                          <a:latin typeface="HGPｺﾞｼｯｸE" pitchFamily="50" charset="-128"/>
                          <a:ea typeface="HGPｺﾞｼｯｸE" pitchFamily="50" charset="-128"/>
                          <a:cs typeface="Times New Roman"/>
                        </a:rPr>
                        <a:t>2020</a:t>
                      </a:r>
                      <a:r>
                        <a:rPr lang="ja-JP" altLang="en-US" sz="1200" b="1" kern="100" dirty="0" smtClean="0">
                          <a:solidFill>
                            <a:schemeClr val="tx1"/>
                          </a:solidFill>
                          <a:effectLst/>
                          <a:latin typeface="HGPｺﾞｼｯｸE" pitchFamily="50" charset="-128"/>
                          <a:ea typeface="HGPｺﾞｼｯｸE" pitchFamily="50" charset="-128"/>
                          <a:cs typeface="Times New Roman"/>
                        </a:rPr>
                        <a:t>年度まで（</a:t>
                      </a:r>
                      <a:r>
                        <a:rPr lang="en-US" altLang="ja-JP" sz="1200" b="1" kern="100" dirty="0" smtClean="0">
                          <a:solidFill>
                            <a:schemeClr val="tx1"/>
                          </a:solidFill>
                          <a:effectLst/>
                          <a:latin typeface="HGPｺﾞｼｯｸE" pitchFamily="50" charset="-128"/>
                          <a:ea typeface="HGPｺﾞｼｯｸE" pitchFamily="50" charset="-128"/>
                          <a:cs typeface="Times New Roman"/>
                        </a:rPr>
                        <a:t>※</a:t>
                      </a:r>
                      <a:r>
                        <a:rPr lang="ja-JP" altLang="en-US" sz="1200" b="1" kern="100" dirty="0" smtClean="0">
                          <a:solidFill>
                            <a:schemeClr val="tx1"/>
                          </a:solidFill>
                          <a:effectLst/>
                          <a:latin typeface="HGPｺﾞｼｯｸE" pitchFamily="50" charset="-128"/>
                          <a:ea typeface="HGPｺﾞｼｯｸE" pitchFamily="50" charset="-128"/>
                          <a:cs typeface="Times New Roman"/>
                        </a:rPr>
                        <a:t>国のエネルギー政策の動向により期間中にあっても適宜見直しを行う）</a:t>
                      </a:r>
                      <a:endParaRPr lang="en-US" altLang="ja-JP" sz="1200" b="1" kern="100" dirty="0" smtClean="0">
                        <a:solidFill>
                          <a:schemeClr val="tx1"/>
                        </a:solidFill>
                        <a:effectLst/>
                        <a:latin typeface="HGPｺﾞｼｯｸE" pitchFamily="50" charset="-128"/>
                        <a:ea typeface="HGPｺﾞｼｯｸE" pitchFamily="50" charset="-128"/>
                        <a:cs typeface="Times New Roman"/>
                      </a:endParaRPr>
                    </a:p>
                    <a:p>
                      <a:pPr algn="l">
                        <a:lnSpc>
                          <a:spcPct val="100000"/>
                        </a:lnSpc>
                        <a:spcAft>
                          <a:spcPts val="0"/>
                        </a:spcAft>
                      </a:pPr>
                      <a:endParaRPr lang="en-US" altLang="ja-JP" sz="1200" kern="100" dirty="0" smtClean="0">
                        <a:solidFill>
                          <a:schemeClr val="tx1"/>
                        </a:solidFill>
                        <a:effectLst/>
                        <a:latin typeface="HGPｺﾞｼｯｸE" pitchFamily="50" charset="-128"/>
                        <a:ea typeface="HGPｺﾞｼｯｸE" pitchFamily="50" charset="-128"/>
                        <a:cs typeface="Times New Roman"/>
                      </a:endParaRPr>
                    </a:p>
                    <a:p>
                      <a:pPr algn="l">
                        <a:lnSpc>
                          <a:spcPct val="100000"/>
                        </a:lnSpc>
                        <a:spcAft>
                          <a:spcPts val="0"/>
                        </a:spcAft>
                      </a:pPr>
                      <a:r>
                        <a:rPr lang="ja-JP" altLang="en-US" sz="1200" b="1" kern="100" dirty="0" smtClean="0">
                          <a:solidFill>
                            <a:schemeClr val="tx1"/>
                          </a:solidFill>
                          <a:effectLst/>
                          <a:latin typeface="HGPｺﾞｼｯｸE" pitchFamily="50" charset="-128"/>
                          <a:ea typeface="HGPｺﾞｼｯｸE" pitchFamily="50" charset="-128"/>
                          <a:cs typeface="Times New Roman"/>
                        </a:rPr>
                        <a:t>○目標</a:t>
                      </a:r>
                      <a:endParaRPr lang="en-US" altLang="ja-JP" sz="1200" b="1" kern="100" dirty="0" smtClean="0">
                        <a:solidFill>
                          <a:schemeClr val="tx1"/>
                        </a:solidFill>
                        <a:effectLst/>
                        <a:latin typeface="HGPｺﾞｼｯｸE" pitchFamily="50" charset="-128"/>
                        <a:ea typeface="HGPｺﾞｼｯｸE" pitchFamily="50" charset="-128"/>
                        <a:cs typeface="Times New Roman"/>
                      </a:endParaRPr>
                    </a:p>
                    <a:p>
                      <a:pPr algn="l">
                        <a:lnSpc>
                          <a:spcPct val="100000"/>
                        </a:lnSpc>
                        <a:spcAft>
                          <a:spcPts val="0"/>
                        </a:spcAft>
                      </a:pPr>
                      <a:r>
                        <a:rPr lang="ja-JP" altLang="en-US" sz="1200" b="1" kern="100" dirty="0" smtClean="0">
                          <a:solidFill>
                            <a:schemeClr val="tx1"/>
                          </a:solidFill>
                          <a:effectLst/>
                          <a:latin typeface="HGPｺﾞｼｯｸE" pitchFamily="50" charset="-128"/>
                          <a:ea typeface="HGPｺﾞｼｯｸE" pitchFamily="50" charset="-128"/>
                          <a:cs typeface="Times New Roman"/>
                        </a:rPr>
                        <a:t>　　（１）再生可能エネルギーの普及拡大</a:t>
                      </a:r>
                      <a:endParaRPr lang="en-US" altLang="ja-JP" sz="1200" b="1" kern="100" dirty="0" smtClean="0">
                        <a:solidFill>
                          <a:schemeClr val="tx1"/>
                        </a:solidFill>
                        <a:effectLst/>
                        <a:latin typeface="HGPｺﾞｼｯｸE" pitchFamily="50" charset="-128"/>
                        <a:ea typeface="HGPｺﾞｼｯｸE" pitchFamily="50" charset="-128"/>
                        <a:cs typeface="Times New Roman"/>
                      </a:endParaRPr>
                    </a:p>
                    <a:p>
                      <a:pPr algn="l">
                        <a:lnSpc>
                          <a:spcPct val="100000"/>
                        </a:lnSpc>
                        <a:spcAft>
                          <a:spcPts val="0"/>
                        </a:spcAft>
                      </a:pPr>
                      <a:r>
                        <a:rPr lang="ja-JP" altLang="en-US" sz="1200" kern="100" dirty="0" smtClean="0">
                          <a:solidFill>
                            <a:schemeClr val="tx1"/>
                          </a:solidFill>
                          <a:effectLst/>
                          <a:latin typeface="HGPｺﾞｼｯｸE" pitchFamily="50" charset="-128"/>
                          <a:ea typeface="HGPｺﾞｼｯｸE" pitchFamily="50" charset="-128"/>
                          <a:cs typeface="Times New Roman"/>
                        </a:rPr>
                        <a:t>　　　　　</a:t>
                      </a:r>
                      <a:r>
                        <a:rPr lang="ja-JP" altLang="en-US" sz="1200" kern="100" dirty="0" smtClean="0">
                          <a:solidFill>
                            <a:schemeClr val="tx1"/>
                          </a:solidFill>
                          <a:effectLst/>
                          <a:latin typeface="ＭＳ Ｐ明朝" panose="02020600040205080304" pitchFamily="18" charset="-128"/>
                          <a:ea typeface="ＭＳ Ｐ明朝" panose="02020600040205080304" pitchFamily="18" charset="-128"/>
                          <a:cs typeface="Times New Roman"/>
                        </a:rPr>
                        <a:t>大阪の地域特性を考慮し、太陽光発電の普及促進に力点を置き、</a:t>
                      </a:r>
                      <a:r>
                        <a:rPr lang="en-US" altLang="ja-JP" sz="1200" kern="100" dirty="0" smtClean="0">
                          <a:solidFill>
                            <a:schemeClr val="tx1"/>
                          </a:solidFill>
                          <a:effectLst/>
                          <a:latin typeface="ＭＳ Ｐ明朝" panose="02020600040205080304" pitchFamily="18" charset="-128"/>
                          <a:ea typeface="ＭＳ Ｐ明朝" panose="02020600040205080304" pitchFamily="18" charset="-128"/>
                          <a:cs typeface="Times New Roman"/>
                        </a:rPr>
                        <a:t>2020</a:t>
                      </a:r>
                      <a:r>
                        <a:rPr lang="ja-JP" altLang="en-US" sz="1200" kern="100" dirty="0" smtClean="0">
                          <a:solidFill>
                            <a:schemeClr val="tx1"/>
                          </a:solidFill>
                          <a:effectLst/>
                          <a:latin typeface="ＭＳ Ｐ明朝" panose="02020600040205080304" pitchFamily="18" charset="-128"/>
                          <a:ea typeface="ＭＳ Ｐ明朝" panose="02020600040205080304" pitchFamily="18" charset="-128"/>
                          <a:cs typeface="Times New Roman"/>
                        </a:rPr>
                        <a:t>年度までに府域で</a:t>
                      </a:r>
                      <a:r>
                        <a:rPr lang="en-US" altLang="ja-JP" sz="1200" kern="100" dirty="0" smtClean="0">
                          <a:solidFill>
                            <a:schemeClr val="tx1"/>
                          </a:solidFill>
                          <a:effectLst/>
                          <a:latin typeface="ＭＳ Ｐ明朝" panose="02020600040205080304" pitchFamily="18" charset="-128"/>
                          <a:ea typeface="ＭＳ Ｐ明朝" panose="02020600040205080304" pitchFamily="18" charset="-128"/>
                          <a:cs typeface="Times New Roman"/>
                        </a:rPr>
                        <a:t>90</a:t>
                      </a:r>
                      <a:r>
                        <a:rPr lang="ja-JP" altLang="en-US" sz="1200" kern="100" dirty="0" smtClean="0">
                          <a:solidFill>
                            <a:schemeClr val="tx1"/>
                          </a:solidFill>
                          <a:effectLst/>
                          <a:latin typeface="ＭＳ Ｐ明朝" panose="02020600040205080304" pitchFamily="18" charset="-128"/>
                          <a:ea typeface="ＭＳ Ｐ明朝" panose="02020600040205080304" pitchFamily="18" charset="-128"/>
                          <a:cs typeface="Times New Roman"/>
                        </a:rPr>
                        <a:t>万</a:t>
                      </a:r>
                      <a:r>
                        <a:rPr lang="en-US" altLang="ja-JP" sz="1200" kern="100" dirty="0" smtClean="0">
                          <a:solidFill>
                            <a:schemeClr val="tx1"/>
                          </a:solidFill>
                          <a:effectLst/>
                          <a:latin typeface="ＭＳ Ｐ明朝" panose="02020600040205080304" pitchFamily="18" charset="-128"/>
                          <a:ea typeface="ＭＳ Ｐ明朝" panose="02020600040205080304" pitchFamily="18" charset="-128"/>
                          <a:cs typeface="Times New Roman"/>
                        </a:rPr>
                        <a:t>kW</a:t>
                      </a:r>
                      <a:r>
                        <a:rPr lang="ja-JP" altLang="en-US" sz="1200" kern="100" dirty="0" err="1" smtClean="0">
                          <a:solidFill>
                            <a:schemeClr val="tx1"/>
                          </a:solidFill>
                          <a:effectLst/>
                          <a:latin typeface="ＭＳ Ｐ明朝" panose="02020600040205080304" pitchFamily="18" charset="-128"/>
                          <a:ea typeface="ＭＳ Ｐ明朝" panose="02020600040205080304" pitchFamily="18" charset="-128"/>
                          <a:cs typeface="Times New Roman"/>
                        </a:rPr>
                        <a:t>の太</a:t>
                      </a:r>
                      <a:r>
                        <a:rPr lang="ja-JP" altLang="en-US" sz="1200" kern="100" dirty="0" smtClean="0">
                          <a:solidFill>
                            <a:schemeClr val="tx1"/>
                          </a:solidFill>
                          <a:effectLst/>
                          <a:latin typeface="ＭＳ Ｐ明朝" panose="02020600040205080304" pitchFamily="18" charset="-128"/>
                          <a:ea typeface="ＭＳ Ｐ明朝" panose="02020600040205080304" pitchFamily="18" charset="-128"/>
                          <a:cs typeface="Times New Roman"/>
                        </a:rPr>
                        <a:t>陽光発電</a:t>
                      </a:r>
                      <a:endParaRPr lang="en-US" altLang="ja-JP" sz="1200" kern="100" dirty="0" smtClean="0">
                        <a:solidFill>
                          <a:schemeClr val="tx1"/>
                        </a:solidFill>
                        <a:effectLst/>
                        <a:latin typeface="ＭＳ Ｐ明朝" panose="02020600040205080304" pitchFamily="18" charset="-128"/>
                        <a:ea typeface="ＭＳ Ｐ明朝" panose="02020600040205080304" pitchFamily="18" charset="-128"/>
                        <a:cs typeface="Times New Roman"/>
                      </a:endParaRPr>
                    </a:p>
                    <a:p>
                      <a:pPr algn="l">
                        <a:lnSpc>
                          <a:spcPct val="100000"/>
                        </a:lnSpc>
                        <a:spcAft>
                          <a:spcPts val="0"/>
                        </a:spcAft>
                      </a:pPr>
                      <a:r>
                        <a:rPr lang="ja-JP" altLang="en-US" sz="1200" kern="100" dirty="0" smtClean="0">
                          <a:solidFill>
                            <a:schemeClr val="tx1"/>
                          </a:solidFill>
                          <a:effectLst/>
                          <a:latin typeface="ＭＳ Ｐ明朝" panose="02020600040205080304" pitchFamily="18" charset="-128"/>
                          <a:ea typeface="ＭＳ Ｐ明朝" panose="02020600040205080304" pitchFamily="18" charset="-128"/>
                          <a:cs typeface="Times New Roman"/>
                        </a:rPr>
                        <a:t>　　　　の増加をめざします！</a:t>
                      </a:r>
                      <a:endParaRPr lang="en-US" altLang="ja-JP" sz="1200" kern="100" dirty="0" smtClean="0">
                        <a:solidFill>
                          <a:schemeClr val="tx1"/>
                        </a:solidFill>
                        <a:effectLst/>
                        <a:latin typeface="ＭＳ Ｐ明朝" panose="02020600040205080304" pitchFamily="18" charset="-128"/>
                        <a:ea typeface="ＭＳ Ｐ明朝" panose="02020600040205080304" pitchFamily="18" charset="-128"/>
                        <a:cs typeface="Times New Roman"/>
                      </a:endParaRPr>
                    </a:p>
                    <a:p>
                      <a:pPr algn="l">
                        <a:lnSpc>
                          <a:spcPct val="100000"/>
                        </a:lnSpc>
                        <a:spcAft>
                          <a:spcPts val="0"/>
                        </a:spcAft>
                      </a:pPr>
                      <a:r>
                        <a:rPr lang="ja-JP" altLang="en-US" sz="1200" b="1" kern="100" dirty="0" smtClean="0">
                          <a:solidFill>
                            <a:schemeClr val="tx1"/>
                          </a:solidFill>
                          <a:effectLst/>
                          <a:latin typeface="HGPｺﾞｼｯｸE" pitchFamily="50" charset="-128"/>
                          <a:ea typeface="HGPｺﾞｼｯｸE" pitchFamily="50" charset="-128"/>
                          <a:cs typeface="Times New Roman"/>
                        </a:rPr>
                        <a:t>　　（２）エネルギー消費の抑制　（省エネ型ライフスタイルへの転換等）</a:t>
                      </a:r>
                      <a:endParaRPr lang="en-US" altLang="ja-JP" sz="1200" b="1" kern="100" dirty="0" smtClean="0">
                        <a:solidFill>
                          <a:schemeClr val="tx1"/>
                        </a:solidFill>
                        <a:effectLst/>
                        <a:latin typeface="HGPｺﾞｼｯｸE" pitchFamily="50" charset="-128"/>
                        <a:ea typeface="HGPｺﾞｼｯｸE" pitchFamily="50" charset="-128"/>
                        <a:cs typeface="Times New Roman"/>
                      </a:endParaRPr>
                    </a:p>
                    <a:p>
                      <a:pPr algn="l">
                        <a:lnSpc>
                          <a:spcPct val="100000"/>
                        </a:lnSpc>
                        <a:spcAft>
                          <a:spcPts val="0"/>
                        </a:spcAft>
                      </a:pPr>
                      <a:r>
                        <a:rPr lang="ja-JP" altLang="en-US" sz="1200" kern="100" dirty="0" smtClean="0">
                          <a:solidFill>
                            <a:schemeClr val="tx1"/>
                          </a:solidFill>
                          <a:effectLst/>
                          <a:latin typeface="HGPｺﾞｼｯｸE" pitchFamily="50" charset="-128"/>
                          <a:ea typeface="HGPｺﾞｼｯｸE" pitchFamily="50" charset="-128"/>
                          <a:cs typeface="Times New Roman"/>
                        </a:rPr>
                        <a:t>　　　　　</a:t>
                      </a:r>
                      <a:r>
                        <a:rPr lang="ja-JP" altLang="en-US" sz="1200" kern="100" dirty="0" smtClean="0">
                          <a:solidFill>
                            <a:schemeClr val="tx1"/>
                          </a:solidFill>
                          <a:effectLst/>
                          <a:latin typeface="ＭＳ Ｐ明朝" panose="02020600040205080304" pitchFamily="18" charset="-128"/>
                          <a:ea typeface="ＭＳ Ｐ明朝" panose="02020600040205080304" pitchFamily="18" charset="-128"/>
                          <a:cs typeface="Times New Roman"/>
                        </a:rPr>
                        <a:t>省エネ機器・設備の導入促進等を図り、エネルギーを有効活用して無理なくエネルギー使用量を削減できる</a:t>
                      </a:r>
                      <a:endParaRPr lang="en-US" altLang="ja-JP" sz="1200" kern="100" dirty="0" smtClean="0">
                        <a:solidFill>
                          <a:schemeClr val="tx1"/>
                        </a:solidFill>
                        <a:effectLst/>
                        <a:latin typeface="ＭＳ Ｐ明朝" panose="02020600040205080304" pitchFamily="18" charset="-128"/>
                        <a:ea typeface="ＭＳ Ｐ明朝" panose="02020600040205080304" pitchFamily="18" charset="-128"/>
                        <a:cs typeface="Times New Roman"/>
                      </a:endParaRPr>
                    </a:p>
                    <a:p>
                      <a:pPr algn="l">
                        <a:lnSpc>
                          <a:spcPct val="100000"/>
                        </a:lnSpc>
                        <a:spcAft>
                          <a:spcPts val="0"/>
                        </a:spcAft>
                      </a:pPr>
                      <a:r>
                        <a:rPr lang="ja-JP" altLang="en-US" sz="1200" kern="100" dirty="0" smtClean="0">
                          <a:solidFill>
                            <a:schemeClr val="tx1"/>
                          </a:solidFill>
                          <a:effectLst/>
                          <a:latin typeface="ＭＳ Ｐ明朝" panose="02020600040205080304" pitchFamily="18" charset="-128"/>
                          <a:ea typeface="ＭＳ Ｐ明朝" panose="02020600040205080304" pitchFamily="18" charset="-128"/>
                          <a:cs typeface="Times New Roman"/>
                        </a:rPr>
                        <a:t>　　　　省エネルギー社会の構築をめざします！</a:t>
                      </a:r>
                      <a:endParaRPr lang="en-US" altLang="ja-JP" sz="1200" kern="100" dirty="0" smtClean="0">
                        <a:solidFill>
                          <a:schemeClr val="tx1"/>
                        </a:solidFill>
                        <a:effectLst/>
                        <a:latin typeface="ＭＳ Ｐ明朝" panose="02020600040205080304" pitchFamily="18" charset="-128"/>
                        <a:ea typeface="ＭＳ Ｐ明朝" panose="02020600040205080304" pitchFamily="18" charset="-128"/>
                        <a:cs typeface="Times New Roman"/>
                      </a:endParaRPr>
                    </a:p>
                    <a:p>
                      <a:pPr algn="l">
                        <a:lnSpc>
                          <a:spcPct val="100000"/>
                        </a:lnSpc>
                        <a:spcAft>
                          <a:spcPts val="0"/>
                        </a:spcAft>
                      </a:pPr>
                      <a:r>
                        <a:rPr lang="ja-JP" altLang="en-US" sz="1200" b="1" kern="100" dirty="0" smtClean="0">
                          <a:solidFill>
                            <a:schemeClr val="tx1"/>
                          </a:solidFill>
                          <a:effectLst/>
                          <a:latin typeface="HGPｺﾞｼｯｸE" pitchFamily="50" charset="-128"/>
                          <a:ea typeface="HGPｺﾞｼｯｸE" pitchFamily="50" charset="-128"/>
                          <a:cs typeface="Times New Roman"/>
                        </a:rPr>
                        <a:t>　　（３）電力需要の平準化と電力供給の安定化</a:t>
                      </a:r>
                      <a:endParaRPr lang="en-US" altLang="ja-JP" sz="1200" b="1" kern="100" dirty="0" smtClean="0">
                        <a:solidFill>
                          <a:schemeClr val="tx1"/>
                        </a:solidFill>
                        <a:effectLst/>
                        <a:latin typeface="HGPｺﾞｼｯｸE" pitchFamily="50" charset="-128"/>
                        <a:ea typeface="HGPｺﾞｼｯｸE" pitchFamily="50" charset="-128"/>
                        <a:cs typeface="Times New Roman"/>
                      </a:endParaRPr>
                    </a:p>
                    <a:p>
                      <a:pPr algn="l">
                        <a:lnSpc>
                          <a:spcPct val="100000"/>
                        </a:lnSpc>
                        <a:spcAft>
                          <a:spcPts val="0"/>
                        </a:spcAft>
                      </a:pPr>
                      <a:r>
                        <a:rPr lang="ja-JP" altLang="en-US" sz="1200" kern="100" dirty="0" smtClean="0">
                          <a:solidFill>
                            <a:schemeClr val="tx1"/>
                          </a:solidFill>
                          <a:effectLst/>
                          <a:latin typeface="HGPｺﾞｼｯｸE" pitchFamily="50" charset="-128"/>
                          <a:ea typeface="HGPｺﾞｼｯｸE" pitchFamily="50" charset="-128"/>
                          <a:cs typeface="Times New Roman"/>
                        </a:rPr>
                        <a:t>　　　　　</a:t>
                      </a:r>
                      <a:r>
                        <a:rPr lang="ja-JP" altLang="en-US" sz="1200" kern="100" dirty="0" smtClean="0">
                          <a:solidFill>
                            <a:schemeClr val="tx1"/>
                          </a:solidFill>
                          <a:effectLst/>
                          <a:latin typeface="ＭＳ Ｐ明朝" panose="02020600040205080304" pitchFamily="18" charset="-128"/>
                          <a:ea typeface="ＭＳ Ｐ明朝" panose="02020600040205080304" pitchFamily="18" charset="-128"/>
                          <a:cs typeface="Times New Roman"/>
                        </a:rPr>
                        <a:t>ガス冷暖房等の導入により</a:t>
                      </a:r>
                      <a:r>
                        <a:rPr lang="en-US" altLang="ja-JP" sz="1200" kern="100" dirty="0" smtClean="0">
                          <a:solidFill>
                            <a:schemeClr val="tx1"/>
                          </a:solidFill>
                          <a:effectLst/>
                          <a:latin typeface="ＭＳ Ｐ明朝" panose="02020600040205080304" pitchFamily="18" charset="-128"/>
                          <a:ea typeface="ＭＳ Ｐ明朝" panose="02020600040205080304" pitchFamily="18" charset="-128"/>
                          <a:cs typeface="Times New Roman"/>
                        </a:rPr>
                        <a:t>25</a:t>
                      </a:r>
                      <a:r>
                        <a:rPr lang="ja-JP" altLang="en-US" sz="1200" kern="100" dirty="0" smtClean="0">
                          <a:solidFill>
                            <a:schemeClr val="tx1"/>
                          </a:solidFill>
                          <a:effectLst/>
                          <a:latin typeface="ＭＳ Ｐ明朝" panose="02020600040205080304" pitchFamily="18" charset="-128"/>
                          <a:ea typeface="ＭＳ Ｐ明朝" panose="02020600040205080304" pitchFamily="18" charset="-128"/>
                          <a:cs typeface="Times New Roman"/>
                        </a:rPr>
                        <a:t>万</a:t>
                      </a:r>
                      <a:r>
                        <a:rPr lang="en-US" altLang="ja-JP" sz="1200" kern="100" dirty="0" smtClean="0">
                          <a:solidFill>
                            <a:schemeClr val="tx1"/>
                          </a:solidFill>
                          <a:effectLst/>
                          <a:latin typeface="ＭＳ Ｐ明朝" panose="02020600040205080304" pitchFamily="18" charset="-128"/>
                          <a:ea typeface="ＭＳ Ｐ明朝" panose="02020600040205080304" pitchFamily="18" charset="-128"/>
                          <a:cs typeface="Times New Roman"/>
                        </a:rPr>
                        <a:t>kW</a:t>
                      </a:r>
                      <a:r>
                        <a:rPr lang="ja-JP" altLang="en-US" sz="1200" kern="100" dirty="0" smtClean="0">
                          <a:solidFill>
                            <a:schemeClr val="tx1"/>
                          </a:solidFill>
                          <a:effectLst/>
                          <a:latin typeface="ＭＳ Ｐ明朝" panose="02020600040205080304" pitchFamily="18" charset="-128"/>
                          <a:ea typeface="ＭＳ Ｐ明朝" panose="02020600040205080304" pitchFamily="18" charset="-128"/>
                          <a:cs typeface="Times New Roman"/>
                        </a:rPr>
                        <a:t>の電力需要を削減するとともに、分散型電源等（コージェネレーション等）の</a:t>
                      </a:r>
                      <a:endParaRPr lang="en-US" altLang="ja-JP" sz="1200" kern="100" dirty="0" smtClean="0">
                        <a:solidFill>
                          <a:schemeClr val="tx1"/>
                        </a:solidFill>
                        <a:effectLst/>
                        <a:latin typeface="ＭＳ Ｐ明朝" panose="02020600040205080304" pitchFamily="18" charset="-128"/>
                        <a:ea typeface="ＭＳ Ｐ明朝" panose="02020600040205080304" pitchFamily="18" charset="-128"/>
                        <a:cs typeface="Times New Roman"/>
                      </a:endParaRPr>
                    </a:p>
                    <a:p>
                      <a:pPr algn="l">
                        <a:lnSpc>
                          <a:spcPct val="100000"/>
                        </a:lnSpc>
                        <a:spcAft>
                          <a:spcPts val="0"/>
                        </a:spcAft>
                      </a:pPr>
                      <a:r>
                        <a:rPr lang="ja-JP" altLang="en-US" sz="1200" kern="100" dirty="0" smtClean="0">
                          <a:solidFill>
                            <a:schemeClr val="tx1"/>
                          </a:solidFill>
                          <a:effectLst/>
                          <a:latin typeface="ＭＳ Ｐ明朝" panose="02020600040205080304" pitchFamily="18" charset="-128"/>
                          <a:ea typeface="ＭＳ Ｐ明朝" panose="02020600040205080304" pitchFamily="18" charset="-128"/>
                          <a:cs typeface="Times New Roman"/>
                        </a:rPr>
                        <a:t>　　　　導入により新たに</a:t>
                      </a:r>
                      <a:r>
                        <a:rPr lang="en-US" altLang="ja-JP" sz="1200" kern="100" dirty="0" smtClean="0">
                          <a:solidFill>
                            <a:schemeClr val="tx1"/>
                          </a:solidFill>
                          <a:effectLst/>
                          <a:latin typeface="ＭＳ Ｐ明朝" panose="02020600040205080304" pitchFamily="18" charset="-128"/>
                          <a:ea typeface="ＭＳ Ｐ明朝" panose="02020600040205080304" pitchFamily="18" charset="-128"/>
                          <a:cs typeface="Times New Roman"/>
                        </a:rPr>
                        <a:t>35</a:t>
                      </a:r>
                      <a:r>
                        <a:rPr lang="ja-JP" altLang="en-US" sz="1200" kern="100" dirty="0" smtClean="0">
                          <a:solidFill>
                            <a:schemeClr val="tx1"/>
                          </a:solidFill>
                          <a:effectLst/>
                          <a:latin typeface="ＭＳ Ｐ明朝" panose="02020600040205080304" pitchFamily="18" charset="-128"/>
                          <a:ea typeface="ＭＳ Ｐ明朝" panose="02020600040205080304" pitchFamily="18" charset="-128"/>
                          <a:cs typeface="Times New Roman"/>
                        </a:rPr>
                        <a:t>万</a:t>
                      </a:r>
                      <a:r>
                        <a:rPr lang="en-US" altLang="ja-JP" sz="1200" kern="100" dirty="0" smtClean="0">
                          <a:solidFill>
                            <a:schemeClr val="tx1"/>
                          </a:solidFill>
                          <a:effectLst/>
                          <a:latin typeface="ＭＳ Ｐ明朝" panose="02020600040205080304" pitchFamily="18" charset="-128"/>
                          <a:ea typeface="ＭＳ Ｐ明朝" panose="02020600040205080304" pitchFamily="18" charset="-128"/>
                          <a:cs typeface="Times New Roman"/>
                        </a:rPr>
                        <a:t>kW</a:t>
                      </a:r>
                      <a:r>
                        <a:rPr lang="ja-JP" altLang="en-US" sz="1200" kern="100" dirty="0" smtClean="0">
                          <a:solidFill>
                            <a:schemeClr val="tx1"/>
                          </a:solidFill>
                          <a:effectLst/>
                          <a:latin typeface="ＭＳ Ｐ明朝" panose="02020600040205080304" pitchFamily="18" charset="-128"/>
                          <a:ea typeface="ＭＳ Ｐ明朝" panose="02020600040205080304" pitchFamily="18" charset="-128"/>
                          <a:cs typeface="Times New Roman"/>
                        </a:rPr>
                        <a:t>の供給力を確保します！</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8194188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3967221087"/>
              </p:ext>
            </p:extLst>
          </p:nvPr>
        </p:nvGraphicFramePr>
        <p:xfrm>
          <a:off x="703875" y="4239642"/>
          <a:ext cx="3135630" cy="1645920"/>
        </p:xfrm>
        <a:graphic>
          <a:graphicData uri="http://schemas.openxmlformats.org/drawingml/2006/table">
            <a:tbl>
              <a:tblPr firstRow="1" bandRow="1">
                <a:tableStyleId>{5C22544A-7EE6-4342-B048-85BDC9FD1C3A}</a:tableStyleId>
              </a:tblPr>
              <a:tblGrid>
                <a:gridCol w="1524000"/>
                <a:gridCol w="1611630"/>
              </a:tblGrid>
              <a:tr h="144016">
                <a:tc>
                  <a:txBody>
                    <a:bodyPr/>
                    <a:lstStyle/>
                    <a:p>
                      <a:r>
                        <a:rPr kumimoji="1" lang="ja-JP" altLang="en-US" sz="1200" dirty="0" smtClean="0">
                          <a:solidFill>
                            <a:schemeClr val="tx1"/>
                          </a:solidFill>
                          <a:latin typeface="+mn-ea"/>
                          <a:ea typeface="+mn-ea"/>
                        </a:rPr>
                        <a:t>認定件数（既稼働）</a:t>
                      </a:r>
                      <a:endParaRPr kumimoji="1" lang="ja-JP" altLang="en-US" sz="1200" dirty="0">
                        <a:solidFill>
                          <a:schemeClr val="tx1"/>
                        </a:solidFill>
                        <a:latin typeface="+mn-ea"/>
                        <a:ea typeface="+mn-ea"/>
                      </a:endParaRPr>
                    </a:p>
                  </a:txBody>
                  <a:tcPr/>
                </a:tc>
                <a:tc>
                  <a:txBody>
                    <a:bodyPr/>
                    <a:lstStyle/>
                    <a:p>
                      <a:r>
                        <a:rPr kumimoji="1" lang="ja-JP" altLang="en-US" sz="1200" dirty="0" smtClean="0">
                          <a:solidFill>
                            <a:schemeClr val="tx1"/>
                          </a:solidFill>
                          <a:latin typeface="+mn-ea"/>
                          <a:ea typeface="+mn-ea"/>
                        </a:rPr>
                        <a:t>認定出力（既稼働）</a:t>
                      </a:r>
                      <a:endParaRPr kumimoji="1" lang="ja-JP" altLang="en-US" sz="1200" dirty="0">
                        <a:solidFill>
                          <a:schemeClr val="tx1"/>
                        </a:solidFill>
                        <a:latin typeface="+mn-ea"/>
                        <a:ea typeface="+mn-ea"/>
                      </a:endParaRPr>
                    </a:p>
                  </a:txBody>
                  <a:tcPr/>
                </a:tc>
              </a:tr>
              <a:tr h="0">
                <a:tc>
                  <a:txBody>
                    <a:bodyPr/>
                    <a:lstStyle/>
                    <a:p>
                      <a:r>
                        <a:rPr kumimoji="1" lang="ja-JP" altLang="en-US" sz="1200" dirty="0" smtClean="0">
                          <a:solidFill>
                            <a:schemeClr val="tx1"/>
                          </a:solidFill>
                          <a:latin typeface="+mn-ea"/>
                          <a:ea typeface="+mn-ea"/>
                        </a:rPr>
                        <a:t>①愛知県　</a:t>
                      </a:r>
                      <a:r>
                        <a:rPr kumimoji="1" lang="en-US" altLang="ja-JP" sz="1200" dirty="0" smtClean="0">
                          <a:solidFill>
                            <a:schemeClr val="tx1"/>
                          </a:solidFill>
                          <a:latin typeface="+mn-ea"/>
                          <a:ea typeface="+mn-ea"/>
                        </a:rPr>
                        <a:t>44,375</a:t>
                      </a:r>
                      <a:r>
                        <a:rPr kumimoji="1" lang="ja-JP" altLang="en-US" sz="1200" dirty="0" smtClean="0">
                          <a:solidFill>
                            <a:schemeClr val="tx1"/>
                          </a:solidFill>
                          <a:latin typeface="+mn-ea"/>
                          <a:ea typeface="+mn-ea"/>
                        </a:rPr>
                        <a:t>件</a:t>
                      </a:r>
                      <a:endParaRPr kumimoji="1" lang="ja-JP" altLang="en-US" sz="1200" dirty="0">
                        <a:solidFill>
                          <a:schemeClr val="tx1"/>
                        </a:solidFill>
                        <a:latin typeface="+mn-ea"/>
                        <a:ea typeface="+mn-ea"/>
                      </a:endParaRPr>
                    </a:p>
                  </a:txBody>
                  <a:tcPr/>
                </a:tc>
                <a:tc>
                  <a:txBody>
                    <a:bodyPr/>
                    <a:lstStyle/>
                    <a:p>
                      <a:r>
                        <a:rPr kumimoji="1" lang="ja-JP" altLang="en-US" sz="1200" dirty="0" smtClean="0">
                          <a:solidFill>
                            <a:schemeClr val="tx1"/>
                          </a:solidFill>
                          <a:latin typeface="+mn-ea"/>
                          <a:ea typeface="+mn-ea"/>
                        </a:rPr>
                        <a:t>①福岡県　</a:t>
                      </a:r>
                      <a:r>
                        <a:rPr kumimoji="1" lang="en-US" altLang="ja-JP" sz="1200" dirty="0" smtClean="0">
                          <a:solidFill>
                            <a:schemeClr val="tx1"/>
                          </a:solidFill>
                          <a:latin typeface="+mn-ea"/>
                          <a:ea typeface="+mn-ea"/>
                        </a:rPr>
                        <a:t>481,328kW</a:t>
                      </a:r>
                      <a:endParaRPr kumimoji="1" lang="ja-JP" altLang="en-US" sz="1200" dirty="0">
                        <a:solidFill>
                          <a:schemeClr val="tx1"/>
                        </a:solidFill>
                        <a:latin typeface="+mn-ea"/>
                        <a:ea typeface="+mn-ea"/>
                      </a:endParaRPr>
                    </a:p>
                  </a:txBody>
                  <a:tcPr/>
                </a:tc>
              </a:tr>
              <a:tr h="0">
                <a:tc>
                  <a:txBody>
                    <a:bodyPr/>
                    <a:lstStyle/>
                    <a:p>
                      <a:r>
                        <a:rPr kumimoji="1" lang="ja-JP" altLang="en-US" sz="1200" dirty="0" smtClean="0">
                          <a:solidFill>
                            <a:schemeClr val="tx1"/>
                          </a:solidFill>
                          <a:latin typeface="+mn-ea"/>
                          <a:ea typeface="+mn-ea"/>
                        </a:rPr>
                        <a:t>②埼玉県　</a:t>
                      </a:r>
                      <a:r>
                        <a:rPr kumimoji="1" lang="en-US" altLang="ja-JP" sz="1200" dirty="0" smtClean="0">
                          <a:solidFill>
                            <a:schemeClr val="tx1"/>
                          </a:solidFill>
                          <a:latin typeface="+mn-ea"/>
                          <a:ea typeface="+mn-ea"/>
                        </a:rPr>
                        <a:t>31,535</a:t>
                      </a:r>
                      <a:r>
                        <a:rPr kumimoji="1" lang="ja-JP" altLang="en-US" sz="1200" dirty="0" smtClean="0">
                          <a:solidFill>
                            <a:schemeClr val="tx1"/>
                          </a:solidFill>
                          <a:latin typeface="+mn-ea"/>
                          <a:ea typeface="+mn-ea"/>
                        </a:rPr>
                        <a:t>件</a:t>
                      </a:r>
                      <a:endParaRPr kumimoji="1" lang="ja-JP" altLang="en-US" sz="1200" dirty="0">
                        <a:solidFill>
                          <a:schemeClr val="tx1"/>
                        </a:solidFill>
                        <a:latin typeface="+mn-ea"/>
                        <a:ea typeface="+mn-ea"/>
                      </a:endParaRPr>
                    </a:p>
                  </a:txBody>
                  <a:tcPr/>
                </a:tc>
                <a:tc>
                  <a:txBody>
                    <a:bodyPr/>
                    <a:lstStyle/>
                    <a:p>
                      <a:r>
                        <a:rPr kumimoji="1" lang="ja-JP" altLang="en-US" sz="1200" dirty="0" smtClean="0">
                          <a:solidFill>
                            <a:schemeClr val="tx1"/>
                          </a:solidFill>
                          <a:latin typeface="+mn-ea"/>
                          <a:ea typeface="+mn-ea"/>
                        </a:rPr>
                        <a:t>②愛知県　</a:t>
                      </a:r>
                      <a:r>
                        <a:rPr kumimoji="1" lang="en-US" altLang="ja-JP" sz="1200" dirty="0" smtClean="0">
                          <a:solidFill>
                            <a:schemeClr val="tx1"/>
                          </a:solidFill>
                          <a:latin typeface="+mn-ea"/>
                          <a:ea typeface="+mn-ea"/>
                        </a:rPr>
                        <a:t>456,932kW</a:t>
                      </a:r>
                      <a:endParaRPr kumimoji="1" lang="ja-JP" altLang="en-US" sz="1200" dirty="0">
                        <a:solidFill>
                          <a:schemeClr val="tx1"/>
                        </a:solidFill>
                        <a:latin typeface="+mn-ea"/>
                        <a:ea typeface="+mn-ea"/>
                      </a:endParaRPr>
                    </a:p>
                  </a:txBody>
                  <a:tcPr/>
                </a:tc>
              </a:tr>
              <a:tr h="0">
                <a:tc>
                  <a:txBody>
                    <a:bodyPr/>
                    <a:lstStyle/>
                    <a:p>
                      <a:r>
                        <a:rPr kumimoji="1" lang="ja-JP" altLang="en-US" sz="1200" dirty="0" smtClean="0">
                          <a:solidFill>
                            <a:schemeClr val="tx1"/>
                          </a:solidFill>
                          <a:latin typeface="+mn-ea"/>
                          <a:ea typeface="+mn-ea"/>
                        </a:rPr>
                        <a:t>③福岡県　</a:t>
                      </a:r>
                      <a:r>
                        <a:rPr kumimoji="1" lang="en-US" altLang="ja-JP" sz="1200" dirty="0" smtClean="0">
                          <a:solidFill>
                            <a:schemeClr val="tx1"/>
                          </a:solidFill>
                          <a:latin typeface="+mn-ea"/>
                          <a:ea typeface="+mn-ea"/>
                        </a:rPr>
                        <a:t>28,473</a:t>
                      </a:r>
                      <a:r>
                        <a:rPr kumimoji="1" lang="ja-JP" altLang="en-US" sz="1200" dirty="0" smtClean="0">
                          <a:solidFill>
                            <a:schemeClr val="tx1"/>
                          </a:solidFill>
                          <a:latin typeface="+mn-ea"/>
                          <a:ea typeface="+mn-ea"/>
                        </a:rPr>
                        <a:t>件</a:t>
                      </a:r>
                      <a:endParaRPr kumimoji="1" lang="ja-JP" altLang="en-US" sz="1200" dirty="0">
                        <a:solidFill>
                          <a:schemeClr val="tx1"/>
                        </a:solidFill>
                        <a:latin typeface="+mn-ea"/>
                        <a:ea typeface="+mn-ea"/>
                      </a:endParaRPr>
                    </a:p>
                  </a:txBody>
                  <a:tcPr/>
                </a:tc>
                <a:tc>
                  <a:txBody>
                    <a:bodyPr/>
                    <a:lstStyle/>
                    <a:p>
                      <a:r>
                        <a:rPr kumimoji="1" lang="ja-JP" altLang="en-US" sz="1200" dirty="0" smtClean="0">
                          <a:solidFill>
                            <a:schemeClr val="tx1"/>
                          </a:solidFill>
                          <a:latin typeface="+mn-ea"/>
                          <a:ea typeface="+mn-ea"/>
                        </a:rPr>
                        <a:t>③兵庫県　</a:t>
                      </a:r>
                      <a:r>
                        <a:rPr kumimoji="1" lang="en-US" altLang="ja-JP" sz="1200" dirty="0" smtClean="0">
                          <a:solidFill>
                            <a:schemeClr val="tx1"/>
                          </a:solidFill>
                          <a:latin typeface="+mn-ea"/>
                          <a:ea typeface="+mn-ea"/>
                        </a:rPr>
                        <a:t>428,578kW</a:t>
                      </a:r>
                      <a:endParaRPr kumimoji="1" lang="ja-JP" altLang="en-US" sz="1200" dirty="0">
                        <a:solidFill>
                          <a:schemeClr val="tx1"/>
                        </a:solidFill>
                        <a:latin typeface="+mn-ea"/>
                        <a:ea typeface="+mn-ea"/>
                      </a:endParaRPr>
                    </a:p>
                  </a:txBody>
                  <a:tcPr/>
                </a:tc>
              </a:tr>
              <a:tr h="130304">
                <a:tc>
                  <a:txBody>
                    <a:bodyPr/>
                    <a:lstStyle/>
                    <a:p>
                      <a:r>
                        <a:rPr kumimoji="1" lang="ja-JP" altLang="en-US" sz="1200" b="0" dirty="0" smtClean="0">
                          <a:solidFill>
                            <a:schemeClr val="tx1"/>
                          </a:solidFill>
                          <a:latin typeface="+mn-ea"/>
                          <a:ea typeface="+mn-ea"/>
                        </a:rPr>
                        <a:t>④静岡県　</a:t>
                      </a:r>
                      <a:r>
                        <a:rPr kumimoji="1" lang="en-US" altLang="ja-JP" sz="1200" b="0" dirty="0" smtClean="0">
                          <a:solidFill>
                            <a:schemeClr val="tx1"/>
                          </a:solidFill>
                          <a:latin typeface="+mn-ea"/>
                          <a:ea typeface="+mn-ea"/>
                        </a:rPr>
                        <a:t>27,683</a:t>
                      </a:r>
                      <a:r>
                        <a:rPr kumimoji="1" lang="ja-JP" altLang="en-US" sz="1200" b="0" dirty="0" smtClean="0">
                          <a:solidFill>
                            <a:schemeClr val="tx1"/>
                          </a:solidFill>
                          <a:latin typeface="+mn-ea"/>
                          <a:ea typeface="+mn-ea"/>
                        </a:rPr>
                        <a:t>件</a:t>
                      </a:r>
                      <a:endParaRPr kumimoji="1" lang="ja-JP" altLang="en-US" sz="1200" b="0" dirty="0">
                        <a:solidFill>
                          <a:schemeClr val="tx1"/>
                        </a:solidFill>
                        <a:latin typeface="+mn-ea"/>
                        <a:ea typeface="+mn-ea"/>
                      </a:endParaRPr>
                    </a:p>
                  </a:txBody>
                  <a:tcPr/>
                </a:tc>
                <a:tc>
                  <a:txBody>
                    <a:bodyPr/>
                    <a:lstStyle/>
                    <a:p>
                      <a:r>
                        <a:rPr kumimoji="1" lang="ja-JP" altLang="en-US" sz="1200" dirty="0" smtClean="0">
                          <a:solidFill>
                            <a:schemeClr val="tx1"/>
                          </a:solidFill>
                          <a:latin typeface="+mn-ea"/>
                          <a:ea typeface="+mn-ea"/>
                        </a:rPr>
                        <a:t>・・・・・</a:t>
                      </a:r>
                      <a:endParaRPr kumimoji="1" lang="ja-JP" altLang="en-US" sz="1200" dirty="0">
                        <a:solidFill>
                          <a:schemeClr val="tx1"/>
                        </a:solidFill>
                        <a:latin typeface="+mn-ea"/>
                        <a:ea typeface="+mn-ea"/>
                      </a:endParaRPr>
                    </a:p>
                  </a:txBody>
                  <a:tcPr/>
                </a:tc>
              </a:tr>
              <a:tr h="130304">
                <a:tc>
                  <a:txBody>
                    <a:bodyPr/>
                    <a:lstStyle/>
                    <a:p>
                      <a:r>
                        <a:rPr kumimoji="1" lang="ja-JP" altLang="en-US" sz="1200" dirty="0" smtClean="0">
                          <a:solidFill>
                            <a:schemeClr val="tx1"/>
                          </a:solidFill>
                          <a:latin typeface="+mn-ea"/>
                          <a:ea typeface="+mn-ea"/>
                        </a:rPr>
                        <a:t>⑤大阪府　</a:t>
                      </a:r>
                      <a:r>
                        <a:rPr kumimoji="1" lang="en-US" altLang="ja-JP" sz="1200" dirty="0" smtClean="0">
                          <a:solidFill>
                            <a:schemeClr val="tx1"/>
                          </a:solidFill>
                          <a:latin typeface="+mn-ea"/>
                          <a:ea typeface="+mn-ea"/>
                        </a:rPr>
                        <a:t>25,317</a:t>
                      </a:r>
                      <a:r>
                        <a:rPr kumimoji="1" lang="ja-JP" altLang="en-US" sz="1200" dirty="0" smtClean="0">
                          <a:solidFill>
                            <a:schemeClr val="tx1"/>
                          </a:solidFill>
                          <a:latin typeface="+mn-ea"/>
                          <a:ea typeface="+mn-ea"/>
                        </a:rPr>
                        <a:t>件</a:t>
                      </a:r>
                      <a:endParaRPr kumimoji="1" lang="ja-JP" altLang="en-US" sz="1200" dirty="0">
                        <a:solidFill>
                          <a:schemeClr val="tx1"/>
                        </a:solidFill>
                        <a:latin typeface="+mn-ea"/>
                        <a:ea typeface="+mn-ea"/>
                      </a:endParaRPr>
                    </a:p>
                  </a:txBody>
                  <a:tcPr/>
                </a:tc>
                <a:tc>
                  <a:txBody>
                    <a:bodyPr/>
                    <a:lstStyle/>
                    <a:p>
                      <a:r>
                        <a:rPr kumimoji="1" lang="ja-JP" altLang="en-US" sz="1200" b="1" dirty="0" smtClean="0">
                          <a:solidFill>
                            <a:schemeClr val="tx1"/>
                          </a:solidFill>
                          <a:latin typeface="+mn-ea"/>
                          <a:ea typeface="+mn-ea"/>
                        </a:rPr>
                        <a:t>⑬大阪府　</a:t>
                      </a:r>
                      <a:r>
                        <a:rPr kumimoji="1" lang="en-US" altLang="ja-JP" sz="1200" b="1" dirty="0" smtClean="0">
                          <a:solidFill>
                            <a:schemeClr val="tx1"/>
                          </a:solidFill>
                          <a:latin typeface="+mn-ea"/>
                          <a:ea typeface="+mn-ea"/>
                        </a:rPr>
                        <a:t>274,243kW</a:t>
                      </a:r>
                      <a:endParaRPr kumimoji="1" lang="ja-JP" altLang="en-US" sz="1200" b="1" dirty="0">
                        <a:solidFill>
                          <a:schemeClr val="tx1"/>
                        </a:solidFill>
                        <a:latin typeface="+mn-ea"/>
                        <a:ea typeface="+mn-ea"/>
                      </a:endParaRPr>
                    </a:p>
                  </a:txBody>
                  <a:tcPr/>
                </a:tc>
              </a:tr>
            </a:tbl>
          </a:graphicData>
        </a:graphic>
      </p:graphicFrame>
      <p:sp>
        <p:nvSpPr>
          <p:cNvPr id="8" name="正方形/長方形 7"/>
          <p:cNvSpPr/>
          <p:nvPr/>
        </p:nvSpPr>
        <p:spPr>
          <a:xfrm>
            <a:off x="453371" y="3686834"/>
            <a:ext cx="4138936" cy="492443"/>
          </a:xfrm>
          <a:prstGeom prst="rect">
            <a:avLst/>
          </a:prstGeom>
        </p:spPr>
        <p:txBody>
          <a:bodyPr wrap="square">
            <a:spAutoFit/>
          </a:bodyPr>
          <a:lstStyle/>
          <a:p>
            <a:pPr marL="177800" indent="-177800"/>
            <a:r>
              <a:rPr lang="ja-JP" altLang="ja-JP" sz="1400" dirty="0" smtClean="0">
                <a:latin typeface="HGPｺﾞｼｯｸE" pitchFamily="50" charset="-128"/>
                <a:ea typeface="HGPｺﾞｼｯｸE" pitchFamily="50" charset="-128"/>
              </a:rPr>
              <a:t>■</a:t>
            </a:r>
            <a:r>
              <a:rPr lang="ja-JP" altLang="en-US" sz="1400" dirty="0">
                <a:latin typeface="HGPｺﾞｼｯｸE" pitchFamily="50" charset="-128"/>
                <a:ea typeface="HGPｺﾞｼｯｸE" pitchFamily="50" charset="-128"/>
              </a:rPr>
              <a:t>再生可能エネルギーの固定価格買取</a:t>
            </a:r>
            <a:r>
              <a:rPr lang="ja-JP" altLang="en-US" sz="1400" dirty="0" smtClean="0">
                <a:latin typeface="HGPｺﾞｼｯｸE" pitchFamily="50" charset="-128"/>
                <a:ea typeface="HGPｺﾞｼｯｸE" pitchFamily="50" charset="-128"/>
              </a:rPr>
              <a:t>制度の状況</a:t>
            </a:r>
            <a:endParaRPr lang="en-US" altLang="ja-JP" sz="1400" dirty="0" smtClean="0">
              <a:latin typeface="HGPｺﾞｼｯｸE" pitchFamily="50" charset="-128"/>
              <a:ea typeface="HGPｺﾞｼｯｸE" pitchFamily="50" charset="-128"/>
            </a:endParaRPr>
          </a:p>
          <a:p>
            <a:pPr marL="177800" indent="-177800"/>
            <a:r>
              <a:rPr lang="ja-JP" altLang="en-US" sz="1200" dirty="0" smtClean="0">
                <a:latin typeface="HGPｺﾞｼｯｸE" pitchFamily="50" charset="-128"/>
                <a:ea typeface="HGPｺﾞｼｯｸE" pitchFamily="50" charset="-128"/>
              </a:rPr>
              <a:t>（平成</a:t>
            </a:r>
            <a:r>
              <a:rPr lang="en-US" altLang="ja-JP" sz="1200" dirty="0" smtClean="0">
                <a:latin typeface="HGPｺﾞｼｯｸE" pitchFamily="50" charset="-128"/>
                <a:ea typeface="HGPｺﾞｼｯｸE" pitchFamily="50" charset="-128"/>
              </a:rPr>
              <a:t>26</a:t>
            </a:r>
            <a:r>
              <a:rPr lang="ja-JP" altLang="en-US" sz="1200" dirty="0" smtClean="0">
                <a:latin typeface="HGPｺﾞｼｯｸE" pitchFamily="50" charset="-128"/>
                <a:ea typeface="HGPｺﾞｼｯｸE" pitchFamily="50" charset="-128"/>
              </a:rPr>
              <a:t>年</a:t>
            </a:r>
            <a:r>
              <a:rPr lang="en-US" altLang="ja-JP" sz="1200" dirty="0">
                <a:latin typeface="HGPｺﾞｼｯｸE" pitchFamily="50" charset="-128"/>
                <a:ea typeface="HGPｺﾞｼｯｸE" pitchFamily="50" charset="-128"/>
              </a:rPr>
              <a:t>3</a:t>
            </a:r>
            <a:r>
              <a:rPr lang="ja-JP" altLang="en-US" sz="1200" dirty="0" smtClean="0">
                <a:latin typeface="HGPｺﾞｼｯｸE" pitchFamily="50" charset="-128"/>
                <a:ea typeface="HGPｺﾞｼｯｸE" pitchFamily="50" charset="-128"/>
              </a:rPr>
              <a:t>月末時点）（出典：資源エネルギー庁ＨＰ）</a:t>
            </a:r>
            <a:endParaRPr lang="en-US" altLang="ja-JP" sz="1200" dirty="0" smtClean="0">
              <a:latin typeface="HGPｺﾞｼｯｸE" pitchFamily="50" charset="-128"/>
              <a:ea typeface="HGPｺﾞｼｯｸE"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3855383341"/>
              </p:ext>
            </p:extLst>
          </p:nvPr>
        </p:nvGraphicFramePr>
        <p:xfrm>
          <a:off x="4844843" y="4239642"/>
          <a:ext cx="3406083" cy="2103120"/>
        </p:xfrm>
        <a:graphic>
          <a:graphicData uri="http://schemas.openxmlformats.org/drawingml/2006/table">
            <a:tbl>
              <a:tblPr firstRow="1" bandRow="1">
                <a:tableStyleId>{5C22544A-7EE6-4342-B048-85BDC9FD1C3A}</a:tableStyleId>
              </a:tblPr>
              <a:tblGrid>
                <a:gridCol w="1208405"/>
                <a:gridCol w="1113155"/>
                <a:gridCol w="1084523"/>
              </a:tblGrid>
              <a:tr h="130304">
                <a:tc>
                  <a:txBody>
                    <a:bodyPr/>
                    <a:lstStyle/>
                    <a:p>
                      <a:r>
                        <a:rPr kumimoji="1" lang="en-US" altLang="ja-JP" sz="1200" dirty="0" smtClean="0">
                          <a:solidFill>
                            <a:schemeClr val="tx1"/>
                          </a:solidFill>
                          <a:latin typeface="+mn-ea"/>
                          <a:ea typeface="+mn-ea"/>
                        </a:rPr>
                        <a:t>H22</a:t>
                      </a:r>
                      <a:r>
                        <a:rPr kumimoji="1" lang="ja-JP" altLang="en-US" sz="1200" dirty="0" smtClean="0">
                          <a:solidFill>
                            <a:schemeClr val="tx1"/>
                          </a:solidFill>
                          <a:latin typeface="+mn-ea"/>
                          <a:ea typeface="+mn-ea"/>
                        </a:rPr>
                        <a:t>年との比較</a:t>
                      </a:r>
                      <a:endParaRPr kumimoji="1" lang="ja-JP" altLang="en-US" sz="1200" dirty="0">
                        <a:solidFill>
                          <a:schemeClr val="tx1"/>
                        </a:solidFill>
                        <a:latin typeface="+mn-ea"/>
                        <a:ea typeface="+mn-ea"/>
                      </a:endParaRPr>
                    </a:p>
                  </a:txBody>
                  <a:tcPr/>
                </a:tc>
                <a:tc>
                  <a:txBody>
                    <a:bodyPr/>
                    <a:lstStyle/>
                    <a:p>
                      <a:r>
                        <a:rPr kumimoji="1" lang="en-US" altLang="ja-JP" sz="1200" dirty="0" smtClean="0">
                          <a:solidFill>
                            <a:schemeClr val="tx1"/>
                          </a:solidFill>
                          <a:latin typeface="+mn-ea"/>
                          <a:ea typeface="+mn-ea"/>
                        </a:rPr>
                        <a:t>H25</a:t>
                      </a:r>
                      <a:r>
                        <a:rPr kumimoji="1" lang="ja-JP" altLang="en-US" sz="1200" dirty="0" smtClean="0">
                          <a:solidFill>
                            <a:schemeClr val="tx1"/>
                          </a:solidFill>
                          <a:latin typeface="+mn-ea"/>
                          <a:ea typeface="+mn-ea"/>
                        </a:rPr>
                        <a:t>夏</a:t>
                      </a:r>
                      <a:endParaRPr kumimoji="1" lang="ja-JP" altLang="en-US" sz="1200" dirty="0">
                        <a:solidFill>
                          <a:schemeClr val="tx1"/>
                        </a:solidFill>
                        <a:latin typeface="+mn-ea"/>
                        <a:ea typeface="+mn-ea"/>
                      </a:endParaRPr>
                    </a:p>
                  </a:txBody>
                  <a:tcPr/>
                </a:tc>
                <a:tc>
                  <a:txBody>
                    <a:bodyPr/>
                    <a:lstStyle/>
                    <a:p>
                      <a:r>
                        <a:rPr kumimoji="1" lang="en-US" altLang="ja-JP" sz="1200" dirty="0" smtClean="0">
                          <a:solidFill>
                            <a:schemeClr val="tx1"/>
                          </a:solidFill>
                          <a:latin typeface="+mn-ea"/>
                          <a:ea typeface="+mn-ea"/>
                        </a:rPr>
                        <a:t>H24</a:t>
                      </a:r>
                      <a:r>
                        <a:rPr kumimoji="1" lang="ja-JP" altLang="en-US" sz="1200" dirty="0" smtClean="0">
                          <a:solidFill>
                            <a:schemeClr val="tx1"/>
                          </a:solidFill>
                          <a:latin typeface="+mn-ea"/>
                          <a:ea typeface="+mn-ea"/>
                        </a:rPr>
                        <a:t>夏</a:t>
                      </a:r>
                      <a:endParaRPr kumimoji="1" lang="ja-JP" altLang="en-US" sz="1200" dirty="0">
                        <a:solidFill>
                          <a:schemeClr val="tx1"/>
                        </a:solidFill>
                        <a:latin typeface="+mn-ea"/>
                        <a:ea typeface="+mn-ea"/>
                      </a:endParaRPr>
                    </a:p>
                  </a:txBody>
                  <a:tcPr/>
                </a:tc>
              </a:tr>
              <a:tr h="229736">
                <a:tc>
                  <a:txBody>
                    <a:bodyPr/>
                    <a:lstStyle/>
                    <a:p>
                      <a:r>
                        <a:rPr kumimoji="1" lang="ja-JP" altLang="en-US" sz="1200" dirty="0" smtClean="0">
                          <a:solidFill>
                            <a:schemeClr val="tx1"/>
                          </a:solidFill>
                          <a:latin typeface="+mn-ea"/>
                          <a:ea typeface="+mn-ea"/>
                        </a:rPr>
                        <a:t>節電効果</a:t>
                      </a:r>
                      <a:endParaRPr kumimoji="1" lang="ja-JP" altLang="en-US" sz="1200" dirty="0">
                        <a:solidFill>
                          <a:schemeClr val="tx1"/>
                        </a:solidFill>
                        <a:latin typeface="+mn-ea"/>
                        <a:ea typeface="+mn-ea"/>
                      </a:endParaRPr>
                    </a:p>
                  </a:txBody>
                  <a:tcPr/>
                </a:tc>
                <a:tc>
                  <a:txBody>
                    <a:bodyPr/>
                    <a:lstStyle/>
                    <a:p>
                      <a:r>
                        <a:rPr lang="ja-JP" altLang="en-US" sz="1200" dirty="0" smtClean="0">
                          <a:solidFill>
                            <a:schemeClr val="tx1"/>
                          </a:solidFill>
                        </a:rPr>
                        <a:t>▲約</a:t>
                      </a:r>
                      <a:r>
                        <a:rPr lang="en-US" altLang="ja-JP" sz="1200" dirty="0" smtClean="0">
                          <a:solidFill>
                            <a:schemeClr val="tx1"/>
                          </a:solidFill>
                        </a:rPr>
                        <a:t>280</a:t>
                      </a:r>
                      <a:r>
                        <a:rPr lang="ja-JP" altLang="en-US" sz="1200" dirty="0" smtClean="0">
                          <a:solidFill>
                            <a:schemeClr val="tx1"/>
                          </a:solidFill>
                        </a:rPr>
                        <a:t>万</a:t>
                      </a:r>
                      <a:r>
                        <a:rPr lang="en-US" altLang="ja-JP" sz="1200" dirty="0" smtClean="0">
                          <a:solidFill>
                            <a:schemeClr val="tx1"/>
                          </a:solidFill>
                        </a:rPr>
                        <a:t>kW</a:t>
                      </a:r>
                    </a:p>
                    <a:p>
                      <a:r>
                        <a:rPr lang="ja-JP" altLang="en-US" sz="1200" dirty="0" smtClean="0">
                          <a:solidFill>
                            <a:schemeClr val="tx1"/>
                          </a:solidFill>
                        </a:rPr>
                        <a:t>　　</a:t>
                      </a:r>
                      <a:r>
                        <a:rPr lang="en-US" altLang="ja-JP" sz="1200" dirty="0" smtClean="0">
                          <a:solidFill>
                            <a:schemeClr val="tx1"/>
                          </a:solidFill>
                        </a:rPr>
                        <a:t>(</a:t>
                      </a:r>
                      <a:r>
                        <a:rPr lang="ja-JP" altLang="en-US" sz="1200" dirty="0" smtClean="0">
                          <a:solidFill>
                            <a:schemeClr val="tx1"/>
                          </a:solidFill>
                        </a:rPr>
                        <a:t>▲約</a:t>
                      </a:r>
                      <a:r>
                        <a:rPr lang="en-US" altLang="ja-JP" sz="1200" dirty="0" smtClean="0">
                          <a:solidFill>
                            <a:schemeClr val="tx1"/>
                          </a:solidFill>
                        </a:rPr>
                        <a:t>11%)</a:t>
                      </a:r>
                      <a:endParaRPr lang="ja-JP" altLang="en-US" sz="1200" dirty="0">
                        <a:solidFill>
                          <a:schemeClr val="tx1"/>
                        </a:solidFill>
                      </a:endParaRPr>
                    </a:p>
                  </a:txBody>
                  <a:tcPr/>
                </a:tc>
                <a:tc>
                  <a:txBody>
                    <a:bodyPr/>
                    <a:lstStyle/>
                    <a:p>
                      <a:r>
                        <a:rPr lang="ja-JP" altLang="en-US" sz="1200" dirty="0" smtClean="0">
                          <a:solidFill>
                            <a:schemeClr val="tx1"/>
                          </a:solidFill>
                        </a:rPr>
                        <a:t>▲約</a:t>
                      </a:r>
                      <a:r>
                        <a:rPr lang="en-US" altLang="ja-JP" sz="1200" dirty="0" smtClean="0">
                          <a:solidFill>
                            <a:schemeClr val="tx1"/>
                          </a:solidFill>
                        </a:rPr>
                        <a:t>300</a:t>
                      </a:r>
                      <a:r>
                        <a:rPr lang="ja-JP" altLang="en-US" sz="1200" dirty="0" smtClean="0">
                          <a:solidFill>
                            <a:schemeClr val="tx1"/>
                          </a:solidFill>
                        </a:rPr>
                        <a:t>万</a:t>
                      </a:r>
                      <a:r>
                        <a:rPr lang="en-US" altLang="ja-JP" sz="1200" dirty="0" smtClean="0">
                          <a:solidFill>
                            <a:schemeClr val="tx1"/>
                          </a:solidFill>
                        </a:rPr>
                        <a:t>kW</a:t>
                      </a:r>
                    </a:p>
                    <a:p>
                      <a:r>
                        <a:rPr lang="ja-JP" altLang="en-US" sz="1200" dirty="0" smtClean="0">
                          <a:solidFill>
                            <a:schemeClr val="tx1"/>
                          </a:solidFill>
                        </a:rPr>
                        <a:t>　　</a:t>
                      </a:r>
                      <a:r>
                        <a:rPr lang="en-US" altLang="ja-JP" sz="1200" dirty="0" smtClean="0">
                          <a:solidFill>
                            <a:schemeClr val="tx1"/>
                          </a:solidFill>
                        </a:rPr>
                        <a:t>(</a:t>
                      </a:r>
                      <a:r>
                        <a:rPr lang="ja-JP" altLang="en-US" sz="1200" dirty="0" smtClean="0">
                          <a:solidFill>
                            <a:schemeClr val="tx1"/>
                          </a:solidFill>
                        </a:rPr>
                        <a:t>▲約</a:t>
                      </a:r>
                      <a:r>
                        <a:rPr lang="en-US" altLang="ja-JP" sz="1200" dirty="0" smtClean="0">
                          <a:solidFill>
                            <a:schemeClr val="tx1"/>
                          </a:solidFill>
                        </a:rPr>
                        <a:t>11%)</a:t>
                      </a:r>
                      <a:endParaRPr lang="ja-JP" altLang="en-US" sz="1200" dirty="0">
                        <a:solidFill>
                          <a:schemeClr val="tx1"/>
                        </a:solidFill>
                      </a:endParaRPr>
                    </a:p>
                  </a:txBody>
                  <a:tcPr/>
                </a:tc>
              </a:tr>
              <a:tr h="152008">
                <a:tc>
                  <a:txBody>
                    <a:bodyPr/>
                    <a:lstStyle/>
                    <a:p>
                      <a:r>
                        <a:rPr kumimoji="1" lang="ja-JP" altLang="en-US" sz="1200" b="1" dirty="0" smtClean="0">
                          <a:solidFill>
                            <a:schemeClr val="tx1"/>
                          </a:solidFill>
                          <a:latin typeface="+mn-ea"/>
                          <a:ea typeface="+mn-ea"/>
                        </a:rPr>
                        <a:t>（内訳）家庭用</a:t>
                      </a:r>
                      <a:endParaRPr kumimoji="1" lang="ja-JP" altLang="en-US" sz="1200" b="1" dirty="0">
                        <a:solidFill>
                          <a:schemeClr val="tx1"/>
                        </a:solidFill>
                        <a:latin typeface="+mn-ea"/>
                        <a:ea typeface="+mn-ea"/>
                      </a:endParaRPr>
                    </a:p>
                  </a:txBody>
                  <a:tcPr/>
                </a:tc>
                <a:tc>
                  <a:txBody>
                    <a:bodyPr/>
                    <a:lstStyle/>
                    <a:p>
                      <a:r>
                        <a:rPr lang="ja-JP" altLang="en-US" sz="1200" b="1" dirty="0" smtClean="0">
                          <a:solidFill>
                            <a:schemeClr val="tx1"/>
                          </a:solidFill>
                        </a:rPr>
                        <a:t>▲約</a:t>
                      </a:r>
                      <a:r>
                        <a:rPr lang="en-US" altLang="ja-JP" sz="1200" b="1" dirty="0" smtClean="0">
                          <a:solidFill>
                            <a:schemeClr val="tx1"/>
                          </a:solidFill>
                        </a:rPr>
                        <a:t>60</a:t>
                      </a:r>
                      <a:r>
                        <a:rPr lang="ja-JP" altLang="en-US" sz="1200" b="1" dirty="0" smtClean="0">
                          <a:solidFill>
                            <a:schemeClr val="tx1"/>
                          </a:solidFill>
                        </a:rPr>
                        <a:t>万</a:t>
                      </a:r>
                      <a:r>
                        <a:rPr lang="en-US" altLang="ja-JP" sz="1200" b="1" dirty="0" smtClean="0">
                          <a:solidFill>
                            <a:schemeClr val="tx1"/>
                          </a:solidFill>
                        </a:rPr>
                        <a:t>kW</a:t>
                      </a:r>
                    </a:p>
                    <a:p>
                      <a:r>
                        <a:rPr lang="ja-JP" altLang="en-US" sz="1200" b="1" dirty="0" smtClean="0">
                          <a:solidFill>
                            <a:schemeClr val="tx1"/>
                          </a:solidFill>
                        </a:rPr>
                        <a:t>　　</a:t>
                      </a:r>
                      <a:r>
                        <a:rPr lang="en-US" altLang="ja-JP" sz="1200" b="1" dirty="0" smtClean="0">
                          <a:solidFill>
                            <a:schemeClr val="tx1"/>
                          </a:solidFill>
                        </a:rPr>
                        <a:t>(</a:t>
                      </a:r>
                      <a:r>
                        <a:rPr lang="ja-JP" altLang="en-US" sz="1200" b="1" dirty="0" smtClean="0">
                          <a:solidFill>
                            <a:schemeClr val="tx1"/>
                          </a:solidFill>
                        </a:rPr>
                        <a:t>▲約</a:t>
                      </a:r>
                      <a:r>
                        <a:rPr lang="en-US" altLang="ja-JP" sz="1200" b="1" dirty="0" smtClean="0">
                          <a:solidFill>
                            <a:schemeClr val="tx1"/>
                          </a:solidFill>
                        </a:rPr>
                        <a:t>11%)</a:t>
                      </a:r>
                      <a:endParaRPr lang="ja-JP" altLang="en-US" sz="1200" b="1" dirty="0">
                        <a:solidFill>
                          <a:schemeClr val="tx1"/>
                        </a:solidFill>
                      </a:endParaRPr>
                    </a:p>
                  </a:txBody>
                  <a:tcPr/>
                </a:tc>
                <a:tc>
                  <a:txBody>
                    <a:bodyPr/>
                    <a:lstStyle/>
                    <a:p>
                      <a:r>
                        <a:rPr lang="ja-JP" altLang="en-US" sz="1200" b="1" dirty="0" smtClean="0">
                          <a:solidFill>
                            <a:schemeClr val="tx1"/>
                          </a:solidFill>
                        </a:rPr>
                        <a:t>▲約</a:t>
                      </a:r>
                      <a:r>
                        <a:rPr lang="en-US" altLang="ja-JP" sz="1200" b="1" dirty="0" smtClean="0">
                          <a:solidFill>
                            <a:schemeClr val="tx1"/>
                          </a:solidFill>
                        </a:rPr>
                        <a:t>55</a:t>
                      </a:r>
                      <a:r>
                        <a:rPr lang="ja-JP" altLang="en-US" sz="1200" b="1" dirty="0" smtClean="0">
                          <a:solidFill>
                            <a:schemeClr val="tx1"/>
                          </a:solidFill>
                        </a:rPr>
                        <a:t>万</a:t>
                      </a:r>
                      <a:r>
                        <a:rPr lang="en-US" altLang="ja-JP" sz="1200" b="1" dirty="0" smtClean="0">
                          <a:solidFill>
                            <a:schemeClr val="tx1"/>
                          </a:solidFill>
                        </a:rPr>
                        <a:t>kW</a:t>
                      </a:r>
                    </a:p>
                    <a:p>
                      <a:r>
                        <a:rPr lang="ja-JP" altLang="en-US" sz="1200" b="1" dirty="0" smtClean="0">
                          <a:solidFill>
                            <a:schemeClr val="tx1"/>
                          </a:solidFill>
                        </a:rPr>
                        <a:t>　　</a:t>
                      </a:r>
                      <a:r>
                        <a:rPr lang="en-US" altLang="ja-JP" sz="1200" b="1" dirty="0" smtClean="0">
                          <a:solidFill>
                            <a:schemeClr val="tx1"/>
                          </a:solidFill>
                        </a:rPr>
                        <a:t>(</a:t>
                      </a:r>
                      <a:r>
                        <a:rPr lang="ja-JP" altLang="en-US" sz="1200" b="1" dirty="0" smtClean="0">
                          <a:solidFill>
                            <a:schemeClr val="tx1"/>
                          </a:solidFill>
                        </a:rPr>
                        <a:t>▲約</a:t>
                      </a:r>
                      <a:r>
                        <a:rPr lang="en-US" altLang="ja-JP" sz="1200" b="1" dirty="0" smtClean="0">
                          <a:solidFill>
                            <a:schemeClr val="tx1"/>
                          </a:solidFill>
                        </a:rPr>
                        <a:t>9%)</a:t>
                      </a:r>
                      <a:endParaRPr lang="ja-JP" altLang="en-US" sz="1200" b="1" dirty="0">
                        <a:solidFill>
                          <a:schemeClr val="tx1"/>
                        </a:solidFill>
                      </a:endParaRPr>
                    </a:p>
                  </a:txBody>
                  <a:tcPr/>
                </a:tc>
              </a:tr>
              <a:tr h="0">
                <a:tc>
                  <a:txBody>
                    <a:bodyPr/>
                    <a:lstStyle/>
                    <a:p>
                      <a:r>
                        <a:rPr kumimoji="1" lang="ja-JP" altLang="en-US" sz="1200" dirty="0" smtClean="0">
                          <a:solidFill>
                            <a:schemeClr val="tx1"/>
                          </a:solidFill>
                          <a:latin typeface="+mn-ea"/>
                          <a:ea typeface="+mn-ea"/>
                        </a:rPr>
                        <a:t>（内訳）業務用</a:t>
                      </a:r>
                      <a:endParaRPr kumimoji="1" lang="ja-JP" altLang="en-US" sz="1200" dirty="0">
                        <a:solidFill>
                          <a:schemeClr val="tx1"/>
                        </a:solidFill>
                        <a:latin typeface="+mn-ea"/>
                        <a:ea typeface="+mn-ea"/>
                      </a:endParaRPr>
                    </a:p>
                  </a:txBody>
                  <a:tcPr/>
                </a:tc>
                <a:tc>
                  <a:txBody>
                    <a:bodyPr/>
                    <a:lstStyle/>
                    <a:p>
                      <a:r>
                        <a:rPr lang="ja-JP" altLang="en-US" sz="1200" dirty="0" smtClean="0">
                          <a:solidFill>
                            <a:schemeClr val="tx1"/>
                          </a:solidFill>
                        </a:rPr>
                        <a:t>▲約</a:t>
                      </a:r>
                      <a:r>
                        <a:rPr lang="en-US" altLang="ja-JP" sz="1200" dirty="0" smtClean="0">
                          <a:solidFill>
                            <a:schemeClr val="tx1"/>
                          </a:solidFill>
                        </a:rPr>
                        <a:t>130</a:t>
                      </a:r>
                      <a:r>
                        <a:rPr lang="ja-JP" altLang="en-US" sz="1200" dirty="0" smtClean="0">
                          <a:solidFill>
                            <a:schemeClr val="tx1"/>
                          </a:solidFill>
                        </a:rPr>
                        <a:t>万</a:t>
                      </a:r>
                      <a:r>
                        <a:rPr lang="en-US" altLang="ja-JP" sz="1200" dirty="0" smtClean="0">
                          <a:solidFill>
                            <a:schemeClr val="tx1"/>
                          </a:solidFill>
                        </a:rPr>
                        <a:t>kW</a:t>
                      </a:r>
                    </a:p>
                    <a:p>
                      <a:r>
                        <a:rPr lang="ja-JP" altLang="en-US" sz="1200" dirty="0" smtClean="0">
                          <a:solidFill>
                            <a:schemeClr val="tx1"/>
                          </a:solidFill>
                        </a:rPr>
                        <a:t>　　</a:t>
                      </a:r>
                      <a:r>
                        <a:rPr lang="en-US" altLang="ja-JP" sz="1200" dirty="0" smtClean="0">
                          <a:solidFill>
                            <a:schemeClr val="tx1"/>
                          </a:solidFill>
                        </a:rPr>
                        <a:t>(</a:t>
                      </a:r>
                      <a:r>
                        <a:rPr lang="ja-JP" altLang="en-US" sz="1200" dirty="0" smtClean="0">
                          <a:solidFill>
                            <a:schemeClr val="tx1"/>
                          </a:solidFill>
                        </a:rPr>
                        <a:t>▲約</a:t>
                      </a:r>
                      <a:r>
                        <a:rPr lang="en-US" altLang="ja-JP" sz="1200" dirty="0" smtClean="0">
                          <a:solidFill>
                            <a:schemeClr val="tx1"/>
                          </a:solidFill>
                        </a:rPr>
                        <a:t>12%)</a:t>
                      </a:r>
                      <a:endParaRPr lang="ja-JP" altLang="en-US" sz="1200" dirty="0">
                        <a:solidFill>
                          <a:schemeClr val="tx1"/>
                        </a:solidFill>
                      </a:endParaRPr>
                    </a:p>
                  </a:txBody>
                  <a:tcPr/>
                </a:tc>
                <a:tc>
                  <a:txBody>
                    <a:bodyPr/>
                    <a:lstStyle/>
                    <a:p>
                      <a:r>
                        <a:rPr lang="ja-JP" altLang="en-US" sz="1200" dirty="0" smtClean="0">
                          <a:solidFill>
                            <a:schemeClr val="tx1"/>
                          </a:solidFill>
                        </a:rPr>
                        <a:t>▲約</a:t>
                      </a:r>
                      <a:r>
                        <a:rPr lang="en-US" altLang="ja-JP" sz="1200" dirty="0" smtClean="0">
                          <a:solidFill>
                            <a:schemeClr val="tx1"/>
                          </a:solidFill>
                        </a:rPr>
                        <a:t>125</a:t>
                      </a:r>
                      <a:r>
                        <a:rPr lang="ja-JP" altLang="en-US" sz="1200" dirty="0" smtClean="0">
                          <a:solidFill>
                            <a:schemeClr val="tx1"/>
                          </a:solidFill>
                        </a:rPr>
                        <a:t>万</a:t>
                      </a:r>
                      <a:r>
                        <a:rPr lang="en-US" altLang="ja-JP" sz="1200" dirty="0" smtClean="0">
                          <a:solidFill>
                            <a:schemeClr val="tx1"/>
                          </a:solidFill>
                        </a:rPr>
                        <a:t>kW</a:t>
                      </a:r>
                    </a:p>
                    <a:p>
                      <a:r>
                        <a:rPr lang="ja-JP" altLang="en-US" sz="1200" dirty="0" smtClean="0">
                          <a:solidFill>
                            <a:schemeClr val="tx1"/>
                          </a:solidFill>
                        </a:rPr>
                        <a:t>　　</a:t>
                      </a:r>
                      <a:r>
                        <a:rPr lang="en-US" altLang="ja-JP" sz="1200" dirty="0" smtClean="0">
                          <a:solidFill>
                            <a:schemeClr val="tx1"/>
                          </a:solidFill>
                        </a:rPr>
                        <a:t>(</a:t>
                      </a:r>
                      <a:r>
                        <a:rPr lang="ja-JP" altLang="en-US" sz="1200" dirty="0" smtClean="0">
                          <a:solidFill>
                            <a:schemeClr val="tx1"/>
                          </a:solidFill>
                        </a:rPr>
                        <a:t>▲約</a:t>
                      </a:r>
                      <a:r>
                        <a:rPr lang="en-US" altLang="ja-JP" sz="1200" dirty="0" smtClean="0">
                          <a:solidFill>
                            <a:schemeClr val="tx1"/>
                          </a:solidFill>
                        </a:rPr>
                        <a:t>11%)</a:t>
                      </a:r>
                      <a:endParaRPr lang="ja-JP" altLang="en-US" sz="1200" dirty="0">
                        <a:solidFill>
                          <a:schemeClr val="tx1"/>
                        </a:solidFill>
                      </a:endParaRPr>
                    </a:p>
                  </a:txBody>
                  <a:tcPr/>
                </a:tc>
              </a:tr>
              <a:tr h="130304">
                <a:tc>
                  <a:txBody>
                    <a:bodyPr/>
                    <a:lstStyle/>
                    <a:p>
                      <a:r>
                        <a:rPr kumimoji="1" lang="ja-JP" altLang="en-US" sz="1200" b="0" dirty="0" smtClean="0">
                          <a:solidFill>
                            <a:schemeClr val="tx1"/>
                          </a:solidFill>
                          <a:latin typeface="+mn-ea"/>
                          <a:ea typeface="+mn-ea"/>
                        </a:rPr>
                        <a:t>（内訳）産業用</a:t>
                      </a:r>
                      <a:endParaRPr kumimoji="1" lang="ja-JP" altLang="en-US" sz="1200" b="0" dirty="0">
                        <a:solidFill>
                          <a:schemeClr val="tx1"/>
                        </a:solidFill>
                        <a:latin typeface="+mn-ea"/>
                        <a:ea typeface="+mn-ea"/>
                      </a:endParaRPr>
                    </a:p>
                  </a:txBody>
                  <a:tcPr/>
                </a:tc>
                <a:tc>
                  <a:txBody>
                    <a:bodyPr/>
                    <a:lstStyle/>
                    <a:p>
                      <a:r>
                        <a:rPr lang="ja-JP" altLang="en-US" sz="1200" dirty="0" smtClean="0">
                          <a:solidFill>
                            <a:schemeClr val="tx1"/>
                          </a:solidFill>
                        </a:rPr>
                        <a:t>▲約</a:t>
                      </a:r>
                      <a:r>
                        <a:rPr lang="en-US" altLang="ja-JP" sz="1200" dirty="0" smtClean="0">
                          <a:solidFill>
                            <a:schemeClr val="tx1"/>
                          </a:solidFill>
                        </a:rPr>
                        <a:t>90</a:t>
                      </a:r>
                      <a:r>
                        <a:rPr lang="ja-JP" altLang="en-US" sz="1200" dirty="0" smtClean="0">
                          <a:solidFill>
                            <a:schemeClr val="tx1"/>
                          </a:solidFill>
                        </a:rPr>
                        <a:t>万</a:t>
                      </a:r>
                      <a:r>
                        <a:rPr lang="en-US" altLang="ja-JP" sz="1200" dirty="0" smtClean="0">
                          <a:solidFill>
                            <a:schemeClr val="tx1"/>
                          </a:solidFill>
                        </a:rPr>
                        <a:t>kW</a:t>
                      </a:r>
                    </a:p>
                    <a:p>
                      <a:r>
                        <a:rPr lang="ja-JP" altLang="en-US" sz="1200" dirty="0" smtClean="0">
                          <a:solidFill>
                            <a:schemeClr val="tx1"/>
                          </a:solidFill>
                        </a:rPr>
                        <a:t>　　</a:t>
                      </a:r>
                      <a:r>
                        <a:rPr lang="en-US" altLang="ja-JP" sz="1200" dirty="0" smtClean="0">
                          <a:solidFill>
                            <a:schemeClr val="tx1"/>
                          </a:solidFill>
                        </a:rPr>
                        <a:t>(</a:t>
                      </a:r>
                      <a:r>
                        <a:rPr lang="ja-JP" altLang="en-US" sz="1200" dirty="0" smtClean="0">
                          <a:solidFill>
                            <a:schemeClr val="tx1"/>
                          </a:solidFill>
                        </a:rPr>
                        <a:t>▲約</a:t>
                      </a:r>
                      <a:r>
                        <a:rPr lang="en-US" altLang="ja-JP" sz="1200" dirty="0" smtClean="0">
                          <a:solidFill>
                            <a:schemeClr val="tx1"/>
                          </a:solidFill>
                        </a:rPr>
                        <a:t>9%)</a:t>
                      </a:r>
                      <a:endParaRPr lang="ja-JP" altLang="en-US" sz="1200" dirty="0">
                        <a:solidFill>
                          <a:schemeClr val="tx1"/>
                        </a:solidFill>
                      </a:endParaRPr>
                    </a:p>
                  </a:txBody>
                  <a:tcPr/>
                </a:tc>
                <a:tc>
                  <a:txBody>
                    <a:bodyPr/>
                    <a:lstStyle/>
                    <a:p>
                      <a:r>
                        <a:rPr lang="ja-JP" altLang="en-US" sz="1200" dirty="0" smtClean="0">
                          <a:solidFill>
                            <a:schemeClr val="tx1"/>
                          </a:solidFill>
                        </a:rPr>
                        <a:t>▲約</a:t>
                      </a:r>
                      <a:r>
                        <a:rPr lang="en-US" altLang="ja-JP" sz="1200" dirty="0" smtClean="0">
                          <a:solidFill>
                            <a:schemeClr val="tx1"/>
                          </a:solidFill>
                        </a:rPr>
                        <a:t>120</a:t>
                      </a:r>
                      <a:r>
                        <a:rPr lang="ja-JP" altLang="en-US" sz="1200" dirty="0" smtClean="0">
                          <a:solidFill>
                            <a:schemeClr val="tx1"/>
                          </a:solidFill>
                        </a:rPr>
                        <a:t>万</a:t>
                      </a:r>
                      <a:r>
                        <a:rPr lang="en-US" altLang="ja-JP" sz="1200" dirty="0" smtClean="0">
                          <a:solidFill>
                            <a:schemeClr val="tx1"/>
                          </a:solidFill>
                        </a:rPr>
                        <a:t>kW</a:t>
                      </a:r>
                    </a:p>
                    <a:p>
                      <a:r>
                        <a:rPr lang="ja-JP" altLang="en-US" sz="1200" dirty="0" smtClean="0">
                          <a:solidFill>
                            <a:schemeClr val="tx1"/>
                          </a:solidFill>
                        </a:rPr>
                        <a:t>　　</a:t>
                      </a:r>
                      <a:r>
                        <a:rPr lang="en-US" altLang="ja-JP" sz="1200" dirty="0" smtClean="0">
                          <a:solidFill>
                            <a:schemeClr val="tx1"/>
                          </a:solidFill>
                        </a:rPr>
                        <a:t>(</a:t>
                      </a:r>
                      <a:r>
                        <a:rPr lang="ja-JP" altLang="en-US" sz="1200" dirty="0" smtClean="0">
                          <a:solidFill>
                            <a:schemeClr val="tx1"/>
                          </a:solidFill>
                        </a:rPr>
                        <a:t>▲約</a:t>
                      </a:r>
                      <a:r>
                        <a:rPr lang="en-US" altLang="ja-JP" sz="1200" dirty="0" smtClean="0">
                          <a:solidFill>
                            <a:schemeClr val="tx1"/>
                          </a:solidFill>
                        </a:rPr>
                        <a:t>12%)</a:t>
                      </a:r>
                      <a:endParaRPr lang="ja-JP" altLang="en-US" sz="1200" dirty="0">
                        <a:solidFill>
                          <a:schemeClr val="tx1"/>
                        </a:solidFill>
                      </a:endParaRPr>
                    </a:p>
                  </a:txBody>
                  <a:tcPr/>
                </a:tc>
              </a:tr>
            </a:tbl>
          </a:graphicData>
        </a:graphic>
      </p:graphicFrame>
      <p:sp>
        <p:nvSpPr>
          <p:cNvPr id="10" name="正方形/長方形 9"/>
          <p:cNvSpPr/>
          <p:nvPr/>
        </p:nvSpPr>
        <p:spPr>
          <a:xfrm>
            <a:off x="4721809" y="3686834"/>
            <a:ext cx="4391472" cy="492443"/>
          </a:xfrm>
          <a:prstGeom prst="rect">
            <a:avLst/>
          </a:prstGeom>
        </p:spPr>
        <p:txBody>
          <a:bodyPr wrap="square">
            <a:spAutoFit/>
          </a:bodyPr>
          <a:lstStyle/>
          <a:p>
            <a:pPr marL="177800" indent="-177800"/>
            <a:r>
              <a:rPr lang="ja-JP" altLang="ja-JP" sz="1400" dirty="0" smtClean="0">
                <a:latin typeface="HGPｺﾞｼｯｸE" pitchFamily="50" charset="-128"/>
                <a:ea typeface="HGPｺﾞｼｯｸE" pitchFamily="50" charset="-128"/>
              </a:rPr>
              <a:t>■</a:t>
            </a:r>
            <a:r>
              <a:rPr lang="ja-JP" altLang="en-US" sz="1400" dirty="0" smtClean="0">
                <a:latin typeface="HGPｺﾞｼｯｸE" pitchFamily="50" charset="-128"/>
                <a:ea typeface="HGPｺﾞｼｯｸE" pitchFamily="50" charset="-128"/>
              </a:rPr>
              <a:t>節電効果の比較</a:t>
            </a:r>
            <a:endParaRPr lang="en-US" altLang="ja-JP" sz="1400" dirty="0" smtClean="0">
              <a:latin typeface="HGPｺﾞｼｯｸE" pitchFamily="50" charset="-128"/>
              <a:ea typeface="HGPｺﾞｼｯｸE" pitchFamily="50" charset="-128"/>
            </a:endParaRPr>
          </a:p>
          <a:p>
            <a:pPr marL="177800" indent="-177800"/>
            <a:r>
              <a:rPr lang="ja-JP" altLang="en-US" sz="1200" dirty="0" smtClean="0">
                <a:latin typeface="HGPｺﾞｼｯｸE" pitchFamily="50" charset="-128"/>
                <a:ea typeface="HGPｺﾞｼｯｸE" pitchFamily="50" charset="-128"/>
              </a:rPr>
              <a:t>（出典：関西広域連合ＨＰ）</a:t>
            </a:r>
            <a:endParaRPr lang="en-US" altLang="ja-JP" sz="1200" dirty="0" smtClean="0">
              <a:latin typeface="HGPｺﾞｼｯｸE" pitchFamily="50" charset="-128"/>
              <a:ea typeface="HGPｺﾞｼｯｸE" pitchFamily="50" charset="-128"/>
            </a:endParaRPr>
          </a:p>
        </p:txBody>
      </p:sp>
      <p:sp>
        <p:nvSpPr>
          <p:cNvPr id="13" name="角丸四角形 12"/>
          <p:cNvSpPr/>
          <p:nvPr/>
        </p:nvSpPr>
        <p:spPr>
          <a:xfrm>
            <a:off x="252536" y="260648"/>
            <a:ext cx="8552406" cy="3312368"/>
          </a:xfrm>
          <a:prstGeom prst="roundRect">
            <a:avLst>
              <a:gd name="adj" fmla="val 5374"/>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271463" indent="-271463" algn="just">
              <a:lnSpc>
                <a:spcPts val="2700"/>
              </a:lnSpc>
            </a:pP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取組み状況</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lnSpc>
                <a:spcPts val="2700"/>
              </a:lnSpc>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月からスタートした再生可能エネルギーの固定価格買取制度について、</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度</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末時点の大阪府内の認定件数</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既稼働</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は全国</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lnSpc>
                <a:spcPts val="2700"/>
              </a:lnSpc>
            </a:pP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認定出力</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既稼働</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は全国</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lang="en-US" altLang="ja-JP" sz="12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lnSpc>
                <a:spcPts val="2700"/>
              </a:lnSpc>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昨夏の</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関西電力管内の電力需要は</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年度に</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比べ、平均で</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280</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kW</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％）の電力使用減を達成し</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広域連合の</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年度夏の節電目標（</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年度比</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％以上の節電）を上回った。</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lnSpc>
                <a:spcPts val="2700"/>
              </a:lnSpc>
            </a:pP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内訳をみると、家庭向けの節電効果が前年度より上昇しており、節電意識の高まりが認められる。</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1548680" y="4581128"/>
            <a:ext cx="1368152" cy="27496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r>
              <a:rPr lang="ja-JP" altLang="en-US" sz="1200" dirty="0" smtClean="0"/>
              <a:t>環農</a:t>
            </a:r>
            <a:endParaRPr kumimoji="1" lang="ja-JP" altLang="en-US" sz="1200" dirty="0"/>
          </a:p>
        </p:txBody>
      </p:sp>
      <p:sp>
        <p:nvSpPr>
          <p:cNvPr id="14" name="テキスト ボックス 13"/>
          <p:cNvSpPr txBox="1"/>
          <p:nvPr/>
        </p:nvSpPr>
        <p:spPr>
          <a:xfrm>
            <a:off x="8803486" y="6608385"/>
            <a:ext cx="37702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31</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9444090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98472" y="188640"/>
            <a:ext cx="8622000" cy="3528392"/>
          </a:xfrm>
          <a:prstGeom prst="roundRect">
            <a:avLst>
              <a:gd name="adj" fmla="val 5374"/>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271463" indent="-271463" algn="just">
              <a:lnSpc>
                <a:spcPts val="2500"/>
              </a:lnSpc>
              <a:spcAft>
                <a:spcPts val="0"/>
              </a:spcAft>
            </a:pP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需要者側が自ら選択する環境づくり</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lnSpc>
                <a:spcPts val="2500"/>
              </a:lnSpc>
              <a:spcAft>
                <a:spcPts val="0"/>
              </a:spcAft>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成長のためには、産業の基盤となる電力の安定供給とともに、需要側が自ら選択して電力を調達できる環境づくりも重要な要素。</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lnSpc>
                <a:spcPts val="2500"/>
              </a:lnSpc>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現在、電力自由化により、新電力は契約電力</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50kW</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以上の需要家に対して電気を販売することができるが、新電力の販売電力量シェア</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関西電力管内</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5.3%(H25.12</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時点</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に留まる。</a:t>
            </a: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新電力や電力調達コストの低減などについての情報を提供し、需要側である事業者が電力会社を選べる環境づくりを進めるため、大阪府・大阪市・新電力などで「大阪電力選べる環境づくり協議会」を平成</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月に設立</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平成</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年に予定されている電力小売の完全自由化に向け、こうした取組みを着実に進めていく必要がある。</a:t>
            </a: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lnSpc>
                <a:spcPts val="2500"/>
              </a:lnSpc>
            </a:pP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015" y="4240252"/>
            <a:ext cx="3995950" cy="2483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正方形/長方形 6"/>
          <p:cNvSpPr/>
          <p:nvPr/>
        </p:nvSpPr>
        <p:spPr>
          <a:xfrm>
            <a:off x="287999" y="3717032"/>
            <a:ext cx="6051770" cy="523220"/>
          </a:xfrm>
          <a:prstGeom prst="rect">
            <a:avLst/>
          </a:prstGeom>
        </p:spPr>
        <p:txBody>
          <a:bodyPr wrap="square">
            <a:spAutoFit/>
          </a:bodyPr>
          <a:lstStyle/>
          <a:p>
            <a:pPr marL="177800" indent="-177800"/>
            <a:r>
              <a:rPr lang="ja-JP" altLang="ja-JP" sz="1400" dirty="0" smtClean="0">
                <a:latin typeface="HGPｺﾞｼｯｸE" pitchFamily="50" charset="-128"/>
                <a:ea typeface="HGPｺﾞｼｯｸE" pitchFamily="50" charset="-128"/>
              </a:rPr>
              <a:t>■</a:t>
            </a:r>
            <a:r>
              <a:rPr lang="ja-JP" altLang="en-US" sz="1400" dirty="0" smtClean="0">
                <a:latin typeface="HGPｺﾞｼｯｸE" pitchFamily="50" charset="-128"/>
                <a:ea typeface="HGPｺﾞｼｯｸE" pitchFamily="50" charset="-128"/>
              </a:rPr>
              <a:t>新電力の販売電力量シェア（関西電力管内）</a:t>
            </a:r>
            <a:endParaRPr lang="en-US" altLang="ja-JP" sz="1400" dirty="0" smtClean="0">
              <a:latin typeface="HGPｺﾞｼｯｸE" pitchFamily="50" charset="-128"/>
              <a:ea typeface="HGPｺﾞｼｯｸE" pitchFamily="50" charset="-128"/>
            </a:endParaRPr>
          </a:p>
          <a:p>
            <a:pPr marL="177800" indent="-177800"/>
            <a:r>
              <a:rPr lang="ja-JP" altLang="en-US" sz="1400" dirty="0">
                <a:latin typeface="HGPｺﾞｼｯｸE" pitchFamily="50" charset="-128"/>
                <a:ea typeface="HGPｺﾞｼｯｸE" pitchFamily="50" charset="-128"/>
              </a:rPr>
              <a:t>　</a:t>
            </a:r>
            <a:r>
              <a:rPr lang="ja-JP" altLang="en-US" sz="1400" dirty="0" smtClean="0">
                <a:latin typeface="HGPｺﾞｼｯｸE" pitchFamily="50" charset="-128"/>
                <a:ea typeface="HGPｺﾞｼｯｸE" pitchFamily="50" charset="-128"/>
              </a:rPr>
              <a:t>　　近畿経済産業局資料より作成</a:t>
            </a:r>
            <a:endParaRPr lang="ja-JP" altLang="en-US" sz="1200" dirty="0">
              <a:latin typeface="HGPｺﾞｼｯｸE" pitchFamily="50" charset="-128"/>
              <a:ea typeface="HGPｺﾞｼｯｸE" pitchFamily="50" charset="-128"/>
            </a:endParaRPr>
          </a:p>
        </p:txBody>
      </p:sp>
      <p:sp>
        <p:nvSpPr>
          <p:cNvPr id="8" name="正方形/長方形 7"/>
          <p:cNvSpPr/>
          <p:nvPr/>
        </p:nvSpPr>
        <p:spPr>
          <a:xfrm>
            <a:off x="4646495" y="3735002"/>
            <a:ext cx="3672408" cy="523220"/>
          </a:xfrm>
          <a:prstGeom prst="rect">
            <a:avLst/>
          </a:prstGeom>
        </p:spPr>
        <p:txBody>
          <a:bodyPr wrap="square">
            <a:spAutoFit/>
          </a:bodyPr>
          <a:lstStyle/>
          <a:p>
            <a:pPr marL="177800" indent="-177800"/>
            <a:r>
              <a:rPr lang="ja-JP" altLang="ja-JP" sz="1400" dirty="0" smtClean="0">
                <a:latin typeface="HGPｺﾞｼｯｸE" pitchFamily="50" charset="-128"/>
                <a:ea typeface="HGPｺﾞｼｯｸE" pitchFamily="50" charset="-128"/>
              </a:rPr>
              <a:t>■</a:t>
            </a:r>
            <a:r>
              <a:rPr lang="ja-JP" altLang="en-US" sz="1400" dirty="0" smtClean="0">
                <a:latin typeface="HGPｺﾞｼｯｸE" pitchFamily="50" charset="-128"/>
                <a:ea typeface="HGPｺﾞｼｯｸE" pitchFamily="50" charset="-128"/>
              </a:rPr>
              <a:t>大阪電力選べる環境づくり協議会の概要</a:t>
            </a:r>
            <a:endParaRPr lang="en-US" altLang="ja-JP" sz="1400" dirty="0" smtClean="0">
              <a:latin typeface="HGPｺﾞｼｯｸE" pitchFamily="50" charset="-128"/>
              <a:ea typeface="HGPｺﾞｼｯｸE" pitchFamily="50" charset="-128"/>
            </a:endParaRPr>
          </a:p>
          <a:p>
            <a:pPr marL="177800" indent="-177800"/>
            <a:r>
              <a:rPr lang="ja-JP" altLang="en-US" sz="1400" dirty="0">
                <a:latin typeface="HGPｺﾞｼｯｸE" pitchFamily="50" charset="-128"/>
                <a:ea typeface="HGPｺﾞｼｯｸE" pitchFamily="50" charset="-128"/>
              </a:rPr>
              <a:t>　</a:t>
            </a:r>
            <a:r>
              <a:rPr lang="ja-JP" altLang="en-US" sz="1400" dirty="0" smtClean="0">
                <a:latin typeface="HGPｺﾞｼｯｸE" pitchFamily="50" charset="-128"/>
                <a:ea typeface="HGPｺﾞｼｯｸE" pitchFamily="50" charset="-128"/>
              </a:rPr>
              <a:t>（平成</a:t>
            </a:r>
            <a:r>
              <a:rPr lang="en-US" altLang="ja-JP" sz="1400" dirty="0" smtClean="0">
                <a:latin typeface="HGPｺﾞｼｯｸE" pitchFamily="50" charset="-128"/>
                <a:ea typeface="HGPｺﾞｼｯｸE" pitchFamily="50" charset="-128"/>
              </a:rPr>
              <a:t>26</a:t>
            </a:r>
            <a:r>
              <a:rPr lang="ja-JP" altLang="en-US" sz="1400" dirty="0" smtClean="0">
                <a:latin typeface="HGPｺﾞｼｯｸE" pitchFamily="50" charset="-128"/>
                <a:ea typeface="HGPｺﾞｼｯｸE" pitchFamily="50" charset="-128"/>
              </a:rPr>
              <a:t>年</a:t>
            </a:r>
            <a:r>
              <a:rPr lang="en-US" altLang="ja-JP" sz="1400" dirty="0" smtClean="0">
                <a:latin typeface="HGPｺﾞｼｯｸE" pitchFamily="50" charset="-128"/>
                <a:ea typeface="HGPｺﾞｼｯｸE" pitchFamily="50" charset="-128"/>
              </a:rPr>
              <a:t>4</a:t>
            </a:r>
            <a:r>
              <a:rPr lang="ja-JP" altLang="en-US" sz="1400" dirty="0" smtClean="0">
                <a:latin typeface="HGPｺﾞｼｯｸE" pitchFamily="50" charset="-128"/>
                <a:ea typeface="HGPｺﾞｼｯｸE" pitchFamily="50" charset="-128"/>
              </a:rPr>
              <a:t>月</a:t>
            </a:r>
            <a:r>
              <a:rPr lang="en-US" altLang="ja-JP" sz="1400" dirty="0" smtClean="0">
                <a:latin typeface="HGPｺﾞｼｯｸE" pitchFamily="50" charset="-128"/>
                <a:ea typeface="HGPｺﾞｼｯｸE" pitchFamily="50" charset="-128"/>
              </a:rPr>
              <a:t>1</a:t>
            </a:r>
            <a:r>
              <a:rPr lang="ja-JP" altLang="en-US" sz="1400" dirty="0" smtClean="0">
                <a:latin typeface="HGPｺﾞｼｯｸE" pitchFamily="50" charset="-128"/>
                <a:ea typeface="HGPｺﾞｼｯｸE" pitchFamily="50" charset="-128"/>
              </a:rPr>
              <a:t>日設立）</a:t>
            </a:r>
            <a:endParaRPr lang="ja-JP" altLang="en-US" sz="1200" dirty="0">
              <a:latin typeface="HGPｺﾞｼｯｸE" pitchFamily="50" charset="-128"/>
              <a:ea typeface="HGPｺﾞｼｯｸE"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585084424"/>
              </p:ext>
            </p:extLst>
          </p:nvPr>
        </p:nvGraphicFramePr>
        <p:xfrm>
          <a:off x="4818190" y="4303071"/>
          <a:ext cx="3992005" cy="2418050"/>
        </p:xfrm>
        <a:graphic>
          <a:graphicData uri="http://schemas.openxmlformats.org/drawingml/2006/table">
            <a:tbl>
              <a:tblPr firstRow="1" firstCol="1" bandRow="1"/>
              <a:tblGrid>
                <a:gridCol w="3992005"/>
              </a:tblGrid>
              <a:tr h="2418050">
                <a:tc>
                  <a:txBody>
                    <a:bodyPr/>
                    <a:lstStyle/>
                    <a:p>
                      <a:pPr algn="l">
                        <a:lnSpc>
                          <a:spcPts val="1800"/>
                        </a:lnSpc>
                        <a:spcAft>
                          <a:spcPts val="0"/>
                        </a:spcAft>
                      </a:pPr>
                      <a:r>
                        <a:rPr lang="ja-JP" altLang="en-US"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○協議会の目的</a:t>
                      </a:r>
                      <a:endParaRPr lang="en-US" altLang="ja-JP"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800"/>
                        </a:lnSpc>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電力小売の完全自由化を見据え、電力調達コストの低減等に係る情報発信・普及啓発等を行うことにより、電力需要者が電力供給事業者を選べる環境づくりを行うこと</a:t>
                      </a:r>
                      <a:endPar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endPar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600"/>
                        </a:lnSpc>
                        <a:spcAft>
                          <a:spcPts val="0"/>
                        </a:spcAft>
                      </a:pPr>
                      <a:r>
                        <a:rPr lang="ja-JP" altLang="en-US"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○構成員</a:t>
                      </a:r>
                      <a:endParaRPr lang="en-US" altLang="ja-JP"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600"/>
                        </a:lnSpc>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大阪府、大阪市、ＳＢパワー株式会社、株式会社エナリス、</a:t>
                      </a:r>
                      <a:endPar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600"/>
                        </a:lnSpc>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株式会社エヌパワー、エネサーブ株式会社、株式会社エネット、</a:t>
                      </a:r>
                      <a:endPar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600"/>
                        </a:lnSpc>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オリックス株式会社、兼松株式会社、</a:t>
                      </a:r>
                      <a:endPar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600"/>
                        </a:lnSpc>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テス・エンジニアリング株式会社、日本アルファ電力株式会社、</a:t>
                      </a:r>
                      <a:endPar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600"/>
                        </a:lnSpc>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日本ロジテック協同組合　　　計</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団体（</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月現在）</a:t>
                      </a:r>
                      <a:endPar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3225263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87999" y="5517232"/>
            <a:ext cx="8621999" cy="646331"/>
          </a:xfrm>
          <a:prstGeom prst="rect">
            <a:avLst/>
          </a:prstGeom>
          <a:solidFill>
            <a:schemeClr val="accent2">
              <a:lumMod val="60000"/>
              <a:lumOff val="40000"/>
            </a:schemeClr>
          </a:solidFill>
          <a:ln w="19050" cap="flat" cmpd="sng" algn="ctr">
            <a:solidFill>
              <a:sysClr val="windowText" lastClr="000000"/>
            </a:solidFill>
            <a:prstDash val="solid"/>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lvl="0" algn="ct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再生可能エネルギーの普及拡大、発電事業者の参入促進により、</a:t>
            </a:r>
            <a:endPar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endParaRPr>
          </a:p>
          <a:p>
            <a:pPr lvl="0" algn="ctr"/>
            <a:r>
              <a:rPr kumimoji="0" lang="ja-JP" altLang="en-US"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「安全」「安定」「適正価格」のエネルギー供給体制を確立することが必要</a:t>
            </a:r>
            <a:endParaRPr kumimoji="0" lang="ja-JP" altLang="en-US" b="0" i="0" u="none" strike="noStrike" kern="1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二等辺三角形 7"/>
          <p:cNvSpPr/>
          <p:nvPr/>
        </p:nvSpPr>
        <p:spPr>
          <a:xfrm rot="10800000">
            <a:off x="3580623" y="5010027"/>
            <a:ext cx="2036748" cy="325610"/>
          </a:xfrm>
          <a:prstGeom prst="triangl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982" y="1232363"/>
            <a:ext cx="8958031" cy="3528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正方形/長方形 9"/>
          <p:cNvSpPr/>
          <p:nvPr/>
        </p:nvSpPr>
        <p:spPr>
          <a:xfrm>
            <a:off x="119982" y="692696"/>
            <a:ext cx="8484466" cy="707886"/>
          </a:xfrm>
          <a:prstGeom prst="rect">
            <a:avLst/>
          </a:prstGeom>
        </p:spPr>
        <p:txBody>
          <a:bodyPr wrap="square">
            <a:spAutoFit/>
          </a:bodyPr>
          <a:lstStyle/>
          <a:p>
            <a:pPr marL="177800" indent="-177800"/>
            <a:r>
              <a:rPr lang="ja-JP" altLang="ja-JP" sz="1400" dirty="0" smtClean="0">
                <a:latin typeface="HGPｺﾞｼｯｸE" pitchFamily="50" charset="-128"/>
                <a:ea typeface="HGPｺﾞｼｯｸE" pitchFamily="50" charset="-128"/>
              </a:rPr>
              <a:t>■</a:t>
            </a:r>
            <a:r>
              <a:rPr lang="ja-JP" altLang="en-US" sz="1400" dirty="0">
                <a:latin typeface="HGPｺﾞｼｯｸE" pitchFamily="50" charset="-128"/>
                <a:ea typeface="HGPｺﾞｼｯｸE" pitchFamily="50" charset="-128"/>
              </a:rPr>
              <a:t>電力自由化前と現在（電力部分自由化後）の電力供給の</a:t>
            </a:r>
            <a:r>
              <a:rPr lang="ja-JP" altLang="en-US" sz="1400" dirty="0" smtClean="0">
                <a:latin typeface="HGPｺﾞｼｯｸE" pitchFamily="50" charset="-128"/>
                <a:ea typeface="HGPｺﾞｼｯｸE" pitchFamily="50" charset="-128"/>
              </a:rPr>
              <a:t>流れ（出典</a:t>
            </a:r>
            <a:r>
              <a:rPr lang="ja-JP" altLang="en-US" sz="1400" dirty="0">
                <a:latin typeface="HGPｺﾞｼｯｸE" pitchFamily="50" charset="-128"/>
                <a:ea typeface="HGPｺﾞｼｯｸE" pitchFamily="50" charset="-128"/>
              </a:rPr>
              <a:t>：経済産業省資料をもと</a:t>
            </a:r>
            <a:r>
              <a:rPr lang="ja-JP" altLang="en-US" sz="1400" dirty="0" smtClean="0">
                <a:latin typeface="HGPｺﾞｼｯｸE" pitchFamily="50" charset="-128"/>
                <a:ea typeface="HGPｺﾞｼｯｸE" pitchFamily="50" charset="-128"/>
              </a:rPr>
              <a:t>に大阪府作成）</a:t>
            </a:r>
            <a:endParaRPr lang="en-US" altLang="ja-JP" sz="1400" dirty="0">
              <a:latin typeface="HGPｺﾞｼｯｸE" pitchFamily="50" charset="-128"/>
              <a:ea typeface="HGPｺﾞｼｯｸE" pitchFamily="50" charset="-128"/>
            </a:endParaRPr>
          </a:p>
          <a:p>
            <a:pPr marL="177800" indent="-177800"/>
            <a:endParaRPr lang="en-US" altLang="ja-JP" sz="1400" dirty="0">
              <a:latin typeface="HGPｺﾞｼｯｸE" pitchFamily="50" charset="-128"/>
              <a:ea typeface="HGPｺﾞｼｯｸE" pitchFamily="50" charset="-128"/>
            </a:endParaRPr>
          </a:p>
          <a:p>
            <a:pPr marL="177800" indent="-177800"/>
            <a:endParaRPr lang="ja-JP" altLang="en-US" sz="1200" dirty="0">
              <a:latin typeface="HGPｺﾞｼｯｸE" pitchFamily="50" charset="-128"/>
              <a:ea typeface="HGPｺﾞｼｯｸE" pitchFamily="50" charset="-128"/>
            </a:endParaRPr>
          </a:p>
        </p:txBody>
      </p:sp>
      <p:sp>
        <p:nvSpPr>
          <p:cNvPr id="9" name="テキスト ボックス 8"/>
          <p:cNvSpPr txBox="1"/>
          <p:nvPr/>
        </p:nvSpPr>
        <p:spPr>
          <a:xfrm>
            <a:off x="8803486" y="6608385"/>
            <a:ext cx="37702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32</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2457651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87996" y="5840397"/>
            <a:ext cx="8621999" cy="646331"/>
          </a:xfrm>
          <a:prstGeom prst="rect">
            <a:avLst/>
          </a:prstGeom>
          <a:solidFill>
            <a:schemeClr val="accent2">
              <a:lumMod val="60000"/>
              <a:lumOff val="40000"/>
            </a:schemeClr>
          </a:solidFill>
          <a:ln w="19050" cap="flat" cmpd="sng" algn="ctr">
            <a:solidFill>
              <a:sysClr val="windowText" lastClr="000000"/>
            </a:solidFill>
            <a:prstDash val="solid"/>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algn="ct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今後更なる市場の創出・拡大が</a:t>
            </a: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見込まれる新エネルギー</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分野について、</a:t>
            </a:r>
            <a:endParaRPr kumimoji="0" lang="en-US" altLang="ja-JP" kern="1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kern="10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kern="100" dirty="0">
                <a:latin typeface="Meiryo UI" panose="020B0604030504040204" pitchFamily="50" charset="-128"/>
                <a:ea typeface="Meiryo UI" panose="020B0604030504040204" pitchFamily="50" charset="-128"/>
                <a:cs typeface="Meiryo UI" panose="020B0604030504040204" pitchFamily="50" charset="-128"/>
              </a:rPr>
              <a:t>・関西のポテンシャル</a:t>
            </a:r>
            <a:r>
              <a:rPr lang="ja-JP" altLang="en-US" kern="100" dirty="0" smtClean="0">
                <a:latin typeface="Meiryo UI" panose="020B0604030504040204" pitchFamily="50" charset="-128"/>
                <a:ea typeface="Meiryo UI" panose="020B0604030504040204" pitchFamily="50" charset="-128"/>
                <a:cs typeface="Meiryo UI" panose="020B0604030504040204" pitchFamily="50" charset="-128"/>
              </a:rPr>
              <a:t>を活用した産業振興を図っていく。</a:t>
            </a:r>
            <a:endParaRPr lang="en-US" altLang="ja-JP" kern="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二等辺三角形 7"/>
          <p:cNvSpPr/>
          <p:nvPr/>
        </p:nvSpPr>
        <p:spPr>
          <a:xfrm rot="10800000">
            <a:off x="3553625" y="5405738"/>
            <a:ext cx="2036748" cy="325610"/>
          </a:xfrm>
          <a:prstGeom prst="triangl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0" name="正方形/長方形 9"/>
          <p:cNvSpPr/>
          <p:nvPr/>
        </p:nvSpPr>
        <p:spPr>
          <a:xfrm>
            <a:off x="425529" y="2231859"/>
            <a:ext cx="8484466" cy="276999"/>
          </a:xfrm>
          <a:prstGeom prst="rect">
            <a:avLst/>
          </a:prstGeom>
        </p:spPr>
        <p:txBody>
          <a:bodyPr wrap="square">
            <a:spAutoFit/>
          </a:bodyPr>
          <a:lstStyle/>
          <a:p>
            <a:pPr marL="177800" indent="-177800"/>
            <a:r>
              <a:rPr lang="ja-JP" altLang="ja-JP" sz="1200" dirty="0" smtClean="0">
                <a:latin typeface="HGPｺﾞｼｯｸE" pitchFamily="50" charset="-128"/>
                <a:ea typeface="HGPｺﾞｼｯｸE" pitchFamily="50" charset="-128"/>
              </a:rPr>
              <a:t>■</a:t>
            </a:r>
            <a:r>
              <a:rPr lang="ja-JP" altLang="en-US" sz="1200" dirty="0" smtClean="0">
                <a:latin typeface="HGPｺﾞｼｯｸE" pitchFamily="50" charset="-128"/>
                <a:ea typeface="HGPｺﾞｼｯｸE" pitchFamily="50" charset="-128"/>
              </a:rPr>
              <a:t>関西イノベーション国際戦略総合特区における新エネルギー産業関連プロジェクト</a:t>
            </a:r>
            <a:endParaRPr lang="en-US" altLang="ja-JP" sz="1200" dirty="0">
              <a:latin typeface="HGPｺﾞｼｯｸE" pitchFamily="50" charset="-128"/>
              <a:ea typeface="HGPｺﾞｼｯｸE" pitchFamily="50" charset="-128"/>
            </a:endParaRPr>
          </a:p>
        </p:txBody>
      </p:sp>
      <p:sp>
        <p:nvSpPr>
          <p:cNvPr id="7" name="角丸四角形 6"/>
          <p:cNvSpPr/>
          <p:nvPr/>
        </p:nvSpPr>
        <p:spPr>
          <a:xfrm>
            <a:off x="198472" y="188639"/>
            <a:ext cx="8640728" cy="1988503"/>
          </a:xfrm>
          <a:prstGeom prst="roundRect">
            <a:avLst>
              <a:gd name="adj" fmla="val 5374"/>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271463" indent="-271463" algn="just">
              <a:lnSpc>
                <a:spcPts val="2500"/>
              </a:lnSpc>
              <a:spcAft>
                <a:spcPts val="0"/>
              </a:spcAft>
            </a:pP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新エネルギー産業の振興</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lnSpc>
                <a:spcPts val="2500"/>
              </a:lnSpc>
              <a:spcAft>
                <a:spcPts val="0"/>
              </a:spcAft>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◇大阪・関西には、電池産業など新エネルギー産業分野において技術力の高い企業が集積しており、高いポテンシャルを有している。</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lnSpc>
                <a:spcPts val="2500"/>
              </a:lnSpc>
              <a:spcAft>
                <a:spcPts val="0"/>
              </a:spcAft>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◇そのため、関西イノベーション国際戦略総合特区においても、新エネルギー分野を柱の一つとして掲げている。現在までに新エネルギー</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産業関連</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プロジェクトとして５プロジェクト</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案件が計画認定を受けた。</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09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1182" y="2618024"/>
            <a:ext cx="5402667" cy="2686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350133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8803486" y="6608385"/>
            <a:ext cx="37702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33</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551406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296744" y="1003291"/>
            <a:ext cx="8532473" cy="2630101"/>
          </a:xfrm>
          <a:prstGeom prst="roundRect">
            <a:avLst>
              <a:gd name="adj" fmla="val 362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lnSpc>
                <a:spcPts val="2600"/>
              </a:lnSpc>
              <a:spcAft>
                <a:spcPts val="0"/>
              </a:spcAft>
            </a:pP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南海トラフ巨大地震対策</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lnSpc>
                <a:spcPts val="2800"/>
              </a:lnSpc>
              <a:spcAft>
                <a:spcPts val="0"/>
              </a:spcAft>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東西二極の一極を担う大阪の被災は、日本経済全体に大きな影響を及ぼすことからその対応は急務。</a:t>
            </a:r>
            <a:endParaRPr lang="en-US" altLang="ja-JP" sz="12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lnSpc>
                <a:spcPts val="2800"/>
              </a:lnSpc>
              <a:spcAft>
                <a:spcPts val="0"/>
              </a:spcAft>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南海トラフ巨大地震の詳細な想定を踏まえ、堤防耐震・液状化対策や密集市街地対策等の取組みを進めているところ。</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lnSpc>
                <a:spcPts val="2800"/>
              </a:lnSpc>
              <a:spcAft>
                <a:spcPts val="0"/>
              </a:spcAft>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地域防災計画」を改訂しており、</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年度中に、府の地震災害被害軽減対策を取りまとめ</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た</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「地震防災アクションプラン」を改訂予定。</a:t>
            </a:r>
            <a:endPar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 name="直線コネクタ 4"/>
          <p:cNvCxnSpPr/>
          <p:nvPr/>
        </p:nvCxnSpPr>
        <p:spPr>
          <a:xfrm>
            <a:off x="251520" y="836712"/>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251520" y="55905"/>
            <a:ext cx="7848872" cy="707886"/>
          </a:xfrm>
          <a:prstGeom prst="rect">
            <a:avLst/>
          </a:prstGeom>
          <a:noFill/>
        </p:spPr>
        <p:txBody>
          <a:bodyPr wrap="square" rtlCol="0">
            <a:spAutoFit/>
          </a:bodyPr>
          <a:lstStyle/>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阻害</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要因等の</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状況　　～大震災の教訓を踏まえた課題②～</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国土</a:t>
            </a:r>
            <a:r>
              <a:rPr kumimoji="0" lang="ja-JP" altLang="en-US" sz="16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構造の東西二極化、防災・減災への対応</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92006381"/>
              </p:ext>
            </p:extLst>
          </p:nvPr>
        </p:nvGraphicFramePr>
        <p:xfrm>
          <a:off x="323528" y="4221088"/>
          <a:ext cx="3852428" cy="1872208"/>
        </p:xfrm>
        <a:graphic>
          <a:graphicData uri="http://schemas.openxmlformats.org/drawingml/2006/table">
            <a:tbl>
              <a:tblPr firstRow="1" firstCol="1" bandRow="1"/>
              <a:tblGrid>
                <a:gridCol w="3852428"/>
              </a:tblGrid>
              <a:tr h="1872208">
                <a:tc>
                  <a:txBody>
                    <a:bodyPr/>
                    <a:lstStyle/>
                    <a:p>
                      <a:pPr algn="l">
                        <a:lnSpc>
                          <a:spcPct val="100000"/>
                        </a:lnSpc>
                        <a:spcAft>
                          <a:spcPts val="0"/>
                        </a:spcAft>
                      </a:pPr>
                      <a:r>
                        <a:rPr lang="ja-JP" altLang="en-US" sz="16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◆人的被害（死者）</a:t>
                      </a:r>
                      <a:endParaRPr lang="en-US" altLang="ja-JP" sz="16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6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≪早期避難率が低い場合≫</a:t>
                      </a:r>
                      <a:r>
                        <a:rPr lang="ja-JP" altLang="en-US" sz="16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6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133,891</a:t>
                      </a:r>
                      <a:r>
                        <a:rPr lang="ja-JP" altLang="en-US" sz="16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p>
                    <a:p>
                      <a:pPr algn="l">
                        <a:lnSpc>
                          <a:spcPct val="100000"/>
                        </a:lnSpc>
                        <a:spcAft>
                          <a:spcPts val="0"/>
                        </a:spcAft>
                      </a:pPr>
                      <a:r>
                        <a:rPr lang="ja-JP" altLang="en-US" sz="16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≪避難が迅速な場合≫　　　　　　 </a:t>
                      </a:r>
                      <a:r>
                        <a:rPr lang="en-US" altLang="ja-JP" sz="16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8,806</a:t>
                      </a:r>
                      <a:r>
                        <a:rPr lang="ja-JP" altLang="en-US" sz="16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endParaRPr lang="en-US" altLang="ja-JP" sz="16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6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◆建物被害（全壊）　　　</a:t>
                      </a:r>
                      <a:r>
                        <a:rPr lang="en-US" altLang="ja-JP" sz="16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179,153</a:t>
                      </a:r>
                      <a:r>
                        <a:rPr lang="ja-JP" altLang="en-US" sz="16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棟</a:t>
                      </a:r>
                      <a:endParaRPr lang="en-US" altLang="ja-JP" sz="16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6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◆経済被害　　　　　　　　　　 </a:t>
                      </a:r>
                      <a:r>
                        <a:rPr lang="en-US" altLang="ja-JP" sz="16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28.8</a:t>
                      </a:r>
                      <a:r>
                        <a:rPr lang="ja-JP" altLang="en-US" sz="16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兆円</a:t>
                      </a:r>
                      <a:endParaRPr lang="en-US" altLang="ja-JP" sz="1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・資産等の被害額　　　</a:t>
                      </a: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23.2</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兆円</a:t>
                      </a:r>
                      <a:endPar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・生産、サービス低下　</a:t>
                      </a: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5.6</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兆円</a:t>
                      </a:r>
                      <a:endPar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正方形/長方形 8"/>
          <p:cNvSpPr/>
          <p:nvPr/>
        </p:nvSpPr>
        <p:spPr>
          <a:xfrm>
            <a:off x="186823" y="3717032"/>
            <a:ext cx="4244957" cy="492443"/>
          </a:xfrm>
          <a:prstGeom prst="rect">
            <a:avLst/>
          </a:prstGeom>
        </p:spPr>
        <p:txBody>
          <a:bodyPr wrap="square">
            <a:spAutoFit/>
          </a:bodyPr>
          <a:lstStyle/>
          <a:p>
            <a:pPr marL="177800" indent="-177800"/>
            <a:r>
              <a:rPr lang="ja-JP" altLang="ja-JP"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南海トラフ巨大地震被害想定（</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：大阪府防災会議南海</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トラフ巨大地震災害対策等検討</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部会資料）</a:t>
            </a: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2660813829"/>
              </p:ext>
            </p:extLst>
          </p:nvPr>
        </p:nvGraphicFramePr>
        <p:xfrm>
          <a:off x="4543848" y="4221088"/>
          <a:ext cx="4200133" cy="1097280"/>
        </p:xfrm>
        <a:graphic>
          <a:graphicData uri="http://schemas.openxmlformats.org/drawingml/2006/table">
            <a:tbl>
              <a:tblPr firstRow="1" firstCol="1" bandRow="1"/>
              <a:tblGrid>
                <a:gridCol w="4200133"/>
              </a:tblGrid>
              <a:tr h="1037256">
                <a:tc>
                  <a:txBody>
                    <a:bodyPr/>
                    <a:lstStyle/>
                    <a:p>
                      <a:pPr algn="l">
                        <a:lnSpc>
                          <a:spcPct val="100000"/>
                        </a:lnSpc>
                        <a:spcAft>
                          <a:spcPts val="0"/>
                        </a:spcAft>
                      </a:pPr>
                      <a:r>
                        <a:rPr lang="ja-JP" altLang="en-US"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◆対策の重点化</a:t>
                      </a:r>
                      <a:endParaRPr lang="en-US" altLang="ja-JP"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・百数十年に一度の地震に対し、津波による浸水を防ぐ</a:t>
                      </a: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・千年に一度の地震に対し、津波到達までの避難時間を確保するため、地震直後からの満潮時における浸水を防ぐ</a:t>
                      </a: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◆概算事業費</a:t>
                      </a:r>
                      <a:endParaRPr lang="en-US" altLang="ja-JP"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大阪府・大阪市対策費用計　約</a:t>
                      </a: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2,100</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正方形/長方形 10"/>
          <p:cNvSpPr/>
          <p:nvPr/>
        </p:nvSpPr>
        <p:spPr>
          <a:xfrm>
            <a:off x="4332312" y="3717032"/>
            <a:ext cx="4473511" cy="523220"/>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堤防の耐震・液状化対策（「南海トラフ巨大地震土木構造物耐震対策検討部会報告」部会報告（第二次））</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1173523765"/>
              </p:ext>
            </p:extLst>
          </p:nvPr>
        </p:nvGraphicFramePr>
        <p:xfrm>
          <a:off x="4562980" y="5626113"/>
          <a:ext cx="4185484" cy="1097280"/>
        </p:xfrm>
        <a:graphic>
          <a:graphicData uri="http://schemas.openxmlformats.org/drawingml/2006/table">
            <a:tbl>
              <a:tblPr firstRow="1" firstCol="1" bandRow="1"/>
              <a:tblGrid>
                <a:gridCol w="4185484"/>
              </a:tblGrid>
              <a:tr h="10075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◆整備の目標</a:t>
                      </a:r>
                      <a:endParaRPr kumimoji="1" lang="en-US" altLang="ja-JP" sz="1200" b="1"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H32</a:t>
                      </a:r>
                      <a:r>
                        <a:rPr kumimoji="1" lang="ja-JP" altLang="en-US" sz="12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年度までに「地震時等に著しく危険な密集市街地」を解消</a:t>
                      </a:r>
                      <a:endParaRPr kumimoji="1" lang="en-US" altLang="ja-JP" sz="12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◆取組みの方向性</a:t>
                      </a:r>
                      <a:endParaRPr lang="en-US" altLang="ja-JP"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①著しく危険な密集市街地の解消</a:t>
                      </a: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②防災性の向上とともに成⻑を⽀える魅⼒あるまちづくり</a:t>
                      </a: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③地域防災力の向上</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 name="正方形/長方形 12"/>
          <p:cNvSpPr/>
          <p:nvPr/>
        </p:nvSpPr>
        <p:spPr>
          <a:xfrm>
            <a:off x="4332312" y="5318335"/>
            <a:ext cx="4473511" cy="307777"/>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大阪府密集市街地整備方針（</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H26.3</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）の概要</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8961933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107503" y="116632"/>
            <a:ext cx="8855015" cy="2164735"/>
          </a:xfrm>
          <a:prstGeom prst="roundRect">
            <a:avLst>
              <a:gd name="adj" fmla="val 362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spcAft>
                <a:spcPts val="0"/>
              </a:spcAft>
            </a:pP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首都</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機能のバックアップ</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spcAft>
                <a:spcPts val="0"/>
              </a:spcAft>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強い国土構造の構築に向け、集中型から双眼型へと国土構造の転換を促進していくことが重要。</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spcAft>
                <a:spcPts val="0"/>
              </a:spcAft>
            </a:pPr>
            <a:endParaRPr lang="en-US" altLang="ja-JP" sz="12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spcAft>
                <a:spcPts val="0"/>
              </a:spcAft>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このため、首都圏で大災害が発生した場合を想定し、国家の危機管理の観点から、首都圏以外で最も機能が集積する大阪・関西を首都機能のバックアップエリアとして位置づける必要。</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4591848" y="2437479"/>
            <a:ext cx="4084609" cy="677108"/>
          </a:xfrm>
          <a:prstGeom prst="rect">
            <a:avLst/>
          </a:prstGeom>
        </p:spPr>
        <p:txBody>
          <a:bodyPr wrap="square">
            <a:spAutoFit/>
          </a:bodyPr>
          <a:lstStyle/>
          <a:p>
            <a:pPr marL="177800" indent="-177800"/>
            <a:r>
              <a:rPr lang="ja-JP" altLang="ja-JP" sz="1400" dirty="0" smtClean="0">
                <a:latin typeface="HGPｺﾞｼｯｸE" pitchFamily="50" charset="-128"/>
                <a:ea typeface="HGPｺﾞｼｯｸE" pitchFamily="50" charset="-128"/>
              </a:rPr>
              <a:t>■</a:t>
            </a:r>
            <a:r>
              <a:rPr lang="ja-JP" altLang="en-US" sz="1400" dirty="0">
                <a:latin typeface="HGPｺﾞｼｯｸE" pitchFamily="50" charset="-128"/>
                <a:ea typeface="HGPｺﾞｼｯｸE" pitchFamily="50" charset="-128"/>
              </a:rPr>
              <a:t>首都機能バックアップ場所等に求められる</a:t>
            </a:r>
            <a:r>
              <a:rPr lang="ja-JP" altLang="en-US" sz="1400" dirty="0" smtClean="0">
                <a:latin typeface="HGPｺﾞｼｯｸE" pitchFamily="50" charset="-128"/>
                <a:ea typeface="HGPｺﾞｼｯｸE" pitchFamily="50" charset="-128"/>
              </a:rPr>
              <a:t>要件</a:t>
            </a:r>
            <a:endParaRPr lang="en-US" altLang="ja-JP" sz="1400" dirty="0" smtClean="0">
              <a:latin typeface="HGPｺﾞｼｯｸE" pitchFamily="50" charset="-128"/>
              <a:ea typeface="HGPｺﾞｼｯｸE" pitchFamily="50" charset="-128"/>
            </a:endParaRPr>
          </a:p>
          <a:p>
            <a:pPr marL="177800" indent="-177800"/>
            <a:r>
              <a:rPr lang="ja-JP" altLang="en-US" sz="1200" dirty="0" smtClean="0">
                <a:latin typeface="HGPｺﾞｼｯｸE" pitchFamily="50" charset="-128"/>
                <a:ea typeface="HGPｺﾞｼｯｸE" pitchFamily="50" charset="-128"/>
              </a:rPr>
              <a:t>　（</a:t>
            </a:r>
            <a:r>
              <a:rPr lang="ja-JP" altLang="en-US" sz="1200" dirty="0">
                <a:latin typeface="HGPｺﾞｼｯｸE" pitchFamily="50" charset="-128"/>
                <a:ea typeface="HGPｺﾞｼｯｸE" pitchFamily="50" charset="-128"/>
              </a:rPr>
              <a:t>出典：国土交通省「東京圏の中枢機能のバックアップに関する検討会 二次とりまとめ</a:t>
            </a:r>
            <a:r>
              <a:rPr lang="ja-JP" altLang="en-US" sz="1200" dirty="0" smtClean="0">
                <a:latin typeface="HGPｺﾞｼｯｸE" pitchFamily="50" charset="-128"/>
                <a:ea typeface="HGPｺﾞｼｯｸE" pitchFamily="50" charset="-128"/>
              </a:rPr>
              <a:t>」（</a:t>
            </a:r>
            <a:r>
              <a:rPr lang="en-US" altLang="ja-JP" sz="1200" dirty="0" smtClean="0">
                <a:latin typeface="HGPｺﾞｼｯｸE" pitchFamily="50" charset="-128"/>
                <a:ea typeface="HGPｺﾞｼｯｸE" pitchFamily="50" charset="-128"/>
              </a:rPr>
              <a:t>H24</a:t>
            </a:r>
            <a:r>
              <a:rPr lang="ja-JP" altLang="en-US" sz="1200" dirty="0" smtClean="0">
                <a:latin typeface="HGPｺﾞｼｯｸE" pitchFamily="50" charset="-128"/>
                <a:ea typeface="HGPｺﾞｼｯｸE" pitchFamily="50" charset="-128"/>
              </a:rPr>
              <a:t>年</a:t>
            </a:r>
            <a:r>
              <a:rPr lang="en-US" altLang="ja-JP" sz="1200" dirty="0" smtClean="0">
                <a:latin typeface="HGPｺﾞｼｯｸE" pitchFamily="50" charset="-128"/>
                <a:ea typeface="HGPｺﾞｼｯｸE" pitchFamily="50" charset="-128"/>
              </a:rPr>
              <a:t>4</a:t>
            </a:r>
            <a:r>
              <a:rPr lang="ja-JP" altLang="en-US" sz="1200" dirty="0" smtClean="0">
                <a:latin typeface="HGPｺﾞｼｯｸE" pitchFamily="50" charset="-128"/>
                <a:ea typeface="HGPｺﾞｼｯｸE" pitchFamily="50" charset="-128"/>
              </a:rPr>
              <a:t>月））</a:t>
            </a:r>
            <a:endParaRPr lang="ja-JP" altLang="en-US" sz="1400" dirty="0">
              <a:latin typeface="HGPｺﾞｼｯｸE" pitchFamily="50" charset="-128"/>
              <a:ea typeface="HGPｺﾞｼｯｸE" pitchFamily="50" charset="-128"/>
            </a:endParaRPr>
          </a:p>
        </p:txBody>
      </p:sp>
      <p:sp>
        <p:nvSpPr>
          <p:cNvPr id="11" name="正方形/長方形 10"/>
          <p:cNvSpPr>
            <a:spLocks noChangeArrowheads="1"/>
          </p:cNvSpPr>
          <p:nvPr/>
        </p:nvSpPr>
        <p:spPr bwMode="auto">
          <a:xfrm>
            <a:off x="4800282" y="3399447"/>
            <a:ext cx="3842504" cy="1733808"/>
          </a:xfrm>
          <a:prstGeom prst="rect">
            <a:avLst/>
          </a:prstGeom>
          <a:noFill/>
          <a:ln w="9525" algn="ctr">
            <a:solidFill>
              <a:srgbClr val="000000"/>
            </a:solidFill>
            <a:miter lim="800000"/>
            <a:headEnd/>
            <a:tailEnd/>
          </a:ln>
          <a:effectLst/>
          <a:extLst/>
        </p:spPr>
        <p:txBody>
          <a:bodyPr rot="0" vert="horz" wrap="square" lIns="91440" tIns="45720" rIns="91440" bIns="45720" anchor="t" anchorCtr="0" upright="1">
            <a:spAutoFit/>
          </a:bodyPr>
          <a:lstStyle/>
          <a:p>
            <a:pPr marL="114300" indent="-114300" algn="just">
              <a:lnSpc>
                <a:spcPts val="1600"/>
              </a:lnSpc>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・東京圏との同時被災の可能性が低いこと／災害の蓋然性が低いこと</a:t>
            </a:r>
          </a:p>
          <a:p>
            <a:pPr marL="114300" indent="-114300" algn="just">
              <a:lnSpc>
                <a:spcPts val="1600"/>
              </a:lnSpc>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・東京圏との間のアクセスが容易かつ確実であること</a:t>
            </a:r>
          </a:p>
          <a:p>
            <a:pPr marL="114300" indent="-114300" algn="just">
              <a:lnSpc>
                <a:spcPts val="1600"/>
              </a:lnSpc>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・国の行政中枢機能の業務を非常事態下においても遂行できる能力を有する代替要員が確保されること</a:t>
            </a:r>
          </a:p>
          <a:p>
            <a:pPr marL="114300" indent="-114300" algn="just">
              <a:lnSpc>
                <a:spcPts val="1600"/>
              </a:lnSpc>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・活用しうる既存の代替施設・設備等が多く存在すること（現地対策本部施設も現実的な選択肢</a:t>
            </a:r>
            <a:r>
              <a:rPr 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12"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3612" y="2637576"/>
            <a:ext cx="37338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正方形/長方形 12"/>
          <p:cNvSpPr/>
          <p:nvPr/>
        </p:nvSpPr>
        <p:spPr>
          <a:xfrm>
            <a:off x="372564" y="2437479"/>
            <a:ext cx="3923960" cy="307777"/>
          </a:xfrm>
          <a:prstGeom prst="rect">
            <a:avLst/>
          </a:prstGeom>
        </p:spPr>
        <p:txBody>
          <a:bodyPr wrap="square">
            <a:spAutoFit/>
          </a:bodyPr>
          <a:lstStyle/>
          <a:p>
            <a:pPr marL="177800" indent="-177800"/>
            <a:r>
              <a:rPr lang="ja-JP" altLang="ja-JP" sz="1400" dirty="0" smtClean="0">
                <a:latin typeface="HGPｺﾞｼｯｸE" pitchFamily="50" charset="-128"/>
                <a:ea typeface="HGPｺﾞｼｯｸE" pitchFamily="50" charset="-128"/>
              </a:rPr>
              <a:t>■</a:t>
            </a:r>
            <a:r>
              <a:rPr lang="ja-JP" altLang="en-US" sz="1400" dirty="0" smtClean="0">
                <a:latin typeface="HGPｺﾞｼｯｸE" pitchFamily="50" charset="-128"/>
                <a:ea typeface="HGPｺﾞｼｯｸE" pitchFamily="50" charset="-128"/>
              </a:rPr>
              <a:t>東西二極の一極としての大阪・関西</a:t>
            </a:r>
            <a:endParaRPr lang="ja-JP" altLang="en-US" sz="1400" dirty="0">
              <a:latin typeface="HGPｺﾞｼｯｸE" pitchFamily="50" charset="-128"/>
              <a:ea typeface="HGPｺﾞｼｯｸE" pitchFamily="50" charset="-128"/>
            </a:endParaRPr>
          </a:p>
        </p:txBody>
      </p:sp>
      <p:sp>
        <p:nvSpPr>
          <p:cNvPr id="15" name="二等辺三角形 14"/>
          <p:cNvSpPr/>
          <p:nvPr/>
        </p:nvSpPr>
        <p:spPr>
          <a:xfrm rot="10800000">
            <a:off x="3386311" y="5661248"/>
            <a:ext cx="2730178" cy="325610"/>
          </a:xfrm>
          <a:prstGeom prst="triangl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7" name="正方形/長方形 16"/>
          <p:cNvSpPr/>
          <p:nvPr/>
        </p:nvSpPr>
        <p:spPr>
          <a:xfrm>
            <a:off x="375871" y="6053226"/>
            <a:ext cx="8300585" cy="400110"/>
          </a:xfrm>
          <a:prstGeom prst="rect">
            <a:avLst/>
          </a:prstGeom>
          <a:solidFill>
            <a:schemeClr val="accent2">
              <a:lumMod val="60000"/>
              <a:lumOff val="40000"/>
            </a:schemeClr>
          </a:solidFill>
          <a:ln w="19050" cap="flat" cmpd="sng" algn="ctr">
            <a:solidFill>
              <a:sysClr val="windowText" lastClr="000000"/>
            </a:solidFill>
            <a:prstDash val="solid"/>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marL="88900" lvl="0" indent="-88900" algn="ctr"/>
            <a:r>
              <a:rPr kumimoji="0" lang="ja-JP" altLang="en-US"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東西</a:t>
            </a:r>
            <a:r>
              <a:rPr kumimoji="0" lang="ja-JP" altLang="en-US"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二極の</a:t>
            </a:r>
            <a:r>
              <a:rPr kumimoji="0" lang="ja-JP" altLang="en-US"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一極である大阪・関西として防災</a:t>
            </a:r>
            <a:r>
              <a:rPr kumimoji="0" lang="ja-JP" altLang="en-US"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へ</a:t>
            </a:r>
            <a:r>
              <a:rPr kumimoji="0" lang="ja-JP" altLang="en-US"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の対応を着実に進める必要</a:t>
            </a:r>
            <a:endParaRPr kumimoji="0" lang="en-US" altLang="ja-JP"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8803486" y="6608385"/>
            <a:ext cx="37702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34</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5179786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108838" y="908720"/>
            <a:ext cx="8927658" cy="3525996"/>
          </a:xfrm>
          <a:prstGeom prst="roundRect">
            <a:avLst>
              <a:gd name="adj" fmla="val 6378"/>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71463" indent="-271463" fontAlgn="auto">
              <a:lnSpc>
                <a:spcPts val="2600"/>
              </a:lnSpc>
              <a:spcBef>
                <a:spcPts val="0"/>
              </a:spcBef>
              <a:spcAft>
                <a:spcPts val="0"/>
              </a:spcAft>
              <a:defRPr/>
            </a:pP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大阪都心部の動き</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nSpc>
                <a:spcPts val="2600"/>
              </a:lnSpc>
              <a:defRPr/>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大阪府域全体とほぼ同じに留まっている大阪市の開業率をアップさせ、府域全域のけん引力となるよう、都市のポテンシャルをイノベーションや新事業の創出につなげていくことが重要。</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fontAlgn="auto">
              <a:lnSpc>
                <a:spcPts val="2600"/>
              </a:lnSpc>
              <a:spcBef>
                <a:spcPts val="0"/>
              </a:spcBef>
              <a:spcAft>
                <a:spcPts val="0"/>
              </a:spcAft>
              <a:defRPr/>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現在、大阪都心部では、民間を中心にさまざまな大型投資案件が</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進行中。</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a:p>
            <a:pPr marL="619125" indent="-271463" fontAlgn="auto">
              <a:lnSpc>
                <a:spcPts val="2600"/>
              </a:lnSpc>
              <a:spcBef>
                <a:spcPts val="0"/>
              </a:spcBef>
              <a:spcAft>
                <a:spcPts val="0"/>
              </a:spcAft>
              <a:defRPr/>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a:t>
            </a:r>
            <a:r>
              <a:rPr lang="ja-JP" altLang="en-US" sz="2000" kern="1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ま</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ちびらき１周年を</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迎えたうめ</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きた先行開発</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区域は</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中核。</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619125" indent="-271463" fontAlgn="auto">
              <a:lnSpc>
                <a:spcPts val="2600"/>
              </a:lnSpc>
              <a:spcBef>
                <a:spcPts val="0"/>
              </a:spcBef>
              <a:spcAft>
                <a:spcPts val="0"/>
              </a:spcAft>
              <a:defRPr/>
            </a:pP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大阪駅周辺</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地区 </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619125" indent="-271463" fontAlgn="auto">
              <a:lnSpc>
                <a:spcPts val="2600"/>
              </a:lnSpc>
              <a:spcBef>
                <a:spcPts val="0"/>
              </a:spcBef>
              <a:spcAft>
                <a:spcPts val="0"/>
              </a:spcAft>
              <a:defRPr/>
            </a:pP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あべ</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ハルカスが</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全館</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オープン。天王寺</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・阿倍野地区の活性化も</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進</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む</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fontAlgn="auto">
              <a:lnSpc>
                <a:spcPts val="2600"/>
              </a:lnSpc>
              <a:spcBef>
                <a:spcPts val="0"/>
              </a:spcBef>
              <a:spcAft>
                <a:spcPts val="0"/>
              </a:spcAft>
              <a:defRPr/>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大阪市域の地価も上昇</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年の地価上昇率の</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2,3,5</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位が大阪市</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8" name="直線コネクタ 17"/>
          <p:cNvCxnSpPr/>
          <p:nvPr/>
        </p:nvCxnSpPr>
        <p:spPr>
          <a:xfrm>
            <a:off x="251520" y="764704"/>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251520" y="55905"/>
            <a:ext cx="7848872" cy="707886"/>
          </a:xfrm>
          <a:prstGeom prst="rect">
            <a:avLst/>
          </a:prstGeom>
          <a:noFill/>
        </p:spPr>
        <p:txBody>
          <a:bodyPr wrap="square" rtlCol="0">
            <a:spAutoFit/>
          </a:bodyPr>
          <a:lstStyle/>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阻害要因等の状況　　～府市一体で取り組むべき課題～</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a:t>
            </a:r>
            <a:r>
              <a:rPr kumimoji="0" lang="ja-JP" altLang="en-US" sz="16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都心部の再生</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2" name="グループ化 10"/>
          <p:cNvGrpSpPr>
            <a:grpSpLocks/>
          </p:cNvGrpSpPr>
          <p:nvPr/>
        </p:nvGrpSpPr>
        <p:grpSpPr bwMode="auto">
          <a:xfrm>
            <a:off x="35496" y="4492290"/>
            <a:ext cx="4104454" cy="2321086"/>
            <a:chOff x="251520" y="1542003"/>
            <a:chExt cx="5282319" cy="4264217"/>
          </a:xfrm>
        </p:grpSpPr>
        <p:pic>
          <p:nvPicPr>
            <p:cNvPr id="14" name="Picture 4"/>
            <p:cNvPicPr>
              <a:picLocks noChangeAspect="1" noChangeArrowheads="1"/>
            </p:cNvPicPr>
            <p:nvPr/>
          </p:nvPicPr>
          <p:blipFill>
            <a:blip r:embed="rId2" cstate="print"/>
            <a:srcRect/>
            <a:stretch>
              <a:fillRect/>
            </a:stretch>
          </p:blipFill>
          <p:spPr bwMode="auto">
            <a:xfrm>
              <a:off x="251520" y="2416975"/>
              <a:ext cx="4752526" cy="3089678"/>
            </a:xfrm>
            <a:prstGeom prst="rect">
              <a:avLst/>
            </a:prstGeom>
            <a:noFill/>
            <a:ln w="9525">
              <a:noFill/>
              <a:miter lim="800000"/>
              <a:headEnd/>
              <a:tailEnd/>
            </a:ln>
          </p:spPr>
        </p:pic>
        <p:grpSp>
          <p:nvGrpSpPr>
            <p:cNvPr id="15" name="グループ化 9"/>
            <p:cNvGrpSpPr>
              <a:grpSpLocks/>
            </p:cNvGrpSpPr>
            <p:nvPr/>
          </p:nvGrpSpPr>
          <p:grpSpPr bwMode="auto">
            <a:xfrm>
              <a:off x="345909" y="1542003"/>
              <a:ext cx="5187930" cy="4264217"/>
              <a:chOff x="2362133" y="1830035"/>
              <a:chExt cx="5187930" cy="4264217"/>
            </a:xfrm>
          </p:grpSpPr>
          <p:sp>
            <p:nvSpPr>
              <p:cNvPr id="17" name="正方形/長方形 14"/>
              <p:cNvSpPr>
                <a:spLocks noChangeArrowheads="1"/>
              </p:cNvSpPr>
              <p:nvPr/>
            </p:nvSpPr>
            <p:spPr bwMode="auto">
              <a:xfrm>
                <a:off x="2453088" y="1830035"/>
                <a:ext cx="5096975" cy="692372"/>
              </a:xfrm>
              <a:prstGeom prst="rect">
                <a:avLst/>
              </a:prstGeom>
              <a:noFill/>
              <a:ln w="9525">
                <a:noFill/>
                <a:miter lim="800000"/>
                <a:headEnd/>
                <a:tailEnd/>
              </a:ln>
            </p:spPr>
            <p:txBody>
              <a:bodyPr>
                <a:spAutoFit/>
              </a:bodyPr>
              <a:lstStyle/>
              <a:p>
                <a:pPr marL="177800" indent="-177800"/>
                <a:r>
                  <a:rPr lang="ja-JP" altLang="ja-JP" sz="1200" dirty="0">
                    <a:latin typeface="HGPｺﾞｼｯｸE" pitchFamily="50" charset="-128"/>
                    <a:ea typeface="HGPｺﾞｼｯｸE" pitchFamily="50" charset="-128"/>
                  </a:rPr>
                  <a:t>■</a:t>
                </a:r>
                <a:r>
                  <a:rPr lang="ja-JP" altLang="en-US" sz="1200" dirty="0">
                    <a:latin typeface="HGPｺﾞｼｯｸE" pitchFamily="50" charset="-128"/>
                    <a:ea typeface="HGPｺﾞｼｯｸE" pitchFamily="50" charset="-128"/>
                  </a:rPr>
                  <a:t>大阪府・市及び主要都県・市の開業率（</a:t>
                </a:r>
                <a:r>
                  <a:rPr lang="en-US" altLang="ja-JP" sz="1200" dirty="0">
                    <a:latin typeface="HGPｺﾞｼｯｸE" pitchFamily="50" charset="-128"/>
                    <a:ea typeface="HGPｺﾞｼｯｸE" pitchFamily="50" charset="-128"/>
                  </a:rPr>
                  <a:t>H18</a:t>
                </a:r>
                <a:r>
                  <a:rPr lang="ja-JP" altLang="en-US" sz="1200" dirty="0">
                    <a:latin typeface="HGPｺﾞｼｯｸE" pitchFamily="50" charset="-128"/>
                    <a:ea typeface="HGPｺﾞｼｯｸE" pitchFamily="50" charset="-128"/>
                  </a:rPr>
                  <a:t>～</a:t>
                </a:r>
                <a:r>
                  <a:rPr lang="en-US" altLang="ja-JP" sz="1200" dirty="0">
                    <a:latin typeface="HGPｺﾞｼｯｸE" pitchFamily="50" charset="-128"/>
                    <a:ea typeface="HGPｺﾞｼｯｸE" pitchFamily="50" charset="-128"/>
                  </a:rPr>
                  <a:t>21</a:t>
                </a:r>
                <a:r>
                  <a:rPr lang="ja-JP" altLang="en-US" sz="1200" dirty="0">
                    <a:latin typeface="HGPｺﾞｼｯｸE" pitchFamily="50" charset="-128"/>
                    <a:ea typeface="HGPｺﾞｼｯｸE" pitchFamily="50" charset="-128"/>
                  </a:rPr>
                  <a:t>年）</a:t>
                </a:r>
                <a:endParaRPr lang="en-US" altLang="ja-JP" sz="1200" dirty="0">
                  <a:latin typeface="HGPｺﾞｼｯｸE" pitchFamily="50" charset="-128"/>
                  <a:ea typeface="HGPｺﾞｼｯｸE" pitchFamily="50" charset="-128"/>
                </a:endParaRPr>
              </a:p>
              <a:p>
                <a:pPr marL="177800" indent="-177800"/>
                <a:r>
                  <a:rPr lang="ja-JP" altLang="en-US" sz="900" dirty="0">
                    <a:latin typeface="HGPｺﾞｼｯｸE" pitchFamily="50" charset="-128"/>
                    <a:ea typeface="HGPｺﾞｼｯｸE" pitchFamily="50" charset="-128"/>
                  </a:rPr>
                  <a:t>　</a:t>
                </a:r>
                <a:r>
                  <a:rPr lang="ja-JP" altLang="en-US" sz="1000" dirty="0">
                    <a:latin typeface="HGPｺﾞｼｯｸE" pitchFamily="50" charset="-128"/>
                    <a:ea typeface="HGPｺﾞｼｯｸE" pitchFamily="50" charset="-128"/>
                  </a:rPr>
                  <a:t>（出典：総務省「平成２１年　経済センサス」「事業所・企業統計調査」</a:t>
                </a:r>
                <a:endParaRPr lang="en-US" altLang="ja-JP" sz="900" dirty="0">
                  <a:latin typeface="HGPｺﾞｼｯｸE" pitchFamily="50" charset="-128"/>
                  <a:ea typeface="HGPｺﾞｼｯｸE" pitchFamily="50" charset="-128"/>
                </a:endParaRPr>
              </a:p>
            </p:txBody>
          </p:sp>
          <p:sp>
            <p:nvSpPr>
              <p:cNvPr id="20" name="テキスト ボックス 1"/>
              <p:cNvSpPr txBox="1">
                <a:spLocks noChangeArrowheads="1"/>
              </p:cNvSpPr>
              <p:nvPr/>
            </p:nvSpPr>
            <p:spPr bwMode="auto">
              <a:xfrm>
                <a:off x="2550910" y="5748065"/>
                <a:ext cx="1141385" cy="346187"/>
              </a:xfrm>
              <a:prstGeom prst="rect">
                <a:avLst/>
              </a:prstGeom>
              <a:noFill/>
              <a:ln w="9525">
                <a:noFill/>
                <a:miter lim="800000"/>
                <a:headEnd/>
                <a:tailEnd/>
              </a:ln>
            </p:spPr>
            <p:txBody>
              <a:bodyPr wrap="none">
                <a:spAutoFit/>
              </a:bodyPr>
              <a:lstStyle/>
              <a:p>
                <a:r>
                  <a:rPr lang="ja-JP" altLang="en-US" sz="800">
                    <a:latin typeface="メイリオ" pitchFamily="50" charset="-128"/>
                    <a:ea typeface="メイリオ" pitchFamily="50" charset="-128"/>
                    <a:cs typeface="メイリオ" pitchFamily="50" charset="-128"/>
                  </a:rPr>
                  <a:t>大阪府  大阪市</a:t>
                </a:r>
              </a:p>
            </p:txBody>
          </p:sp>
          <p:sp>
            <p:nvSpPr>
              <p:cNvPr id="21" name="テキスト ボックス 12"/>
              <p:cNvSpPr txBox="1">
                <a:spLocks noChangeArrowheads="1"/>
              </p:cNvSpPr>
              <p:nvPr/>
            </p:nvSpPr>
            <p:spPr bwMode="auto">
              <a:xfrm>
                <a:off x="3683572" y="5748065"/>
                <a:ext cx="1229636" cy="346187"/>
              </a:xfrm>
              <a:prstGeom prst="rect">
                <a:avLst/>
              </a:prstGeom>
              <a:noFill/>
              <a:ln w="9525">
                <a:noFill/>
                <a:miter lim="800000"/>
                <a:headEnd/>
                <a:tailEnd/>
              </a:ln>
            </p:spPr>
            <p:txBody>
              <a:bodyPr wrap="none">
                <a:spAutoFit/>
              </a:bodyPr>
              <a:lstStyle/>
              <a:p>
                <a:r>
                  <a:rPr lang="ja-JP" altLang="en-US" sz="800">
                    <a:latin typeface="メイリオ" pitchFamily="50" charset="-128"/>
                    <a:ea typeface="メイリオ" pitchFamily="50" charset="-128"/>
                    <a:cs typeface="メイリオ" pitchFamily="50" charset="-128"/>
                  </a:rPr>
                  <a:t>神奈川県 横浜市</a:t>
                </a:r>
              </a:p>
            </p:txBody>
          </p:sp>
          <p:sp>
            <p:nvSpPr>
              <p:cNvPr id="22" name="テキスト ボックス 13"/>
              <p:cNvSpPr txBox="1">
                <a:spLocks noChangeArrowheads="1"/>
              </p:cNvSpPr>
              <p:nvPr/>
            </p:nvSpPr>
            <p:spPr bwMode="auto">
              <a:xfrm>
                <a:off x="4816233" y="5748065"/>
                <a:ext cx="1229636" cy="346187"/>
              </a:xfrm>
              <a:prstGeom prst="rect">
                <a:avLst/>
              </a:prstGeom>
              <a:noFill/>
              <a:ln w="9525">
                <a:noFill/>
                <a:miter lim="800000"/>
                <a:headEnd/>
                <a:tailEnd/>
              </a:ln>
            </p:spPr>
            <p:txBody>
              <a:bodyPr wrap="none">
                <a:spAutoFit/>
              </a:bodyPr>
              <a:lstStyle/>
              <a:p>
                <a:r>
                  <a:rPr lang="ja-JP" altLang="en-US" sz="800">
                    <a:latin typeface="メイリオ" pitchFamily="50" charset="-128"/>
                    <a:ea typeface="メイリオ" pitchFamily="50" charset="-128"/>
                    <a:cs typeface="メイリオ" pitchFamily="50" charset="-128"/>
                  </a:rPr>
                  <a:t>愛知県 名古屋市</a:t>
                </a:r>
              </a:p>
            </p:txBody>
          </p:sp>
          <p:sp>
            <p:nvSpPr>
              <p:cNvPr id="23" name="テキスト ボックス 14"/>
              <p:cNvSpPr txBox="1">
                <a:spLocks noChangeArrowheads="1"/>
              </p:cNvSpPr>
              <p:nvPr/>
            </p:nvSpPr>
            <p:spPr bwMode="auto">
              <a:xfrm>
                <a:off x="5948895" y="5748065"/>
                <a:ext cx="1095158" cy="346187"/>
              </a:xfrm>
              <a:prstGeom prst="rect">
                <a:avLst/>
              </a:prstGeom>
              <a:noFill/>
              <a:ln w="9525">
                <a:noFill/>
                <a:miter lim="800000"/>
                <a:headEnd/>
                <a:tailEnd/>
              </a:ln>
            </p:spPr>
            <p:txBody>
              <a:bodyPr wrap="none">
                <a:spAutoFit/>
              </a:bodyPr>
              <a:lstStyle/>
              <a:p>
                <a:r>
                  <a:rPr lang="ja-JP" altLang="en-US" sz="800">
                    <a:latin typeface="メイリオ" pitchFamily="50" charset="-128"/>
                    <a:ea typeface="メイリオ" pitchFamily="50" charset="-128"/>
                    <a:cs typeface="メイリオ" pitchFamily="50" charset="-128"/>
                  </a:rPr>
                  <a:t>福岡県 福岡市</a:t>
                </a:r>
              </a:p>
            </p:txBody>
          </p:sp>
          <p:sp>
            <p:nvSpPr>
              <p:cNvPr id="24" name="テキスト ボックス 2"/>
              <p:cNvSpPr txBox="1">
                <a:spLocks noChangeArrowheads="1"/>
              </p:cNvSpPr>
              <p:nvPr/>
            </p:nvSpPr>
            <p:spPr bwMode="auto">
              <a:xfrm>
                <a:off x="2362133" y="2276872"/>
                <a:ext cx="487905" cy="420369"/>
              </a:xfrm>
              <a:prstGeom prst="rect">
                <a:avLst/>
              </a:prstGeom>
              <a:noFill/>
              <a:ln w="9525">
                <a:noFill/>
                <a:miter lim="800000"/>
                <a:headEnd/>
                <a:tailEnd/>
              </a:ln>
            </p:spPr>
            <p:txBody>
              <a:bodyPr wrap="none">
                <a:spAutoFit/>
              </a:bodyPr>
              <a:lstStyle/>
              <a:p>
                <a:r>
                  <a:rPr lang="en-US" altLang="ja-JP" sz="1100"/>
                  <a:t>(%)</a:t>
                </a:r>
                <a:endParaRPr lang="ja-JP" altLang="en-US" sz="1100"/>
              </a:p>
            </p:txBody>
          </p:sp>
        </p:grpSp>
      </p:grpSp>
      <p:pic>
        <p:nvPicPr>
          <p:cNvPr id="16" name="Picture 3"/>
          <p:cNvPicPr>
            <a:picLocks noChangeAspect="1" noChangeArrowheads="1"/>
          </p:cNvPicPr>
          <p:nvPr/>
        </p:nvPicPr>
        <p:blipFill>
          <a:blip r:embed="rId3" cstate="print"/>
          <a:srcRect/>
          <a:stretch>
            <a:fillRect/>
          </a:stretch>
        </p:blipFill>
        <p:spPr bwMode="auto">
          <a:xfrm>
            <a:off x="4139952" y="4625547"/>
            <a:ext cx="4924909" cy="2187829"/>
          </a:xfrm>
          <a:prstGeom prst="rect">
            <a:avLst/>
          </a:prstGeom>
          <a:noFill/>
          <a:ln w="9525">
            <a:noFill/>
            <a:miter lim="800000"/>
            <a:headEnd/>
            <a:tailEnd/>
          </a:ln>
          <a:effectLst/>
        </p:spPr>
      </p:pic>
    </p:spTree>
    <p:extLst>
      <p:ext uri="{BB962C8B-B14F-4D97-AF65-F5344CB8AC3E}">
        <p14:creationId xmlns:p14="http://schemas.microsoft.com/office/powerpoint/2010/main" val="27120570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764704"/>
            <a:ext cx="4771127"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35496" y="157664"/>
            <a:ext cx="4590462" cy="492443"/>
          </a:xfrm>
          <a:prstGeom prst="rect">
            <a:avLst/>
          </a:prstGeom>
        </p:spPr>
        <p:txBody>
          <a:bodyPr wrap="square">
            <a:spAutoFit/>
          </a:bodyPr>
          <a:lstStyle/>
          <a:p>
            <a:pPr marL="177800" indent="-177800"/>
            <a:r>
              <a:rPr lang="ja-JP" altLang="ja-JP" sz="1400" dirty="0">
                <a:latin typeface="HGPｺﾞｼｯｸE" pitchFamily="50" charset="-128"/>
                <a:ea typeface="HGPｺﾞｼｯｸE" pitchFamily="50" charset="-128"/>
              </a:rPr>
              <a:t>■景気動向指数（一致</a:t>
            </a:r>
            <a:r>
              <a:rPr lang="en-US" altLang="ja-JP" sz="1400" dirty="0">
                <a:latin typeface="HGPｺﾞｼｯｸE" pitchFamily="50" charset="-128"/>
                <a:ea typeface="HGPｺﾞｼｯｸE" pitchFamily="50" charset="-128"/>
              </a:rPr>
              <a:t>CI</a:t>
            </a:r>
            <a:r>
              <a:rPr lang="ja-JP" altLang="ja-JP" sz="1400" dirty="0">
                <a:latin typeface="HGPｺﾞｼｯｸE" pitchFamily="50" charset="-128"/>
                <a:ea typeface="HGPｺﾞｼｯｸE" pitchFamily="50" charset="-128"/>
              </a:rPr>
              <a:t>）</a:t>
            </a:r>
            <a:r>
              <a:rPr lang="ja-JP" altLang="ja-JP" sz="1200" dirty="0">
                <a:latin typeface="HGPｺﾞｼｯｸE" pitchFamily="50" charset="-128"/>
                <a:ea typeface="HGPｺﾞｼｯｸE" pitchFamily="50" charset="-128"/>
              </a:rPr>
              <a:t>（出典：大阪産業経済リサーチセンター「景気動向指数」、内閣府「景気動向指数」）</a:t>
            </a:r>
            <a:endParaRPr lang="ja-JP" altLang="en-US" sz="1200" dirty="0">
              <a:latin typeface="HGPｺﾞｼｯｸE" pitchFamily="50" charset="-128"/>
              <a:ea typeface="HGPｺﾞｼｯｸE" pitchFamily="50" charset="-128"/>
            </a:endParaRPr>
          </a:p>
        </p:txBody>
      </p:sp>
      <p:sp>
        <p:nvSpPr>
          <p:cNvPr id="6" name="正方形/長方形 5"/>
          <p:cNvSpPr/>
          <p:nvPr/>
        </p:nvSpPr>
        <p:spPr>
          <a:xfrm>
            <a:off x="288000" y="4005064"/>
            <a:ext cx="8711952" cy="492443"/>
          </a:xfrm>
          <a:prstGeom prst="rect">
            <a:avLst/>
          </a:prstGeom>
        </p:spPr>
        <p:txBody>
          <a:bodyPr wrap="square">
            <a:spAutoFit/>
          </a:bodyPr>
          <a:lstStyle/>
          <a:p>
            <a:pPr marL="177800" indent="-177800"/>
            <a:r>
              <a:rPr lang="ja-JP" altLang="ja-JP" sz="1400" dirty="0">
                <a:solidFill>
                  <a:prstClr val="black"/>
                </a:solidFill>
                <a:latin typeface="HGPｺﾞｼｯｸE" pitchFamily="50" charset="-128"/>
                <a:ea typeface="HGPｺﾞｼｯｸE" pitchFamily="50" charset="-128"/>
              </a:rPr>
              <a:t>■大阪府実質</a:t>
            </a:r>
            <a:r>
              <a:rPr lang="en-US" altLang="ja-JP" sz="1400" dirty="0">
                <a:solidFill>
                  <a:prstClr val="black"/>
                </a:solidFill>
                <a:latin typeface="HGPｺﾞｼｯｸE" pitchFamily="50" charset="-128"/>
                <a:ea typeface="HGPｺﾞｼｯｸE" pitchFamily="50" charset="-128"/>
              </a:rPr>
              <a:t>GRP</a:t>
            </a:r>
            <a:r>
              <a:rPr lang="ja-JP" altLang="ja-JP" sz="1400" dirty="0">
                <a:solidFill>
                  <a:prstClr val="black"/>
                </a:solidFill>
                <a:latin typeface="HGPｺﾞｼｯｸE" pitchFamily="50" charset="-128"/>
                <a:ea typeface="HGPｺﾞｼｯｸE" pitchFamily="50" charset="-128"/>
              </a:rPr>
              <a:t>成長率と</a:t>
            </a:r>
            <a:r>
              <a:rPr lang="en-US" altLang="ja-JP" sz="1400" dirty="0">
                <a:solidFill>
                  <a:prstClr val="black"/>
                </a:solidFill>
                <a:latin typeface="HGPｺﾞｼｯｸE" pitchFamily="50" charset="-128"/>
                <a:ea typeface="HGPｺﾞｼｯｸE" pitchFamily="50" charset="-128"/>
              </a:rPr>
              <a:t>CI</a:t>
            </a:r>
            <a:r>
              <a:rPr lang="ja-JP" altLang="ja-JP" sz="1400" dirty="0">
                <a:solidFill>
                  <a:prstClr val="black"/>
                </a:solidFill>
                <a:latin typeface="HGPｺﾞｼｯｸE" pitchFamily="50" charset="-128"/>
                <a:ea typeface="HGPｺﾞｼｯｸE" pitchFamily="50" charset="-128"/>
              </a:rPr>
              <a:t>の推移</a:t>
            </a:r>
            <a:endParaRPr lang="en-US" altLang="ja-JP" sz="1400" dirty="0">
              <a:solidFill>
                <a:prstClr val="black"/>
              </a:solidFill>
              <a:latin typeface="HGPｺﾞｼｯｸE" pitchFamily="50" charset="-128"/>
              <a:ea typeface="HGPｺﾞｼｯｸE" pitchFamily="50" charset="-128"/>
            </a:endParaRPr>
          </a:p>
          <a:p>
            <a:pPr marL="177800" indent="-177800"/>
            <a:r>
              <a:rPr lang="ja-JP" altLang="en-US" sz="1200" dirty="0">
                <a:solidFill>
                  <a:prstClr val="black"/>
                </a:solidFill>
                <a:latin typeface="HGPｺﾞｼｯｸE" pitchFamily="50" charset="-128"/>
                <a:ea typeface="HGPｺﾞｼｯｸE" pitchFamily="50" charset="-128"/>
              </a:rPr>
              <a:t>　</a:t>
            </a:r>
            <a:r>
              <a:rPr lang="ja-JP" altLang="ja-JP" sz="1200" dirty="0">
                <a:solidFill>
                  <a:prstClr val="black"/>
                </a:solidFill>
                <a:latin typeface="HGPｺﾞｼｯｸE" pitchFamily="50" charset="-128"/>
                <a:ea typeface="HGPｺﾞｼｯｸE" pitchFamily="50" charset="-128"/>
              </a:rPr>
              <a:t>（出典：大阪産業経済リサーチセンター「景気動向指数」、大阪府統計課「大阪府民経済計算（平成</a:t>
            </a:r>
            <a:r>
              <a:rPr lang="en-US" altLang="ja-JP" sz="1200" dirty="0" smtClean="0">
                <a:solidFill>
                  <a:prstClr val="black"/>
                </a:solidFill>
                <a:latin typeface="HGPｺﾞｼｯｸE" pitchFamily="50" charset="-128"/>
                <a:ea typeface="HGPｺﾞｼｯｸE" pitchFamily="50" charset="-128"/>
              </a:rPr>
              <a:t>23</a:t>
            </a:r>
            <a:r>
              <a:rPr lang="ja-JP" altLang="ja-JP" sz="1200" dirty="0" smtClean="0">
                <a:solidFill>
                  <a:prstClr val="black"/>
                </a:solidFill>
                <a:latin typeface="HGPｺﾞｼｯｸE" pitchFamily="50" charset="-128"/>
                <a:ea typeface="HGPｺﾞｼｯｸE" pitchFamily="50" charset="-128"/>
              </a:rPr>
              <a:t>年度</a:t>
            </a:r>
            <a:r>
              <a:rPr lang="ja-JP" altLang="ja-JP" sz="1200" dirty="0">
                <a:solidFill>
                  <a:prstClr val="black"/>
                </a:solidFill>
                <a:latin typeface="HGPｺﾞｼｯｸE" pitchFamily="50" charset="-128"/>
                <a:ea typeface="HGPｺﾞｼｯｸE" pitchFamily="50" charset="-128"/>
              </a:rPr>
              <a:t>確報）」）</a:t>
            </a:r>
            <a:endParaRPr lang="ja-JP" altLang="en-US" sz="1400" dirty="0">
              <a:solidFill>
                <a:prstClr val="black"/>
              </a:solidFill>
              <a:latin typeface="HGPｺﾞｼｯｸE" pitchFamily="50" charset="-128"/>
              <a:ea typeface="HGPｺﾞｼｯｸE" pitchFamily="50" charset="-128"/>
            </a:endParaRPr>
          </a:p>
        </p:txBody>
      </p:sp>
      <p:sp>
        <p:nvSpPr>
          <p:cNvPr id="8" name="正方形/長方形 7"/>
          <p:cNvSpPr/>
          <p:nvPr/>
        </p:nvSpPr>
        <p:spPr>
          <a:xfrm>
            <a:off x="688455" y="5157192"/>
            <a:ext cx="6775771" cy="461665"/>
          </a:xfrm>
          <a:prstGeom prst="rect">
            <a:avLst/>
          </a:prstGeom>
        </p:spPr>
        <p:txBody>
          <a:bodyPr wrap="square">
            <a:spAutoFit/>
          </a:bodyPr>
          <a:lstStyle/>
          <a:p>
            <a:r>
              <a:rPr lang="ja-JP" altLang="ja-JP" sz="1200" dirty="0">
                <a:solidFill>
                  <a:prstClr val="black"/>
                </a:solidFill>
                <a:latin typeface="ＭＳ Ｐ明朝" pitchFamily="18" charset="-128"/>
                <a:ea typeface="ＭＳ Ｐ明朝" pitchFamily="18" charset="-128"/>
              </a:rPr>
              <a:t>※</a:t>
            </a:r>
            <a:r>
              <a:rPr lang="en-US" altLang="ja-JP" sz="1200" dirty="0">
                <a:solidFill>
                  <a:prstClr val="black"/>
                </a:solidFill>
                <a:latin typeface="ＭＳ Ｐ明朝" pitchFamily="18" charset="-128"/>
                <a:ea typeface="ＭＳ Ｐ明朝" pitchFamily="18" charset="-128"/>
              </a:rPr>
              <a:t>CI</a:t>
            </a:r>
            <a:r>
              <a:rPr lang="ja-JP" altLang="en-US" sz="1200" dirty="0">
                <a:solidFill>
                  <a:prstClr val="black"/>
                </a:solidFill>
                <a:latin typeface="ＭＳ Ｐ明朝" pitchFamily="18" charset="-128"/>
                <a:ea typeface="ＭＳ Ｐ明朝" pitchFamily="18" charset="-128"/>
              </a:rPr>
              <a:t>は</a:t>
            </a:r>
            <a:r>
              <a:rPr lang="ja-JP" altLang="ja-JP" sz="1200" dirty="0">
                <a:solidFill>
                  <a:prstClr val="black"/>
                </a:solidFill>
                <a:latin typeface="ＭＳ Ｐ明朝" pitchFamily="18" charset="-128"/>
                <a:ea typeface="ＭＳ Ｐ明朝" pitchFamily="18" charset="-128"/>
              </a:rPr>
              <a:t>、月次の公表値を年度で単純平均したもの。</a:t>
            </a:r>
          </a:p>
          <a:p>
            <a:r>
              <a:rPr lang="ja-JP" altLang="ja-JP" sz="1200" dirty="0">
                <a:solidFill>
                  <a:prstClr val="black"/>
                </a:solidFill>
                <a:latin typeface="ＭＳ Ｐ明朝" pitchFamily="18" charset="-128"/>
                <a:ea typeface="ＭＳ Ｐ明朝" pitchFamily="18" charset="-128"/>
              </a:rPr>
              <a:t>※</a:t>
            </a:r>
            <a:r>
              <a:rPr lang="en-US" altLang="ja-JP" sz="1200" dirty="0" smtClean="0">
                <a:solidFill>
                  <a:prstClr val="black"/>
                </a:solidFill>
                <a:latin typeface="ＭＳ Ｐ明朝" pitchFamily="18" charset="-128"/>
                <a:ea typeface="ＭＳ Ｐ明朝" pitchFamily="18" charset="-128"/>
              </a:rPr>
              <a:t>H14</a:t>
            </a:r>
            <a:r>
              <a:rPr lang="ja-JP" altLang="ja-JP" sz="1200" dirty="0" smtClean="0">
                <a:solidFill>
                  <a:prstClr val="black"/>
                </a:solidFill>
                <a:latin typeface="ＭＳ Ｐ明朝" pitchFamily="18" charset="-128"/>
                <a:ea typeface="ＭＳ Ｐ明朝" pitchFamily="18" charset="-128"/>
              </a:rPr>
              <a:t>～</a:t>
            </a:r>
            <a:r>
              <a:rPr lang="en-US" altLang="ja-JP" sz="1200" dirty="0" smtClean="0">
                <a:solidFill>
                  <a:prstClr val="black"/>
                </a:solidFill>
                <a:latin typeface="ＭＳ Ｐ明朝" pitchFamily="18" charset="-128"/>
                <a:ea typeface="ＭＳ Ｐ明朝" pitchFamily="18" charset="-128"/>
              </a:rPr>
              <a:t>23</a:t>
            </a:r>
            <a:r>
              <a:rPr lang="ja-JP" altLang="ja-JP" sz="1200" dirty="0" smtClean="0">
                <a:solidFill>
                  <a:prstClr val="black"/>
                </a:solidFill>
                <a:latin typeface="ＭＳ Ｐ明朝" pitchFamily="18" charset="-128"/>
                <a:ea typeface="ＭＳ Ｐ明朝" pitchFamily="18" charset="-128"/>
              </a:rPr>
              <a:t>年度</a:t>
            </a:r>
            <a:r>
              <a:rPr lang="ja-JP" altLang="ja-JP" sz="1200" dirty="0">
                <a:solidFill>
                  <a:prstClr val="black"/>
                </a:solidFill>
                <a:latin typeface="ＭＳ Ｐ明朝" pitchFamily="18" charset="-128"/>
                <a:ea typeface="ＭＳ Ｐ明朝" pitchFamily="18" charset="-128"/>
              </a:rPr>
              <a:t>平均</a:t>
            </a:r>
            <a:r>
              <a:rPr lang="ja-JP" altLang="en-US" sz="1200" dirty="0">
                <a:solidFill>
                  <a:prstClr val="black"/>
                </a:solidFill>
                <a:latin typeface="ＭＳ Ｐ明朝" pitchFamily="18" charset="-128"/>
                <a:ea typeface="ＭＳ Ｐ明朝" pitchFamily="18" charset="-128"/>
              </a:rPr>
              <a:t>、</a:t>
            </a:r>
            <a:r>
              <a:rPr lang="ja-JP" altLang="ja-JP" sz="1200" dirty="0">
                <a:solidFill>
                  <a:prstClr val="black"/>
                </a:solidFill>
                <a:latin typeface="ＭＳ Ｐ明朝" pitchFamily="18" charset="-128"/>
                <a:ea typeface="ＭＳ Ｐ明朝" pitchFamily="18" charset="-128"/>
              </a:rPr>
              <a:t>実質経済成長率：</a:t>
            </a:r>
            <a:r>
              <a:rPr lang="ja-JP" altLang="en-US" sz="1200" dirty="0">
                <a:solidFill>
                  <a:prstClr val="black"/>
                </a:solidFill>
                <a:latin typeface="ＭＳ Ｐ明朝" pitchFamily="18" charset="-128"/>
                <a:ea typeface="ＭＳ Ｐ明朝" pitchFamily="18" charset="-128"/>
              </a:rPr>
              <a:t>▲</a:t>
            </a:r>
            <a:r>
              <a:rPr lang="en-US" altLang="ja-JP" sz="1200" dirty="0" smtClean="0">
                <a:solidFill>
                  <a:prstClr val="black"/>
                </a:solidFill>
                <a:latin typeface="ＭＳ Ｐ明朝" pitchFamily="18" charset="-128"/>
                <a:ea typeface="ＭＳ Ｐ明朝" pitchFamily="18" charset="-128"/>
              </a:rPr>
              <a:t>0.00</a:t>
            </a:r>
            <a:r>
              <a:rPr lang="ja-JP" altLang="ja-JP" sz="1200" dirty="0" smtClean="0">
                <a:solidFill>
                  <a:prstClr val="black"/>
                </a:solidFill>
                <a:latin typeface="ＭＳ Ｐ明朝" pitchFamily="18" charset="-128"/>
                <a:ea typeface="ＭＳ Ｐ明朝" pitchFamily="18" charset="-128"/>
              </a:rPr>
              <a:t>％</a:t>
            </a:r>
            <a:endParaRPr lang="ja-JP" altLang="ja-JP" sz="1200" dirty="0">
              <a:solidFill>
                <a:prstClr val="black"/>
              </a:solidFill>
              <a:latin typeface="ＭＳ Ｐ明朝" pitchFamily="18" charset="-128"/>
              <a:ea typeface="ＭＳ Ｐ明朝" pitchFamily="18" charset="-128"/>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6982" y="681083"/>
            <a:ext cx="4259514" cy="3035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正方形/長方形 14"/>
          <p:cNvSpPr/>
          <p:nvPr/>
        </p:nvSpPr>
        <p:spPr>
          <a:xfrm>
            <a:off x="4644008" y="188640"/>
            <a:ext cx="4568136" cy="492443"/>
          </a:xfrm>
          <a:prstGeom prst="rect">
            <a:avLst/>
          </a:prstGeom>
        </p:spPr>
        <p:txBody>
          <a:bodyPr wrap="square">
            <a:spAutoFit/>
          </a:bodyPr>
          <a:lstStyle/>
          <a:p>
            <a:pPr marL="177800" indent="-177800"/>
            <a:r>
              <a:rPr lang="ja-JP" altLang="ja-JP" sz="1400" dirty="0">
                <a:solidFill>
                  <a:prstClr val="black"/>
                </a:solidFill>
                <a:latin typeface="HGPｺﾞｼｯｸE" pitchFamily="50" charset="-128"/>
                <a:ea typeface="HGPｺﾞｼｯｸE" pitchFamily="50" charset="-128"/>
              </a:rPr>
              <a:t>■</a:t>
            </a:r>
            <a:r>
              <a:rPr lang="ja-JP" altLang="en-US" sz="1400" dirty="0">
                <a:solidFill>
                  <a:prstClr val="black"/>
                </a:solidFill>
                <a:latin typeface="HGPｺﾞｼｯｸE" pitchFamily="50" charset="-128"/>
                <a:ea typeface="HGPｺﾞｼｯｸE" pitchFamily="50" charset="-128"/>
              </a:rPr>
              <a:t>大阪府景気観測調査</a:t>
            </a:r>
            <a:endParaRPr lang="en-US" altLang="ja-JP" sz="1400" dirty="0">
              <a:solidFill>
                <a:prstClr val="black"/>
              </a:solidFill>
              <a:latin typeface="HGPｺﾞｼｯｸE" pitchFamily="50" charset="-128"/>
              <a:ea typeface="HGPｺﾞｼｯｸE" pitchFamily="50" charset="-128"/>
            </a:endParaRPr>
          </a:p>
          <a:p>
            <a:pPr marL="177800" indent="-177800"/>
            <a:r>
              <a:rPr lang="ja-JP" altLang="en-US" sz="1200" dirty="0">
                <a:solidFill>
                  <a:prstClr val="black"/>
                </a:solidFill>
                <a:latin typeface="HGPｺﾞｼｯｸE" pitchFamily="50" charset="-128"/>
                <a:ea typeface="HGPｺﾞｼｯｸE" pitchFamily="50" charset="-128"/>
              </a:rPr>
              <a:t>　（出典：大阪産業経済リサーチセンター「大阪府景気観測調査」）</a:t>
            </a:r>
          </a:p>
        </p:txBody>
      </p:sp>
      <p:pic>
        <p:nvPicPr>
          <p:cNvPr id="1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1052736"/>
            <a:ext cx="2995215" cy="564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841" y="702837"/>
            <a:ext cx="3294856" cy="621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552" y="4581128"/>
            <a:ext cx="74104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512830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5220039" y="3168352"/>
            <a:ext cx="3888465" cy="276999"/>
          </a:xfrm>
          <a:prstGeom prst="rect">
            <a:avLst/>
          </a:prstGeom>
        </p:spPr>
        <p:txBody>
          <a:bodyPr wrap="square">
            <a:spAutoFit/>
          </a:bodyPr>
          <a:lstStyle/>
          <a:p>
            <a:pPr marL="177800" indent="-177800"/>
            <a:r>
              <a:rPr lang="ja-JP" altLang="ja-JP" sz="1200" dirty="0" smtClean="0">
                <a:latin typeface="HGPｺﾞｼｯｸE" pitchFamily="50" charset="-128"/>
                <a:ea typeface="HGPｺﾞｼｯｸE" pitchFamily="50" charset="-128"/>
              </a:rPr>
              <a:t>■</a:t>
            </a:r>
            <a:r>
              <a:rPr lang="ja-JP" altLang="en-US" sz="1200" dirty="0" smtClean="0">
                <a:latin typeface="HGPｺﾞｼｯｸE" pitchFamily="50" charset="-128"/>
                <a:ea typeface="HGPｺﾞｼｯｸE" pitchFamily="50" charset="-128"/>
              </a:rPr>
              <a:t>グランフロントの医薬・医療関係入居者</a:t>
            </a:r>
            <a:endParaRPr lang="ja-JP" altLang="en-US" sz="1200" dirty="0">
              <a:latin typeface="HGPｺﾞｼｯｸE" pitchFamily="50" charset="-128"/>
              <a:ea typeface="HGPｺﾞｼｯｸE" pitchFamily="50" charset="-128"/>
            </a:endParaRPr>
          </a:p>
        </p:txBody>
      </p:sp>
      <p:sp>
        <p:nvSpPr>
          <p:cNvPr id="14" name="角丸四角形 13"/>
          <p:cNvSpPr/>
          <p:nvPr/>
        </p:nvSpPr>
        <p:spPr>
          <a:xfrm>
            <a:off x="117082" y="44624"/>
            <a:ext cx="8856984" cy="3130113"/>
          </a:xfrm>
          <a:prstGeom prst="roundRect">
            <a:avLst>
              <a:gd name="adj" fmla="val 6378"/>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71463" indent="-271463" fontAlgn="auto">
              <a:lnSpc>
                <a:spcPts val="2600"/>
              </a:lnSpc>
              <a:spcBef>
                <a:spcPts val="0"/>
              </a:spcBef>
              <a:spcAft>
                <a:spcPts val="0"/>
              </a:spcAft>
              <a:defRPr/>
            </a:pP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うめきた先行開発区域</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fontAlgn="auto">
              <a:lnSpc>
                <a:spcPts val="2600"/>
              </a:lnSpc>
              <a:spcBef>
                <a:spcPts val="0"/>
              </a:spcBef>
              <a:spcAft>
                <a:spcPts val="0"/>
              </a:spcAft>
              <a:defRPr/>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◇「うめきた先行開発区域」のグランフロント大阪は、開業後</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年間の来場者数</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5,300</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万人を達成。中核拠点である知的創造拠点ナレッジキャピタルなど、物販にとどまらない多様性が評価された。集客効果で周辺各駅の乗降客数も増加。</a:t>
            </a:r>
            <a:endPar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defRPr/>
            </a:pP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◇民間主体の質の高い公共的空間の創出および維持発展を目的としたエリアマネジメント活動を促進。</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fontAlgn="auto">
              <a:lnSpc>
                <a:spcPts val="2600"/>
              </a:lnSpc>
              <a:spcBef>
                <a:spcPts val="0"/>
              </a:spcBef>
              <a:spcAft>
                <a:spcPts val="0"/>
              </a:spcAft>
              <a:defRPr/>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◇医薬基盤</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研究所</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創薬支援</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戦略室</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関西支部（</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独</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医薬品医療機器総合機構関西支部）の設置、特区制度の活用など、医療産業などが活動しやすい環境が整い、企業集積が進む。</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19" y="3240360"/>
            <a:ext cx="5015401"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3445351"/>
            <a:ext cx="2752725"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p:cNvSpPr txBox="1"/>
          <p:nvPr/>
        </p:nvSpPr>
        <p:spPr>
          <a:xfrm>
            <a:off x="8803486" y="6608385"/>
            <a:ext cx="37702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35</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738627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17" descr="DSC_0251.JPG"/>
          <p:cNvPicPr>
            <a:picLocks noChangeAspect="1" noChangeArrowheads="1"/>
          </p:cNvPicPr>
          <p:nvPr/>
        </p:nvPicPr>
        <p:blipFill>
          <a:blip r:embed="rId2" cstate="print"/>
          <a:srcRect/>
          <a:stretch>
            <a:fillRect/>
          </a:stretch>
        </p:blipFill>
        <p:spPr bwMode="auto">
          <a:xfrm>
            <a:off x="3527884" y="4476784"/>
            <a:ext cx="2376264" cy="1672269"/>
          </a:xfrm>
          <a:prstGeom prst="rect">
            <a:avLst/>
          </a:prstGeom>
          <a:noFill/>
          <a:ln w="9525">
            <a:noFill/>
            <a:miter lim="800000"/>
            <a:headEnd/>
            <a:tailEnd/>
          </a:ln>
        </p:spPr>
      </p:pic>
      <p:sp>
        <p:nvSpPr>
          <p:cNvPr id="15" name="テキスト ボックス 3"/>
          <p:cNvSpPr txBox="1">
            <a:spLocks noChangeArrowheads="1"/>
          </p:cNvSpPr>
          <p:nvPr/>
        </p:nvSpPr>
        <p:spPr bwMode="auto">
          <a:xfrm>
            <a:off x="6156176" y="5733256"/>
            <a:ext cx="2987824" cy="246221"/>
          </a:xfrm>
          <a:prstGeom prst="rect">
            <a:avLst/>
          </a:prstGeom>
          <a:noFill/>
          <a:ln w="9525">
            <a:noFill/>
            <a:miter lim="800000"/>
            <a:headEnd/>
            <a:tailEnd/>
          </a:ln>
        </p:spPr>
        <p:txBody>
          <a:bodyPr wrap="square">
            <a:spAutoFit/>
          </a:bodyPr>
          <a:lstStyle/>
          <a:p>
            <a:pPr algn="ctr"/>
            <a:endParaRPr lang="ja-JP" altLang="en-US" sz="1000" dirty="0"/>
          </a:p>
        </p:txBody>
      </p:sp>
      <p:sp>
        <p:nvSpPr>
          <p:cNvPr id="16" name="テキスト ボックス 3"/>
          <p:cNvSpPr txBox="1">
            <a:spLocks noChangeArrowheads="1"/>
          </p:cNvSpPr>
          <p:nvPr/>
        </p:nvSpPr>
        <p:spPr bwMode="auto">
          <a:xfrm>
            <a:off x="3167844" y="6246787"/>
            <a:ext cx="3024336" cy="246221"/>
          </a:xfrm>
          <a:prstGeom prst="rect">
            <a:avLst/>
          </a:prstGeom>
          <a:noFill/>
          <a:ln w="9525">
            <a:noFill/>
            <a:miter lim="800000"/>
            <a:headEnd/>
            <a:tailEnd/>
          </a:ln>
        </p:spPr>
        <p:txBody>
          <a:bodyPr wrap="square">
            <a:spAutoFit/>
          </a:bodyPr>
          <a:lstStyle/>
          <a:p>
            <a:pPr algn="ctr"/>
            <a:r>
              <a:rPr lang="ja-JP" altLang="en-US" sz="1000" dirty="0" smtClean="0"/>
              <a:t>国際イノベーション会議　</a:t>
            </a:r>
            <a:r>
              <a:rPr lang="en-US" altLang="ja-JP" sz="1000" dirty="0" smtClean="0"/>
              <a:t>Hack</a:t>
            </a:r>
            <a:r>
              <a:rPr lang="ja-JP" altLang="en-US" sz="1000" dirty="0" smtClean="0"/>
              <a:t>　</a:t>
            </a:r>
            <a:r>
              <a:rPr lang="en-US" altLang="ja-JP" sz="1000" dirty="0" smtClean="0"/>
              <a:t>Osaka</a:t>
            </a:r>
            <a:r>
              <a:rPr lang="ja-JP" altLang="en-US" sz="1000" dirty="0" smtClean="0"/>
              <a:t>　</a:t>
            </a:r>
            <a:r>
              <a:rPr lang="en-US" altLang="ja-JP" sz="1000" dirty="0" smtClean="0"/>
              <a:t>2014</a:t>
            </a:r>
            <a:r>
              <a:rPr lang="ja-JP" altLang="en-US" sz="1000" dirty="0" smtClean="0"/>
              <a:t>（</a:t>
            </a:r>
            <a:r>
              <a:rPr lang="en-US" altLang="ja-JP" sz="1000" dirty="0" smtClean="0"/>
              <a:t>H26.2</a:t>
            </a:r>
            <a:r>
              <a:rPr lang="ja-JP" altLang="en-US" sz="1000" dirty="0" smtClean="0"/>
              <a:t>）</a:t>
            </a:r>
            <a:endParaRPr lang="ja-JP" altLang="en-US" sz="1000" dirty="0"/>
          </a:p>
        </p:txBody>
      </p:sp>
      <p:pic>
        <p:nvPicPr>
          <p:cNvPr id="21" name="Picture 14"/>
          <p:cNvPicPr>
            <a:picLocks noChangeAspect="1" noChangeArrowheads="1"/>
          </p:cNvPicPr>
          <p:nvPr/>
        </p:nvPicPr>
        <p:blipFill>
          <a:blip r:embed="rId3" cstate="print"/>
          <a:srcRect/>
          <a:stretch>
            <a:fillRect/>
          </a:stretch>
        </p:blipFill>
        <p:spPr bwMode="auto">
          <a:xfrm>
            <a:off x="6192180" y="4476784"/>
            <a:ext cx="2376264" cy="1656184"/>
          </a:xfrm>
          <a:prstGeom prst="rect">
            <a:avLst/>
          </a:prstGeom>
          <a:noFill/>
          <a:ln w="9525" algn="ctr">
            <a:noFill/>
            <a:miter lim="800000"/>
            <a:headEnd/>
            <a:tailEnd/>
          </a:ln>
        </p:spPr>
      </p:pic>
      <p:sp>
        <p:nvSpPr>
          <p:cNvPr id="23" name="テキスト ボックス 3"/>
          <p:cNvSpPr txBox="1">
            <a:spLocks noChangeArrowheads="1"/>
          </p:cNvSpPr>
          <p:nvPr/>
        </p:nvSpPr>
        <p:spPr bwMode="auto">
          <a:xfrm>
            <a:off x="395536" y="6453336"/>
            <a:ext cx="3024336" cy="246221"/>
          </a:xfrm>
          <a:prstGeom prst="rect">
            <a:avLst/>
          </a:prstGeom>
          <a:noFill/>
          <a:ln w="9525">
            <a:noFill/>
            <a:miter lim="800000"/>
            <a:headEnd/>
            <a:tailEnd/>
          </a:ln>
        </p:spPr>
        <p:txBody>
          <a:bodyPr wrap="square">
            <a:spAutoFit/>
          </a:bodyPr>
          <a:lstStyle/>
          <a:p>
            <a:pPr algn="ctr"/>
            <a:endParaRPr lang="ja-JP" altLang="en-US" sz="1000" dirty="0"/>
          </a:p>
        </p:txBody>
      </p:sp>
      <p:sp>
        <p:nvSpPr>
          <p:cNvPr id="24" name="テキスト ボックス 3"/>
          <p:cNvSpPr txBox="1">
            <a:spLocks noChangeArrowheads="1"/>
          </p:cNvSpPr>
          <p:nvPr/>
        </p:nvSpPr>
        <p:spPr bwMode="auto">
          <a:xfrm>
            <a:off x="6011652" y="6203959"/>
            <a:ext cx="3024336" cy="577081"/>
          </a:xfrm>
          <a:prstGeom prst="rect">
            <a:avLst/>
          </a:prstGeom>
          <a:noFill/>
          <a:ln w="9525">
            <a:noFill/>
            <a:miter lim="800000"/>
            <a:headEnd/>
            <a:tailEnd/>
          </a:ln>
        </p:spPr>
        <p:txBody>
          <a:bodyPr wrap="square">
            <a:spAutoFit/>
          </a:bodyPr>
          <a:lstStyle/>
          <a:p>
            <a:r>
              <a:rPr lang="en-US" altLang="ja-JP" sz="1050" dirty="0" smtClean="0"/>
              <a:t>Morning Meet Up</a:t>
            </a:r>
            <a:r>
              <a:rPr lang="ja-JP" altLang="en-US" sz="1050" dirty="0" smtClean="0"/>
              <a:t>　（月</a:t>
            </a:r>
            <a:r>
              <a:rPr lang="en-US" altLang="ja-JP" sz="1050" dirty="0" smtClean="0"/>
              <a:t>1</a:t>
            </a:r>
            <a:r>
              <a:rPr lang="ja-JP" altLang="en-US" sz="1050" dirty="0" smtClean="0"/>
              <a:t>回</a:t>
            </a:r>
            <a:r>
              <a:rPr lang="en-US" altLang="ja-JP" sz="1050" dirty="0" smtClean="0"/>
              <a:t>7</a:t>
            </a:r>
            <a:r>
              <a:rPr lang="ja-JP" altLang="en-US" sz="1050" dirty="0" smtClean="0"/>
              <a:t>：</a:t>
            </a:r>
            <a:r>
              <a:rPr lang="en-US" altLang="ja-JP" sz="1050" dirty="0" smtClean="0"/>
              <a:t>00</a:t>
            </a:r>
            <a:r>
              <a:rPr lang="ja-JP" altLang="en-US" sz="1050" dirty="0" smtClean="0"/>
              <a:t>～開催）</a:t>
            </a:r>
            <a:endParaRPr lang="en-US" altLang="ja-JP" sz="1050" dirty="0" smtClean="0"/>
          </a:p>
          <a:p>
            <a:r>
              <a:rPr lang="ja-JP" altLang="en-US" sz="1050" dirty="0" smtClean="0"/>
              <a:t>投資家が参加しやすい早朝に起業家のピッチ（事業プレゼン）を行う取組みに毎回</a:t>
            </a:r>
            <a:r>
              <a:rPr lang="en-US" altLang="ja-JP" sz="1050" dirty="0" smtClean="0"/>
              <a:t>70</a:t>
            </a:r>
            <a:r>
              <a:rPr lang="ja-JP" altLang="en-US" sz="1050" dirty="0" smtClean="0"/>
              <a:t>～</a:t>
            </a:r>
            <a:r>
              <a:rPr lang="en-US" altLang="ja-JP" sz="1050" dirty="0" smtClean="0"/>
              <a:t>80</a:t>
            </a:r>
            <a:r>
              <a:rPr lang="ja-JP" altLang="en-US" sz="1050" dirty="0" smtClean="0"/>
              <a:t>人が参加</a:t>
            </a:r>
            <a:endParaRPr lang="ja-JP" altLang="en-US" sz="1050" dirty="0"/>
          </a:p>
        </p:txBody>
      </p:sp>
      <p:sp>
        <p:nvSpPr>
          <p:cNvPr id="25" name="角丸四角形 24"/>
          <p:cNvSpPr/>
          <p:nvPr/>
        </p:nvSpPr>
        <p:spPr>
          <a:xfrm>
            <a:off x="179512" y="140211"/>
            <a:ext cx="8856984" cy="1467406"/>
          </a:xfrm>
          <a:prstGeom prst="roundRect">
            <a:avLst>
              <a:gd name="adj" fmla="val 6378"/>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71463" indent="-271463" fontAlgn="auto">
              <a:lnSpc>
                <a:spcPts val="2600"/>
              </a:lnSpc>
              <a:spcBef>
                <a:spcPts val="0"/>
              </a:spcBef>
              <a:spcAft>
                <a:spcPts val="0"/>
              </a:spcAft>
              <a:defRPr/>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ナレッジキャピタル内</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にある大阪市開設の大阪イノベーションハブでは、起業をめざす人々、投資家等が集まり、交流することにより新たな価値を生み出す源泉としての機能を発揮</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。大阪におけるイノベーションが次々とおこる環境（エコシステム）の形成を目指しつつある。</a:t>
            </a: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14"/>
          <p:cNvSpPr>
            <a:spLocks noChangeArrowheads="1"/>
          </p:cNvSpPr>
          <p:nvPr/>
        </p:nvSpPr>
        <p:spPr bwMode="auto">
          <a:xfrm>
            <a:off x="251520" y="1728964"/>
            <a:ext cx="3024336" cy="307777"/>
          </a:xfrm>
          <a:prstGeom prst="rect">
            <a:avLst/>
          </a:prstGeom>
          <a:noFill/>
          <a:ln w="9525">
            <a:noFill/>
            <a:miter lim="800000"/>
            <a:headEnd/>
            <a:tailEnd/>
          </a:ln>
        </p:spPr>
        <p:txBody>
          <a:bodyPr wrap="square">
            <a:spAutoFit/>
          </a:bodyPr>
          <a:lstStyle/>
          <a:p>
            <a:pPr marL="177800" indent="-177800"/>
            <a:r>
              <a:rPr lang="ja-JP" altLang="ja-JP" sz="1400" dirty="0" smtClean="0">
                <a:latin typeface="HGPｺﾞｼｯｸE" pitchFamily="50" charset="-128"/>
                <a:ea typeface="HGPｺﾞｼｯｸE" pitchFamily="50" charset="-128"/>
              </a:rPr>
              <a:t>■</a:t>
            </a:r>
            <a:r>
              <a:rPr lang="ja-JP" altLang="en-US" sz="1400" dirty="0" smtClean="0">
                <a:latin typeface="HGPｺﾞｼｯｸE" pitchFamily="50" charset="-128"/>
                <a:ea typeface="HGPｺﾞｼｯｸE" pitchFamily="50" charset="-128"/>
              </a:rPr>
              <a:t>大阪イノベーションハブの概要</a:t>
            </a:r>
            <a:endParaRPr lang="ja-JP" altLang="en-US" sz="1400" dirty="0">
              <a:latin typeface="HGPｺﾞｼｯｸE" pitchFamily="50" charset="-128"/>
              <a:ea typeface="HGPｺﾞｼｯｸE" pitchFamily="50" charset="-128"/>
            </a:endParaRPr>
          </a:p>
        </p:txBody>
      </p:sp>
      <p:sp>
        <p:nvSpPr>
          <p:cNvPr id="38" name="テキスト ボックス 37"/>
          <p:cNvSpPr txBox="1"/>
          <p:nvPr/>
        </p:nvSpPr>
        <p:spPr>
          <a:xfrm>
            <a:off x="323528" y="2206886"/>
            <a:ext cx="3816424" cy="1754326"/>
          </a:xfrm>
          <a:prstGeom prst="rect">
            <a:avLst/>
          </a:prstGeom>
          <a:noFill/>
        </p:spPr>
        <p:txBody>
          <a:bodyPr wrap="square" rtlCol="0">
            <a:spAutoFit/>
          </a:bodyPr>
          <a:lstStyle/>
          <a:p>
            <a:r>
              <a:rPr lang="en-US" altLang="ja-JP" sz="1200" dirty="0" smtClean="0">
                <a:latin typeface="+mn-ea"/>
              </a:rPr>
              <a:t>【</a:t>
            </a:r>
            <a:r>
              <a:rPr lang="ja-JP" altLang="en-US" sz="1200" dirty="0" smtClean="0">
                <a:latin typeface="+mn-ea"/>
              </a:rPr>
              <a:t>場所</a:t>
            </a:r>
            <a:r>
              <a:rPr lang="en-US" altLang="ja-JP" sz="1200" dirty="0" smtClean="0">
                <a:latin typeface="+mn-ea"/>
              </a:rPr>
              <a:t>】</a:t>
            </a:r>
            <a:r>
              <a:rPr lang="ja-JP" altLang="en-US" sz="1200" dirty="0">
                <a:latin typeface="+mn-ea"/>
              </a:rPr>
              <a:t>　 うめきた・グランフロント大阪 </a:t>
            </a:r>
            <a:r>
              <a:rPr lang="ja-JP" altLang="en-US" sz="1200" dirty="0" smtClean="0">
                <a:latin typeface="+mn-ea"/>
              </a:rPr>
              <a:t>タワー</a:t>
            </a:r>
            <a:r>
              <a:rPr lang="en-US" altLang="ja-JP" sz="1200" dirty="0" smtClean="0">
                <a:latin typeface="+mn-ea"/>
              </a:rPr>
              <a:t>C</a:t>
            </a:r>
            <a:r>
              <a:rPr lang="ja-JP" altLang="en-US" sz="1200" dirty="0" smtClean="0">
                <a:latin typeface="+mn-ea"/>
              </a:rPr>
              <a:t>　</a:t>
            </a:r>
            <a:r>
              <a:rPr lang="en-US" altLang="ja-JP" sz="1200" dirty="0" smtClean="0">
                <a:latin typeface="+mn-ea"/>
              </a:rPr>
              <a:t> </a:t>
            </a:r>
            <a:r>
              <a:rPr lang="ja-JP" altLang="en-US" sz="1200" dirty="0">
                <a:latin typeface="+mn-ea"/>
              </a:rPr>
              <a:t>ナレッジキャピタル </a:t>
            </a:r>
            <a:r>
              <a:rPr lang="en-US" altLang="ja-JP" sz="1200" dirty="0">
                <a:latin typeface="+mn-ea"/>
              </a:rPr>
              <a:t>7</a:t>
            </a:r>
            <a:r>
              <a:rPr lang="ja-JP" altLang="en-US" sz="1200" dirty="0" smtClean="0">
                <a:latin typeface="+mn-ea"/>
              </a:rPr>
              <a:t>階</a:t>
            </a:r>
            <a:endParaRPr lang="en-US" altLang="ja-JP" sz="1200" dirty="0" smtClean="0">
              <a:latin typeface="+mn-ea"/>
            </a:endParaRPr>
          </a:p>
          <a:p>
            <a:r>
              <a:rPr lang="en-US" altLang="ja-JP" sz="1200" dirty="0" smtClean="0">
                <a:latin typeface="+mn-ea"/>
              </a:rPr>
              <a:t>【</a:t>
            </a:r>
            <a:r>
              <a:rPr lang="ja-JP" altLang="en-US" sz="1200" dirty="0" smtClean="0">
                <a:latin typeface="+mn-ea"/>
              </a:rPr>
              <a:t>開設</a:t>
            </a:r>
            <a:r>
              <a:rPr lang="en-US" altLang="ja-JP" sz="1200" dirty="0" smtClean="0">
                <a:latin typeface="+mn-ea"/>
              </a:rPr>
              <a:t>】</a:t>
            </a:r>
            <a:r>
              <a:rPr lang="ja-JP" altLang="en-US" sz="1200" dirty="0" smtClean="0">
                <a:latin typeface="+mn-ea"/>
              </a:rPr>
              <a:t>　平成</a:t>
            </a:r>
            <a:r>
              <a:rPr lang="en-US" altLang="ja-JP" sz="1200" dirty="0" smtClean="0">
                <a:latin typeface="+mn-ea"/>
              </a:rPr>
              <a:t>25</a:t>
            </a:r>
            <a:r>
              <a:rPr lang="ja-JP" altLang="en-US" sz="1200" dirty="0" smtClean="0">
                <a:latin typeface="+mn-ea"/>
              </a:rPr>
              <a:t>年</a:t>
            </a:r>
            <a:r>
              <a:rPr lang="en-US" altLang="ja-JP" sz="1200" dirty="0" smtClean="0">
                <a:latin typeface="+mn-ea"/>
              </a:rPr>
              <a:t>4</a:t>
            </a:r>
            <a:r>
              <a:rPr lang="ja-JP" altLang="en-US" sz="1200" dirty="0" smtClean="0">
                <a:latin typeface="+mn-ea"/>
              </a:rPr>
              <a:t>月　</a:t>
            </a:r>
            <a:endParaRPr lang="en-US" altLang="ja-JP" sz="1200" dirty="0" smtClean="0">
              <a:latin typeface="+mn-ea"/>
            </a:endParaRPr>
          </a:p>
          <a:p>
            <a:endParaRPr lang="en-US" altLang="ja-JP" sz="1200" dirty="0" smtClean="0">
              <a:latin typeface="+mn-ea"/>
            </a:endParaRPr>
          </a:p>
          <a:p>
            <a:r>
              <a:rPr lang="ja-JP" altLang="en-US" sz="1200" dirty="0" smtClean="0">
                <a:latin typeface="+mn-ea"/>
              </a:rPr>
              <a:t>・新製品</a:t>
            </a:r>
            <a:r>
              <a:rPr lang="ja-JP" altLang="en-US" sz="1200" dirty="0">
                <a:latin typeface="+mn-ea"/>
              </a:rPr>
              <a:t>・新サービスにつながるプロジェクトの創出・</a:t>
            </a:r>
            <a:r>
              <a:rPr lang="ja-JP" altLang="en-US" sz="1200" dirty="0" smtClean="0">
                <a:latin typeface="+mn-ea"/>
              </a:rPr>
              <a:t>支</a:t>
            </a:r>
            <a:endParaRPr lang="en-US" altLang="ja-JP" sz="1200" dirty="0" smtClean="0">
              <a:latin typeface="+mn-ea"/>
            </a:endParaRPr>
          </a:p>
          <a:p>
            <a:r>
              <a:rPr lang="ja-JP" altLang="en-US" sz="1200" dirty="0" smtClean="0">
                <a:latin typeface="+mn-ea"/>
              </a:rPr>
              <a:t>　援</a:t>
            </a:r>
            <a:r>
              <a:rPr lang="ja-JP" altLang="en-US" sz="1200" dirty="0">
                <a:latin typeface="+mn-ea"/>
              </a:rPr>
              <a:t>を行う「場」と「仕組み」</a:t>
            </a:r>
            <a:r>
              <a:rPr lang="ja-JP" altLang="en-US" sz="1200" dirty="0" err="1">
                <a:latin typeface="+mn-ea"/>
              </a:rPr>
              <a:t>づ</a:t>
            </a:r>
            <a:r>
              <a:rPr lang="ja-JP" altLang="en-US" sz="1200" dirty="0" smtClean="0">
                <a:latin typeface="+mn-ea"/>
              </a:rPr>
              <a:t>くりを目的として設置。</a:t>
            </a:r>
            <a:endParaRPr lang="en-US" altLang="ja-JP" sz="1200" dirty="0" smtClean="0">
              <a:latin typeface="+mn-ea"/>
            </a:endParaRPr>
          </a:p>
          <a:p>
            <a:r>
              <a:rPr lang="ja-JP" altLang="en-US" sz="1200" dirty="0" smtClean="0">
                <a:latin typeface="+mn-ea"/>
              </a:rPr>
              <a:t>・国際展開・人材発掘や、イノベーション</a:t>
            </a:r>
            <a:r>
              <a:rPr lang="ja-JP" altLang="en-US" sz="1200" dirty="0">
                <a:latin typeface="+mn-ea"/>
              </a:rPr>
              <a:t>創出のための</a:t>
            </a:r>
            <a:r>
              <a:rPr lang="ja-JP" altLang="en-US" sz="1200" dirty="0" smtClean="0">
                <a:latin typeface="+mn-ea"/>
              </a:rPr>
              <a:t>プ</a:t>
            </a:r>
            <a:endParaRPr lang="en-US" altLang="ja-JP" sz="1200" dirty="0" smtClean="0">
              <a:latin typeface="+mn-ea"/>
            </a:endParaRPr>
          </a:p>
          <a:p>
            <a:r>
              <a:rPr lang="ja-JP" altLang="en-US" sz="1200" dirty="0" smtClean="0">
                <a:latin typeface="+mn-ea"/>
              </a:rPr>
              <a:t>　ラットフォームづくり、</a:t>
            </a:r>
            <a:r>
              <a:rPr lang="ja-JP" altLang="en-US" sz="1200" dirty="0">
                <a:latin typeface="+mn-ea"/>
              </a:rPr>
              <a:t>産学連携プロジェクト支援</a:t>
            </a:r>
            <a:r>
              <a:rPr lang="ja-JP" altLang="en-US" sz="1200" dirty="0" smtClean="0">
                <a:latin typeface="+mn-ea"/>
              </a:rPr>
              <a:t>プログラ</a:t>
            </a:r>
            <a:endParaRPr lang="en-US" altLang="ja-JP" sz="1200" dirty="0" smtClean="0">
              <a:latin typeface="+mn-ea"/>
            </a:endParaRPr>
          </a:p>
          <a:p>
            <a:r>
              <a:rPr lang="ja-JP" altLang="en-US" sz="1200" dirty="0" smtClean="0">
                <a:latin typeface="+mn-ea"/>
              </a:rPr>
              <a:t>　ムを実施。</a:t>
            </a:r>
            <a:endParaRPr lang="ja-JP" altLang="en-US" sz="1200" dirty="0">
              <a:latin typeface="+mn-ea"/>
            </a:endParaRPr>
          </a:p>
        </p:txBody>
      </p:sp>
      <p:pic>
        <p:nvPicPr>
          <p:cNvPr id="17" name="Picture 29"/>
          <p:cNvPicPr>
            <a:picLocks noChangeAspect="1" noChangeArrowheads="1"/>
          </p:cNvPicPr>
          <p:nvPr/>
        </p:nvPicPr>
        <p:blipFill>
          <a:blip r:embed="rId4" cstate="print"/>
          <a:srcRect/>
          <a:stretch>
            <a:fillRect/>
          </a:stretch>
        </p:blipFill>
        <p:spPr bwMode="auto">
          <a:xfrm>
            <a:off x="503548" y="4237433"/>
            <a:ext cx="2520280" cy="2399591"/>
          </a:xfrm>
          <a:prstGeom prst="rect">
            <a:avLst/>
          </a:prstGeom>
          <a:noFill/>
          <a:ln w="9525" algn="ctr">
            <a:noFill/>
            <a:miter lim="800000"/>
            <a:headEnd/>
            <a:tailEnd/>
          </a:ln>
        </p:spPr>
      </p:pic>
      <p:pic>
        <p:nvPicPr>
          <p:cNvPr id="1026" name="Picture 2"/>
          <p:cNvPicPr>
            <a:picLocks noChangeAspect="1" noChangeArrowheads="1"/>
          </p:cNvPicPr>
          <p:nvPr/>
        </p:nvPicPr>
        <p:blipFill>
          <a:blip r:embed="rId5" cstate="print"/>
          <a:srcRect/>
          <a:stretch>
            <a:fillRect/>
          </a:stretch>
        </p:blipFill>
        <p:spPr bwMode="auto">
          <a:xfrm>
            <a:off x="4390206" y="1775076"/>
            <a:ext cx="4286250" cy="2482974"/>
          </a:xfrm>
          <a:prstGeom prst="rect">
            <a:avLst/>
          </a:prstGeom>
          <a:noFill/>
          <a:ln w="9525">
            <a:noFill/>
            <a:miter lim="800000"/>
            <a:headEnd/>
            <a:tailEnd/>
          </a:ln>
          <a:effectLst/>
        </p:spPr>
      </p:pic>
    </p:spTree>
    <p:extLst>
      <p:ext uri="{BB962C8B-B14F-4D97-AF65-F5344CB8AC3E}">
        <p14:creationId xmlns:p14="http://schemas.microsoft.com/office/powerpoint/2010/main" val="347036327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395536" y="207005"/>
            <a:ext cx="8136904" cy="2141875"/>
          </a:xfrm>
          <a:prstGeom prst="roundRect">
            <a:avLst>
              <a:gd name="adj" fmla="val 7252"/>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71463" indent="-271463" algn="just">
              <a:defRPr/>
            </a:pPr>
            <a:r>
              <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うめきた２期開発</a:t>
            </a:r>
            <a:r>
              <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61938" indent="-261938"/>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引き続き開発が計画されている「うめきた</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期区域</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ついては</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、「みどり</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」を中心とした</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に強く印象づける「大阪の顔」となる都市空間の実現などを</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めざしている。昨年度実施したまちづくりについての民間提案募集の優秀提案者との対話を行いながら、まちづくりの方針を今年度中に作成する。</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あわせて、</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JR</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東海道線支線の地下化や新駅設置等の基盤整備の事業化を進めていく。</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141"/>
          <p:cNvGrpSpPr>
            <a:grpSpLocks/>
          </p:cNvGrpSpPr>
          <p:nvPr/>
        </p:nvGrpSpPr>
        <p:grpSpPr bwMode="auto">
          <a:xfrm>
            <a:off x="5589320" y="3024298"/>
            <a:ext cx="2880320" cy="3039651"/>
            <a:chOff x="5651908" y="1467339"/>
            <a:chExt cx="3312368" cy="4097133"/>
          </a:xfrm>
        </p:grpSpPr>
        <p:pic>
          <p:nvPicPr>
            <p:cNvPr id="5136" name="Picture 120"/>
            <p:cNvPicPr>
              <a:picLocks noChangeAspect="1" noChangeArrowheads="1"/>
            </p:cNvPicPr>
            <p:nvPr/>
          </p:nvPicPr>
          <p:blipFill>
            <a:blip r:embed="rId2" cstate="print"/>
            <a:srcRect/>
            <a:stretch>
              <a:fillRect/>
            </a:stretch>
          </p:blipFill>
          <p:spPr bwMode="auto">
            <a:xfrm>
              <a:off x="5651908" y="1467339"/>
              <a:ext cx="3312368" cy="4097133"/>
            </a:xfrm>
            <a:prstGeom prst="rect">
              <a:avLst/>
            </a:prstGeom>
            <a:noFill/>
            <a:ln w="9525">
              <a:noFill/>
              <a:miter lim="800000"/>
              <a:headEnd/>
              <a:tailEnd/>
            </a:ln>
          </p:spPr>
        </p:pic>
        <p:sp>
          <p:nvSpPr>
            <p:cNvPr id="5137" name="Text Box 121"/>
            <p:cNvSpPr txBox="1">
              <a:spLocks noChangeArrowheads="1"/>
            </p:cNvSpPr>
            <p:nvPr/>
          </p:nvSpPr>
          <p:spPr bwMode="auto">
            <a:xfrm>
              <a:off x="5830416" y="1499179"/>
              <a:ext cx="685800" cy="534987"/>
            </a:xfrm>
            <a:prstGeom prst="rect">
              <a:avLst/>
            </a:prstGeom>
            <a:noFill/>
            <a:ln w="9525">
              <a:noFill/>
              <a:miter lim="800000"/>
              <a:headEnd/>
              <a:tailEnd/>
            </a:ln>
          </p:spPr>
          <p:txBody>
            <a:bodyPr lIns="93262" tIns="46630" rIns="93262" bIns="46630"/>
            <a:lstStyle/>
            <a:p>
              <a:pPr algn="just"/>
              <a:r>
                <a:rPr lang="ja-JP" altLang="ja-JP" sz="1100">
                  <a:solidFill>
                    <a:srgbClr val="000000"/>
                  </a:solidFill>
                </a:rPr>
                <a:t>淀川</a:t>
              </a:r>
              <a:endParaRPr lang="ja-JP" altLang="ja-JP" sz="1100"/>
            </a:p>
          </p:txBody>
        </p:sp>
        <p:sp>
          <p:nvSpPr>
            <p:cNvPr id="5138" name="Text Box 121"/>
            <p:cNvSpPr txBox="1">
              <a:spLocks noChangeArrowheads="1"/>
            </p:cNvSpPr>
            <p:nvPr/>
          </p:nvSpPr>
          <p:spPr bwMode="auto">
            <a:xfrm>
              <a:off x="5724128" y="3155363"/>
              <a:ext cx="432048" cy="534987"/>
            </a:xfrm>
            <a:prstGeom prst="rect">
              <a:avLst/>
            </a:prstGeom>
            <a:noFill/>
            <a:ln w="9525">
              <a:noFill/>
              <a:miter lim="800000"/>
              <a:headEnd/>
              <a:tailEnd/>
            </a:ln>
          </p:spPr>
          <p:txBody>
            <a:bodyPr lIns="93262" tIns="46630" rIns="93262" bIns="46630"/>
            <a:lstStyle/>
            <a:p>
              <a:pPr algn="just"/>
              <a:r>
                <a:rPr lang="ja-JP" altLang="en-US" sz="1100"/>
                <a:t>なにわ筋</a:t>
              </a:r>
              <a:endParaRPr lang="ja-JP" altLang="ja-JP" sz="1100"/>
            </a:p>
          </p:txBody>
        </p:sp>
        <p:sp>
          <p:nvSpPr>
            <p:cNvPr id="5139" name="Text Box 121"/>
            <p:cNvSpPr txBox="1">
              <a:spLocks noChangeArrowheads="1"/>
            </p:cNvSpPr>
            <p:nvPr/>
          </p:nvSpPr>
          <p:spPr bwMode="auto">
            <a:xfrm>
              <a:off x="7956376" y="3483059"/>
              <a:ext cx="792088" cy="534987"/>
            </a:xfrm>
            <a:prstGeom prst="rect">
              <a:avLst/>
            </a:prstGeom>
            <a:noFill/>
            <a:ln w="9525">
              <a:noFill/>
              <a:miter lim="800000"/>
              <a:headEnd/>
              <a:tailEnd/>
            </a:ln>
          </p:spPr>
          <p:txBody>
            <a:bodyPr lIns="93262" tIns="46630" rIns="93262" bIns="46630"/>
            <a:lstStyle/>
            <a:p>
              <a:pPr algn="just"/>
              <a:r>
                <a:rPr lang="ja-JP" altLang="en-US" sz="1100" dirty="0">
                  <a:solidFill>
                    <a:srgbClr val="000000"/>
                  </a:solidFill>
                </a:rPr>
                <a:t>阪急</a:t>
              </a:r>
              <a:endParaRPr lang="en-US" altLang="ja-JP" sz="1100" dirty="0">
                <a:solidFill>
                  <a:srgbClr val="000000"/>
                </a:solidFill>
              </a:endParaRPr>
            </a:p>
            <a:p>
              <a:pPr algn="just"/>
              <a:r>
                <a:rPr lang="ja-JP" altLang="en-US" sz="1100" dirty="0">
                  <a:solidFill>
                    <a:srgbClr val="000000"/>
                  </a:solidFill>
                </a:rPr>
                <a:t>梅田駅</a:t>
              </a:r>
              <a:endParaRPr lang="ja-JP" altLang="ja-JP" sz="1100" dirty="0"/>
            </a:p>
          </p:txBody>
        </p:sp>
        <p:sp>
          <p:nvSpPr>
            <p:cNvPr id="5140" name="Text Box 121"/>
            <p:cNvSpPr txBox="1">
              <a:spLocks noChangeArrowheads="1"/>
            </p:cNvSpPr>
            <p:nvPr/>
          </p:nvSpPr>
          <p:spPr bwMode="auto">
            <a:xfrm>
              <a:off x="8460432" y="1859220"/>
              <a:ext cx="432048" cy="534987"/>
            </a:xfrm>
            <a:prstGeom prst="rect">
              <a:avLst/>
            </a:prstGeom>
            <a:noFill/>
            <a:ln w="9525">
              <a:noFill/>
              <a:miter lim="800000"/>
              <a:headEnd/>
              <a:tailEnd/>
            </a:ln>
          </p:spPr>
          <p:txBody>
            <a:bodyPr lIns="93262" tIns="46630" rIns="93262" bIns="46630"/>
            <a:lstStyle/>
            <a:p>
              <a:pPr algn="just"/>
              <a:r>
                <a:rPr lang="ja-JP" altLang="en-US" sz="1100" dirty="0"/>
                <a:t>新御堂筋</a:t>
              </a:r>
              <a:endParaRPr lang="ja-JP" altLang="ja-JP" sz="1100" dirty="0"/>
            </a:p>
          </p:txBody>
        </p:sp>
        <p:sp>
          <p:nvSpPr>
            <p:cNvPr id="5141" name="Text Box 121"/>
            <p:cNvSpPr txBox="1">
              <a:spLocks noChangeArrowheads="1"/>
            </p:cNvSpPr>
            <p:nvPr/>
          </p:nvSpPr>
          <p:spPr bwMode="auto">
            <a:xfrm>
              <a:off x="6444209" y="2147251"/>
              <a:ext cx="792088" cy="534987"/>
            </a:xfrm>
            <a:prstGeom prst="rect">
              <a:avLst/>
            </a:prstGeom>
            <a:noFill/>
            <a:ln w="9525">
              <a:noFill/>
              <a:miter lim="800000"/>
              <a:headEnd/>
              <a:tailEnd/>
            </a:ln>
          </p:spPr>
          <p:txBody>
            <a:bodyPr lIns="93262" tIns="46630" rIns="93262" bIns="46630"/>
            <a:lstStyle/>
            <a:p>
              <a:pPr algn="just"/>
              <a:r>
                <a:rPr lang="ja-JP" altLang="en-US" sz="1100">
                  <a:solidFill>
                    <a:srgbClr val="000000"/>
                  </a:solidFill>
                </a:rPr>
                <a:t>阪急</a:t>
              </a:r>
              <a:endParaRPr lang="en-US" altLang="ja-JP" sz="1100">
                <a:solidFill>
                  <a:srgbClr val="000000"/>
                </a:solidFill>
              </a:endParaRPr>
            </a:p>
            <a:p>
              <a:pPr algn="just"/>
              <a:r>
                <a:rPr lang="ja-JP" altLang="en-US" sz="1100">
                  <a:solidFill>
                    <a:srgbClr val="000000"/>
                  </a:solidFill>
                </a:rPr>
                <a:t>中津駅</a:t>
              </a:r>
              <a:endParaRPr lang="ja-JP" altLang="ja-JP" sz="1100"/>
            </a:p>
          </p:txBody>
        </p:sp>
        <p:sp>
          <p:nvSpPr>
            <p:cNvPr id="5142" name="Text Box 121"/>
            <p:cNvSpPr txBox="1">
              <a:spLocks noChangeArrowheads="1"/>
            </p:cNvSpPr>
            <p:nvPr/>
          </p:nvSpPr>
          <p:spPr bwMode="auto">
            <a:xfrm>
              <a:off x="7458866" y="4401230"/>
              <a:ext cx="792088" cy="534987"/>
            </a:xfrm>
            <a:prstGeom prst="rect">
              <a:avLst/>
            </a:prstGeom>
            <a:noFill/>
            <a:ln w="9525">
              <a:noFill/>
              <a:miter lim="800000"/>
              <a:headEnd/>
              <a:tailEnd/>
            </a:ln>
          </p:spPr>
          <p:txBody>
            <a:bodyPr lIns="93262" tIns="46630" rIns="93262" bIns="46630"/>
            <a:lstStyle/>
            <a:p>
              <a:pPr algn="just"/>
              <a:r>
                <a:rPr lang="ja-JP" altLang="en-US" sz="1100">
                  <a:solidFill>
                    <a:srgbClr val="000000"/>
                  </a:solidFill>
                </a:rPr>
                <a:t>ＪＲ</a:t>
              </a:r>
              <a:endParaRPr lang="en-US" altLang="ja-JP" sz="1100">
                <a:solidFill>
                  <a:srgbClr val="000000"/>
                </a:solidFill>
              </a:endParaRPr>
            </a:p>
            <a:p>
              <a:pPr algn="just"/>
              <a:r>
                <a:rPr lang="ja-JP" altLang="en-US" sz="1100">
                  <a:solidFill>
                    <a:srgbClr val="000000"/>
                  </a:solidFill>
                </a:rPr>
                <a:t>大阪駅</a:t>
              </a:r>
              <a:endParaRPr lang="ja-JP" altLang="ja-JP" sz="1100"/>
            </a:p>
          </p:txBody>
        </p:sp>
        <p:sp>
          <p:nvSpPr>
            <p:cNvPr id="5143" name="Text Box 121"/>
            <p:cNvSpPr txBox="1">
              <a:spLocks noChangeArrowheads="1"/>
            </p:cNvSpPr>
            <p:nvPr/>
          </p:nvSpPr>
          <p:spPr bwMode="auto">
            <a:xfrm>
              <a:off x="6156176" y="3640642"/>
              <a:ext cx="1080120" cy="534987"/>
            </a:xfrm>
            <a:prstGeom prst="rect">
              <a:avLst/>
            </a:prstGeom>
            <a:noFill/>
            <a:ln w="9525">
              <a:noFill/>
              <a:miter lim="800000"/>
              <a:headEnd/>
              <a:tailEnd/>
            </a:ln>
          </p:spPr>
          <p:txBody>
            <a:bodyPr lIns="93262" tIns="46630" rIns="93262" bIns="46630"/>
            <a:lstStyle/>
            <a:p>
              <a:pPr algn="just"/>
              <a:r>
                <a:rPr lang="ja-JP" altLang="en-US" sz="1200" b="1" dirty="0"/>
                <a:t>２期区域</a:t>
              </a:r>
              <a:endParaRPr lang="en-US" altLang="ja-JP" sz="1200" b="1" dirty="0"/>
            </a:p>
          </p:txBody>
        </p:sp>
        <p:sp>
          <p:nvSpPr>
            <p:cNvPr id="5144" name="Text Box 121"/>
            <p:cNvSpPr txBox="1">
              <a:spLocks noChangeArrowheads="1"/>
            </p:cNvSpPr>
            <p:nvPr/>
          </p:nvSpPr>
          <p:spPr bwMode="auto">
            <a:xfrm>
              <a:off x="7236296" y="3299379"/>
              <a:ext cx="792088" cy="892800"/>
            </a:xfrm>
            <a:prstGeom prst="rect">
              <a:avLst/>
            </a:prstGeom>
            <a:noFill/>
            <a:ln w="9525">
              <a:noFill/>
              <a:miter lim="800000"/>
              <a:headEnd/>
              <a:tailEnd/>
            </a:ln>
          </p:spPr>
          <p:txBody>
            <a:bodyPr lIns="93262" tIns="46630" rIns="93262" bIns="46630"/>
            <a:lstStyle/>
            <a:p>
              <a:pPr algn="just"/>
              <a:r>
                <a:rPr lang="ja-JP" altLang="en-US" sz="1200" b="1" dirty="0">
                  <a:solidFill>
                    <a:srgbClr val="000000"/>
                  </a:solidFill>
                </a:rPr>
                <a:t>先行</a:t>
              </a:r>
              <a:endParaRPr lang="en-US" altLang="ja-JP" sz="1200" b="1" dirty="0">
                <a:solidFill>
                  <a:srgbClr val="000000"/>
                </a:solidFill>
              </a:endParaRPr>
            </a:p>
            <a:p>
              <a:pPr algn="just"/>
              <a:r>
                <a:rPr lang="ja-JP" altLang="en-US" sz="1200" b="1" dirty="0">
                  <a:solidFill>
                    <a:srgbClr val="000000"/>
                  </a:solidFill>
                </a:rPr>
                <a:t>開発</a:t>
              </a:r>
              <a:endParaRPr lang="en-US" altLang="ja-JP" sz="1200" b="1" dirty="0">
                <a:solidFill>
                  <a:srgbClr val="000000"/>
                </a:solidFill>
              </a:endParaRPr>
            </a:p>
            <a:p>
              <a:pPr algn="just"/>
              <a:r>
                <a:rPr lang="ja-JP" altLang="en-US" sz="1200" b="1" dirty="0">
                  <a:solidFill>
                    <a:srgbClr val="000000"/>
                  </a:solidFill>
                </a:rPr>
                <a:t>区域</a:t>
              </a:r>
              <a:endParaRPr lang="en-US" altLang="ja-JP" sz="1200" b="1" dirty="0">
                <a:solidFill>
                  <a:srgbClr val="000000"/>
                </a:solidFill>
              </a:endParaRPr>
            </a:p>
          </p:txBody>
        </p:sp>
      </p:grpSp>
      <p:grpSp>
        <p:nvGrpSpPr>
          <p:cNvPr id="4" name="Group 122"/>
          <p:cNvGrpSpPr>
            <a:grpSpLocks/>
          </p:cNvGrpSpPr>
          <p:nvPr/>
        </p:nvGrpSpPr>
        <p:grpSpPr bwMode="auto">
          <a:xfrm>
            <a:off x="5327576" y="6066632"/>
            <a:ext cx="3142503" cy="1649661"/>
            <a:chOff x="18069" y="13373"/>
            <a:chExt cx="3857" cy="1133"/>
          </a:xfrm>
        </p:grpSpPr>
        <p:sp>
          <p:nvSpPr>
            <p:cNvPr id="5126" name="Text Box 123"/>
            <p:cNvSpPr txBox="1">
              <a:spLocks noChangeArrowheads="1"/>
            </p:cNvSpPr>
            <p:nvPr/>
          </p:nvSpPr>
          <p:spPr bwMode="auto">
            <a:xfrm>
              <a:off x="18069" y="13391"/>
              <a:ext cx="3857" cy="1115"/>
            </a:xfrm>
            <a:prstGeom prst="rect">
              <a:avLst/>
            </a:prstGeom>
            <a:noFill/>
            <a:ln w="9525">
              <a:noFill/>
              <a:miter lim="800000"/>
              <a:headEnd/>
              <a:tailEnd/>
            </a:ln>
          </p:spPr>
          <p:txBody>
            <a:bodyPr lIns="74295" tIns="8890" rIns="74295" bIns="8890"/>
            <a:lstStyle/>
            <a:p>
              <a:endParaRPr lang="ja-JP" altLang="ja-JP"/>
            </a:p>
          </p:txBody>
        </p:sp>
        <p:sp>
          <p:nvSpPr>
            <p:cNvPr id="5133" name="Rectangle 125"/>
            <p:cNvSpPr>
              <a:spLocks noChangeArrowheads="1"/>
            </p:cNvSpPr>
            <p:nvPr/>
          </p:nvSpPr>
          <p:spPr bwMode="auto">
            <a:xfrm>
              <a:off x="18252" y="14099"/>
              <a:ext cx="3174" cy="255"/>
            </a:xfrm>
            <a:prstGeom prst="rect">
              <a:avLst/>
            </a:prstGeom>
            <a:noFill/>
            <a:ln w="9525">
              <a:noFill/>
              <a:miter lim="800000"/>
              <a:headEnd/>
              <a:tailEnd/>
            </a:ln>
          </p:spPr>
          <p:txBody>
            <a:bodyPr lIns="74295" tIns="8890" rIns="74295" bIns="8890"/>
            <a:lstStyle/>
            <a:p>
              <a:endParaRPr lang="ja-JP" altLang="en-US"/>
            </a:p>
          </p:txBody>
        </p:sp>
        <p:grpSp>
          <p:nvGrpSpPr>
            <p:cNvPr id="6" name="Group 128"/>
            <p:cNvGrpSpPr>
              <a:grpSpLocks/>
            </p:cNvGrpSpPr>
            <p:nvPr/>
          </p:nvGrpSpPr>
          <p:grpSpPr bwMode="auto">
            <a:xfrm>
              <a:off x="18821" y="13515"/>
              <a:ext cx="866" cy="93"/>
              <a:chOff x="7959" y="12843"/>
              <a:chExt cx="866" cy="93"/>
            </a:xfrm>
          </p:grpSpPr>
          <p:cxnSp>
            <p:nvCxnSpPr>
              <p:cNvPr id="5131" name="AutoShape 129"/>
              <p:cNvCxnSpPr>
                <a:cxnSpLocks noChangeShapeType="1"/>
              </p:cNvCxnSpPr>
              <p:nvPr/>
            </p:nvCxnSpPr>
            <p:spPr bwMode="auto">
              <a:xfrm>
                <a:off x="7959" y="12868"/>
                <a:ext cx="866" cy="0"/>
              </a:xfrm>
              <a:prstGeom prst="straightConnector1">
                <a:avLst/>
              </a:prstGeom>
              <a:noFill/>
              <a:ln w="19050">
                <a:solidFill>
                  <a:srgbClr val="FF0000"/>
                </a:solidFill>
                <a:prstDash val="lgDash"/>
                <a:round/>
                <a:headEnd/>
                <a:tailEnd/>
              </a:ln>
            </p:spPr>
          </p:cxnSp>
          <p:sp>
            <p:nvSpPr>
              <p:cNvPr id="5132" name="Rectangle 130"/>
              <p:cNvSpPr>
                <a:spLocks noChangeAspect="1" noChangeArrowheads="1"/>
              </p:cNvSpPr>
              <p:nvPr/>
            </p:nvSpPr>
            <p:spPr bwMode="auto">
              <a:xfrm rot="5400000">
                <a:off x="8357" y="12644"/>
                <a:ext cx="93" cy="492"/>
              </a:xfrm>
              <a:prstGeom prst="rect">
                <a:avLst/>
              </a:prstGeom>
              <a:solidFill>
                <a:srgbClr val="FFFF00"/>
              </a:solidFill>
              <a:ln w="19050">
                <a:solidFill>
                  <a:srgbClr val="FF0000"/>
                </a:solidFill>
                <a:prstDash val="sysDot"/>
                <a:miter lim="800000"/>
                <a:headEnd/>
                <a:tailEnd/>
              </a:ln>
            </p:spPr>
            <p:txBody>
              <a:bodyPr anchor="ctr"/>
              <a:lstStyle/>
              <a:p>
                <a:endParaRPr lang="ja-JP" altLang="en-US"/>
              </a:p>
            </p:txBody>
          </p:sp>
        </p:grpSp>
        <p:sp>
          <p:nvSpPr>
            <p:cNvPr id="5129" name="Text Box 131"/>
            <p:cNvSpPr txBox="1">
              <a:spLocks noChangeArrowheads="1"/>
            </p:cNvSpPr>
            <p:nvPr/>
          </p:nvSpPr>
          <p:spPr bwMode="auto">
            <a:xfrm>
              <a:off x="18266" y="13604"/>
              <a:ext cx="2835" cy="345"/>
            </a:xfrm>
            <a:prstGeom prst="rect">
              <a:avLst/>
            </a:prstGeom>
            <a:noFill/>
            <a:ln w="9525">
              <a:noFill/>
              <a:miter lim="800000"/>
              <a:headEnd/>
              <a:tailEnd/>
            </a:ln>
          </p:spPr>
          <p:txBody>
            <a:bodyPr lIns="74295" tIns="8890" rIns="74295" bIns="8890"/>
            <a:lstStyle/>
            <a:p>
              <a:pPr algn="just"/>
              <a:r>
                <a:rPr lang="ja-JP" altLang="en-US" sz="1200" b="1" dirty="0">
                  <a:latin typeface="ＭＳ ゴシック" pitchFamily="49" charset="-128"/>
                </a:rPr>
                <a:t>　　　　</a:t>
              </a:r>
              <a:r>
                <a:rPr lang="en-US" altLang="ja-JP" sz="1200" b="1" dirty="0">
                  <a:latin typeface="ＭＳ ゴシック" pitchFamily="49" charset="-128"/>
                </a:rPr>
                <a:t>JR</a:t>
              </a:r>
              <a:r>
                <a:rPr lang="ja-JP" altLang="en-US" sz="1200" b="1" dirty="0">
                  <a:latin typeface="ＭＳ ゴシック" pitchFamily="49" charset="-128"/>
                </a:rPr>
                <a:t>東海道線支線</a:t>
              </a:r>
              <a:endParaRPr lang="en-US" altLang="ja-JP" sz="1200" b="1" dirty="0">
                <a:latin typeface="ＭＳ ゴシック" pitchFamily="49" charset="-128"/>
              </a:endParaRPr>
            </a:p>
            <a:p>
              <a:pPr algn="just"/>
              <a:r>
                <a:rPr lang="ja-JP" altLang="en-US" sz="1200" b="1" dirty="0">
                  <a:latin typeface="ＭＳ ゴシック" pitchFamily="49" charset="-128"/>
                </a:rPr>
                <a:t>　　　　</a:t>
              </a:r>
              <a:r>
                <a:rPr lang="ja-JP" altLang="en-US" sz="1200" b="1" dirty="0" smtClean="0">
                  <a:latin typeface="ＭＳ ゴシック" pitchFamily="49" charset="-128"/>
                </a:rPr>
                <a:t>地下化</a:t>
              </a:r>
              <a:r>
                <a:rPr lang="ja-JP" altLang="en-US" sz="1200" b="1" dirty="0">
                  <a:latin typeface="ＭＳ ゴシック" pitchFamily="49" charset="-128"/>
                </a:rPr>
                <a:t>及び新駅</a:t>
              </a:r>
              <a:endParaRPr lang="ja-JP" altLang="ja-JP" sz="1200" b="1" dirty="0"/>
            </a:p>
          </p:txBody>
        </p:sp>
        <p:sp>
          <p:nvSpPr>
            <p:cNvPr id="5130" name="Text Box 132"/>
            <p:cNvSpPr txBox="1">
              <a:spLocks noChangeArrowheads="1"/>
            </p:cNvSpPr>
            <p:nvPr/>
          </p:nvSpPr>
          <p:spPr bwMode="auto">
            <a:xfrm>
              <a:off x="18725" y="13373"/>
              <a:ext cx="1394" cy="352"/>
            </a:xfrm>
            <a:prstGeom prst="rect">
              <a:avLst/>
            </a:prstGeom>
            <a:noFill/>
            <a:ln w="9525">
              <a:noFill/>
              <a:miter lim="800000"/>
              <a:headEnd/>
              <a:tailEnd/>
            </a:ln>
          </p:spPr>
          <p:txBody>
            <a:bodyPr lIns="74295" tIns="8890" rIns="74295" bIns="8890"/>
            <a:lstStyle/>
            <a:p>
              <a:pPr algn="just"/>
              <a:r>
                <a:rPr lang="ja-JP" altLang="en-US" sz="1200" b="1" dirty="0">
                  <a:latin typeface="ＭＳ ゴシック" pitchFamily="49" charset="-128"/>
                </a:rPr>
                <a:t>凡　　　例</a:t>
              </a:r>
              <a:endParaRPr lang="ja-JP" altLang="ja-JP" sz="1200" b="1" dirty="0"/>
            </a:p>
          </p:txBody>
        </p:sp>
      </p:grpSp>
      <p:sp>
        <p:nvSpPr>
          <p:cNvPr id="76" name="角丸四角形吹き出し 75"/>
          <p:cNvSpPr/>
          <p:nvPr/>
        </p:nvSpPr>
        <p:spPr>
          <a:xfrm>
            <a:off x="6372200" y="2420888"/>
            <a:ext cx="1800200" cy="216024"/>
          </a:xfrm>
          <a:prstGeom prst="wedgeRoundRectCallout">
            <a:avLst/>
          </a:prstGeom>
        </p:spPr>
        <p:txBody>
          <a:bodyPr wrap="square" rtlCol="0" anchor="ctr">
            <a:spAutoFit/>
          </a:bodyPr>
          <a:lstStyle/>
          <a:p>
            <a:pPr marL="177800" indent="-177800" algn="ctr"/>
            <a:endParaRPr kumimoji="1" lang="ja-JP" altLang="en-US" sz="1400" dirty="0" smtClean="0">
              <a:latin typeface="HGPｺﾞｼｯｸE" pitchFamily="50" charset="-128"/>
              <a:ea typeface="HGPｺﾞｼｯｸE" pitchFamily="50" charset="-128"/>
            </a:endParaRPr>
          </a:p>
        </p:txBody>
      </p:sp>
      <p:sp>
        <p:nvSpPr>
          <p:cNvPr id="78" name="正方形/長方形 77"/>
          <p:cNvSpPr/>
          <p:nvPr/>
        </p:nvSpPr>
        <p:spPr>
          <a:xfrm>
            <a:off x="107504" y="2526576"/>
            <a:ext cx="4176464" cy="1046440"/>
          </a:xfrm>
          <a:prstGeom prst="rect">
            <a:avLst/>
          </a:prstGeom>
        </p:spPr>
        <p:txBody>
          <a:bodyPr wrap="square">
            <a:spAutoFit/>
          </a:bodyPr>
          <a:lstStyle/>
          <a:p>
            <a:pPr marL="177800" indent="-177800"/>
            <a:r>
              <a:rPr lang="ja-JP" altLang="ja-JP" sz="1400" b="1" dirty="0" smtClean="0">
                <a:latin typeface="HGPｺﾞｼｯｸE" pitchFamily="50" charset="-128"/>
                <a:ea typeface="HGPｺﾞｼｯｸE" pitchFamily="50" charset="-128"/>
              </a:rPr>
              <a:t>■</a:t>
            </a:r>
            <a:r>
              <a:rPr lang="ja-JP" altLang="en-US" sz="1400" b="1" dirty="0" smtClean="0">
                <a:latin typeface="HGPｺﾞｼｯｸE" pitchFamily="50" charset="-128"/>
                <a:ea typeface="HGPｺﾞｼｯｸE" pitchFamily="50" charset="-128"/>
              </a:rPr>
              <a:t>うめきた２期開発</a:t>
            </a:r>
            <a:endParaRPr lang="en-US" altLang="ja-JP" sz="1400" b="1" dirty="0" smtClean="0">
              <a:latin typeface="HGPｺﾞｼｯｸE" pitchFamily="50" charset="-128"/>
              <a:ea typeface="HGPｺﾞｼｯｸE" pitchFamily="50" charset="-128"/>
            </a:endParaRPr>
          </a:p>
          <a:p>
            <a:pPr marL="177800" indent="-177800"/>
            <a:r>
              <a:rPr lang="ja-JP" altLang="en-US" sz="1200" dirty="0" smtClean="0">
                <a:latin typeface="HGPｺﾞｼｯｸE" pitchFamily="50" charset="-128"/>
                <a:ea typeface="HGPｺﾞｼｯｸE" pitchFamily="50" charset="-128"/>
              </a:rPr>
              <a:t>　　</a:t>
            </a:r>
            <a:endParaRPr lang="en-US" altLang="ja-JP" sz="1200" dirty="0" smtClean="0">
              <a:latin typeface="HGPｺﾞｼｯｸE" pitchFamily="50" charset="-128"/>
              <a:ea typeface="HGPｺﾞｼｯｸE" pitchFamily="50" charset="-128"/>
            </a:endParaRPr>
          </a:p>
          <a:p>
            <a:pPr marL="177800" indent="-177800"/>
            <a:r>
              <a:rPr lang="ja-JP" altLang="en-US" sz="1200" dirty="0" smtClean="0">
                <a:latin typeface="HGPｺﾞｼｯｸE" pitchFamily="50" charset="-128"/>
                <a:ea typeface="HGPｺﾞｼｯｸE" pitchFamily="50" charset="-128"/>
              </a:rPr>
              <a:t>　　・「みどり」を軸とした質の高いまちづくりの実現</a:t>
            </a:r>
            <a:endParaRPr lang="en-US" altLang="ja-JP" sz="1200" dirty="0" smtClean="0">
              <a:latin typeface="HGPｺﾞｼｯｸE" pitchFamily="50" charset="-128"/>
              <a:ea typeface="HGPｺﾞｼｯｸE" pitchFamily="50" charset="-128"/>
            </a:endParaRPr>
          </a:p>
          <a:p>
            <a:pPr marL="177800" indent="-177800"/>
            <a:r>
              <a:rPr lang="ja-JP" altLang="en-US" sz="1200" dirty="0" smtClean="0">
                <a:latin typeface="HGPｺﾞｼｯｸE" pitchFamily="50" charset="-128"/>
                <a:ea typeface="HGPｺﾞｼｯｸE" pitchFamily="50" charset="-128"/>
              </a:rPr>
              <a:t>　　・関空アクセス等の広域鉄道ネットワーク機能向上</a:t>
            </a:r>
            <a:endParaRPr lang="en-US" altLang="ja-JP" sz="1200" dirty="0" smtClean="0">
              <a:latin typeface="HGPｺﾞｼｯｸE" pitchFamily="50" charset="-128"/>
              <a:ea typeface="HGPｺﾞｼｯｸE" pitchFamily="50" charset="-128"/>
            </a:endParaRPr>
          </a:p>
          <a:p>
            <a:pPr marL="177800" indent="-177800"/>
            <a:r>
              <a:rPr lang="ja-JP" altLang="en-US" sz="1200" dirty="0">
                <a:latin typeface="HGPｺﾞｼｯｸE" pitchFamily="50" charset="-128"/>
                <a:ea typeface="HGPｺﾞｼｯｸE" pitchFamily="50" charset="-128"/>
              </a:rPr>
              <a:t>　</a:t>
            </a:r>
            <a:r>
              <a:rPr lang="ja-JP" altLang="en-US" sz="1200" dirty="0" smtClean="0">
                <a:latin typeface="HGPｺﾞｼｯｸE" pitchFamily="50" charset="-128"/>
                <a:ea typeface="HGPｺﾞｼｯｸE" pitchFamily="50" charset="-128"/>
              </a:rPr>
              <a:t>　　　（新駅設置等）</a:t>
            </a:r>
            <a:endParaRPr lang="en-US" altLang="ja-JP" sz="1200" dirty="0" smtClean="0">
              <a:latin typeface="HGPｺﾞｼｯｸE" pitchFamily="50" charset="-128"/>
              <a:ea typeface="HGPｺﾞｼｯｸE" pitchFamily="50" charset="-128"/>
            </a:endParaRPr>
          </a:p>
        </p:txBody>
      </p:sp>
      <p:sp>
        <p:nvSpPr>
          <p:cNvPr id="2" name="正方形/長方形 1"/>
          <p:cNvSpPr/>
          <p:nvPr/>
        </p:nvSpPr>
        <p:spPr>
          <a:xfrm>
            <a:off x="7437899" y="6261220"/>
            <a:ext cx="383521" cy="181273"/>
          </a:xfrm>
          <a:prstGeom prst="rect">
            <a:avLst/>
          </a:prstGeom>
          <a:pattFill prst="pct30">
            <a:fgClr>
              <a:srgbClr val="FF00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Text Box 131"/>
          <p:cNvSpPr txBox="1">
            <a:spLocks noChangeArrowheads="1"/>
          </p:cNvSpPr>
          <p:nvPr/>
        </p:nvSpPr>
        <p:spPr bwMode="auto">
          <a:xfrm>
            <a:off x="6884956" y="6461184"/>
            <a:ext cx="2309825" cy="502324"/>
          </a:xfrm>
          <a:prstGeom prst="rect">
            <a:avLst/>
          </a:prstGeom>
          <a:noFill/>
          <a:ln w="9525">
            <a:noFill/>
            <a:miter lim="800000"/>
            <a:headEnd/>
            <a:tailEnd/>
          </a:ln>
        </p:spPr>
        <p:txBody>
          <a:bodyPr lIns="74295" tIns="8890" rIns="74295" bIns="8890"/>
          <a:lstStyle/>
          <a:p>
            <a:pPr algn="just"/>
            <a:r>
              <a:rPr lang="ja-JP" altLang="en-US" sz="1200" b="1" dirty="0">
                <a:latin typeface="ＭＳ ゴシック" pitchFamily="49" charset="-128"/>
              </a:rPr>
              <a:t>　　　　</a:t>
            </a:r>
            <a:r>
              <a:rPr lang="ja-JP" altLang="en-US" sz="1200" b="1" dirty="0" smtClean="0">
                <a:latin typeface="ＭＳ ゴシック" pitchFamily="49" charset="-128"/>
              </a:rPr>
              <a:t>対象面積 約</a:t>
            </a:r>
            <a:r>
              <a:rPr lang="en-US" altLang="ja-JP" sz="1200" b="1" dirty="0" smtClean="0">
                <a:latin typeface="ＭＳ ゴシック" pitchFamily="49" charset="-128"/>
              </a:rPr>
              <a:t>16.2ha</a:t>
            </a:r>
            <a:endParaRPr lang="ja-JP" altLang="ja-JP" sz="1200" b="1" dirty="0"/>
          </a:p>
        </p:txBody>
      </p:sp>
      <p:sp>
        <p:nvSpPr>
          <p:cNvPr id="29" name="テキスト ボックス 28"/>
          <p:cNvSpPr txBox="1"/>
          <p:nvPr/>
        </p:nvSpPr>
        <p:spPr>
          <a:xfrm>
            <a:off x="8803486" y="6608385"/>
            <a:ext cx="37702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36</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516" y="3599259"/>
            <a:ext cx="4749800" cy="328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320058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119630" y="53568"/>
            <a:ext cx="8856984" cy="3231416"/>
          </a:xfrm>
          <a:prstGeom prst="roundRect">
            <a:avLst>
              <a:gd name="adj" fmla="val 3539"/>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71463" indent="-271463" fontAlgn="auto">
              <a:spcBef>
                <a:spcPts val="0"/>
              </a:spcBef>
              <a:spcAft>
                <a:spcPts val="0"/>
              </a:spcAft>
              <a:defRPr/>
            </a:pP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天王寺・阿倍野・ベイエリア</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87313" indent="-87313" fontAlgn="auto">
              <a:spcBef>
                <a:spcPts val="0"/>
              </a:spcBef>
              <a:spcAft>
                <a:spcPts val="0"/>
              </a:spcAft>
              <a:defRPr/>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全館</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オープン</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した「あべのハルカス」も来場者数は目標を上回る水</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7313" indent="-87313" fontAlgn="auto">
              <a:spcBef>
                <a:spcPts val="0"/>
              </a:spcBef>
              <a:spcAft>
                <a:spcPts val="0"/>
              </a:spcAft>
              <a:defRPr/>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準で推移（</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H26.3.7(</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開業</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末　⇒</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1,124</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日ペース））</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7313" indent="-87313" fontAlgn="auto">
              <a:spcBef>
                <a:spcPts val="0"/>
              </a:spcBef>
              <a:spcAft>
                <a:spcPts val="0"/>
              </a:spcAft>
              <a:defRPr/>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大阪市も、天王寺動植物公園への新たな民間活力の導入等を進め、公園の魅</a:t>
            </a:r>
          </a:p>
          <a:p>
            <a:pPr marL="87313" indent="-87313" fontAlgn="auto">
              <a:spcBef>
                <a:spcPts val="0"/>
              </a:spcBef>
              <a:spcAft>
                <a:spcPts val="0"/>
              </a:spcAft>
              <a:defRPr/>
            </a:pP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力向上を図るとともに、ミナミも視野に入れたエリア全体の回遊性及び集客力の向上に取り組んでいく。</a:t>
            </a:r>
          </a:p>
          <a:p>
            <a:pPr marL="87313" indent="-87313" fontAlgn="auto">
              <a:spcBef>
                <a:spcPts val="0"/>
              </a:spcBef>
              <a:spcAft>
                <a:spcPts val="0"/>
              </a:spcAft>
              <a:defRPr/>
            </a:pP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ベイエリア</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は、夢</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洲</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地区で</a:t>
            </a:r>
            <a:r>
              <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月下旬から先行開発地区の進出事業者</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7313" indent="-87313" fontAlgn="auto">
              <a:spcBef>
                <a:spcPts val="0"/>
              </a:spcBef>
              <a:spcAft>
                <a:spcPts val="0"/>
              </a:spcAft>
              <a:defRPr/>
            </a:pP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募集</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を開始</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。国際コンテナ戦略港湾における「創貨」の取組みとして、国際</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戦略総合特</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区や</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「地方税ゼロ」等の</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インセンティブ制度を活用することにより、引き続き、環境・エネルギー関連の工場・研究施設や物流関連施設等の誘致</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進めていく。</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2325438981"/>
              </p:ext>
            </p:extLst>
          </p:nvPr>
        </p:nvGraphicFramePr>
        <p:xfrm>
          <a:off x="119630" y="3356992"/>
          <a:ext cx="8856983" cy="3422166"/>
        </p:xfrm>
        <a:graphic>
          <a:graphicData uri="http://schemas.openxmlformats.org/drawingml/2006/table">
            <a:tbl>
              <a:tblPr/>
              <a:tblGrid>
                <a:gridCol w="1078214"/>
                <a:gridCol w="1237603"/>
                <a:gridCol w="1112591"/>
                <a:gridCol w="5428575"/>
              </a:tblGrid>
              <a:tr h="143517">
                <a:tc gridSpan="2">
                  <a:txBody>
                    <a:bodyPr/>
                    <a:lstStyle/>
                    <a:p>
                      <a:pPr algn="l" fontAlgn="ctr"/>
                      <a:r>
                        <a:rPr lang="en-US" altLang="ja-JP" sz="1000" b="1" i="0" u="none" strike="noStrike" dirty="0">
                          <a:solidFill>
                            <a:srgbClr val="000000"/>
                          </a:solidFill>
                          <a:effectLst/>
                          <a:latin typeface="ＭＳ Ｐゴシック"/>
                        </a:rPr>
                        <a:t>《</a:t>
                      </a:r>
                      <a:r>
                        <a:rPr lang="ja-JP" altLang="en-US" sz="1000" b="1" i="0" u="none" strike="noStrike" dirty="0">
                          <a:solidFill>
                            <a:srgbClr val="000000"/>
                          </a:solidFill>
                          <a:effectLst/>
                          <a:latin typeface="ＭＳ Ｐゴシック"/>
                        </a:rPr>
                        <a:t>夢洲・咲洲における企業の進出動向等</a:t>
                      </a:r>
                      <a:r>
                        <a:rPr lang="en-US" altLang="ja-JP" sz="1000" b="1" i="0" u="none" strike="noStrike" dirty="0">
                          <a:solidFill>
                            <a:srgbClr val="000000"/>
                          </a:solidFill>
                          <a:effectLst/>
                          <a:latin typeface="ＭＳ Ｐゴシック"/>
                        </a:rPr>
                        <a:t>》</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900" b="0" i="0" u="none" strike="noStrike">
                        <a:solidFill>
                          <a:srgbClr val="000000"/>
                        </a:solidFill>
                        <a:effectLst/>
                        <a:latin typeface="ＭＳ Ｐゴシック"/>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dirty="0">
                        <a:solidFill>
                          <a:srgbClr val="000000"/>
                        </a:solidFill>
                        <a:effectLst/>
                        <a:latin typeface="ＭＳ Ｐゴシック"/>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r>
              <a:tr h="215612">
                <a:tc>
                  <a:txBody>
                    <a:bodyPr/>
                    <a:lstStyle/>
                    <a:p>
                      <a:pPr algn="ctr" fontAlgn="t"/>
                      <a:r>
                        <a:rPr lang="ja-JP" altLang="en-US" sz="1000" b="1" i="0" u="none" strike="noStrike" dirty="0">
                          <a:solidFill>
                            <a:srgbClr val="000000"/>
                          </a:solidFill>
                          <a:effectLst/>
                          <a:latin typeface="ＭＳ Ｐゴシック"/>
                        </a:rPr>
                        <a:t>時期</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fontAlgn="t"/>
                      <a:r>
                        <a:rPr lang="ja-JP" altLang="en-US" sz="1000" b="1" i="0" u="none" strike="noStrike" dirty="0">
                          <a:solidFill>
                            <a:srgbClr val="000000"/>
                          </a:solidFill>
                          <a:effectLst/>
                          <a:latin typeface="ＭＳ Ｐゴシック"/>
                        </a:rPr>
                        <a:t>企業</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fontAlgn="t"/>
                      <a:r>
                        <a:rPr lang="ja-JP" altLang="en-US" sz="1000" b="1" i="0" u="none" strike="noStrike" dirty="0">
                          <a:solidFill>
                            <a:srgbClr val="000000"/>
                          </a:solidFill>
                          <a:effectLst/>
                          <a:latin typeface="ＭＳ Ｐゴシック"/>
                        </a:rPr>
                        <a:t>場所</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fontAlgn="t"/>
                      <a:r>
                        <a:rPr lang="ja-JP" altLang="en-US" sz="1000" b="1" i="0" u="none" strike="noStrike" dirty="0">
                          <a:solidFill>
                            <a:srgbClr val="000000"/>
                          </a:solidFill>
                          <a:effectLst/>
                          <a:latin typeface="ＭＳ Ｐゴシック"/>
                        </a:rPr>
                        <a:t>概要等</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r>
              <a:tr h="418149">
                <a:tc>
                  <a:txBody>
                    <a:bodyPr/>
                    <a:lstStyle/>
                    <a:p>
                      <a:pPr algn="l" fontAlgn="t"/>
                      <a:r>
                        <a:rPr lang="en-US" altLang="ja-JP" sz="1000" b="0" i="0" u="none" strike="noStrike">
                          <a:solidFill>
                            <a:srgbClr val="000000"/>
                          </a:solidFill>
                          <a:effectLst/>
                          <a:latin typeface="Century"/>
                        </a:rPr>
                        <a:t>2013</a:t>
                      </a:r>
                      <a:r>
                        <a:rPr lang="ja-JP" altLang="en-US" sz="1000" b="0" i="0" u="none" strike="noStrike">
                          <a:solidFill>
                            <a:srgbClr val="000000"/>
                          </a:solidFill>
                          <a:effectLst/>
                          <a:latin typeface="Century"/>
                        </a:rPr>
                        <a:t>年</a:t>
                      </a:r>
                      <a:r>
                        <a:rPr lang="en-US" altLang="ja-JP" sz="1000" b="0" i="0" u="none" strike="noStrike">
                          <a:solidFill>
                            <a:srgbClr val="000000"/>
                          </a:solidFill>
                          <a:effectLst/>
                          <a:latin typeface="Century"/>
                        </a:rPr>
                        <a:t>11</a:t>
                      </a:r>
                      <a:r>
                        <a:rPr lang="ja-JP" altLang="en-US" sz="1000" b="0" i="0" u="none" strike="noStrike">
                          <a:solidFill>
                            <a:srgbClr val="000000"/>
                          </a:solidFill>
                          <a:effectLst/>
                          <a:latin typeface="Century"/>
                        </a:rPr>
                        <a:t>月</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ja-JP" altLang="en-US" sz="1000" b="0" i="0" u="none" strike="noStrike" dirty="0">
                          <a:solidFill>
                            <a:srgbClr val="000000"/>
                          </a:solidFill>
                          <a:effectLst/>
                          <a:latin typeface="ＭＳ Ｐ明朝"/>
                        </a:rPr>
                        <a:t>三井住友ファイナンス＆リース株式会社</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ja-JP" altLang="en-US" sz="1000" b="0" i="0" u="none" strike="noStrike">
                          <a:solidFill>
                            <a:srgbClr val="000000"/>
                          </a:solidFill>
                          <a:effectLst/>
                          <a:latin typeface="ＭＳ 明朝"/>
                        </a:rPr>
                        <a:t>夢洲地区</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ja-JP" altLang="en-US" sz="1000" b="0" i="0" u="none" strike="noStrike">
                          <a:solidFill>
                            <a:srgbClr val="000000"/>
                          </a:solidFill>
                          <a:effectLst/>
                          <a:latin typeface="ＭＳ 明朝"/>
                        </a:rPr>
                        <a:t>夢洲において</a:t>
                      </a:r>
                      <a:r>
                        <a:rPr lang="en-US" altLang="ja-JP" sz="1000" b="0" i="0" u="none" strike="noStrike">
                          <a:solidFill>
                            <a:srgbClr val="000000"/>
                          </a:solidFill>
                          <a:effectLst/>
                          <a:latin typeface="ＭＳ 明朝"/>
                        </a:rPr>
                        <a:t>10</a:t>
                      </a:r>
                      <a:r>
                        <a:rPr lang="ja-JP" altLang="en-US" sz="1000" b="0" i="0" u="none" strike="noStrike">
                          <a:solidFill>
                            <a:srgbClr val="000000"/>
                          </a:solidFill>
                          <a:effectLst/>
                          <a:latin typeface="ＭＳ 明朝"/>
                        </a:rPr>
                        <a:t>メガワットの発電規模のメガソーラーを当該事業者とサミットエナジー株式会社の連合体により運営し、企業単独では実現困難な大規模な環境貢献及び環境教育の実施等を通じた地域貢献を実施する。</a:t>
                      </a:r>
                      <a:r>
                        <a:rPr lang="en-US" altLang="ja-JP" sz="1000" b="0" i="0" u="none" strike="noStrike">
                          <a:solidFill>
                            <a:srgbClr val="000000"/>
                          </a:solidFill>
                          <a:effectLst/>
                          <a:latin typeface="ＭＳ 明朝"/>
                        </a:rPr>
                        <a:t>※</a:t>
                      </a:r>
                      <a:r>
                        <a:rPr lang="ja-JP" altLang="en-US" sz="1000" b="0" i="0" u="none" strike="noStrike">
                          <a:solidFill>
                            <a:srgbClr val="000000"/>
                          </a:solidFill>
                          <a:effectLst/>
                          <a:latin typeface="ＭＳ 明朝"/>
                        </a:rPr>
                        <a:t>特区制度対象</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981">
                <a:tc>
                  <a:txBody>
                    <a:bodyPr/>
                    <a:lstStyle/>
                    <a:p>
                      <a:pPr algn="l" fontAlgn="t"/>
                      <a:r>
                        <a:rPr lang="en-US" altLang="ja-JP" sz="1000" b="0" i="0" u="none" strike="noStrike">
                          <a:solidFill>
                            <a:srgbClr val="000000"/>
                          </a:solidFill>
                          <a:effectLst/>
                          <a:latin typeface="Century"/>
                        </a:rPr>
                        <a:t>2014</a:t>
                      </a:r>
                      <a:r>
                        <a:rPr lang="ja-JP" altLang="en-US" sz="1000" b="0" i="0" u="none" strike="noStrike">
                          <a:solidFill>
                            <a:srgbClr val="000000"/>
                          </a:solidFill>
                          <a:effectLst/>
                          <a:latin typeface="Century"/>
                        </a:rPr>
                        <a:t>年</a:t>
                      </a:r>
                      <a:r>
                        <a:rPr lang="en-US" altLang="ja-JP" sz="1000" b="0" i="0" u="none" strike="noStrike">
                          <a:solidFill>
                            <a:srgbClr val="000000"/>
                          </a:solidFill>
                          <a:effectLst/>
                          <a:latin typeface="Century"/>
                        </a:rPr>
                        <a:t>2</a:t>
                      </a:r>
                      <a:r>
                        <a:rPr lang="ja-JP" altLang="en-US" sz="1000" b="0" i="0" u="none" strike="noStrike">
                          <a:solidFill>
                            <a:srgbClr val="000000"/>
                          </a:solidFill>
                          <a:effectLst/>
                          <a:latin typeface="Century"/>
                        </a:rPr>
                        <a:t>月</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ja-JP" altLang="en-US" sz="1000" b="0" i="0" u="none" strike="noStrike">
                          <a:solidFill>
                            <a:srgbClr val="000000"/>
                          </a:solidFill>
                          <a:effectLst/>
                          <a:latin typeface="ＭＳ 明朝"/>
                        </a:rPr>
                        <a:t>住友商事</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ja-JP" altLang="en-US" sz="1000" b="0" i="0" u="none" strike="noStrike" dirty="0">
                          <a:solidFill>
                            <a:srgbClr val="000000"/>
                          </a:solidFill>
                          <a:effectLst/>
                          <a:latin typeface="ＭＳ 明朝"/>
                        </a:rPr>
                        <a:t>夢洲地区</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ja-JP" altLang="en-US" sz="1000" b="0" i="0" u="none" strike="noStrike">
                          <a:solidFill>
                            <a:srgbClr val="000000"/>
                          </a:solidFill>
                          <a:effectLst/>
                          <a:latin typeface="ＭＳ 明朝"/>
                        </a:rPr>
                        <a:t>使用済の電気自動車用蓄電池を多数連結した経済性の高い大型の蓄電池システムを構築する。</a:t>
                      </a:r>
                      <a:r>
                        <a:rPr lang="en-US" altLang="ja-JP" sz="1000" b="0" i="0" u="none" strike="noStrike">
                          <a:solidFill>
                            <a:srgbClr val="000000"/>
                          </a:solidFill>
                          <a:effectLst/>
                          <a:latin typeface="ＭＳ 明朝"/>
                        </a:rPr>
                        <a:t>※</a:t>
                      </a:r>
                      <a:r>
                        <a:rPr lang="ja-JP" altLang="en-US" sz="1000" b="0" i="0" u="none" strike="noStrike">
                          <a:solidFill>
                            <a:srgbClr val="000000"/>
                          </a:solidFill>
                          <a:effectLst/>
                          <a:latin typeface="ＭＳ 明朝"/>
                        </a:rPr>
                        <a:t>特区制度対象</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128">
                <a:tc>
                  <a:txBody>
                    <a:bodyPr/>
                    <a:lstStyle/>
                    <a:p>
                      <a:pPr algn="l" fontAlgn="t"/>
                      <a:r>
                        <a:rPr lang="en-US" altLang="ja-JP" sz="1000" b="0" i="0" u="none" strike="noStrike">
                          <a:solidFill>
                            <a:srgbClr val="000000"/>
                          </a:solidFill>
                          <a:effectLst/>
                          <a:latin typeface="Century"/>
                        </a:rPr>
                        <a:t>2014</a:t>
                      </a:r>
                      <a:r>
                        <a:rPr lang="ja-JP" altLang="en-US" sz="1000" b="0" i="0" u="none" strike="noStrike">
                          <a:solidFill>
                            <a:srgbClr val="000000"/>
                          </a:solidFill>
                          <a:effectLst/>
                          <a:latin typeface="ＭＳ Ｐ明朝"/>
                        </a:rPr>
                        <a:t>月</a:t>
                      </a:r>
                      <a:r>
                        <a:rPr lang="en-US" altLang="ja-JP" sz="1000" b="0" i="0" u="none" strike="noStrike">
                          <a:solidFill>
                            <a:srgbClr val="000000"/>
                          </a:solidFill>
                          <a:effectLst/>
                          <a:latin typeface="ＭＳ Ｐ明朝"/>
                        </a:rPr>
                        <a:t>5</a:t>
                      </a:r>
                      <a:r>
                        <a:rPr lang="ja-JP" altLang="en-US" sz="1000" b="0" i="0" u="none" strike="noStrike">
                          <a:solidFill>
                            <a:srgbClr val="000000"/>
                          </a:solidFill>
                          <a:effectLst/>
                          <a:latin typeface="ＭＳ Ｐ明朝"/>
                        </a:rPr>
                        <a:t>月</a:t>
                      </a:r>
                      <a:endParaRPr lang="ja-JP" altLang="en-US" sz="1000" b="0" i="0" u="none" strike="noStrike">
                        <a:solidFill>
                          <a:srgbClr val="000000"/>
                        </a:solidFill>
                        <a:effectLst/>
                        <a:latin typeface="Century"/>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ja-JP" altLang="en-US" sz="1000" b="0" i="0" u="none" strike="noStrike">
                          <a:solidFill>
                            <a:srgbClr val="000000"/>
                          </a:solidFill>
                          <a:effectLst/>
                          <a:latin typeface="ＭＳ 明朝"/>
                        </a:rPr>
                        <a:t>ＳＧリアルティ</a:t>
                      </a:r>
                      <a:br>
                        <a:rPr lang="ja-JP" altLang="en-US" sz="1000" b="0" i="0" u="none" strike="noStrike">
                          <a:solidFill>
                            <a:srgbClr val="000000"/>
                          </a:solidFill>
                          <a:effectLst/>
                          <a:latin typeface="ＭＳ 明朝"/>
                        </a:rPr>
                      </a:br>
                      <a:r>
                        <a:rPr lang="ja-JP" altLang="en-US" sz="1000" b="0" i="0" u="none" strike="noStrike">
                          <a:solidFill>
                            <a:srgbClr val="000000"/>
                          </a:solidFill>
                          <a:effectLst/>
                          <a:latin typeface="ＭＳ 明朝"/>
                        </a:rPr>
                        <a:t>株式会社</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ja-JP" altLang="en-US" sz="1000" b="0" i="0" u="none" strike="noStrike">
                          <a:solidFill>
                            <a:srgbClr val="000000"/>
                          </a:solidFill>
                          <a:effectLst/>
                          <a:latin typeface="ＭＳ 明朝"/>
                        </a:rPr>
                        <a:t>舞洲地区</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ja-JP" altLang="en-US" sz="1000" b="0" i="0" u="none" strike="noStrike" dirty="0">
                          <a:solidFill>
                            <a:srgbClr val="000000"/>
                          </a:solidFill>
                          <a:effectLst/>
                          <a:latin typeface="ＭＳ 明朝"/>
                        </a:rPr>
                        <a:t>「ＳＧリアルティ舞洲」。佐川急便グループ。関西地区最大級。初のマルチテナント型倉庫。敷地面積</a:t>
                      </a:r>
                      <a:r>
                        <a:rPr lang="en-US" altLang="ja-JP" sz="1000" b="0" i="0" u="none" strike="noStrike" dirty="0">
                          <a:solidFill>
                            <a:srgbClr val="000000"/>
                          </a:solidFill>
                          <a:effectLst/>
                          <a:latin typeface="ＭＳ 明朝"/>
                        </a:rPr>
                        <a:t>3</a:t>
                      </a:r>
                      <a:r>
                        <a:rPr lang="ja-JP" altLang="en-US" sz="1000" b="0" i="0" u="none" strike="noStrike" dirty="0">
                          <a:solidFill>
                            <a:srgbClr val="000000"/>
                          </a:solidFill>
                          <a:effectLst/>
                          <a:latin typeface="ＭＳ 明朝"/>
                        </a:rPr>
                        <a:t>万</a:t>
                      </a:r>
                      <a:r>
                        <a:rPr lang="en-US" altLang="ja-JP" sz="1000" b="0" i="0" u="none" strike="noStrike" dirty="0">
                          <a:solidFill>
                            <a:srgbClr val="000000"/>
                          </a:solidFill>
                          <a:effectLst/>
                          <a:latin typeface="ＭＳ 明朝"/>
                        </a:rPr>
                        <a:t>424㎡</a:t>
                      </a:r>
                      <a:r>
                        <a:rPr lang="ja-JP" altLang="en-US" sz="1000" b="0" i="0" u="none" strike="noStrike" dirty="0" err="1">
                          <a:solidFill>
                            <a:srgbClr val="000000"/>
                          </a:solidFill>
                          <a:effectLst/>
                          <a:latin typeface="ＭＳ 明朝"/>
                        </a:rPr>
                        <a:t>、</a:t>
                      </a:r>
                      <a:r>
                        <a:rPr lang="ja-JP" altLang="en-US" sz="1000" b="0" i="0" u="none" strike="noStrike" dirty="0">
                          <a:solidFill>
                            <a:srgbClr val="000000"/>
                          </a:solidFill>
                          <a:effectLst/>
                          <a:latin typeface="ＭＳ 明朝"/>
                        </a:rPr>
                        <a:t>延床面積</a:t>
                      </a:r>
                      <a:r>
                        <a:rPr lang="en-US" altLang="ja-JP" sz="1000" b="0" i="0" u="none" strike="noStrike" dirty="0">
                          <a:solidFill>
                            <a:srgbClr val="000000"/>
                          </a:solidFill>
                          <a:effectLst/>
                          <a:latin typeface="ＭＳ 明朝"/>
                        </a:rPr>
                        <a:t>11</a:t>
                      </a:r>
                      <a:r>
                        <a:rPr lang="ja-JP" altLang="en-US" sz="1000" b="0" i="0" u="none" strike="noStrike" dirty="0">
                          <a:solidFill>
                            <a:srgbClr val="000000"/>
                          </a:solidFill>
                          <a:effectLst/>
                          <a:latin typeface="ＭＳ 明朝"/>
                        </a:rPr>
                        <a:t>万</a:t>
                      </a:r>
                      <a:r>
                        <a:rPr lang="en-US" altLang="ja-JP" sz="1000" b="0" i="0" u="none" strike="noStrike" dirty="0">
                          <a:solidFill>
                            <a:srgbClr val="000000"/>
                          </a:solidFill>
                          <a:effectLst/>
                          <a:latin typeface="ＭＳ 明朝"/>
                        </a:rPr>
                        <a:t>1734㎡</a:t>
                      </a:r>
                      <a:r>
                        <a:rPr lang="ja-JP" altLang="en-US" sz="1000" b="0" i="0" u="none" strike="noStrike" dirty="0" err="1">
                          <a:solidFill>
                            <a:srgbClr val="000000"/>
                          </a:solidFill>
                          <a:effectLst/>
                          <a:latin typeface="ＭＳ 明朝"/>
                        </a:rPr>
                        <a:t>。</a:t>
                      </a:r>
                      <a:r>
                        <a:rPr lang="ja-JP" altLang="en-US" sz="1000" b="0" i="0" u="none" strike="noStrike" dirty="0">
                          <a:solidFill>
                            <a:srgbClr val="000000"/>
                          </a:solidFill>
                          <a:effectLst/>
                          <a:latin typeface="ＭＳ 明朝"/>
                        </a:rPr>
                        <a:t/>
                      </a:r>
                      <a:br>
                        <a:rPr lang="ja-JP" altLang="en-US" sz="1000" b="0" i="0" u="none" strike="noStrike" dirty="0">
                          <a:solidFill>
                            <a:srgbClr val="000000"/>
                          </a:solidFill>
                          <a:effectLst/>
                          <a:latin typeface="ＭＳ 明朝"/>
                        </a:rPr>
                      </a:br>
                      <a:endParaRPr lang="ja-JP" altLang="en-US" sz="1000" b="0" i="0" u="none" strike="noStrike" dirty="0">
                        <a:solidFill>
                          <a:srgbClr val="000000"/>
                        </a:solidFill>
                        <a:effectLst/>
                        <a:latin typeface="ＭＳ 明朝"/>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007">
                <a:tc>
                  <a:txBody>
                    <a:bodyPr/>
                    <a:lstStyle/>
                    <a:p>
                      <a:pPr algn="l" fontAlgn="t"/>
                      <a:r>
                        <a:rPr lang="en-US" altLang="ja-JP" sz="1000" b="0" i="0" u="none" strike="noStrike">
                          <a:solidFill>
                            <a:srgbClr val="000000"/>
                          </a:solidFill>
                          <a:effectLst/>
                          <a:latin typeface="Century"/>
                        </a:rPr>
                        <a:t>2014</a:t>
                      </a:r>
                      <a:r>
                        <a:rPr lang="ja-JP" altLang="en-US" sz="1000" b="0" i="0" u="none" strike="noStrike">
                          <a:solidFill>
                            <a:srgbClr val="000000"/>
                          </a:solidFill>
                          <a:effectLst/>
                          <a:latin typeface="Century"/>
                        </a:rPr>
                        <a:t>年</a:t>
                      </a:r>
                      <a:r>
                        <a:rPr lang="en-US" altLang="ja-JP" sz="1000" b="0" i="0" u="none" strike="noStrike">
                          <a:solidFill>
                            <a:srgbClr val="000000"/>
                          </a:solidFill>
                          <a:effectLst/>
                          <a:latin typeface="Century"/>
                        </a:rPr>
                        <a:t>6</a:t>
                      </a:r>
                      <a:r>
                        <a:rPr lang="ja-JP" altLang="en-US" sz="1000" b="0" i="0" u="none" strike="noStrike">
                          <a:solidFill>
                            <a:srgbClr val="000000"/>
                          </a:solidFill>
                          <a:effectLst/>
                          <a:latin typeface="Century"/>
                        </a:rPr>
                        <a:t>月</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ja-JP" altLang="en-US" sz="1000" b="0" i="0" u="none" strike="noStrike" dirty="0">
                          <a:solidFill>
                            <a:srgbClr val="000000"/>
                          </a:solidFill>
                          <a:effectLst/>
                          <a:latin typeface="ＭＳ Ｐ明朝"/>
                        </a:rPr>
                        <a:t>ヨコレイ</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ja-JP" altLang="en-US" sz="1000" b="0" i="0" u="none" strike="noStrike">
                          <a:solidFill>
                            <a:srgbClr val="000000"/>
                          </a:solidFill>
                          <a:effectLst/>
                          <a:latin typeface="ＭＳ 明朝"/>
                        </a:rPr>
                        <a:t>夢洲地区</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ja-JP" altLang="en-US" sz="1000" b="0" i="0" u="none" strike="noStrike" dirty="0">
                          <a:solidFill>
                            <a:srgbClr val="000000"/>
                          </a:solidFill>
                          <a:effectLst/>
                          <a:latin typeface="ＭＳ 明朝"/>
                        </a:rPr>
                        <a:t>「夢洲物流センター（仮称）」（延床面積</a:t>
                      </a:r>
                      <a:r>
                        <a:rPr lang="en-US" altLang="ja-JP" sz="1000" b="0" i="0" u="none" strike="noStrike" dirty="0">
                          <a:solidFill>
                            <a:srgbClr val="000000"/>
                          </a:solidFill>
                          <a:effectLst/>
                          <a:latin typeface="Century"/>
                        </a:rPr>
                        <a:t>2</a:t>
                      </a:r>
                      <a:r>
                        <a:rPr lang="ja-JP" altLang="en-US" sz="1000" b="0" i="0" u="none" strike="noStrike" dirty="0">
                          <a:solidFill>
                            <a:srgbClr val="000000"/>
                          </a:solidFill>
                          <a:effectLst/>
                          <a:latin typeface="ＭＳ 明朝"/>
                        </a:rPr>
                        <a:t>万</a:t>
                      </a:r>
                      <a:r>
                        <a:rPr lang="en-US" altLang="ja-JP" sz="1000" b="0" i="0" u="none" strike="noStrike" dirty="0">
                          <a:solidFill>
                            <a:srgbClr val="000000"/>
                          </a:solidFill>
                          <a:effectLst/>
                          <a:latin typeface="Century"/>
                        </a:rPr>
                        <a:t>1500</a:t>
                      </a:r>
                      <a:r>
                        <a:rPr lang="ja-JP" altLang="en-US" sz="1000" b="0" i="0" u="none" strike="noStrike" dirty="0">
                          <a:solidFill>
                            <a:srgbClr val="000000"/>
                          </a:solidFill>
                          <a:effectLst/>
                          <a:latin typeface="ＭＳ 明朝"/>
                        </a:rPr>
                        <a:t>㎡、冷蔵倉庫収容能力</a:t>
                      </a:r>
                      <a:r>
                        <a:rPr lang="en-US" altLang="ja-JP" sz="1000" b="0" i="0" u="none" strike="noStrike" dirty="0">
                          <a:solidFill>
                            <a:srgbClr val="000000"/>
                          </a:solidFill>
                          <a:effectLst/>
                          <a:latin typeface="Century"/>
                        </a:rPr>
                        <a:t>2</a:t>
                      </a:r>
                      <a:r>
                        <a:rPr lang="ja-JP" altLang="en-US" sz="1000" b="0" i="0" u="none" strike="noStrike" dirty="0">
                          <a:solidFill>
                            <a:srgbClr val="000000"/>
                          </a:solidFill>
                          <a:effectLst/>
                          <a:latin typeface="ＭＳ 明朝"/>
                        </a:rPr>
                        <a:t>万</a:t>
                      </a:r>
                      <a:r>
                        <a:rPr lang="en-US" altLang="ja-JP" sz="1000" b="0" i="0" u="none" strike="noStrike" dirty="0">
                          <a:solidFill>
                            <a:srgbClr val="000000"/>
                          </a:solidFill>
                          <a:effectLst/>
                          <a:latin typeface="Century"/>
                        </a:rPr>
                        <a:t>5900</a:t>
                      </a:r>
                      <a:r>
                        <a:rPr lang="ja-JP" altLang="en-US" sz="1000" b="0" i="0" u="none" strike="noStrike" dirty="0">
                          <a:solidFill>
                            <a:srgbClr val="000000"/>
                          </a:solidFill>
                          <a:effectLst/>
                          <a:latin typeface="ＭＳ 明朝"/>
                        </a:rPr>
                        <a:t>トン、投資額</a:t>
                      </a:r>
                      <a:r>
                        <a:rPr lang="en-US" altLang="ja-JP" sz="1000" b="0" i="0" u="none" strike="noStrike" dirty="0">
                          <a:solidFill>
                            <a:srgbClr val="000000"/>
                          </a:solidFill>
                          <a:effectLst/>
                          <a:latin typeface="Century"/>
                        </a:rPr>
                        <a:t>54</a:t>
                      </a:r>
                      <a:r>
                        <a:rPr lang="ja-JP" altLang="en-US" sz="1000" b="0" i="0" u="none" strike="noStrike" dirty="0">
                          <a:solidFill>
                            <a:srgbClr val="000000"/>
                          </a:solidFill>
                          <a:effectLst/>
                          <a:latin typeface="ＭＳ 明朝"/>
                        </a:rPr>
                        <a:t>億円）を設置。</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0954">
                <a:tc>
                  <a:txBody>
                    <a:bodyPr/>
                    <a:lstStyle/>
                    <a:p>
                      <a:pPr algn="l" fontAlgn="t"/>
                      <a:r>
                        <a:rPr lang="en-US" altLang="ja-JP" sz="1000" b="0" i="0" u="none" strike="noStrike">
                          <a:solidFill>
                            <a:srgbClr val="000000"/>
                          </a:solidFill>
                          <a:effectLst/>
                          <a:latin typeface="Century"/>
                        </a:rPr>
                        <a:t>2014</a:t>
                      </a:r>
                      <a:r>
                        <a:rPr lang="ja-JP" altLang="en-US" sz="1000" b="0" i="0" u="none" strike="noStrike">
                          <a:solidFill>
                            <a:srgbClr val="000000"/>
                          </a:solidFill>
                          <a:effectLst/>
                          <a:latin typeface="ＭＳ Ｐ明朝"/>
                        </a:rPr>
                        <a:t>年</a:t>
                      </a:r>
                      <a:r>
                        <a:rPr lang="en-US" altLang="ja-JP" sz="1000" b="0" i="0" u="none" strike="noStrike">
                          <a:solidFill>
                            <a:srgbClr val="000000"/>
                          </a:solidFill>
                          <a:effectLst/>
                          <a:latin typeface="Century"/>
                        </a:rPr>
                        <a:t>9</a:t>
                      </a:r>
                      <a:r>
                        <a:rPr lang="ja-JP" altLang="en-US" sz="1000" b="0" i="0" u="none" strike="noStrike">
                          <a:solidFill>
                            <a:srgbClr val="000000"/>
                          </a:solidFill>
                          <a:effectLst/>
                          <a:latin typeface="ＭＳ Ｐ明朝"/>
                        </a:rPr>
                        <a:t>月（予定）</a:t>
                      </a:r>
                      <a:endParaRPr lang="ja-JP" altLang="en-US" sz="1000" b="0" i="0" u="none" strike="noStrike">
                        <a:solidFill>
                          <a:srgbClr val="000000"/>
                        </a:solidFill>
                        <a:effectLst/>
                        <a:latin typeface="Century"/>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ja-JP" altLang="en-US" sz="1000" b="0" i="0" u="none" strike="noStrike">
                          <a:solidFill>
                            <a:srgbClr val="000000"/>
                          </a:solidFill>
                          <a:effectLst/>
                          <a:latin typeface="ＭＳ Ｐ明朝"/>
                        </a:rPr>
                        <a:t>ニチレイロジグループ</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ja-JP" altLang="en-US" sz="1000" b="0" i="0" u="none" strike="noStrike">
                          <a:solidFill>
                            <a:srgbClr val="000000"/>
                          </a:solidFill>
                          <a:effectLst/>
                          <a:latin typeface="ＭＳ 明朝"/>
                        </a:rPr>
                        <a:t>咲洲地区</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ja-JP" altLang="en-US" sz="1000" b="0" i="0" u="none" strike="noStrike" dirty="0">
                          <a:solidFill>
                            <a:srgbClr val="000000"/>
                          </a:solidFill>
                          <a:effectLst/>
                          <a:latin typeface="ＭＳ 明朝"/>
                        </a:rPr>
                        <a:t>大型倉庫「（仮称）ニチレイ・ロジスティクス関西咲洲物流センター」（冷蔵倉庫）を建設（敷地面積</a:t>
                      </a:r>
                      <a:r>
                        <a:rPr lang="en-US" altLang="ja-JP" sz="1000" b="0" i="0" u="none" strike="noStrike" dirty="0">
                          <a:solidFill>
                            <a:srgbClr val="000000"/>
                          </a:solidFill>
                          <a:effectLst/>
                          <a:latin typeface="Century"/>
                        </a:rPr>
                        <a:t>2</a:t>
                      </a:r>
                      <a:r>
                        <a:rPr lang="ja-JP" altLang="en-US" sz="1000" b="0" i="0" u="none" strike="noStrike" dirty="0">
                          <a:solidFill>
                            <a:srgbClr val="000000"/>
                          </a:solidFill>
                          <a:effectLst/>
                          <a:latin typeface="ＭＳ 明朝"/>
                        </a:rPr>
                        <a:t>万</a:t>
                      </a:r>
                      <a:r>
                        <a:rPr lang="en-US" altLang="ja-JP" sz="1000" b="0" i="0" u="none" strike="noStrike" dirty="0">
                          <a:solidFill>
                            <a:srgbClr val="000000"/>
                          </a:solidFill>
                          <a:effectLst/>
                          <a:latin typeface="Century"/>
                        </a:rPr>
                        <a:t>3541</a:t>
                      </a:r>
                      <a:r>
                        <a:rPr lang="ja-JP" altLang="en-US" sz="1000" b="0" i="0" u="none" strike="noStrike" dirty="0">
                          <a:solidFill>
                            <a:srgbClr val="000000"/>
                          </a:solidFill>
                          <a:effectLst/>
                          <a:latin typeface="ＭＳ 明朝"/>
                        </a:rPr>
                        <a:t>㎡、建築面積</a:t>
                      </a:r>
                      <a:r>
                        <a:rPr lang="en-US" altLang="ja-JP" sz="1000" b="0" i="0" u="none" strike="noStrike" dirty="0">
                          <a:solidFill>
                            <a:srgbClr val="000000"/>
                          </a:solidFill>
                          <a:effectLst/>
                          <a:latin typeface="Century"/>
                        </a:rPr>
                        <a:t>1</a:t>
                      </a:r>
                      <a:r>
                        <a:rPr lang="ja-JP" altLang="en-US" sz="1000" b="0" i="0" u="none" strike="noStrike" dirty="0">
                          <a:solidFill>
                            <a:srgbClr val="000000"/>
                          </a:solidFill>
                          <a:effectLst/>
                          <a:latin typeface="ＭＳ 明朝"/>
                        </a:rPr>
                        <a:t>万</a:t>
                      </a:r>
                      <a:r>
                        <a:rPr lang="en-US" altLang="ja-JP" sz="1000" b="0" i="0" u="none" strike="noStrike" dirty="0">
                          <a:solidFill>
                            <a:srgbClr val="000000"/>
                          </a:solidFill>
                          <a:effectLst/>
                          <a:latin typeface="Century"/>
                        </a:rPr>
                        <a:t>971</a:t>
                      </a:r>
                      <a:r>
                        <a:rPr lang="ja-JP" altLang="en-US" sz="1000" b="0" i="0" u="none" strike="noStrike" dirty="0">
                          <a:solidFill>
                            <a:srgbClr val="000000"/>
                          </a:solidFill>
                          <a:effectLst/>
                          <a:latin typeface="ＭＳ 明朝"/>
                        </a:rPr>
                        <a:t>㎡、延床</a:t>
                      </a:r>
                      <a:r>
                        <a:rPr lang="en-US" altLang="ja-JP" sz="1000" b="0" i="0" u="none" strike="noStrike" dirty="0">
                          <a:solidFill>
                            <a:srgbClr val="000000"/>
                          </a:solidFill>
                          <a:effectLst/>
                          <a:latin typeface="Century"/>
                        </a:rPr>
                        <a:t>4</a:t>
                      </a:r>
                      <a:r>
                        <a:rPr lang="ja-JP" altLang="en-US" sz="1000" b="0" i="0" u="none" strike="noStrike" dirty="0">
                          <a:solidFill>
                            <a:srgbClr val="000000"/>
                          </a:solidFill>
                          <a:effectLst/>
                          <a:latin typeface="ＭＳ 明朝"/>
                        </a:rPr>
                        <a:t>万</a:t>
                      </a:r>
                      <a:r>
                        <a:rPr lang="en-US" altLang="ja-JP" sz="1000" b="0" i="0" u="none" strike="noStrike" dirty="0">
                          <a:solidFill>
                            <a:srgbClr val="000000"/>
                          </a:solidFill>
                          <a:effectLst/>
                          <a:latin typeface="Century"/>
                        </a:rPr>
                        <a:t>134</a:t>
                      </a:r>
                      <a:r>
                        <a:rPr lang="ja-JP" altLang="en-US" sz="1000" b="0" i="0" u="none" strike="noStrike" dirty="0">
                          <a:solidFill>
                            <a:srgbClr val="000000"/>
                          </a:solidFill>
                          <a:effectLst/>
                          <a:latin typeface="ＭＳ 明朝"/>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8766">
                <a:tc>
                  <a:txBody>
                    <a:bodyPr/>
                    <a:lstStyle/>
                    <a:p>
                      <a:pPr algn="l" fontAlgn="t"/>
                      <a:r>
                        <a:rPr lang="en-US" altLang="ja-JP" sz="1000" b="0" i="0" u="none" strike="noStrike">
                          <a:solidFill>
                            <a:srgbClr val="000000"/>
                          </a:solidFill>
                          <a:effectLst/>
                          <a:latin typeface="Century"/>
                        </a:rPr>
                        <a:t>2015</a:t>
                      </a:r>
                      <a:r>
                        <a:rPr lang="ja-JP" altLang="en-US" sz="1000" b="0" i="0" u="none" strike="noStrike">
                          <a:solidFill>
                            <a:srgbClr val="000000"/>
                          </a:solidFill>
                          <a:effectLst/>
                          <a:latin typeface="ＭＳ Ｐ明朝"/>
                        </a:rPr>
                        <a:t>年</a:t>
                      </a:r>
                      <a:r>
                        <a:rPr lang="en-US" altLang="ja-JP" sz="1000" b="0" i="0" u="none" strike="noStrike">
                          <a:solidFill>
                            <a:srgbClr val="000000"/>
                          </a:solidFill>
                          <a:effectLst/>
                          <a:latin typeface="Century"/>
                        </a:rPr>
                        <a:t>1</a:t>
                      </a:r>
                      <a:r>
                        <a:rPr lang="ja-JP" altLang="en-US" sz="1000" b="0" i="0" u="none" strike="noStrike">
                          <a:solidFill>
                            <a:srgbClr val="000000"/>
                          </a:solidFill>
                          <a:effectLst/>
                          <a:latin typeface="ＭＳ Ｐ明朝"/>
                        </a:rPr>
                        <a:t>月（予定）</a:t>
                      </a:r>
                      <a:endParaRPr lang="ja-JP" altLang="en-US" sz="1000" b="0" i="0" u="none" strike="noStrike">
                        <a:solidFill>
                          <a:srgbClr val="000000"/>
                        </a:solidFill>
                        <a:effectLst/>
                        <a:latin typeface="Century"/>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ja-JP" altLang="en-US" sz="1000" b="0" i="0" u="none" strike="noStrike">
                          <a:solidFill>
                            <a:srgbClr val="000000"/>
                          </a:solidFill>
                          <a:effectLst/>
                          <a:latin typeface="ＭＳ 明朝"/>
                        </a:rPr>
                        <a:t>プロロジス日本法人</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ja-JP" altLang="en-US" sz="1000" b="0" i="0" u="none" strike="noStrike">
                          <a:solidFill>
                            <a:srgbClr val="000000"/>
                          </a:solidFill>
                          <a:effectLst/>
                          <a:latin typeface="ＭＳ 明朝"/>
                        </a:rPr>
                        <a:t>咲洲地区</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ja-JP" altLang="en-US" sz="1000" b="0" i="0" u="none" strike="noStrike" dirty="0">
                          <a:solidFill>
                            <a:srgbClr val="000000"/>
                          </a:solidFill>
                          <a:effectLst/>
                          <a:latin typeface="ＭＳ 明朝"/>
                        </a:rPr>
                        <a:t>「プロロジスパーク大阪</a:t>
                      </a:r>
                      <a:r>
                        <a:rPr lang="en-US" altLang="ja-JP" sz="1000" b="0" i="0" u="none" strike="noStrike" dirty="0">
                          <a:solidFill>
                            <a:srgbClr val="000000"/>
                          </a:solidFill>
                          <a:effectLst/>
                          <a:latin typeface="ＭＳ 明朝"/>
                        </a:rPr>
                        <a:t>5</a:t>
                      </a:r>
                      <a:r>
                        <a:rPr lang="ja-JP" altLang="en-US" sz="1000" b="0" i="0" u="none" strike="noStrike" dirty="0">
                          <a:solidFill>
                            <a:srgbClr val="000000"/>
                          </a:solidFill>
                          <a:effectLst/>
                          <a:latin typeface="ＭＳ 明朝"/>
                        </a:rPr>
                        <a:t>」。敷地面積</a:t>
                      </a:r>
                      <a:r>
                        <a:rPr lang="en-US" altLang="ja-JP" sz="1000" b="0" i="0" u="none" strike="noStrike" dirty="0">
                          <a:solidFill>
                            <a:srgbClr val="000000"/>
                          </a:solidFill>
                          <a:effectLst/>
                          <a:latin typeface="ＭＳ 明朝"/>
                        </a:rPr>
                        <a:t>4</a:t>
                      </a:r>
                      <a:r>
                        <a:rPr lang="ja-JP" altLang="en-US" sz="1000" b="0" i="0" u="none" strike="noStrike" dirty="0">
                          <a:solidFill>
                            <a:srgbClr val="000000"/>
                          </a:solidFill>
                          <a:effectLst/>
                          <a:latin typeface="ＭＳ 明朝"/>
                        </a:rPr>
                        <a:t>万</a:t>
                      </a:r>
                      <a:r>
                        <a:rPr lang="en-US" altLang="ja-JP" sz="1000" b="0" i="0" u="none" strike="noStrike" dirty="0">
                          <a:solidFill>
                            <a:srgbClr val="000000"/>
                          </a:solidFill>
                          <a:effectLst/>
                          <a:latin typeface="ＭＳ 明朝"/>
                        </a:rPr>
                        <a:t>500㎡</a:t>
                      </a:r>
                      <a:r>
                        <a:rPr lang="ja-JP" altLang="en-US" sz="1000" b="0" i="0" u="none" strike="noStrike" dirty="0" err="1">
                          <a:solidFill>
                            <a:srgbClr val="000000"/>
                          </a:solidFill>
                          <a:effectLst/>
                          <a:latin typeface="ＭＳ 明朝"/>
                        </a:rPr>
                        <a:t>。</a:t>
                      </a:r>
                      <a:r>
                        <a:rPr lang="ja-JP" altLang="en-US" sz="1000" b="0" i="0" u="none" strike="noStrike" dirty="0">
                          <a:solidFill>
                            <a:srgbClr val="000000"/>
                          </a:solidFill>
                          <a:effectLst/>
                          <a:latin typeface="ＭＳ 明朝"/>
                        </a:rPr>
                        <a:t>延床面積</a:t>
                      </a:r>
                      <a:r>
                        <a:rPr lang="en-US" altLang="ja-JP" sz="1000" b="0" i="0" u="none" strike="noStrike" dirty="0">
                          <a:solidFill>
                            <a:srgbClr val="000000"/>
                          </a:solidFill>
                          <a:effectLst/>
                          <a:latin typeface="ＭＳ 明朝"/>
                        </a:rPr>
                        <a:t>9</a:t>
                      </a:r>
                      <a:r>
                        <a:rPr lang="ja-JP" altLang="en-US" sz="1000" b="0" i="0" u="none" strike="noStrike" dirty="0">
                          <a:solidFill>
                            <a:srgbClr val="000000"/>
                          </a:solidFill>
                          <a:effectLst/>
                          <a:latin typeface="ＭＳ 明朝"/>
                        </a:rPr>
                        <a:t>万</a:t>
                      </a:r>
                      <a:r>
                        <a:rPr lang="en-US" altLang="ja-JP" sz="1000" b="0" i="0" u="none" strike="noStrike" dirty="0">
                          <a:solidFill>
                            <a:srgbClr val="000000"/>
                          </a:solidFill>
                          <a:effectLst/>
                          <a:latin typeface="ＭＳ 明朝"/>
                        </a:rPr>
                        <a:t>5,100㎡</a:t>
                      </a:r>
                      <a:r>
                        <a:rPr lang="ja-JP" altLang="en-US" sz="1000" b="0" i="0" u="none" strike="noStrike" dirty="0" err="1">
                          <a:solidFill>
                            <a:srgbClr val="000000"/>
                          </a:solidFill>
                          <a:effectLst/>
                          <a:latin typeface="ＭＳ 明朝"/>
                        </a:rPr>
                        <a:t>。</a:t>
                      </a:r>
                      <a:r>
                        <a:rPr lang="ja-JP" altLang="en-US" sz="1000" b="0" i="0" u="none" strike="noStrike" dirty="0">
                          <a:solidFill>
                            <a:srgbClr val="000000"/>
                          </a:solidFill>
                          <a:effectLst/>
                          <a:latin typeface="ＭＳ 明朝"/>
                        </a:rPr>
                        <a:t> </a:t>
                      </a:r>
                      <a:br>
                        <a:rPr lang="ja-JP" altLang="en-US" sz="1000" b="0" i="0" u="none" strike="noStrike" dirty="0">
                          <a:solidFill>
                            <a:srgbClr val="000000"/>
                          </a:solidFill>
                          <a:effectLst/>
                          <a:latin typeface="ＭＳ 明朝"/>
                        </a:rPr>
                      </a:br>
                      <a:endParaRPr lang="ja-JP" altLang="en-US" sz="1000" b="0" i="0" u="none" strike="noStrike" dirty="0">
                        <a:solidFill>
                          <a:srgbClr val="000000"/>
                        </a:solidFill>
                        <a:effectLst/>
                        <a:latin typeface="ＭＳ 明朝"/>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981">
                <a:tc>
                  <a:txBody>
                    <a:bodyPr/>
                    <a:lstStyle/>
                    <a:p>
                      <a:pPr algn="l" fontAlgn="t"/>
                      <a:r>
                        <a:rPr lang="en-US" altLang="ja-JP" sz="1000" b="0" i="0" u="none" strike="noStrike">
                          <a:solidFill>
                            <a:srgbClr val="000000"/>
                          </a:solidFill>
                          <a:effectLst/>
                          <a:latin typeface="Century"/>
                        </a:rPr>
                        <a:t>2015</a:t>
                      </a:r>
                      <a:r>
                        <a:rPr lang="ja-JP" altLang="en-US" sz="1000" b="0" i="0" u="none" strike="noStrike">
                          <a:solidFill>
                            <a:srgbClr val="000000"/>
                          </a:solidFill>
                          <a:effectLst/>
                          <a:latin typeface="ＭＳ Ｐ明朝"/>
                        </a:rPr>
                        <a:t>年</a:t>
                      </a:r>
                      <a:r>
                        <a:rPr lang="en-US" altLang="ja-JP" sz="1000" b="0" i="0" u="none" strike="noStrike">
                          <a:solidFill>
                            <a:srgbClr val="000000"/>
                          </a:solidFill>
                          <a:effectLst/>
                          <a:latin typeface="Century"/>
                        </a:rPr>
                        <a:t>4</a:t>
                      </a:r>
                      <a:r>
                        <a:rPr lang="ja-JP" altLang="en-US" sz="1000" b="0" i="0" u="none" strike="noStrike">
                          <a:solidFill>
                            <a:srgbClr val="000000"/>
                          </a:solidFill>
                          <a:effectLst/>
                          <a:latin typeface="ＭＳ Ｐ明朝"/>
                        </a:rPr>
                        <a:t>月（予定）</a:t>
                      </a:r>
                      <a:endParaRPr lang="ja-JP" altLang="en-US" sz="1000" b="0" i="0" u="none" strike="noStrike">
                        <a:solidFill>
                          <a:srgbClr val="000000"/>
                        </a:solidFill>
                        <a:effectLst/>
                        <a:latin typeface="Century"/>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ja-JP" altLang="en-US" sz="1000" b="0" i="0" u="none" strike="noStrike">
                          <a:solidFill>
                            <a:srgbClr val="000000"/>
                          </a:solidFill>
                          <a:effectLst/>
                          <a:latin typeface="ＭＳ 明朝"/>
                        </a:rPr>
                        <a:t>住友倉庫</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ja-JP" altLang="en-US" sz="1000" b="0" i="0" u="none" strike="noStrike">
                          <a:solidFill>
                            <a:srgbClr val="000000"/>
                          </a:solidFill>
                          <a:effectLst/>
                          <a:latin typeface="ＭＳ 明朝"/>
                        </a:rPr>
                        <a:t>咲洲地区</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ja-JP" altLang="en-US" sz="1000" b="0" i="0" u="none" strike="noStrike">
                          <a:solidFill>
                            <a:srgbClr val="000000"/>
                          </a:solidFill>
                          <a:effectLst/>
                          <a:latin typeface="ＭＳ 明朝"/>
                        </a:rPr>
                        <a:t>新倉庫「（仮称）南港北倉庫」</a:t>
                      </a:r>
                      <a:r>
                        <a:rPr lang="ja-JP" altLang="en-US" sz="1000" b="0" i="0" u="none" strike="noStrike">
                          <a:solidFill>
                            <a:srgbClr val="000000"/>
                          </a:solidFill>
                          <a:effectLst/>
                          <a:latin typeface="ＭＳ Ｐ明朝"/>
                        </a:rPr>
                        <a:t>（敷地面積</a:t>
                      </a:r>
                      <a:r>
                        <a:rPr lang="en-US" altLang="ja-JP" sz="1000" b="0" i="0" u="none" strike="noStrike">
                          <a:solidFill>
                            <a:srgbClr val="000000"/>
                          </a:solidFill>
                          <a:effectLst/>
                          <a:latin typeface="ＭＳ Ｐ明朝"/>
                        </a:rPr>
                        <a:t>1</a:t>
                      </a:r>
                      <a:r>
                        <a:rPr lang="ja-JP" altLang="en-US" sz="1000" b="0" i="0" u="none" strike="noStrike">
                          <a:solidFill>
                            <a:srgbClr val="000000"/>
                          </a:solidFill>
                          <a:effectLst/>
                          <a:latin typeface="ＭＳ Ｐ明朝"/>
                        </a:rPr>
                        <a:t>万</a:t>
                      </a:r>
                      <a:r>
                        <a:rPr lang="en-US" altLang="ja-JP" sz="1000" b="0" i="0" u="none" strike="noStrike">
                          <a:solidFill>
                            <a:srgbClr val="000000"/>
                          </a:solidFill>
                          <a:effectLst/>
                          <a:latin typeface="ＭＳ Ｐ明朝"/>
                        </a:rPr>
                        <a:t>2692㎡</a:t>
                      </a:r>
                      <a:r>
                        <a:rPr lang="ja-JP" altLang="en-US" sz="1000" b="0" i="0" u="none" strike="noStrike">
                          <a:solidFill>
                            <a:srgbClr val="000000"/>
                          </a:solidFill>
                          <a:effectLst/>
                          <a:latin typeface="ＭＳ Ｐ明朝"/>
                        </a:rPr>
                        <a:t>、延床面積約</a:t>
                      </a:r>
                      <a:r>
                        <a:rPr lang="en-US" altLang="ja-JP" sz="1000" b="0" i="0" u="none" strike="noStrike">
                          <a:solidFill>
                            <a:srgbClr val="000000"/>
                          </a:solidFill>
                          <a:effectLst/>
                          <a:latin typeface="ＭＳ Ｐ明朝"/>
                        </a:rPr>
                        <a:t>3</a:t>
                      </a:r>
                      <a:r>
                        <a:rPr lang="ja-JP" altLang="en-US" sz="1000" b="0" i="0" u="none" strike="noStrike">
                          <a:solidFill>
                            <a:srgbClr val="000000"/>
                          </a:solidFill>
                          <a:effectLst/>
                          <a:latin typeface="ＭＳ Ｐ明朝"/>
                        </a:rPr>
                        <a:t>万㎡）</a:t>
                      </a:r>
                      <a:r>
                        <a:rPr lang="ja-JP" altLang="en-US" sz="1000" b="0" i="0" u="none" strike="noStrike">
                          <a:solidFill>
                            <a:srgbClr val="000000"/>
                          </a:solidFill>
                          <a:effectLst/>
                          <a:latin typeface="ＭＳ 明朝"/>
                        </a:rPr>
                        <a:t>の建設工事に３月下旬着手。</a:t>
                      </a:r>
                      <a:r>
                        <a:rPr lang="en-US" altLang="ja-JP" sz="1000" b="0" i="0" u="none" strike="noStrike">
                          <a:solidFill>
                            <a:srgbClr val="000000"/>
                          </a:solidFill>
                          <a:effectLst/>
                          <a:latin typeface="Century"/>
                        </a:rPr>
                        <a:t>15</a:t>
                      </a:r>
                      <a:r>
                        <a:rPr lang="ja-JP" altLang="en-US" sz="1000" b="0" i="0" u="none" strike="noStrike">
                          <a:solidFill>
                            <a:srgbClr val="000000"/>
                          </a:solidFill>
                          <a:effectLst/>
                          <a:latin typeface="ＭＳ 明朝"/>
                        </a:rPr>
                        <a:t>年４月末の完成を目指す。</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981">
                <a:tc>
                  <a:txBody>
                    <a:bodyPr/>
                    <a:lstStyle/>
                    <a:p>
                      <a:pPr algn="l" fontAlgn="t"/>
                      <a:r>
                        <a:rPr lang="en-US" altLang="ja-JP" sz="1000" b="0" i="0" u="none" strike="noStrike">
                          <a:solidFill>
                            <a:srgbClr val="000000"/>
                          </a:solidFill>
                          <a:effectLst/>
                          <a:latin typeface="Century"/>
                        </a:rPr>
                        <a:t>2015</a:t>
                      </a:r>
                      <a:r>
                        <a:rPr lang="ja-JP" altLang="en-US" sz="1000" b="0" i="0" u="none" strike="noStrike">
                          <a:solidFill>
                            <a:srgbClr val="000000"/>
                          </a:solidFill>
                          <a:effectLst/>
                          <a:latin typeface="ＭＳ Ｐ明朝"/>
                        </a:rPr>
                        <a:t>年</a:t>
                      </a:r>
                      <a:r>
                        <a:rPr lang="en-US" altLang="ja-JP" sz="1000" b="0" i="0" u="none" strike="noStrike">
                          <a:solidFill>
                            <a:srgbClr val="000000"/>
                          </a:solidFill>
                          <a:effectLst/>
                          <a:latin typeface="Century"/>
                        </a:rPr>
                        <a:t>4</a:t>
                      </a:r>
                      <a:r>
                        <a:rPr lang="ja-JP" altLang="en-US" sz="1000" b="0" i="0" u="none" strike="noStrike">
                          <a:solidFill>
                            <a:srgbClr val="000000"/>
                          </a:solidFill>
                          <a:effectLst/>
                          <a:latin typeface="ＭＳ Ｐ明朝"/>
                        </a:rPr>
                        <a:t>月（予定）</a:t>
                      </a:r>
                      <a:endParaRPr lang="ja-JP" altLang="en-US" sz="1000" b="0" i="0" u="none" strike="noStrike">
                        <a:solidFill>
                          <a:srgbClr val="000000"/>
                        </a:solidFill>
                        <a:effectLst/>
                        <a:latin typeface="Century"/>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ja-JP" altLang="en-US" sz="1000" b="0" i="0" u="none" strike="noStrike">
                          <a:solidFill>
                            <a:srgbClr val="000000"/>
                          </a:solidFill>
                          <a:effectLst/>
                          <a:latin typeface="ＭＳ 明朝"/>
                        </a:rPr>
                        <a:t>上組</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ja-JP" altLang="en-US" sz="1000" b="0" i="0" u="none" strike="noStrike" dirty="0">
                          <a:solidFill>
                            <a:srgbClr val="000000"/>
                          </a:solidFill>
                          <a:effectLst/>
                          <a:latin typeface="ＭＳ 明朝"/>
                        </a:rPr>
                        <a:t>夢洲地区</a:t>
                      </a:r>
                      <a:br>
                        <a:rPr lang="ja-JP" altLang="en-US" sz="1000" b="0" i="0" u="none" strike="noStrike" dirty="0">
                          <a:solidFill>
                            <a:srgbClr val="000000"/>
                          </a:solidFill>
                          <a:effectLst/>
                          <a:latin typeface="ＭＳ 明朝"/>
                        </a:rPr>
                      </a:br>
                      <a:r>
                        <a:rPr lang="ja-JP" altLang="en-US" sz="1000" b="0" i="0" u="none" strike="noStrike" dirty="0">
                          <a:solidFill>
                            <a:srgbClr val="000000"/>
                          </a:solidFill>
                          <a:effectLst/>
                          <a:latin typeface="ＭＳ 明朝"/>
                        </a:rPr>
                        <a:t>（先行開発地区）</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ja-JP" altLang="en-US" sz="1000" b="0" i="0" u="none" strike="noStrike" dirty="0">
                          <a:solidFill>
                            <a:srgbClr val="000000"/>
                          </a:solidFill>
                          <a:effectLst/>
                          <a:latin typeface="ＭＳ 明朝"/>
                        </a:rPr>
                        <a:t>高機能物流倉庫を運営し、太陽光パネル等を取扱う。</a:t>
                      </a:r>
                      <a:br>
                        <a:rPr lang="ja-JP" altLang="en-US" sz="1000" b="0" i="0" u="none" strike="noStrike" dirty="0">
                          <a:solidFill>
                            <a:srgbClr val="000000"/>
                          </a:solidFill>
                          <a:effectLst/>
                          <a:latin typeface="ＭＳ 明朝"/>
                        </a:rPr>
                      </a:br>
                      <a:r>
                        <a:rPr lang="ja-JP" altLang="en-US" sz="1000" b="0" i="0" u="none" strike="noStrike" dirty="0">
                          <a:solidFill>
                            <a:srgbClr val="000000"/>
                          </a:solidFill>
                          <a:effectLst/>
                          <a:latin typeface="ＭＳ 明朝"/>
                        </a:rPr>
                        <a:t>（敷地面積</a:t>
                      </a:r>
                      <a:r>
                        <a:rPr lang="en-US" altLang="ja-JP" sz="1000" b="0" i="0" u="none" strike="noStrike" dirty="0">
                          <a:solidFill>
                            <a:srgbClr val="000000"/>
                          </a:solidFill>
                          <a:effectLst/>
                          <a:latin typeface="Century"/>
                        </a:rPr>
                        <a:t>4</a:t>
                      </a:r>
                      <a:r>
                        <a:rPr lang="ja-JP" altLang="en-US" sz="1000" b="0" i="0" u="none" strike="noStrike" dirty="0">
                          <a:solidFill>
                            <a:srgbClr val="000000"/>
                          </a:solidFill>
                          <a:effectLst/>
                          <a:latin typeface="ＭＳ 明朝"/>
                        </a:rPr>
                        <a:t>万</a:t>
                      </a:r>
                      <a:r>
                        <a:rPr lang="en-US" altLang="ja-JP" sz="1000" b="0" i="0" u="none" strike="noStrike" dirty="0">
                          <a:solidFill>
                            <a:srgbClr val="000000"/>
                          </a:solidFill>
                          <a:effectLst/>
                          <a:latin typeface="Century"/>
                        </a:rPr>
                        <a:t>541</a:t>
                      </a:r>
                      <a:r>
                        <a:rPr lang="ja-JP" altLang="en-US" sz="1000" b="0" i="0" u="none" strike="noStrike" dirty="0">
                          <a:solidFill>
                            <a:srgbClr val="000000"/>
                          </a:solidFill>
                          <a:effectLst/>
                          <a:latin typeface="ＭＳ 明朝"/>
                        </a:rPr>
                        <a:t>㎡）</a:t>
                      </a:r>
                      <a:r>
                        <a:rPr lang="en-US" altLang="ja-JP" sz="1000" b="0" i="0" u="none" strike="noStrike" dirty="0">
                          <a:solidFill>
                            <a:srgbClr val="000000"/>
                          </a:solidFill>
                          <a:effectLst/>
                          <a:latin typeface="ＭＳ 明朝"/>
                        </a:rPr>
                        <a:t>※</a:t>
                      </a:r>
                      <a:r>
                        <a:rPr lang="ja-JP" altLang="en-US" sz="1000" b="0" i="0" u="none" strike="noStrike" dirty="0">
                          <a:solidFill>
                            <a:srgbClr val="000000"/>
                          </a:solidFill>
                          <a:effectLst/>
                          <a:latin typeface="ＭＳ 明朝"/>
                        </a:rPr>
                        <a:t>特区制度対象</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981">
                <a:tc>
                  <a:txBody>
                    <a:bodyPr/>
                    <a:lstStyle/>
                    <a:p>
                      <a:pPr algn="l" fontAlgn="t"/>
                      <a:r>
                        <a:rPr lang="en-US" altLang="ja-JP" sz="1000" b="0" i="0" u="none" strike="noStrike">
                          <a:solidFill>
                            <a:srgbClr val="000000"/>
                          </a:solidFill>
                          <a:effectLst/>
                          <a:latin typeface="Century"/>
                        </a:rPr>
                        <a:t>2016</a:t>
                      </a:r>
                      <a:r>
                        <a:rPr lang="ja-JP" altLang="en-US" sz="1000" b="0" i="0" u="none" strike="noStrike">
                          <a:solidFill>
                            <a:srgbClr val="000000"/>
                          </a:solidFill>
                          <a:effectLst/>
                          <a:latin typeface="ＭＳ Ｐ明朝"/>
                        </a:rPr>
                        <a:t>年</a:t>
                      </a:r>
                      <a:r>
                        <a:rPr lang="en-US" altLang="ja-JP" sz="1000" b="0" i="0" u="none" strike="noStrike">
                          <a:solidFill>
                            <a:srgbClr val="000000"/>
                          </a:solidFill>
                          <a:effectLst/>
                          <a:latin typeface="Century"/>
                        </a:rPr>
                        <a:t>7</a:t>
                      </a:r>
                      <a:r>
                        <a:rPr lang="ja-JP" altLang="en-US" sz="1000" b="0" i="0" u="none" strike="noStrike">
                          <a:solidFill>
                            <a:srgbClr val="000000"/>
                          </a:solidFill>
                          <a:effectLst/>
                          <a:latin typeface="ＭＳ Ｐ明朝"/>
                        </a:rPr>
                        <a:t>月（予定）</a:t>
                      </a:r>
                      <a:endParaRPr lang="ja-JP" altLang="en-US" sz="1000" b="0" i="0" u="none" strike="noStrike">
                        <a:solidFill>
                          <a:srgbClr val="000000"/>
                        </a:solidFill>
                        <a:effectLst/>
                        <a:latin typeface="Century"/>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ja-JP" altLang="en-US" sz="1000" b="0" i="0" u="none" strike="noStrike" dirty="0">
                          <a:solidFill>
                            <a:srgbClr val="000000"/>
                          </a:solidFill>
                          <a:effectLst/>
                          <a:latin typeface="ＭＳ 明朝"/>
                        </a:rPr>
                        <a:t>山九</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ja-JP" altLang="en-US" sz="1000" b="0" i="0" u="none" strike="noStrike" dirty="0">
                          <a:solidFill>
                            <a:srgbClr val="000000"/>
                          </a:solidFill>
                          <a:effectLst/>
                          <a:latin typeface="ＭＳ 明朝"/>
                        </a:rPr>
                        <a:t>夢洲地区</a:t>
                      </a:r>
                      <a:br>
                        <a:rPr lang="ja-JP" altLang="en-US" sz="1000" b="0" i="0" u="none" strike="noStrike" dirty="0">
                          <a:solidFill>
                            <a:srgbClr val="000000"/>
                          </a:solidFill>
                          <a:effectLst/>
                          <a:latin typeface="ＭＳ 明朝"/>
                        </a:rPr>
                      </a:br>
                      <a:r>
                        <a:rPr lang="ja-JP" altLang="en-US" sz="1000" b="0" i="0" u="none" strike="noStrike" dirty="0">
                          <a:solidFill>
                            <a:srgbClr val="000000"/>
                          </a:solidFill>
                          <a:effectLst/>
                          <a:latin typeface="ＭＳ 明朝"/>
                        </a:rPr>
                        <a:t>（先行開発地区）</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ja-JP" altLang="en-US" sz="1000" b="0" i="0" u="none" strike="noStrike" dirty="0">
                          <a:solidFill>
                            <a:srgbClr val="000000"/>
                          </a:solidFill>
                          <a:effectLst/>
                          <a:latin typeface="ＭＳ 明朝"/>
                        </a:rPr>
                        <a:t>高機能物流倉庫を運営し、高度な医療の提供に資する医療機器等を取扱う。（敷地面積</a:t>
                      </a:r>
                      <a:r>
                        <a:rPr lang="en-US" altLang="ja-JP" sz="1000" b="0" i="0" u="none" strike="noStrike" dirty="0">
                          <a:solidFill>
                            <a:srgbClr val="000000"/>
                          </a:solidFill>
                          <a:effectLst/>
                          <a:latin typeface="Century"/>
                        </a:rPr>
                        <a:t>4</a:t>
                      </a:r>
                      <a:r>
                        <a:rPr lang="ja-JP" altLang="en-US" sz="1000" b="0" i="0" u="none" strike="noStrike" dirty="0">
                          <a:solidFill>
                            <a:srgbClr val="000000"/>
                          </a:solidFill>
                          <a:effectLst/>
                          <a:latin typeface="ＭＳ 明朝"/>
                        </a:rPr>
                        <a:t>万</a:t>
                      </a:r>
                      <a:r>
                        <a:rPr lang="en-US" altLang="ja-JP" sz="1000" b="0" i="0" u="none" strike="noStrike" dirty="0">
                          <a:solidFill>
                            <a:srgbClr val="000000"/>
                          </a:solidFill>
                          <a:effectLst/>
                          <a:latin typeface="Century"/>
                        </a:rPr>
                        <a:t>2936</a:t>
                      </a:r>
                      <a:r>
                        <a:rPr lang="ja-JP" altLang="en-US" sz="1000" b="0" i="0" u="none" strike="noStrike" dirty="0">
                          <a:solidFill>
                            <a:srgbClr val="000000"/>
                          </a:solidFill>
                          <a:effectLst/>
                          <a:latin typeface="ＭＳ 明朝"/>
                        </a:rPr>
                        <a:t>㎡）</a:t>
                      </a:r>
                      <a:r>
                        <a:rPr lang="en-US" altLang="ja-JP" sz="1000" b="0" i="0" u="none" strike="noStrike" dirty="0">
                          <a:solidFill>
                            <a:srgbClr val="000000"/>
                          </a:solidFill>
                          <a:effectLst/>
                          <a:latin typeface="ＭＳ 明朝"/>
                        </a:rPr>
                        <a:t>※</a:t>
                      </a:r>
                      <a:r>
                        <a:rPr lang="ja-JP" altLang="en-US" sz="1000" b="0" i="0" u="none" strike="noStrike" dirty="0">
                          <a:solidFill>
                            <a:srgbClr val="000000"/>
                          </a:solidFill>
                          <a:effectLst/>
                          <a:latin typeface="ＭＳ 明朝"/>
                        </a:rPr>
                        <a:t>特区制度対象</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414945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二等辺三角形 6"/>
          <p:cNvSpPr/>
          <p:nvPr/>
        </p:nvSpPr>
        <p:spPr>
          <a:xfrm rot="10800000">
            <a:off x="3209139" y="4709646"/>
            <a:ext cx="2730178" cy="325610"/>
          </a:xfrm>
          <a:prstGeom prst="triangl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8" name="テキスト ボックス 1"/>
          <p:cNvSpPr txBox="1"/>
          <p:nvPr/>
        </p:nvSpPr>
        <p:spPr>
          <a:xfrm>
            <a:off x="263372" y="404664"/>
            <a:ext cx="8621713" cy="4093428"/>
          </a:xfrm>
          <a:prstGeom prst="rect">
            <a:avLst/>
          </a:prstGeom>
          <a:noFill/>
          <a:ln>
            <a:solidFill>
              <a:schemeClr val="accent1">
                <a:shade val="50000"/>
              </a:schemeClr>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261938" indent="-261938">
              <a:lnSpc>
                <a:spcPts val="2600"/>
              </a:lnSpc>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うめきた</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期区域については、「みどり」を軸とした質の高いまちづくりの実現をめざし、まちづくりの方針を作成するとともに、新駅設置等の基盤整備の取組みを進めていく。</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261938" indent="-261938">
              <a:lnSpc>
                <a:spcPts val="2600"/>
              </a:lnSpc>
            </a:pP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261938" indent="-261938">
              <a:lnSpc>
                <a:spcPts val="2600"/>
              </a:lnSpc>
            </a:pP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　また、関連法案が整備されることを前提として、内外からの多くの集客や高い経済波及効果が期待できるＩＲ（統合型リゾート）について、夢洲を軸としたベイエリア（大阪臨海部）などへの立地に向けた取組みを進めていく。</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261938" indent="-261938">
              <a:lnSpc>
                <a:spcPts val="2600"/>
              </a:lnSpc>
            </a:pP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marL="261938" indent="-261938">
              <a:lnSpc>
                <a:spcPts val="2600"/>
              </a:lnSpc>
            </a:pP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OSAKA</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ブランドの核となる大阪都心部が、大阪都市圏全体の成長をけん引</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していく</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ためには、ポテンシャルの高い企業集積や活発な民間投資を活かしつつ、特区制度の活用や「グランドデザイン・大阪」の推進等により、さらに都市機能を高度化していくことが必要。</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328326" y="5190841"/>
            <a:ext cx="8491803" cy="1107996"/>
          </a:xfrm>
          <a:prstGeom prst="rect">
            <a:avLst/>
          </a:prstGeom>
          <a:solidFill>
            <a:schemeClr val="accent2">
              <a:lumMod val="60000"/>
              <a:lumOff val="40000"/>
            </a:schemeClr>
          </a:solidFill>
          <a:ln w="19050" cap="flat" cmpd="sng" algn="ctr">
            <a:solidFill>
              <a:sysClr val="windowText" lastClr="000000"/>
            </a:solidFill>
            <a:prstDash val="solid"/>
          </a:ln>
          <a:effectLst/>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fontAlgn="auto">
              <a:spcBef>
                <a:spcPts val="0"/>
              </a:spcBef>
              <a:spcAft>
                <a:spcPts val="0"/>
              </a:spcAft>
              <a:defRPr/>
            </a:pPr>
            <a:r>
              <a:rPr kumimoji="0" lang="ja-JP" altLang="en-US" sz="2200" kern="100" dirty="0">
                <a:latin typeface="Meiryo UI" panose="020B0604030504040204" pitchFamily="50" charset="-128"/>
                <a:ea typeface="Meiryo UI" panose="020B0604030504040204" pitchFamily="50" charset="-128"/>
                <a:cs typeface="Meiryo UI" panose="020B0604030504040204" pitchFamily="50" charset="-128"/>
              </a:rPr>
              <a:t>国家戦略特区</a:t>
            </a:r>
            <a:r>
              <a:rPr kumimoji="0" lang="ja-JP" altLang="en-US" sz="2200" kern="100" dirty="0" smtClean="0">
                <a:latin typeface="Meiryo UI" panose="020B0604030504040204" pitchFamily="50" charset="-128"/>
                <a:ea typeface="Meiryo UI" panose="020B0604030504040204" pitchFamily="50" charset="-128"/>
                <a:cs typeface="Meiryo UI" panose="020B0604030504040204" pitchFamily="50" charset="-128"/>
              </a:rPr>
              <a:t>・国際戦略総合</a:t>
            </a:r>
            <a:r>
              <a:rPr kumimoji="0" lang="ja-JP" altLang="en-US" sz="2200" kern="100" dirty="0">
                <a:latin typeface="Meiryo UI" panose="020B0604030504040204" pitchFamily="50" charset="-128"/>
                <a:ea typeface="Meiryo UI" panose="020B0604030504040204" pitchFamily="50" charset="-128"/>
                <a:cs typeface="Meiryo UI" panose="020B0604030504040204" pitchFamily="50" charset="-128"/>
              </a:rPr>
              <a:t>特区の指定や活発な民間投資</a:t>
            </a:r>
            <a:r>
              <a:rPr kumimoji="0" lang="ja-JP" altLang="en-US" sz="2200" kern="100" dirty="0" smtClean="0">
                <a:latin typeface="Meiryo UI" panose="020B0604030504040204" pitchFamily="50" charset="-128"/>
                <a:ea typeface="Meiryo UI" panose="020B0604030504040204" pitchFamily="50" charset="-128"/>
                <a:cs typeface="Meiryo UI" panose="020B0604030504040204" pitchFamily="50" charset="-128"/>
              </a:rPr>
              <a:t>を踏まえ、</a:t>
            </a:r>
            <a:endParaRPr kumimoji="0" lang="en-US" altLang="ja-JP" sz="2200" kern="100" dirty="0" smtClean="0">
              <a:latin typeface="Meiryo UI" panose="020B0604030504040204" pitchFamily="50" charset="-128"/>
              <a:ea typeface="Meiryo UI" panose="020B0604030504040204" pitchFamily="50" charset="-128"/>
              <a:cs typeface="Meiryo UI" panose="020B0604030504040204" pitchFamily="50" charset="-128"/>
            </a:endParaRPr>
          </a:p>
          <a:p>
            <a:pPr algn="ctr" fontAlgn="auto">
              <a:spcBef>
                <a:spcPts val="0"/>
              </a:spcBef>
              <a:spcAft>
                <a:spcPts val="0"/>
              </a:spcAft>
              <a:defRPr/>
            </a:pPr>
            <a:r>
              <a:rPr kumimoji="0" lang="ja-JP" altLang="en-US" sz="2200" kern="100" dirty="0" smtClean="0">
                <a:latin typeface="Meiryo UI" panose="020B0604030504040204" pitchFamily="50" charset="-128"/>
                <a:ea typeface="Meiryo UI" panose="020B0604030504040204" pitchFamily="50" charset="-128"/>
                <a:cs typeface="Meiryo UI" panose="020B0604030504040204" pitchFamily="50" charset="-128"/>
              </a:rPr>
              <a:t>「うめきた</a:t>
            </a:r>
            <a:r>
              <a:rPr kumimoji="0" lang="en-US" altLang="ja-JP" sz="2200" kern="100" dirty="0" smtClean="0">
                <a:latin typeface="Meiryo UI" panose="020B0604030504040204" pitchFamily="50" charset="-128"/>
                <a:ea typeface="Meiryo UI" panose="020B0604030504040204" pitchFamily="50" charset="-128"/>
                <a:cs typeface="Meiryo UI" panose="020B0604030504040204" pitchFamily="50" charset="-128"/>
              </a:rPr>
              <a:t>2</a:t>
            </a:r>
            <a:r>
              <a:rPr kumimoji="0" lang="ja-JP" altLang="en-US" sz="2200" kern="100" dirty="0" smtClean="0">
                <a:latin typeface="Meiryo UI" panose="020B0604030504040204" pitchFamily="50" charset="-128"/>
                <a:ea typeface="Meiryo UI" panose="020B0604030504040204" pitchFamily="50" charset="-128"/>
                <a:cs typeface="Meiryo UI" panose="020B0604030504040204" pitchFamily="50" charset="-128"/>
              </a:rPr>
              <a:t>期区域」のまちづくりやベイエリアの立地促進等に取組み、</a:t>
            </a:r>
            <a:endParaRPr kumimoji="0" lang="en-US" altLang="ja-JP" sz="2200" kern="100" dirty="0">
              <a:latin typeface="Meiryo UI" panose="020B0604030504040204" pitchFamily="50" charset="-128"/>
              <a:ea typeface="Meiryo UI" panose="020B0604030504040204" pitchFamily="50" charset="-128"/>
              <a:cs typeface="Meiryo UI" panose="020B0604030504040204" pitchFamily="50" charset="-128"/>
            </a:endParaRPr>
          </a:p>
          <a:p>
            <a:pPr algn="ctr" fontAlgn="auto">
              <a:spcBef>
                <a:spcPts val="0"/>
              </a:spcBef>
              <a:spcAft>
                <a:spcPts val="0"/>
              </a:spcAft>
              <a:defRPr/>
            </a:pPr>
            <a:r>
              <a:rPr kumimoji="0" lang="ja-JP" altLang="en-US" sz="2200" kern="100" dirty="0" smtClean="0">
                <a:latin typeface="Meiryo UI" panose="020B0604030504040204" pitchFamily="50" charset="-128"/>
                <a:ea typeface="Meiryo UI" panose="020B0604030504040204" pitchFamily="50" charset="-128"/>
                <a:cs typeface="Meiryo UI" panose="020B0604030504040204" pitchFamily="50" charset="-128"/>
              </a:rPr>
              <a:t>大阪都心部を大阪の</a:t>
            </a:r>
            <a:r>
              <a:rPr kumimoji="0" lang="ja-JP" altLang="en-US" sz="2200" kern="100" dirty="0">
                <a:latin typeface="Meiryo UI" panose="020B0604030504040204" pitchFamily="50" charset="-128"/>
                <a:ea typeface="Meiryo UI" panose="020B0604030504040204" pitchFamily="50" charset="-128"/>
                <a:cs typeface="Meiryo UI" panose="020B0604030504040204" pitchFamily="50" charset="-128"/>
              </a:rPr>
              <a:t>成長をけん引する中核拠点に</a:t>
            </a:r>
          </a:p>
        </p:txBody>
      </p:sp>
      <p:sp>
        <p:nvSpPr>
          <p:cNvPr id="13" name="テキスト ボックス 12"/>
          <p:cNvSpPr txBox="1"/>
          <p:nvPr/>
        </p:nvSpPr>
        <p:spPr>
          <a:xfrm>
            <a:off x="8803486" y="6608385"/>
            <a:ext cx="37702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37</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0203896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323528" y="3501008"/>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1187624" y="2910135"/>
            <a:ext cx="4284476" cy="461665"/>
          </a:xfrm>
          <a:prstGeom prst="rect">
            <a:avLst/>
          </a:prstGeom>
          <a:noFill/>
        </p:spPr>
        <p:txBody>
          <a:bodyPr wrap="square" rtlCol="0">
            <a:spAutoFit/>
          </a:bodyPr>
          <a:lstStyle/>
          <a:p>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第</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３</a:t>
            </a:r>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章　</a:t>
            </a:r>
            <a:endParaRPr kumimoji="1"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1961710" y="2895326"/>
            <a:ext cx="6210690" cy="461665"/>
          </a:xfrm>
          <a:prstGeom prst="rect">
            <a:avLst/>
          </a:prstGeom>
          <a:noFill/>
        </p:spPr>
        <p:txBody>
          <a:bodyPr wrap="square" rtlCol="0" anchor="ctr">
            <a:spAutoFit/>
          </a:bodyPr>
          <a:lstStyle/>
          <a:p>
            <a:pPr algn="ctr"/>
            <a:r>
              <a:rPr lang="ja-JP" altLang="en-US" sz="2400" dirty="0">
                <a:latin typeface="Meiryo UI" panose="020B0604030504040204" pitchFamily="50" charset="-128"/>
                <a:ea typeface="Meiryo UI" panose="020B0604030504040204" pitchFamily="50" charset="-128"/>
                <a:cs typeface="Meiryo UI" panose="020B0604030504040204" pitchFamily="50" charset="-128"/>
              </a:rPr>
              <a:t>これまで</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の取組と成果</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5070357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8803486" y="6608385"/>
            <a:ext cx="37702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38</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3266287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4276529663"/>
              </p:ext>
            </p:extLst>
          </p:nvPr>
        </p:nvGraphicFramePr>
        <p:xfrm>
          <a:off x="379223" y="1217589"/>
          <a:ext cx="8385553" cy="4812249"/>
        </p:xfrm>
        <a:graphic>
          <a:graphicData uri="http://schemas.openxmlformats.org/drawingml/2006/table">
            <a:tbl>
              <a:tblPr firstRow="1" bandRow="1">
                <a:tableStyleId>{5940675A-B579-460E-94D1-54222C63F5DA}</a:tableStyleId>
              </a:tblPr>
              <a:tblGrid>
                <a:gridCol w="210912"/>
                <a:gridCol w="1827618"/>
                <a:gridCol w="1094795"/>
                <a:gridCol w="1104270"/>
                <a:gridCol w="1104270"/>
                <a:gridCol w="1104270"/>
                <a:gridCol w="1939418"/>
              </a:tblGrid>
              <a:tr h="439259">
                <a:tc gridSpan="2">
                  <a:txBody>
                    <a:bodyPr/>
                    <a:lstStyle/>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指　　標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c hMerge="1">
                  <a:txBody>
                    <a:bodyPr/>
                    <a:lstStyle/>
                    <a:p>
                      <a:endParaRPr kumimoji="1" lang="ja-JP" altLang="en-US"/>
                    </a:p>
                  </a:txBody>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anchor="ctr">
                    <a:solidFill>
                      <a:schemeClr val="accent6">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anchor="ctr">
                    <a:solidFill>
                      <a:schemeClr val="accent6">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c>
                  <a:txBody>
                    <a:bodyPr/>
                    <a:lstStyle/>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　　典</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r>
              <a:tr h="530075">
                <a:tc grid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延べ宿泊数（大阪府）</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B w="12700" cmpd="sng">
                      <a:noFill/>
                    </a:lnB>
                  </a:tcPr>
                </a:tc>
                <a:tc hMerge="1">
                  <a:txBody>
                    <a:bodyPr/>
                    <a:lstStyle/>
                    <a:p>
                      <a:endParaRPr kumimoji="1" lang="ja-JP" altLang="en-US"/>
                    </a:p>
                  </a:txBody>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1,962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2,176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2,334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2,388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l">
                        <a:tabLst>
                          <a:tab pos="92075"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観光庁「宿泊旅行統計調査」</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615795">
                <a:tc rowSpan="2">
                  <a:txBody>
                    <a:bodyPr/>
                    <a:lstStyle/>
                    <a:p>
                      <a:pPr algn="l"/>
                      <a:endParaRPr kumimoji="1" lang="ja-JP" altLang="en-US" sz="1200" dirty="0">
                        <a:solidFill>
                          <a:schemeClr val="tx1"/>
                        </a:solidFill>
                        <a:latin typeface="HGPｺﾞｼｯｸE" pitchFamily="50" charset="-128"/>
                        <a:ea typeface="HGPｺﾞｼｯｸE"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うち外国人延べ宿泊者数</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331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431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観光庁「宿泊旅行統計調査」</a:t>
                      </a:r>
                    </a:p>
                  </a:txBody>
                  <a:tcPr anchor="ctr"/>
                </a:tc>
              </a:tr>
              <a:tr h="651603">
                <a:tc vMerge="1">
                  <a:txBody>
                    <a:bodyPr/>
                    <a:lstStyle/>
                    <a:p>
                      <a:endParaRPr kumimoji="1" lang="ja-JP" altLang="en-US" sz="1200" dirty="0">
                        <a:latin typeface="HGPｺﾞｼｯｸE" pitchFamily="50" charset="-128"/>
                        <a:ea typeface="HGPｺﾞｼｯｸE" pitchFamily="50" charset="-128"/>
                      </a:endParaRPr>
                    </a:p>
                  </a:txBody>
                  <a:tcPr/>
                </a:tc>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うち日本人延べ宿泊者数</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1,631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1,940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1,957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観光庁「宿泊旅行統計調査」</a:t>
                      </a:r>
                    </a:p>
                    <a:p>
                      <a:pPr marL="182563" indent="-182563" algn="l">
                        <a:tabLst>
                          <a:tab pos="92075"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より推計</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748826">
                <a:tc grid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大阪府外国人訪問率</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tcPr>
                </a:tc>
                <a:tc hMerge="1">
                  <a:txBody>
                    <a:bodyPr/>
                    <a:lstStyle/>
                    <a:p>
                      <a:endParaRPr kumimoji="1" lang="ja-JP" altLang="en-US"/>
                    </a:p>
                  </a:txBody>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tc>
                <a:tc>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l">
                        <a:tabLst/>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年：日本政府観光局</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「訪日外客訪問地調」</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l">
                        <a:tabLst/>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以降：観光庁</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「訪日外国人の消費動向」</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573483">
                <a:tc grid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関空外国人旅客数</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a:p>
                  </a:txBody>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347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382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496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新関西国際空港会社発表</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1235267">
                <a:tc grid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イベント集客数　</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OSAKA</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光のルネサンス</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御堂筋イルミネーション</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大阪マラソン</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a:p>
                  </a:txBody>
                  <a:tcPr/>
                </a:tc>
                <a:tc>
                  <a:txBody>
                    <a:bodyPr/>
                    <a:lstStyle/>
                    <a:p>
                      <a:pPr marL="182563" indent="-182563" algn="ctr">
                        <a:tabLst>
                          <a:tab pos="92075" algn="l"/>
                        </a:tabLst>
                      </a:pP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182563" marR="0" lvl="0" indent="-182563" algn="ctr" defTabSz="914400" rtl="0" eaLnBrk="1" fontAlgn="auto" latinLnBrk="0" hangingPunct="1">
                        <a:lnSpc>
                          <a:spcPct val="100000"/>
                        </a:lnSpc>
                        <a:spcBef>
                          <a:spcPts val="0"/>
                        </a:spcBef>
                        <a:spcAft>
                          <a:spcPts val="0"/>
                        </a:spcAft>
                        <a:buClrTx/>
                        <a:buSzTx/>
                        <a:buFontTx/>
                        <a:buNone/>
                        <a:tabLst>
                          <a:tab pos="92075" algn="l"/>
                        </a:tabLst>
                        <a:defRPr/>
                      </a:pP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2563" marR="0" lvl="0" indent="-182563" algn="ctr" defTabSz="914400" rtl="0" eaLnBrk="1" fontAlgn="auto" latinLnBrk="0" hangingPunct="1">
                        <a:lnSpc>
                          <a:spcPct val="100000"/>
                        </a:lnSpc>
                        <a:spcBef>
                          <a:spcPts val="0"/>
                        </a:spcBef>
                        <a:spcAft>
                          <a:spcPts val="0"/>
                        </a:spcAft>
                        <a:buClrTx/>
                        <a:buSzTx/>
                        <a:buFontTx/>
                        <a:buNone/>
                        <a:tabLst>
                          <a:tab pos="92075" algn="l"/>
                        </a:tabLst>
                        <a:defRPr/>
                      </a:pP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2563" marR="0" lvl="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329</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2563" marR="0" lvl="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188</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2563" marR="0" lvl="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111</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182563" marR="0" lvl="0" indent="-182563" algn="ctr" defTabSz="914400" rtl="0" eaLnBrk="1" fontAlgn="auto" latinLnBrk="0" hangingPunct="1">
                        <a:lnSpc>
                          <a:spcPct val="100000"/>
                        </a:lnSpc>
                        <a:spcBef>
                          <a:spcPts val="0"/>
                        </a:spcBef>
                        <a:spcAft>
                          <a:spcPts val="0"/>
                        </a:spcAft>
                        <a:buClrTx/>
                        <a:buSzTx/>
                        <a:buFontTx/>
                        <a:buNone/>
                        <a:tabLst>
                          <a:tab pos="92075" algn="l"/>
                        </a:tabLst>
                        <a:defRPr/>
                      </a:pP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2563" marR="0" lvl="0" indent="-182563" algn="ctr" defTabSz="914400" rtl="0" eaLnBrk="1" fontAlgn="auto" latinLnBrk="0" hangingPunct="1">
                        <a:lnSpc>
                          <a:spcPct val="100000"/>
                        </a:lnSpc>
                        <a:spcBef>
                          <a:spcPts val="0"/>
                        </a:spcBef>
                        <a:spcAft>
                          <a:spcPts val="0"/>
                        </a:spcAft>
                        <a:buClrTx/>
                        <a:buSzTx/>
                        <a:buFontTx/>
                        <a:buNone/>
                        <a:tabLst>
                          <a:tab pos="92075" algn="l"/>
                        </a:tabLst>
                        <a:defRPr/>
                      </a:pP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2563" marR="0" lvl="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301</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2563" marR="0" lvl="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147</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2563" marR="0" lvl="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131</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182563" indent="-182563" algn="ctr">
                        <a:tabLst>
                          <a:tab pos="92075" algn="l"/>
                        </a:tabLst>
                      </a:pP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182563" indent="-182563" algn="l">
                        <a:tabLst>
                          <a:tab pos="92075"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主催者発表</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l">
                        <a:tabLst>
                          <a:tab pos="92075" algn="l"/>
                        </a:tabLst>
                      </a:pP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lang="ja-JP"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年度より、民間団体と連携し、</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l">
                        <a:tabLst>
                          <a:tab pos="92075" algn="l"/>
                        </a:tabLst>
                      </a:pPr>
                      <a:r>
                        <a:rPr lang="ja-JP"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新たに光のルネサンスを含む「大</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l">
                        <a:tabLst>
                          <a:tab pos="92075" algn="l"/>
                        </a:tabLst>
                      </a:pPr>
                      <a:r>
                        <a:rPr lang="ja-JP"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阪・光の饗宴」として実施</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l">
                        <a:tabLst>
                          <a:tab pos="92075" algn="l"/>
                        </a:tabLst>
                      </a:pPr>
                      <a:r>
                        <a:rPr lang="ja-JP"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（来場</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者</a:t>
                      </a:r>
                      <a:r>
                        <a:rPr lang="ja-JP"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数：</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517</a:t>
                      </a:r>
                      <a:r>
                        <a:rPr lang="ja-JP"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p>
                  </a:txBody>
                  <a:tcPr anchor="ctr"/>
                </a:tc>
              </a:tr>
            </a:tbl>
          </a:graphicData>
        </a:graphic>
      </p:graphicFrame>
      <p:sp>
        <p:nvSpPr>
          <p:cNvPr id="10" name="正方形/長方形 4"/>
          <p:cNvSpPr>
            <a:spLocks noChangeArrowheads="1"/>
          </p:cNvSpPr>
          <p:nvPr/>
        </p:nvSpPr>
        <p:spPr bwMode="auto">
          <a:xfrm>
            <a:off x="251520" y="6279123"/>
            <a:ext cx="85689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eaLnBrk="1" hangingPunct="1"/>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　うち日本人宿泊者数は、延べ宿泊者数から外国人宿泊者数を引いて算出。</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4"/>
          <p:cNvSpPr>
            <a:spLocks noChangeArrowheads="1"/>
          </p:cNvSpPr>
          <p:nvPr/>
        </p:nvSpPr>
        <p:spPr bwMode="auto">
          <a:xfrm>
            <a:off x="251520" y="6495147"/>
            <a:ext cx="85689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eaLnBrk="1" hangingPunct="1"/>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　</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OSAKA</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光のルネサンスと御堂筋イルミネーションは、</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H24</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年より来場者が減少しているが、各エリアプログラムへの来場者が分散したことによるもの。</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 name="直線コネクタ 6"/>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251520" y="148570"/>
            <a:ext cx="7848872" cy="400110"/>
          </a:xfrm>
          <a:prstGeom prst="rect">
            <a:avLst/>
          </a:prstGeom>
          <a:noFill/>
        </p:spPr>
        <p:txBody>
          <a:bodyPr wrap="square" rtlCol="0">
            <a:spAutoFit/>
          </a:bodyPr>
          <a:lstStyle/>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これまでの取組と成果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　 ～内外</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の集客力向上～</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251520" y="789585"/>
            <a:ext cx="1800200" cy="369332"/>
          </a:xfrm>
          <a:prstGeom prst="rect">
            <a:avLst/>
          </a:prstGeom>
          <a:noFill/>
        </p:spPr>
        <p:txBody>
          <a:bodyPr wrap="square" rtlCol="0" anchor="ctr">
            <a:spAutoFit/>
          </a:bodyPr>
          <a:lstStyle/>
          <a:p>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指標の動き</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4"/>
          <p:cNvSpPr>
            <a:spLocks noChangeArrowheads="1"/>
          </p:cNvSpPr>
          <p:nvPr/>
        </p:nvSpPr>
        <p:spPr bwMode="auto">
          <a:xfrm>
            <a:off x="251520" y="6063099"/>
            <a:ext cx="85689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eaLnBrk="1" hangingPunct="1"/>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　</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2010</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H22</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）年の宿泊者数は、従業員数</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9</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人以下の施設は調査対象外。</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4357016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07504" y="100018"/>
            <a:ext cx="8928992" cy="6563335"/>
          </a:xfrm>
          <a:prstGeom prst="rect">
            <a:avLst/>
          </a:prstGeom>
          <a:noFill/>
        </p:spPr>
        <p:txBody>
          <a:bodyPr wrap="square" rtlCol="0">
            <a:spAutoFit/>
          </a:bodyPr>
          <a:lstStyle/>
          <a:p>
            <a:pPr lvl="0"/>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これまでの取組成果</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延べ宿泊者数は、増加傾向。</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H25</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の外国人宿泊者数は、非常に高い伸びを示したが、</a:t>
            </a:r>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日本人</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延べ</a:t>
            </a:r>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宿泊者数</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は微減。</a:t>
            </a: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外国人</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の大阪府訪問率は、減少傾向が続いていたが、</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H25</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は持ち直し。</a:t>
            </a: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関空</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の外国人旅客数は、</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LCC</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の就航拡大や東南アジア向けのビザ緩和等を背景に、前年度比</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30%</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増と大きく伸び、開港以来過去最高となっている。</a:t>
            </a:r>
          </a:p>
          <a:p>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50" dirty="0" smtClean="0">
                <a:latin typeface="Meiryo UI" panose="020B0604030504040204" pitchFamily="50" charset="-128"/>
                <a:ea typeface="Meiryo UI" panose="020B0604030504040204" pitchFamily="50" charset="-128"/>
                <a:cs typeface="Meiryo UI" panose="020B0604030504040204" pitchFamily="50" charset="-128"/>
              </a:rPr>
              <a:t>（１）世界的な創造都市、国際エンターテイメント都市の創出</a:t>
            </a:r>
            <a:endParaRPr lang="en-US" altLang="ja-JP" sz="1250" dirty="0" smtClean="0">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ja-JP" altLang="en-US" sz="1250" dirty="0" smtClean="0">
                <a:latin typeface="Meiryo UI" panose="020B0604030504040204" pitchFamily="50" charset="-128"/>
                <a:ea typeface="Meiryo UI" panose="020B0604030504040204" pitchFamily="50" charset="-128"/>
                <a:cs typeface="Meiryo UI" panose="020B0604030504040204" pitchFamily="50" charset="-128"/>
              </a:rPr>
              <a:t>◇　都市魅力向上については、</a:t>
            </a:r>
            <a:r>
              <a:rPr lang="en-US" altLang="ja-JP" sz="1250" u="sng"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50" dirty="0" smtClean="0">
                <a:latin typeface="Meiryo UI" panose="020B0604030504040204" pitchFamily="50" charset="-128"/>
                <a:ea typeface="Meiryo UI" panose="020B0604030504040204" pitchFamily="50" charset="-128"/>
                <a:cs typeface="Meiryo UI" panose="020B0604030504040204" pitchFamily="50" charset="-128"/>
              </a:rPr>
              <a:t>H24.12</a:t>
            </a:r>
            <a:r>
              <a:rPr lang="ja-JP" altLang="en-US" sz="1250" dirty="0" smtClean="0">
                <a:latin typeface="Meiryo UI" panose="020B0604030504040204" pitchFamily="50" charset="-128"/>
                <a:ea typeface="Meiryo UI" panose="020B0604030504040204" pitchFamily="50" charset="-128"/>
                <a:cs typeface="Meiryo UI" panose="020B0604030504040204" pitchFamily="50" charset="-128"/>
              </a:rPr>
              <a:t>に策定した大阪都市魅力創造戦略に基づき、水と光とみどりのまちづくり、御堂筋イルミネーション、大阪マラソン、大阪ミュージアム構想など、大阪市をはじめとする府内市町村や民間と連携した取組みを実施するとともに、大阪観光局による戦略的な観光集客を展開。</a:t>
            </a:r>
            <a:endParaRPr lang="en-US" altLang="ja-JP" sz="1250" dirty="0" smtClean="0">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ja-JP" altLang="en-US" sz="1250" dirty="0" smtClean="0">
                <a:latin typeface="Meiryo UI" panose="020B0604030504040204" pitchFamily="50" charset="-128"/>
                <a:ea typeface="Meiryo UI" panose="020B0604030504040204" pitchFamily="50" charset="-128"/>
                <a:cs typeface="Meiryo UI" panose="020B0604030504040204" pitchFamily="50" charset="-128"/>
              </a:rPr>
              <a:t>◇　国際エンターテイメント都市に向けた動きとしては、</a:t>
            </a:r>
            <a:r>
              <a:rPr lang="en-US" altLang="ja-JP" sz="1250" dirty="0" smtClean="0">
                <a:latin typeface="Meiryo UI" panose="020B0604030504040204" pitchFamily="50" charset="-128"/>
                <a:ea typeface="Meiryo UI" panose="020B0604030504040204" pitchFamily="50" charset="-128"/>
                <a:cs typeface="Meiryo UI" panose="020B0604030504040204" pitchFamily="50" charset="-128"/>
              </a:rPr>
              <a:t> H23</a:t>
            </a:r>
            <a:r>
              <a:rPr lang="ja-JP" altLang="en-US" sz="125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5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250" dirty="0" smtClean="0">
                <a:latin typeface="Meiryo UI" panose="020B0604030504040204" pitchFamily="50" charset="-128"/>
                <a:ea typeface="Meiryo UI" panose="020B0604030504040204" pitchFamily="50" charset="-128"/>
                <a:cs typeface="Meiryo UI" panose="020B0604030504040204" pitchFamily="50" charset="-128"/>
              </a:rPr>
              <a:t>月、万博記念公園南側ゾーン活性化事業者を決定し、</a:t>
            </a:r>
            <a:r>
              <a:rPr lang="en-US" altLang="ja-JP" sz="1250" dirty="0" smtClean="0">
                <a:latin typeface="Meiryo UI" panose="020B0604030504040204" pitchFamily="50" charset="-128"/>
                <a:ea typeface="Meiryo UI" panose="020B0604030504040204" pitchFamily="50" charset="-128"/>
                <a:cs typeface="Meiryo UI" panose="020B0604030504040204" pitchFamily="50" charset="-128"/>
              </a:rPr>
              <a:t>H26</a:t>
            </a:r>
            <a:r>
              <a:rPr lang="ja-JP" altLang="en-US" sz="125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5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250" dirty="0" smtClean="0">
                <a:latin typeface="Meiryo UI" panose="020B0604030504040204" pitchFamily="50" charset="-128"/>
                <a:ea typeface="Meiryo UI" panose="020B0604030504040204" pitchFamily="50" charset="-128"/>
                <a:cs typeface="Meiryo UI" panose="020B0604030504040204" pitchFamily="50" charset="-128"/>
              </a:rPr>
              <a:t>月、工事着手。</a:t>
            </a:r>
            <a:r>
              <a:rPr lang="en-US" altLang="ja-JP" sz="1250" dirty="0" smtClean="0">
                <a:latin typeface="Meiryo UI" panose="020B0604030504040204" pitchFamily="50" charset="-128"/>
                <a:ea typeface="Meiryo UI" panose="020B0604030504040204" pitchFamily="50" charset="-128"/>
                <a:cs typeface="Meiryo UI" panose="020B0604030504040204" pitchFamily="50" charset="-128"/>
              </a:rPr>
              <a:t>H27</a:t>
            </a:r>
            <a:r>
              <a:rPr lang="ja-JP" altLang="en-US" sz="1250" dirty="0" smtClean="0">
                <a:latin typeface="Meiryo UI" panose="020B0604030504040204" pitchFamily="50" charset="-128"/>
                <a:ea typeface="Meiryo UI" panose="020B0604030504040204" pitchFamily="50" charset="-128"/>
                <a:cs typeface="Meiryo UI" panose="020B0604030504040204" pitchFamily="50" charset="-128"/>
              </a:rPr>
              <a:t>年度の主要施設オープンに向け、事業者による工事進行中。また、万博記念公園「太陽の塔」については、耐震工事及び内部公開にむけた取組みを推進。</a:t>
            </a:r>
            <a:endParaRPr lang="en-US" altLang="ja-JP" sz="1250" dirty="0" smtClean="0">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ja-JP" altLang="en-US" sz="1250" dirty="0" smtClean="0">
                <a:latin typeface="Meiryo UI" panose="020B0604030504040204" pitchFamily="50" charset="-128"/>
                <a:ea typeface="Meiryo UI" panose="020B0604030504040204" pitchFamily="50" charset="-128"/>
                <a:cs typeface="Meiryo UI" panose="020B0604030504040204" pitchFamily="50" charset="-128"/>
              </a:rPr>
              <a:t>　　 カジノを含めた統合型リゾートについては、 </a:t>
            </a:r>
            <a:r>
              <a:rPr lang="en-US" altLang="ja-JP" sz="1250" dirty="0" smtClean="0">
                <a:latin typeface="Meiryo UI" panose="020B0604030504040204" pitchFamily="50" charset="-128"/>
                <a:ea typeface="Meiryo UI" panose="020B0604030504040204" pitchFamily="50" charset="-128"/>
                <a:cs typeface="Meiryo UI" panose="020B0604030504040204" pitchFamily="50" charset="-128"/>
              </a:rPr>
              <a:t>H26</a:t>
            </a:r>
            <a:r>
              <a:rPr lang="ja-JP" altLang="ja-JP" sz="125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5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ja-JP" sz="1250" dirty="0" smtClean="0">
                <a:latin typeface="Meiryo UI" panose="020B0604030504040204" pitchFamily="50" charset="-128"/>
                <a:ea typeface="Meiryo UI" panose="020B0604030504040204" pitchFamily="50" charset="-128"/>
                <a:cs typeface="Meiryo UI" panose="020B0604030504040204" pitchFamily="50" charset="-128"/>
              </a:rPr>
              <a:t>月に基本コンセプト案</a:t>
            </a:r>
            <a:r>
              <a:rPr lang="ja-JP" altLang="en-US" sz="1250" dirty="0" smtClean="0">
                <a:latin typeface="Meiryo UI" panose="020B0604030504040204" pitchFamily="50" charset="-128"/>
                <a:ea typeface="Meiryo UI" panose="020B0604030504040204" pitchFamily="50" charset="-128"/>
                <a:cs typeface="Meiryo UI" panose="020B0604030504040204" pitchFamily="50" charset="-128"/>
              </a:rPr>
              <a:t>をまとめたが、国の法整備がまだなされておらず、その動きを注視している状況。</a:t>
            </a:r>
            <a:endParaRPr lang="en-US" altLang="ja-JP" sz="1250" dirty="0" smtClean="0">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ja-JP" altLang="en-US" sz="125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50" dirty="0" smtClean="0">
                <a:latin typeface="Meiryo UI" panose="020B0604030504040204" pitchFamily="50" charset="-128"/>
                <a:ea typeface="Meiryo UI" panose="020B0604030504040204" pitchFamily="50" charset="-128"/>
                <a:cs typeface="Meiryo UI" panose="020B0604030504040204" pitchFamily="50" charset="-128"/>
              </a:rPr>
              <a:t>MICE</a:t>
            </a:r>
            <a:r>
              <a:rPr lang="ja-JP" altLang="en-US" sz="1250" dirty="0" smtClean="0">
                <a:latin typeface="Meiryo UI" panose="020B0604030504040204" pitchFamily="50" charset="-128"/>
                <a:ea typeface="Meiryo UI" panose="020B0604030504040204" pitchFamily="50" charset="-128"/>
                <a:cs typeface="Meiryo UI" panose="020B0604030504040204" pitchFamily="50" charset="-128"/>
              </a:rPr>
              <a:t>誘致については、</a:t>
            </a:r>
            <a:r>
              <a:rPr lang="en-US" altLang="ja-JP" sz="1250" dirty="0" smtClean="0">
                <a:latin typeface="Meiryo UI" panose="020B0604030504040204" pitchFamily="50" charset="-128"/>
                <a:ea typeface="Meiryo UI" panose="020B0604030504040204" pitchFamily="50" charset="-128"/>
                <a:cs typeface="Meiryo UI" panose="020B0604030504040204" pitchFamily="50" charset="-128"/>
              </a:rPr>
              <a:t>H24</a:t>
            </a:r>
            <a:r>
              <a:rPr lang="ja-JP" altLang="en-US" sz="125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5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250" dirty="0" smtClean="0">
                <a:latin typeface="Meiryo UI" panose="020B0604030504040204" pitchFamily="50" charset="-128"/>
                <a:ea typeface="Meiryo UI" panose="020B0604030504040204" pitchFamily="50" charset="-128"/>
                <a:cs typeface="Meiryo UI" panose="020B0604030504040204" pitchFamily="50" charset="-128"/>
              </a:rPr>
              <a:t>月に開催された世界最大級の国際金融関係会議</a:t>
            </a:r>
            <a:r>
              <a:rPr lang="en-US" altLang="ja-JP" sz="1250" dirty="0" err="1" smtClean="0">
                <a:latin typeface="Meiryo UI" panose="020B0604030504040204" pitchFamily="50" charset="-128"/>
                <a:ea typeface="Meiryo UI" panose="020B0604030504040204" pitchFamily="50" charset="-128"/>
                <a:cs typeface="Meiryo UI" panose="020B0604030504040204" pitchFamily="50" charset="-128"/>
              </a:rPr>
              <a:t>Sibos</a:t>
            </a:r>
            <a:r>
              <a:rPr lang="ja-JP" altLang="en-US" sz="1250" dirty="0" smtClean="0">
                <a:latin typeface="Meiryo UI" panose="020B0604030504040204" pitchFamily="50" charset="-128"/>
                <a:ea typeface="Meiryo UI" panose="020B0604030504040204" pitchFamily="50" charset="-128"/>
                <a:cs typeface="Meiryo UI" panose="020B0604030504040204" pitchFamily="50" charset="-128"/>
              </a:rPr>
              <a:t>（サイボス）で、大阪の国際会議開催能力を世界にアピール。</a:t>
            </a:r>
            <a:r>
              <a:rPr lang="en-US" altLang="ja-JP" sz="1250" dirty="0" smtClean="0">
                <a:latin typeface="Meiryo UI" panose="020B0604030504040204" pitchFamily="50" charset="-128"/>
                <a:ea typeface="Meiryo UI" panose="020B0604030504040204" pitchFamily="50" charset="-128"/>
                <a:cs typeface="Meiryo UI" panose="020B0604030504040204" pitchFamily="50" charset="-128"/>
              </a:rPr>
              <a:t>H25</a:t>
            </a:r>
            <a:r>
              <a:rPr lang="ja-JP" altLang="en-US" sz="125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5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250" dirty="0" smtClean="0">
                <a:latin typeface="Meiryo UI" panose="020B0604030504040204" pitchFamily="50" charset="-128"/>
                <a:ea typeface="Meiryo UI" panose="020B0604030504040204" pitchFamily="50" charset="-128"/>
                <a:cs typeface="Meiryo UI" panose="020B0604030504040204" pitchFamily="50" charset="-128"/>
              </a:rPr>
              <a:t>月には、</a:t>
            </a:r>
            <a:r>
              <a:rPr lang="en-US" altLang="ja-JP" sz="1250" dirty="0" smtClean="0">
                <a:latin typeface="Meiryo UI" panose="020B0604030504040204" pitchFamily="50" charset="-128"/>
                <a:ea typeface="Meiryo UI" panose="020B0604030504040204" pitchFamily="50" charset="-128"/>
                <a:cs typeface="Meiryo UI" panose="020B0604030504040204" pitchFamily="50" charset="-128"/>
              </a:rPr>
              <a:t>MICE</a:t>
            </a:r>
            <a:r>
              <a:rPr lang="ja-JP" altLang="en-US" sz="1250" dirty="0" smtClean="0">
                <a:latin typeface="Meiryo UI" pitchFamily="50" charset="-128"/>
                <a:ea typeface="Meiryo UI" pitchFamily="50" charset="-128"/>
              </a:rPr>
              <a:t>主催者団体に大阪の魅力を伝える「大阪</a:t>
            </a:r>
            <a:r>
              <a:rPr lang="en-US" altLang="ja-JP" sz="1250" dirty="0" smtClean="0">
                <a:latin typeface="Meiryo UI" pitchFamily="50" charset="-128"/>
                <a:ea typeface="Meiryo UI" pitchFamily="50" charset="-128"/>
              </a:rPr>
              <a:t>MICE</a:t>
            </a:r>
            <a:r>
              <a:rPr lang="ja-JP" altLang="en-US" sz="1250" dirty="0" smtClean="0">
                <a:latin typeface="Meiryo UI" pitchFamily="50" charset="-128"/>
                <a:ea typeface="Meiryo UI" pitchFamily="50" charset="-128"/>
              </a:rPr>
              <a:t>ディスティネーション・ショーケース」を開催するなど、大阪観光局を中心に取組みを進めている。</a:t>
            </a:r>
            <a:endParaRPr lang="en-US" altLang="ja-JP" sz="1250" dirty="0" smtClean="0">
              <a:latin typeface="Meiryo UI" pitchFamily="50" charset="-128"/>
              <a:ea typeface="Meiryo UI" pitchFamily="50" charset="-128"/>
              <a:cs typeface="Meiryo UI" panose="020B0604030504040204" pitchFamily="50" charset="-128"/>
            </a:endParaRPr>
          </a:p>
          <a:p>
            <a:pPr marL="182563" indent="-182563"/>
            <a:endParaRPr lang="en-US" altLang="ja-JP" sz="1250" dirty="0" smtClean="0">
              <a:latin typeface="Meiryo UI" pitchFamily="50" charset="-128"/>
              <a:ea typeface="Meiryo UI" pitchFamily="50" charset="-128"/>
              <a:cs typeface="Meiryo UI" panose="020B0604030504040204" pitchFamily="50" charset="-128"/>
            </a:endParaRPr>
          </a:p>
          <a:p>
            <a:pPr marL="182563" indent="-182563"/>
            <a:r>
              <a:rPr lang="ja-JP" altLang="en-US" sz="1250" dirty="0" smtClean="0">
                <a:latin typeface="Meiryo UI" panose="020B0604030504040204" pitchFamily="50" charset="-128"/>
                <a:ea typeface="Meiryo UI" panose="020B0604030504040204" pitchFamily="50" charset="-128"/>
                <a:cs typeface="Meiryo UI" panose="020B0604030504040204" pitchFamily="50" charset="-128"/>
              </a:rPr>
              <a:t>（２）関空観光ハブ化の推進</a:t>
            </a:r>
            <a:endParaRPr lang="en-US" altLang="ja-JP" sz="1250" dirty="0" smtClean="0">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ja-JP" altLang="en-US" sz="1250" dirty="0" smtClean="0">
                <a:latin typeface="Meiryo UI" panose="020B0604030504040204" pitchFamily="50" charset="-128"/>
                <a:ea typeface="Meiryo UI" panose="020B0604030504040204" pitchFamily="50" charset="-128"/>
                <a:cs typeface="Meiryo UI" panose="020B0604030504040204" pitchFamily="50" charset="-128"/>
              </a:rPr>
              <a:t>◇　就航ネットワークの強化、内際乗継機能の強化については、</a:t>
            </a:r>
            <a:r>
              <a:rPr lang="en-US" altLang="ja-JP" sz="1250" dirty="0" smtClean="0">
                <a:latin typeface="Meiryo UI" panose="020B0604030504040204" pitchFamily="50" charset="-128"/>
                <a:ea typeface="Meiryo UI" panose="020B0604030504040204" pitchFamily="50" charset="-128"/>
                <a:cs typeface="Meiryo UI" panose="020B0604030504040204" pitchFamily="50" charset="-128"/>
              </a:rPr>
              <a:t>LCC</a:t>
            </a:r>
            <a:r>
              <a:rPr lang="ja-JP" altLang="en-US" sz="125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50" dirty="0" smtClean="0">
                <a:latin typeface="Meiryo UI" panose="020B0604030504040204" pitchFamily="50" charset="-128"/>
                <a:ea typeface="Meiryo UI" panose="020B0604030504040204" pitchFamily="50" charset="-128"/>
                <a:cs typeface="Meiryo UI" panose="020B0604030504040204" pitchFamily="50" charset="-128"/>
              </a:rPr>
              <a:t>Peach</a:t>
            </a:r>
            <a:r>
              <a:rPr lang="ja-JP" altLang="en-US" sz="125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50" dirty="0" smtClean="0">
                <a:latin typeface="Meiryo UI" panose="020B0604030504040204" pitchFamily="50" charset="-128"/>
                <a:ea typeface="Meiryo UI" panose="020B0604030504040204" pitchFamily="50" charset="-128"/>
                <a:cs typeface="Meiryo UI" panose="020B0604030504040204" pitchFamily="50" charset="-128"/>
              </a:rPr>
              <a:t>Aviation</a:t>
            </a:r>
            <a:r>
              <a:rPr lang="ja-JP" altLang="en-US" sz="1250" dirty="0" smtClean="0">
                <a:latin typeface="Meiryo UI" panose="020B0604030504040204" pitchFamily="50" charset="-128"/>
                <a:ea typeface="Meiryo UI" panose="020B0604030504040204" pitchFamily="50" charset="-128"/>
                <a:cs typeface="Meiryo UI" panose="020B0604030504040204" pitchFamily="50" charset="-128"/>
              </a:rPr>
              <a:t>」が、関空を拠点に就航を開始（</a:t>
            </a:r>
            <a:r>
              <a:rPr lang="en-US" altLang="ja-JP" sz="1250" dirty="0" smtClean="0">
                <a:latin typeface="Meiryo UI" panose="020B0604030504040204" pitchFamily="50" charset="-128"/>
                <a:ea typeface="Meiryo UI" panose="020B0604030504040204" pitchFamily="50" charset="-128"/>
                <a:cs typeface="Meiryo UI" panose="020B0604030504040204" pitchFamily="50" charset="-128"/>
              </a:rPr>
              <a:t>H24.3</a:t>
            </a:r>
            <a:r>
              <a:rPr lang="ja-JP" altLang="en-US" sz="1250" dirty="0" smtClean="0">
                <a:latin typeface="Meiryo UI" panose="020B0604030504040204" pitchFamily="50" charset="-128"/>
                <a:ea typeface="Meiryo UI" panose="020B0604030504040204" pitchFamily="50" charset="-128"/>
                <a:cs typeface="Meiryo UI" panose="020B0604030504040204" pitchFamily="50" charset="-128"/>
              </a:rPr>
              <a:t>）するとともに、</a:t>
            </a:r>
            <a:r>
              <a:rPr lang="en-US" altLang="ja-JP" sz="1250" dirty="0" smtClean="0">
                <a:latin typeface="Meiryo UI" panose="020B0604030504040204" pitchFamily="50" charset="-128"/>
                <a:ea typeface="Meiryo UI" panose="020B0604030504040204" pitchFamily="50" charset="-128"/>
                <a:cs typeface="Meiryo UI" panose="020B0604030504040204" pitchFamily="50" charset="-128"/>
              </a:rPr>
              <a:t>LCC</a:t>
            </a:r>
            <a:r>
              <a:rPr lang="ja-JP" altLang="en-US" sz="1250" dirty="0" smtClean="0">
                <a:latin typeface="Meiryo UI" panose="020B0604030504040204" pitchFamily="50" charset="-128"/>
                <a:ea typeface="Meiryo UI" panose="020B0604030504040204" pitchFamily="50" charset="-128"/>
                <a:cs typeface="Meiryo UI" panose="020B0604030504040204" pitchFamily="50" charset="-128"/>
              </a:rPr>
              <a:t>専用ターミナルも開業（</a:t>
            </a:r>
            <a:r>
              <a:rPr lang="en-US" altLang="ja-JP" sz="1250" dirty="0" smtClean="0">
                <a:latin typeface="Meiryo UI" panose="020B0604030504040204" pitchFamily="50" charset="-128"/>
                <a:ea typeface="Meiryo UI" panose="020B0604030504040204" pitchFamily="50" charset="-128"/>
                <a:cs typeface="Meiryo UI" panose="020B0604030504040204" pitchFamily="50" charset="-128"/>
              </a:rPr>
              <a:t>H24.10</a:t>
            </a:r>
            <a:r>
              <a:rPr lang="ja-JP" altLang="en-US" sz="125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50" strike="sngStrike" dirty="0" smtClean="0">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ja-JP" altLang="en-US" sz="1250" dirty="0" smtClean="0">
                <a:latin typeface="Meiryo UI" panose="020B0604030504040204" pitchFamily="50" charset="-128"/>
                <a:ea typeface="Meiryo UI" panose="020B0604030504040204" pitchFamily="50" charset="-128"/>
                <a:cs typeface="Meiryo UI" panose="020B0604030504040204" pitchFamily="50" charset="-128"/>
              </a:rPr>
              <a:t>◇　中国人向け観光ビザの発給要件の緩和に加え、東南アジア諸国についてもビザの免除や数次ビザの滞在期間の延長などが実現。中国人向けの数次観光ビザが認められた沖縄県と連携したツアー造成やシンガポール、タイなどでの関空、関西の</a:t>
            </a:r>
            <a:r>
              <a:rPr lang="en-US" altLang="ja-JP" sz="1250" dirty="0" smtClean="0">
                <a:latin typeface="Meiryo UI" panose="020B0604030504040204" pitchFamily="50" charset="-128"/>
                <a:ea typeface="Meiryo UI" panose="020B0604030504040204" pitchFamily="50" charset="-128"/>
                <a:cs typeface="Meiryo UI" panose="020B0604030504040204" pitchFamily="50" charset="-128"/>
              </a:rPr>
              <a:t>PR</a:t>
            </a:r>
            <a:r>
              <a:rPr lang="ja-JP" altLang="en-US" sz="1250" dirty="0" smtClean="0">
                <a:latin typeface="Meiryo UI" panose="020B0604030504040204" pitchFamily="50" charset="-128"/>
                <a:ea typeface="Meiryo UI" panose="020B0604030504040204" pitchFamily="50" charset="-128"/>
                <a:cs typeface="Meiryo UI" panose="020B0604030504040204" pitchFamily="50" charset="-128"/>
              </a:rPr>
              <a:t>など大阪・関西への誘客を促進。</a:t>
            </a:r>
            <a:endParaRPr lang="en-US" altLang="ja-JP" sz="1250" dirty="0" smtClean="0">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ja-JP" altLang="en-US" sz="1250" dirty="0" smtClean="0">
                <a:latin typeface="Meiryo UI" panose="020B0604030504040204" pitchFamily="50" charset="-128"/>
                <a:ea typeface="Meiryo UI" panose="020B0604030504040204" pitchFamily="50" charset="-128"/>
                <a:cs typeface="Meiryo UI" panose="020B0604030504040204" pitchFamily="50" charset="-128"/>
              </a:rPr>
              <a:t>◇　関空周辺の観光魅力向上として、りんくうタウンのクールジャパンフロントをコンセプトとしたまちづくりについては、まちの開発運営を担う事業者の募集を</a:t>
            </a:r>
            <a:r>
              <a:rPr lang="en-US" altLang="ja-JP" sz="1250" dirty="0" smtClean="0">
                <a:latin typeface="Meiryo UI" panose="020B0604030504040204" pitchFamily="50" charset="-128"/>
                <a:ea typeface="Meiryo UI" panose="020B0604030504040204" pitchFamily="50" charset="-128"/>
                <a:cs typeface="Meiryo UI" panose="020B0604030504040204" pitchFamily="50" charset="-128"/>
              </a:rPr>
              <a:t>H26</a:t>
            </a:r>
            <a:r>
              <a:rPr lang="ja-JP" altLang="en-US" sz="125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5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250" dirty="0" smtClean="0">
                <a:latin typeface="Meiryo UI" panose="020B0604030504040204" pitchFamily="50" charset="-128"/>
                <a:ea typeface="Meiryo UI" panose="020B0604030504040204" pitchFamily="50" charset="-128"/>
                <a:cs typeface="Meiryo UI" panose="020B0604030504040204" pitchFamily="50" charset="-128"/>
              </a:rPr>
              <a:t>月に開始。また、関空アクセス改善については、その効果等の検討段階。</a:t>
            </a:r>
            <a:endParaRPr lang="en-US" altLang="ja-JP" sz="1250" dirty="0" smtClean="0">
              <a:latin typeface="Meiryo UI" panose="020B0604030504040204" pitchFamily="50" charset="-128"/>
              <a:ea typeface="Meiryo UI" panose="020B0604030504040204" pitchFamily="50" charset="-128"/>
              <a:cs typeface="Meiryo UI" panose="020B0604030504040204" pitchFamily="50" charset="-128"/>
            </a:endParaRPr>
          </a:p>
          <a:p>
            <a:pPr marL="182563" indent="-182563"/>
            <a:endParaRPr lang="en-US" altLang="ja-JP" sz="1250" dirty="0" smtClean="0">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ja-JP" altLang="en-US" sz="1250" dirty="0" smtClean="0">
                <a:latin typeface="Meiryo UI" panose="020B0604030504040204" pitchFamily="50" charset="-128"/>
                <a:ea typeface="Meiryo UI" panose="020B0604030504040204" pitchFamily="50" charset="-128"/>
                <a:cs typeface="Meiryo UI" panose="020B0604030504040204" pitchFamily="50" charset="-128"/>
              </a:rPr>
              <a:t>（３）関西観光ポータル化の推進</a:t>
            </a:r>
            <a:endParaRPr lang="en-US" altLang="ja-JP" sz="1250" dirty="0" smtClean="0">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ja-JP" altLang="en-US" sz="1250" dirty="0" smtClean="0">
                <a:latin typeface="Meiryo UI" panose="020B0604030504040204" pitchFamily="50" charset="-128"/>
                <a:ea typeface="Meiryo UI" panose="020B0604030504040204" pitchFamily="50" charset="-128"/>
                <a:cs typeface="Meiryo UI" panose="020B0604030504040204" pitchFamily="50" charset="-128"/>
              </a:rPr>
              <a:t>◇　海外</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トッププロモーション</a:t>
            </a:r>
            <a:r>
              <a:rPr lang="ja-JP" altLang="en-US" sz="1250" dirty="0" smtClean="0">
                <a:latin typeface="Meiryo UI" panose="020B0604030504040204" pitchFamily="50" charset="-128"/>
                <a:ea typeface="Meiryo UI" panose="020B0604030504040204" pitchFamily="50" charset="-128"/>
                <a:cs typeface="Meiryo UI" panose="020B0604030504040204" pitchFamily="50" charset="-128"/>
              </a:rPr>
              <a:t>や</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KANSAI</a:t>
            </a:r>
            <a:r>
              <a:rPr lang="ja-JP" altLang="en-US" sz="1250" dirty="0" smtClean="0">
                <a:latin typeface="Meiryo UI" panose="020B0604030504040204" pitchFamily="50" charset="-128"/>
                <a:ea typeface="Meiryo UI" panose="020B0604030504040204" pitchFamily="50" charset="-128"/>
                <a:cs typeface="Meiryo UI" panose="020B0604030504040204" pitchFamily="50" charset="-128"/>
              </a:rPr>
              <a:t>国際観光</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YEAR2014</a:t>
            </a:r>
            <a:r>
              <a:rPr lang="ja-JP" altLang="en-US" sz="1250" dirty="0" smtClean="0">
                <a:latin typeface="Meiryo UI" panose="020B0604030504040204" pitchFamily="50" charset="-128"/>
                <a:ea typeface="Meiryo UI" panose="020B0604030504040204" pitchFamily="50" charset="-128"/>
                <a:cs typeface="Meiryo UI" panose="020B0604030504040204" pitchFamily="50" charset="-128"/>
              </a:rPr>
              <a:t>の取組みなど、関西広域連合による関西全域での観光魅力の向上・</a:t>
            </a:r>
            <a:r>
              <a:rPr lang="en-US" altLang="ja-JP" sz="1250" dirty="0" smtClean="0">
                <a:latin typeface="Meiryo UI" panose="020B0604030504040204" pitchFamily="50" charset="-128"/>
                <a:ea typeface="Meiryo UI" panose="020B0604030504040204" pitchFamily="50" charset="-128"/>
                <a:cs typeface="Meiryo UI" panose="020B0604030504040204" pitchFamily="50" charset="-128"/>
              </a:rPr>
              <a:t>PR</a:t>
            </a:r>
            <a:r>
              <a:rPr lang="ja-JP" altLang="en-US" sz="1250" dirty="0" smtClean="0">
                <a:latin typeface="Meiryo UI" panose="020B0604030504040204" pitchFamily="50" charset="-128"/>
                <a:ea typeface="Meiryo UI" panose="020B0604030504040204" pitchFamily="50" charset="-128"/>
                <a:cs typeface="Meiryo UI" panose="020B0604030504040204" pitchFamily="50" charset="-128"/>
              </a:rPr>
              <a:t>を実施。</a:t>
            </a:r>
            <a:endParaRPr lang="en-US" altLang="ja-JP" sz="1250" dirty="0" smtClean="0">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kumimoji="1" lang="ja-JP" altLang="en-US" sz="1250" dirty="0" smtClean="0">
                <a:latin typeface="Meiryo UI" panose="020B0604030504040204" pitchFamily="50" charset="-128"/>
                <a:ea typeface="Meiryo UI" panose="020B0604030504040204" pitchFamily="50" charset="-128"/>
                <a:cs typeface="Meiryo UI" panose="020B0604030504040204" pitchFamily="50" charset="-128"/>
              </a:rPr>
              <a:t>◇　大阪としての観光魅力の向上としては、「りんくうタウン・泉佐野市域」地域活性化総合特区</a:t>
            </a:r>
            <a:r>
              <a:rPr lang="ja-JP" altLang="en-US" sz="1250" dirty="0" smtClean="0">
                <a:latin typeface="Meiryo UI" panose="020B0604030504040204" pitchFamily="50" charset="-128"/>
                <a:ea typeface="Meiryo UI" panose="020B0604030504040204" pitchFamily="50" charset="-128"/>
                <a:cs typeface="Meiryo UI" panose="020B0604030504040204" pitchFamily="50" charset="-128"/>
              </a:rPr>
              <a:t>の活用</a:t>
            </a:r>
            <a:r>
              <a:rPr kumimoji="1" lang="ja-JP" altLang="en-US" sz="1250" dirty="0" smtClean="0">
                <a:latin typeface="Meiryo UI" panose="020B0604030504040204" pitchFamily="50" charset="-128"/>
                <a:ea typeface="Meiryo UI" panose="020B0604030504040204" pitchFamily="50" charset="-128"/>
                <a:cs typeface="Meiryo UI" panose="020B0604030504040204" pitchFamily="50" charset="-128"/>
              </a:rPr>
              <a:t>や、大阪市と大阪商工会議所による推進会議の設置等によるクルーズ客船誘致など観光メニューの多様化に向けた取組みを実施。</a:t>
            </a:r>
            <a:endParaRPr kumimoji="1" lang="en-US" altLang="ja-JP" sz="125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8803486" y="6608385"/>
            <a:ext cx="37702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39</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4018937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1843729123"/>
              </p:ext>
            </p:extLst>
          </p:nvPr>
        </p:nvGraphicFramePr>
        <p:xfrm>
          <a:off x="165027" y="1278059"/>
          <a:ext cx="8833779" cy="5220997"/>
        </p:xfrm>
        <a:graphic>
          <a:graphicData uri="http://schemas.openxmlformats.org/drawingml/2006/table">
            <a:tbl>
              <a:tblPr firstRow="1" bandRow="1">
                <a:tableStyleId>{5940675A-B579-460E-94D1-54222C63F5DA}</a:tableStyleId>
              </a:tblPr>
              <a:tblGrid>
                <a:gridCol w="1347601"/>
                <a:gridCol w="823534"/>
                <a:gridCol w="1197867"/>
                <a:gridCol w="1197867"/>
                <a:gridCol w="1197867"/>
                <a:gridCol w="1197867"/>
                <a:gridCol w="1871176"/>
              </a:tblGrid>
              <a:tr h="356804">
                <a:tc gridSpan="2">
                  <a:txBody>
                    <a:bodyPr/>
                    <a:lstStyle/>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指　　標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c hMerge="1">
                  <a:txBody>
                    <a:bodyPr/>
                    <a:lstStyle/>
                    <a:p>
                      <a:endParaRPr kumimoji="1" lang="ja-JP" altLang="en-US"/>
                    </a:p>
                  </a:txBody>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anchor="ctr">
                    <a:solidFill>
                      <a:schemeClr val="accent6">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anchor="ctr">
                    <a:solidFill>
                      <a:schemeClr val="accent6">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c>
                  <a:txBody>
                    <a:bodyPr/>
                    <a:lstStyle/>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　　典</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r>
              <a:tr h="587333">
                <a:tc rowSpan="2">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学力調査結果</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（正答率）</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は全国</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小学校</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70.1</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71.2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66.7</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67.4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60.9</a:t>
                      </a: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[61.9]</a:t>
                      </a:r>
                    </a:p>
                  </a:txBody>
                  <a:tcPr anchor="ctr"/>
                </a:tc>
                <a:tc>
                  <a:txBody>
                    <a:bodyPr/>
                    <a:lstStyle/>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全国学力・学習状況調査</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は実施せず</a:t>
                      </a:r>
                    </a:p>
                  </a:txBody>
                  <a:tcPr anchor="ctr"/>
                </a:tc>
              </a:tr>
              <a:tr h="562181">
                <a:tc vMerge="1">
                  <a:txBody>
                    <a:bodyPr/>
                    <a:lstStyle/>
                    <a:p>
                      <a:endParaRPr kumimoji="1" lang="ja-JP" altLang="en-US" sz="1200" dirty="0">
                        <a:latin typeface="HGPｺﾞｼｯｸE" pitchFamily="50" charset="-128"/>
                        <a:ea typeface="HGPｺﾞｼｯｸE" pitchFamily="50" charset="-128"/>
                      </a:endParaRPr>
                    </a:p>
                  </a:txBody>
                  <a:tcPr/>
                </a:tc>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中学校</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58.5</a:t>
                      </a: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62.1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59.6</a:t>
                      </a: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62.5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59.2</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[62.3]</a:t>
                      </a:r>
                    </a:p>
                  </a:txBody>
                  <a:tcPr anchor="ctr"/>
                </a:tc>
                <a:tc>
                  <a:txBody>
                    <a:bodyPr/>
                    <a:lstStyle/>
                    <a:p>
                      <a:pPr marL="0" indent="0">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全国学力・学習状況調査</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は実施せず</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465021">
                <a:tc rowSpan="2">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「使える英語</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プロジェクト事業」等における府内</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高校の受験実績</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TOEIC</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校</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2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校</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383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校</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457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tabLst>
                          <a:tab pos="92075"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大阪府教育委員会</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982789">
                <a:tc vMerge="1">
                  <a:txBody>
                    <a:bodyPr/>
                    <a:lstStyle/>
                    <a:p>
                      <a:endParaRPr kumimoji="1" lang="ja-JP" altLang="en-US" sz="1200" dirty="0">
                        <a:latin typeface="HGPｺﾞｼｯｸE" pitchFamily="50" charset="-128"/>
                        <a:ea typeface="HGPｺﾞｼｯｸE" pitchFamily="50" charset="-128"/>
                      </a:endParaRPr>
                    </a:p>
                  </a:txBody>
                  <a:tcPr/>
                </a:tc>
                <a:tc>
                  <a:txBody>
                    <a:bodyPr/>
                    <a:lstStyle/>
                    <a:p>
                      <a:pPr algn="ct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TOEFL</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校</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1,053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府立</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校</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1,904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府立</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校</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（府立</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校</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tabLst>
                          <a:tab pos="92075"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大阪府教育委員会</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582297">
                <a:tc grid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大阪の外国人留学生数</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a:p>
                  </a:txBody>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10,791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10,325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10,521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10,533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日本学生支援機構「外国人留学生在籍状況調査結果」</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648072">
                <a:tc grid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高校卒業者就職率</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a:p>
                  </a:txBody>
                  <a:tcPr/>
                </a:tc>
                <a:tc>
                  <a:txBody>
                    <a:bodyPr/>
                    <a:lstStyle/>
                    <a:p>
                      <a:pPr marL="182563" indent="-182563" algn="ctr" defTabSz="914400" rtl="0" eaLnBrk="1" latinLnBrk="0" hangingPunct="1">
                        <a:tabLst>
                          <a:tab pos="92075" algn="l"/>
                        </a:tabLst>
                      </a:pPr>
                      <a:r>
                        <a:rPr kumimoji="1" lang="en-US" altLang="ja-JP" sz="1200" kern="1200" noProof="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87.9</a:t>
                      </a:r>
                      <a:r>
                        <a:rPr kumimoji="1" lang="ja-JP" altLang="en-US" sz="1200" kern="1200" noProof="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tc>
                <a:tc>
                  <a:txBody>
                    <a:bodyPr/>
                    <a:lstStyle/>
                    <a:p>
                      <a:pPr marL="182563" marR="0" lvl="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200" kern="1200" noProof="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90.5</a:t>
                      </a:r>
                      <a:r>
                        <a:rPr kumimoji="1" lang="ja-JP" altLang="en-US" sz="1200" kern="1200" noProof="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93.3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0" algn="l"/>
                        </a:tabLst>
                        <a:defRPr/>
                      </a:pP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93.0</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文部科学省「高等学校卒業者の就職状況に関する調査」</a:t>
                      </a:r>
                      <a:endPar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tc>
              </a:tr>
              <a:tr h="936104">
                <a:tc grid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女性（</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歳）の</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労働力率　　［　］は全国</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a:p>
                  </a:txBody>
                  <a:tcPr/>
                </a:tc>
                <a:tc>
                  <a:txBody>
                    <a:bodyPr/>
                    <a:lstStyle/>
                    <a:p>
                      <a:pPr marL="182563" indent="-182563" algn="ctr" defTabSz="914400" rtl="0" eaLnBrk="1" latinLnBrk="0" hangingPunct="1">
                        <a:tabLst>
                          <a:tab pos="92075" algn="l"/>
                        </a:tabLst>
                      </a:pPr>
                      <a:r>
                        <a:rPr kumimoji="1" lang="en-US" altLang="ja-JP" sz="1200" kern="1200" noProof="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63.8</a:t>
                      </a:r>
                      <a:r>
                        <a:rPr kumimoji="1" lang="ja-JP" altLang="en-US" sz="1200" kern="1200" noProof="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kern="1200" noProof="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defTabSz="914400" rtl="0" eaLnBrk="1" latinLnBrk="0" hangingPunct="1">
                        <a:tabLst>
                          <a:tab pos="92075" algn="l"/>
                        </a:tabLst>
                      </a:pPr>
                      <a:r>
                        <a:rPr kumimoji="1" lang="ja-JP" altLang="en-US" sz="1200" kern="1200" noProof="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noProof="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68.6</a:t>
                      </a:r>
                      <a:r>
                        <a:rPr kumimoji="1" lang="ja-JP" altLang="en-US" sz="1200" kern="1200" noProof="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tc>
                <a:tc>
                  <a:txBody>
                    <a:bodyPr/>
                    <a:lstStyle/>
                    <a:p>
                      <a:pPr marL="182563" marR="0" lvl="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200" kern="1200" noProof="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65.3</a:t>
                      </a:r>
                      <a:r>
                        <a:rPr kumimoji="1" lang="ja-JP" altLang="en-US" sz="1200" kern="1200" noProof="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kern="1200" noProof="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lvl="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200" kern="1200" noProof="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noProof="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68.9</a:t>
                      </a:r>
                      <a:r>
                        <a:rPr kumimoji="1" lang="ja-JP" altLang="en-US" sz="1200" kern="1200" noProof="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tc>
                <a:tc>
                  <a:txBody>
                    <a:bodyPr/>
                    <a:lstStyle/>
                    <a:p>
                      <a:pPr marL="182563" marR="0" lvl="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200" kern="1200" noProof="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65.7</a:t>
                      </a:r>
                      <a:r>
                        <a:rPr kumimoji="1" lang="ja-JP" altLang="en-US" sz="1200" kern="1200" noProof="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kern="1200" noProof="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lvl="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200" kern="1200" noProof="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noProof="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69.7</a:t>
                      </a:r>
                      <a:r>
                        <a:rPr kumimoji="1" lang="ja-JP" altLang="en-US" sz="1200" kern="1200" noProof="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tc>
                <a:tc>
                  <a:txBody>
                    <a:bodyPr/>
                    <a:lstStyle/>
                    <a:p>
                      <a:pPr marL="0" indent="0" algn="ctr">
                        <a:tabLst>
                          <a:tab pos="0"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65.9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ctr">
                        <a:tabLst>
                          <a:tab pos="0"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[71.4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tabLst>
                          <a:tab pos="92075"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総務省「労働力調査」、</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tab pos="0"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a:t>
                      </a:r>
                      <a:r>
                        <a:rPr kumimoji="1" lang="zh-TW"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労働力調査地方集計結果（年平均）</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cxnSp>
        <p:nvCxnSpPr>
          <p:cNvPr id="7" name="直線コネクタ 6"/>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251520" y="148570"/>
            <a:ext cx="7848872" cy="400110"/>
          </a:xfrm>
          <a:prstGeom prst="rect">
            <a:avLst/>
          </a:prstGeom>
          <a:noFill/>
        </p:spPr>
        <p:txBody>
          <a:bodyPr wrap="square" rtlCol="0">
            <a:spAutoFit/>
          </a:bodyPr>
          <a:lstStyle/>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これまでの取組と成果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～人材力強化・活躍の場づくり～</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250663" y="805354"/>
            <a:ext cx="1800200" cy="369332"/>
          </a:xfrm>
          <a:prstGeom prst="rect">
            <a:avLst/>
          </a:prstGeom>
          <a:noFill/>
        </p:spPr>
        <p:txBody>
          <a:bodyPr wrap="square" rtlCol="0" anchor="b">
            <a:spAutoFit/>
          </a:bodyPr>
          <a:lstStyle/>
          <a:p>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指標の動き</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424291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288000" y="980728"/>
            <a:ext cx="2231232" cy="307777"/>
          </a:xfrm>
          <a:prstGeom prst="rect">
            <a:avLst/>
          </a:prstGeom>
        </p:spPr>
        <p:txBody>
          <a:bodyPr wrap="square">
            <a:spAutoFit/>
          </a:bodyPr>
          <a:lstStyle/>
          <a:p>
            <a:pPr marL="177800" indent="-177800"/>
            <a:r>
              <a:rPr lang="ja-JP" altLang="ja-JP" sz="1400" dirty="0">
                <a:solidFill>
                  <a:prstClr val="black"/>
                </a:solidFill>
                <a:latin typeface="HGPｺﾞｼｯｸE" pitchFamily="50" charset="-128"/>
                <a:ea typeface="HGPｺﾞｼｯｸE" pitchFamily="50" charset="-128"/>
              </a:rPr>
              <a:t>■</a:t>
            </a:r>
            <a:r>
              <a:rPr lang="ja-JP" altLang="en-US" sz="1400" dirty="0">
                <a:solidFill>
                  <a:prstClr val="black"/>
                </a:solidFill>
                <a:latin typeface="HGPｺﾞｼｯｸE" pitchFamily="50" charset="-128"/>
                <a:ea typeface="HGPｺﾞｼｯｸE" pitchFamily="50" charset="-128"/>
              </a:rPr>
              <a:t>各機関の景況判断</a:t>
            </a:r>
          </a:p>
        </p:txBody>
      </p:sp>
      <p:graphicFrame>
        <p:nvGraphicFramePr>
          <p:cNvPr id="7" name="表 6"/>
          <p:cNvGraphicFramePr>
            <a:graphicFrameLocks noGrp="1"/>
          </p:cNvGraphicFramePr>
          <p:nvPr>
            <p:extLst>
              <p:ext uri="{D42A27DB-BD31-4B8C-83A1-F6EECF244321}">
                <p14:modId xmlns:p14="http://schemas.microsoft.com/office/powerpoint/2010/main" val="511199769"/>
              </p:ext>
            </p:extLst>
          </p:nvPr>
        </p:nvGraphicFramePr>
        <p:xfrm>
          <a:off x="467544" y="1457440"/>
          <a:ext cx="8424937" cy="3600415"/>
        </p:xfrm>
        <a:graphic>
          <a:graphicData uri="http://schemas.openxmlformats.org/drawingml/2006/table">
            <a:tbl>
              <a:tblPr firstRow="1" firstCol="1" bandRow="1"/>
              <a:tblGrid>
                <a:gridCol w="792088"/>
                <a:gridCol w="1258778"/>
                <a:gridCol w="2051834"/>
                <a:gridCol w="4322237"/>
              </a:tblGrid>
              <a:tr h="553910">
                <a:tc rowSpan="5">
                  <a:txBody>
                    <a:bodyPr/>
                    <a:lstStyle/>
                    <a:p>
                      <a:pPr algn="just">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月指標</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中心</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大阪産業経済</a:t>
                      </a:r>
                    </a:p>
                    <a:p>
                      <a:pPr algn="just">
                        <a:lnSpc>
                          <a:spcPct val="100000"/>
                        </a:lnSpc>
                        <a:spcAft>
                          <a:spcPts val="0"/>
                        </a:spcAft>
                      </a:pP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リサーチセンター</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「大阪経済の情勢」</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「大阪経済は、</a:t>
                      </a:r>
                      <a:r>
                        <a:rPr lang="ja-JP" altLang="en-US" sz="1200" u="sng"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基調としては緩やかに回復している</a:t>
                      </a:r>
                      <a:r>
                        <a:rPr lang="ja-JP" altLang="en-US" sz="12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3910">
                <a:tc vMerge="1">
                  <a:txBody>
                    <a:bodyPr/>
                    <a:lstStyle/>
                    <a:p>
                      <a:endParaRPr kumimoji="1" lang="ja-JP" altLang="en-US"/>
                    </a:p>
                  </a:txBody>
                  <a:tcPr/>
                </a:tc>
                <a:tc>
                  <a:txBody>
                    <a:bodyPr/>
                    <a:lstStyle/>
                    <a:p>
                      <a:pPr algn="just">
                        <a:lnSpc>
                          <a:spcPct val="100000"/>
                        </a:lnSpc>
                        <a:spcAft>
                          <a:spcPts val="0"/>
                        </a:spcAft>
                      </a:pP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日銀大阪支店</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「近畿地域金融経済概況」</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「近畿地域の景気</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は</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、消費税率引き上げに伴う駆け込み需要の反動がみられているが、</a:t>
                      </a:r>
                      <a:r>
                        <a:rPr lang="ja-JP" altLang="en-US" sz="1200" u="sng"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基調としては緩やかに回復している</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3910">
                <a:tc vMerge="1">
                  <a:txBody>
                    <a:bodyPr/>
                    <a:lstStyle/>
                    <a:p>
                      <a:endParaRPr kumimoji="1" lang="ja-JP" altLang="en-US"/>
                    </a:p>
                  </a:txBody>
                  <a:tcPr/>
                </a:tc>
                <a:tc>
                  <a:txBody>
                    <a:bodyPr/>
                    <a:lstStyle/>
                    <a:p>
                      <a:pPr algn="just">
                        <a:lnSpc>
                          <a:spcPct val="100000"/>
                        </a:lnSpc>
                        <a:spcAft>
                          <a:spcPts val="0"/>
                        </a:spcAft>
                      </a:pP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近畿経済産業局</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「近畿経済の動向」</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近畿地域の経済は、</a:t>
                      </a:r>
                      <a:r>
                        <a:rPr lang="ja-JP" altLang="en-US" sz="1200" u="sng"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基調としては着実に持ち直している</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3910">
                <a:tc vMerge="1">
                  <a:txBody>
                    <a:bodyPr/>
                    <a:lstStyle/>
                    <a:p>
                      <a:endParaRPr kumimoji="1" lang="ja-JP" altLang="en-US"/>
                    </a:p>
                  </a:txBody>
                  <a:tcPr/>
                </a:tc>
                <a:tc>
                  <a:txBody>
                    <a:bodyPr/>
                    <a:lstStyle/>
                    <a:p>
                      <a:pPr algn="just">
                        <a:lnSpc>
                          <a:spcPct val="100000"/>
                        </a:lnSpc>
                        <a:spcAft>
                          <a:spcPts val="0"/>
                        </a:spcAft>
                      </a:pP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内閣府</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「月例経済報告」</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景気は、</a:t>
                      </a:r>
                      <a:r>
                        <a:rPr lang="ja-JP" altLang="en-US" sz="1200" u="sng"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緩やかな回復基調が続いている</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が、消費税率引上げに伴う駆け込み需要の反動により、</a:t>
                      </a:r>
                      <a:r>
                        <a:rPr lang="ja-JP" altLang="en-US" sz="1200" u="sng"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このところ弱い動きもみられる</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3910">
                <a:tc vMerge="1">
                  <a:txBody>
                    <a:bodyPr/>
                    <a:lstStyle/>
                    <a:p>
                      <a:pPr algn="just">
                        <a:lnSpc>
                          <a:spcPct val="100000"/>
                        </a:lnSpc>
                        <a:spcAft>
                          <a:spcPts val="0"/>
                        </a:spcAft>
                      </a:pPr>
                      <a:endParaRPr lang="ja-JP" sz="1200" kern="100" dirty="0">
                        <a:solidFill>
                          <a:srgbClr val="FF0000"/>
                        </a:solidFill>
                        <a:effectLst/>
                        <a:latin typeface="HGPｺﾞｼｯｸE" pitchFamily="50" charset="-128"/>
                        <a:ea typeface="HGPｺﾞｼｯｸE"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日銀</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「金融経済月報」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「わが国の景気は</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消費税率引き上げに伴う駆け込み需要の反動がみられているが、</a:t>
                      </a:r>
                      <a:r>
                        <a:rPr lang="ja-JP" altLang="en-US" sz="1200" u="sng"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基調的には緩やかな回復を続けている。</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0865">
                <a:tc>
                  <a:txBody>
                    <a:bodyPr/>
                    <a:lstStyle/>
                    <a:p>
                      <a:pPr algn="just">
                        <a:lnSpc>
                          <a:spcPct val="100000"/>
                        </a:lnSpc>
                        <a:spcAft>
                          <a:spcPts val="0"/>
                        </a:spcAft>
                      </a:pP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参考</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近畿財務局</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「管内経済情勢報告」</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管内経済は、消費税率引上げに伴う駆け込み需要及びその反動がみられるものの、引き続き持ち直している</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指標中心）</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テキスト ボックス 9"/>
          <p:cNvSpPr txBox="1"/>
          <p:nvPr/>
        </p:nvSpPr>
        <p:spPr>
          <a:xfrm>
            <a:off x="8899666" y="6608385"/>
            <a:ext cx="28084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角丸四角形 10"/>
          <p:cNvSpPr/>
          <p:nvPr/>
        </p:nvSpPr>
        <p:spPr>
          <a:xfrm>
            <a:off x="323528" y="332656"/>
            <a:ext cx="8622000" cy="411718"/>
          </a:xfrm>
          <a:prstGeom prst="roundRect">
            <a:avLst>
              <a:gd name="adj" fmla="val 541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直近の景況感についても、「基調としては緩やかに回復」</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21806588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07504" y="44624"/>
            <a:ext cx="9036496" cy="6963445"/>
          </a:xfrm>
          <a:prstGeom prst="rect">
            <a:avLst/>
          </a:prstGeom>
          <a:noFill/>
        </p:spPr>
        <p:txBody>
          <a:bodyPr wrap="square" rtlCol="0">
            <a:spAutoFit/>
          </a:bodyPr>
          <a:lstStyle/>
          <a:p>
            <a:pPr lvl="0"/>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これまでの取組成果</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300" dirty="0" smtClean="0">
                <a:latin typeface="Meiryo UI" panose="020B0604030504040204" pitchFamily="50" charset="-128"/>
                <a:ea typeface="Meiryo UI" panose="020B0604030504040204" pitchFamily="50" charset="-128"/>
                <a:cs typeface="Meiryo UI" panose="020B0604030504040204" pitchFamily="50" charset="-128"/>
              </a:rPr>
              <a:t>小</a:t>
            </a:r>
            <a:r>
              <a:rPr lang="ja-JP" altLang="ja-JP" sz="1300" dirty="0">
                <a:latin typeface="Meiryo UI" panose="020B0604030504040204" pitchFamily="50" charset="-128"/>
                <a:ea typeface="Meiryo UI" panose="020B0604030504040204" pitchFamily="50" charset="-128"/>
                <a:cs typeface="Meiryo UI" panose="020B0604030504040204" pitchFamily="50" charset="-128"/>
              </a:rPr>
              <a:t>・中学校の学力に</a:t>
            </a:r>
            <a:r>
              <a:rPr lang="ja-JP" altLang="ja-JP" sz="1300" dirty="0" smtClean="0">
                <a:latin typeface="Meiryo UI" panose="020B0604030504040204" pitchFamily="50" charset="-128"/>
                <a:ea typeface="Meiryo UI" panose="020B0604030504040204" pitchFamily="50" charset="-128"/>
                <a:cs typeface="Meiryo UI" panose="020B0604030504040204" pitchFamily="50" charset="-128"/>
              </a:rPr>
              <a:t>ついて、</a:t>
            </a:r>
            <a:r>
              <a:rPr lang="ja-JP" altLang="ja-JP" sz="1300" dirty="0">
                <a:latin typeface="Meiryo UI" panose="020B0604030504040204" pitchFamily="50" charset="-128"/>
                <a:ea typeface="Meiryo UI" panose="020B0604030504040204" pitchFamily="50" charset="-128"/>
                <a:cs typeface="Meiryo UI" panose="020B0604030504040204" pitchFamily="50" charset="-128"/>
              </a:rPr>
              <a:t>全国学力・学習状況</a:t>
            </a:r>
            <a:r>
              <a:rPr lang="ja-JP" altLang="ja-JP" sz="1300" dirty="0" smtClean="0">
                <a:latin typeface="Meiryo UI" panose="020B0604030504040204" pitchFamily="50" charset="-128"/>
                <a:ea typeface="Meiryo UI" panose="020B0604030504040204" pitchFamily="50" charset="-128"/>
                <a:cs typeface="Meiryo UI" panose="020B0604030504040204" pitchFamily="50" charset="-128"/>
              </a:rPr>
              <a:t>調査</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に</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おいて</a:t>
            </a:r>
            <a:r>
              <a:rPr lang="ja-JP" altLang="ja-JP"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300" dirty="0">
                <a:latin typeface="Meiryo UI" panose="020B0604030504040204" pitchFamily="50" charset="-128"/>
                <a:ea typeface="Meiryo UI" panose="020B0604030504040204" pitchFamily="50" charset="-128"/>
                <a:cs typeface="Meiryo UI" panose="020B0604030504040204" pitchFamily="50" charset="-128"/>
              </a:rPr>
              <a:t>小学校</a:t>
            </a:r>
            <a:r>
              <a:rPr lang="ja-JP" altLang="ja-JP" sz="1300" dirty="0" smtClean="0">
                <a:latin typeface="Meiryo UI" panose="020B0604030504040204" pitchFamily="50" charset="-128"/>
                <a:ea typeface="Meiryo UI" panose="020B0604030504040204" pitchFamily="50" charset="-128"/>
                <a:cs typeface="Meiryo UI" panose="020B0604030504040204" pitchFamily="50" charset="-128"/>
              </a:rPr>
              <a:t>は</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概ね</a:t>
            </a:r>
            <a:r>
              <a:rPr lang="ja-JP" altLang="ja-JP" sz="1300" dirty="0" smtClean="0">
                <a:latin typeface="Meiryo UI" panose="020B0604030504040204" pitchFamily="50" charset="-128"/>
                <a:ea typeface="Meiryo UI" panose="020B0604030504040204" pitchFamily="50" charset="-128"/>
                <a:cs typeface="Meiryo UI" panose="020B0604030504040204" pitchFamily="50" charset="-128"/>
              </a:rPr>
              <a:t>全国</a:t>
            </a:r>
            <a:r>
              <a:rPr lang="ja-JP" altLang="ja-JP" sz="1300" dirty="0">
                <a:latin typeface="Meiryo UI" panose="020B0604030504040204" pitchFamily="50" charset="-128"/>
                <a:ea typeface="Meiryo UI" panose="020B0604030504040204" pitchFamily="50" charset="-128"/>
                <a:cs typeface="Meiryo UI" panose="020B0604030504040204" pitchFamily="50" charset="-128"/>
              </a:rPr>
              <a:t>平均に並んでいるが、中学校は依然として全国</a:t>
            </a:r>
            <a:r>
              <a:rPr lang="ja-JP" altLang="ja-JP" sz="1300" dirty="0" smtClean="0">
                <a:latin typeface="Meiryo UI" panose="020B0604030504040204" pitchFamily="50" charset="-128"/>
                <a:ea typeface="Meiryo UI" panose="020B0604030504040204" pitchFamily="50" charset="-128"/>
                <a:cs typeface="Meiryo UI" panose="020B0604030504040204" pitchFamily="50" charset="-128"/>
              </a:rPr>
              <a:t>との</a:t>
            </a:r>
            <a:r>
              <a:rPr lang="ja-JP" altLang="ja-JP" sz="1300" dirty="0">
                <a:latin typeface="Meiryo UI" panose="020B0604030504040204" pitchFamily="50" charset="-128"/>
                <a:ea typeface="Meiryo UI" panose="020B0604030504040204" pitchFamily="50" charset="-128"/>
                <a:cs typeface="Meiryo UI" panose="020B0604030504040204" pitchFamily="50" charset="-128"/>
              </a:rPr>
              <a:t>差は大きい。</a:t>
            </a:r>
          </a:p>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300" dirty="0" smtClean="0">
                <a:latin typeface="Meiryo UI" panose="020B0604030504040204" pitchFamily="50" charset="-128"/>
                <a:ea typeface="Meiryo UI" panose="020B0604030504040204" pitchFamily="50" charset="-128"/>
                <a:cs typeface="Meiryo UI" panose="020B0604030504040204" pitchFamily="50" charset="-128"/>
              </a:rPr>
              <a:t>また</a:t>
            </a:r>
            <a:r>
              <a:rPr lang="ja-JP" altLang="ja-JP" sz="1300" dirty="0">
                <a:latin typeface="Meiryo UI" panose="020B0604030504040204" pitchFamily="50" charset="-128"/>
                <a:ea typeface="Meiryo UI" panose="020B0604030504040204" pitchFamily="50" charset="-128"/>
                <a:cs typeface="Meiryo UI" panose="020B0604030504040204" pitchFamily="50" charset="-128"/>
              </a:rPr>
              <a:t>、府内の外国人留学生数は横ばいが続く。潜在労働力の活用については、出産・子育て期</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(35</a:t>
            </a:r>
            <a:r>
              <a:rPr lang="ja-JP" altLang="ja-JP" sz="1300" dirty="0">
                <a:latin typeface="Meiryo UI" panose="020B0604030504040204" pitchFamily="50" charset="-128"/>
                <a:ea typeface="Meiryo UI" panose="020B0604030504040204" pitchFamily="50" charset="-128"/>
                <a:cs typeface="Meiryo UI" panose="020B0604030504040204" pitchFamily="50" charset="-128"/>
              </a:rPr>
              <a:t>歳～</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44</a:t>
            </a:r>
            <a:r>
              <a:rPr lang="ja-JP" altLang="ja-JP" sz="1300" dirty="0">
                <a:latin typeface="Meiryo UI" panose="020B0604030504040204" pitchFamily="50" charset="-128"/>
                <a:ea typeface="Meiryo UI" panose="020B0604030504040204" pitchFamily="50" charset="-128"/>
                <a:cs typeface="Meiryo UI" panose="020B0604030504040204" pitchFamily="50" charset="-128"/>
              </a:rPr>
              <a:t>歳のいわゆる</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M</a:t>
            </a:r>
            <a:r>
              <a:rPr lang="ja-JP" altLang="ja-JP" sz="1300" dirty="0">
                <a:latin typeface="Meiryo UI" panose="020B0604030504040204" pitchFamily="50" charset="-128"/>
                <a:ea typeface="Meiryo UI" panose="020B0604030504040204" pitchFamily="50" charset="-128"/>
                <a:cs typeface="Meiryo UI" panose="020B0604030504040204" pitchFamily="50" charset="-128"/>
              </a:rPr>
              <a:t>字カーブ</a:t>
            </a:r>
            <a:r>
              <a:rPr lang="ja-JP" altLang="ja-JP" sz="1300" dirty="0" smtClean="0">
                <a:latin typeface="Meiryo UI" panose="020B0604030504040204" pitchFamily="50" charset="-128"/>
                <a:ea typeface="Meiryo UI" panose="020B0604030504040204" pitchFamily="50" charset="-128"/>
                <a:cs typeface="Meiryo UI" panose="020B0604030504040204" pitchFamily="50" charset="-128"/>
              </a:rPr>
              <a:t>の底</a:t>
            </a:r>
            <a:r>
              <a:rPr lang="ja-JP" altLang="ja-JP" sz="1300" dirty="0">
                <a:latin typeface="Meiryo UI" panose="020B0604030504040204" pitchFamily="50" charset="-128"/>
                <a:ea typeface="Meiryo UI" panose="020B0604030504040204" pitchFamily="50" charset="-128"/>
                <a:cs typeface="Meiryo UI" panose="020B0604030504040204" pitchFamily="50" charset="-128"/>
              </a:rPr>
              <a:t>の部分</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300" dirty="0" smtClean="0">
                <a:latin typeface="Meiryo UI" panose="020B0604030504040204" pitchFamily="50" charset="-128"/>
                <a:ea typeface="Meiryo UI" panose="020B0604030504040204" pitchFamily="50" charset="-128"/>
                <a:cs typeface="Meiryo UI" panose="020B0604030504040204" pitchFamily="50" charset="-128"/>
              </a:rPr>
              <a:t>の女性</a:t>
            </a:r>
            <a:r>
              <a:rPr lang="ja-JP" altLang="ja-JP" sz="1300" dirty="0">
                <a:latin typeface="Meiryo UI" panose="020B0604030504040204" pitchFamily="50" charset="-128"/>
                <a:ea typeface="Meiryo UI" panose="020B0604030504040204" pitchFamily="50" charset="-128"/>
                <a:cs typeface="Meiryo UI" panose="020B0604030504040204" pitchFamily="50" charset="-128"/>
              </a:rPr>
              <a:t>の労働力率は改善傾向が続くものの、全国との差は広がっている。</a:t>
            </a:r>
          </a:p>
          <a:p>
            <a:pPr marL="182563" indent="-182563">
              <a:lnSpc>
                <a:spcPts val="1200"/>
              </a:lnSpc>
            </a:pP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4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（１）国際競争を勝ち抜くハイエンド人材の育成</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4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グローバルリーダーズハイスクール</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や</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English Frontier High Schools</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の指定等の高校教育の充実に加え、国際化戦略に基づくグローバル人材の育成、産業人材育成戦略に基づく成長産業を担う人材の育成・確保の</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取組みを</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実施</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4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また、</a:t>
            </a:r>
            <a:r>
              <a:rPr lang="ja-JP" altLang="ja-JP" sz="1300" dirty="0" smtClean="0">
                <a:latin typeface="Meiryo UI" panose="020B0604030504040204" pitchFamily="50" charset="-128"/>
                <a:ea typeface="Meiryo UI" panose="020B0604030504040204" pitchFamily="50" charset="-128"/>
                <a:cs typeface="Meiryo UI" panose="020B0604030504040204" pitchFamily="50" charset="-128"/>
              </a:rPr>
              <a:t>府立</a:t>
            </a:r>
            <a:r>
              <a:rPr lang="ja-JP" altLang="ja-JP" sz="1300" dirty="0">
                <a:latin typeface="Meiryo UI" panose="020B0604030504040204" pitchFamily="50" charset="-128"/>
                <a:ea typeface="Meiryo UI" panose="020B0604030504040204" pitchFamily="50" charset="-128"/>
                <a:cs typeface="Meiryo UI" panose="020B0604030504040204" pitchFamily="50" charset="-128"/>
              </a:rPr>
              <a:t>大学と市立大学について、強い大阪を実現する知的インフラ拠点をめざした新大学ビジョンを策定（</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H25</a:t>
            </a:r>
            <a:r>
              <a:rPr lang="ja-JP" altLang="ja-JP" sz="13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9</a:t>
            </a:r>
            <a:r>
              <a:rPr lang="ja-JP" altLang="ja-JP" sz="1300" dirty="0">
                <a:latin typeface="Meiryo UI" panose="020B0604030504040204" pitchFamily="50" charset="-128"/>
                <a:ea typeface="Meiryo UI" panose="020B0604030504040204" pitchFamily="50" charset="-128"/>
                <a:cs typeface="Meiryo UI" panose="020B0604030504040204" pitchFamily="50" charset="-128"/>
              </a:rPr>
              <a:t>月）</a:t>
            </a:r>
            <a:r>
              <a:rPr lang="ja-JP" altLang="ja-JP" sz="13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4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300" dirty="0" smtClean="0">
                <a:latin typeface="Meiryo UI" panose="020B0604030504040204" pitchFamily="50" charset="-128"/>
                <a:ea typeface="Meiryo UI" panose="020B0604030504040204" pitchFamily="50" charset="-128"/>
                <a:cs typeface="Meiryo UI" panose="020B0604030504040204" pitchFamily="50" charset="-128"/>
              </a:rPr>
              <a:t>今後、</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この間の</a:t>
            </a:r>
            <a:r>
              <a:rPr lang="ja-JP" altLang="ja-JP" sz="1300" dirty="0" smtClean="0">
                <a:latin typeface="Meiryo UI" panose="020B0604030504040204" pitchFamily="50" charset="-128"/>
                <a:ea typeface="Meiryo UI" panose="020B0604030504040204" pitchFamily="50" charset="-128"/>
                <a:cs typeface="Meiryo UI" panose="020B0604030504040204" pitchFamily="50" charset="-128"/>
              </a:rPr>
              <a:t>大学</a:t>
            </a:r>
            <a:r>
              <a:rPr lang="ja-JP" altLang="ja-JP" sz="1300" dirty="0">
                <a:latin typeface="Meiryo UI" panose="020B0604030504040204" pitchFamily="50" charset="-128"/>
                <a:ea typeface="Meiryo UI" panose="020B0604030504040204" pitchFamily="50" charset="-128"/>
                <a:cs typeface="Meiryo UI" panose="020B0604030504040204" pitchFamily="50" charset="-128"/>
              </a:rPr>
              <a:t>統合に関する議論の状況を踏まえ、両大学で、主体的に大阪における公立大学のあり方について検討を進める。</a:t>
            </a:r>
          </a:p>
          <a:p>
            <a:pPr marL="177800" indent="-177800">
              <a:lnSpc>
                <a:spcPts val="1400"/>
              </a:lnSpc>
            </a:pP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marL="177800" lvl="0" indent="-177800">
              <a:lnSpc>
                <a:spcPts val="1400"/>
              </a:lnSpc>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２）外国人高度専門人材等の受け入れ拡大</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7800" lvl="0" indent="-177800">
              <a:lnSpc>
                <a:spcPts val="14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　国際化戦略に基づく海外での留学プロモーションや外国人留学生を対象とした府内企業へのインターンシップ事業などの</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取組みを</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実施。特区においては、外国人医師等の臨床修練制度の規制緩和が実現</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177800" lvl="0" indent="-177800">
              <a:lnSpc>
                <a:spcPts val="1400"/>
              </a:lnSpc>
            </a:pP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３）成長を支える基盤となる人材の育成力強化</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300" dirty="0" smtClean="0">
                <a:latin typeface="Meiryo UI" panose="020B0604030504040204" pitchFamily="50" charset="-128"/>
                <a:ea typeface="Meiryo UI" panose="020B0604030504040204" pitchFamily="50" charset="-128"/>
                <a:cs typeface="Meiryo UI" panose="020B0604030504040204" pitchFamily="50" charset="-128"/>
              </a:rPr>
              <a:t>小</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300" dirty="0" smtClean="0">
                <a:latin typeface="Meiryo UI" panose="020B0604030504040204" pitchFamily="50" charset="-128"/>
                <a:ea typeface="Meiryo UI" panose="020B0604030504040204" pitchFamily="50" charset="-128"/>
                <a:cs typeface="Meiryo UI" panose="020B0604030504040204" pitchFamily="50" charset="-128"/>
              </a:rPr>
              <a:t>中</a:t>
            </a:r>
            <a:r>
              <a:rPr lang="ja-JP" altLang="ja-JP" sz="1300" dirty="0">
                <a:latin typeface="Meiryo UI" panose="020B0604030504040204" pitchFamily="50" charset="-128"/>
                <a:ea typeface="Meiryo UI" panose="020B0604030504040204" pitchFamily="50" charset="-128"/>
                <a:cs typeface="Meiryo UI" panose="020B0604030504040204" pitchFamily="50" charset="-128"/>
              </a:rPr>
              <a:t>学校における</a:t>
            </a:r>
            <a:r>
              <a:rPr lang="ja-JP" altLang="ja-JP" sz="1300" dirty="0" smtClean="0">
                <a:latin typeface="Meiryo UI" panose="020B0604030504040204" pitchFamily="50" charset="-128"/>
                <a:ea typeface="Meiryo UI" panose="020B0604030504040204" pitchFamily="50" charset="-128"/>
                <a:cs typeface="Meiryo UI" panose="020B0604030504040204" pitchFamily="50" charset="-128"/>
              </a:rPr>
              <a:t>学力に</a:t>
            </a:r>
            <a:r>
              <a:rPr lang="ja-JP" altLang="ja-JP" sz="1300" dirty="0">
                <a:latin typeface="Meiryo UI" panose="020B0604030504040204" pitchFamily="50" charset="-128"/>
                <a:ea typeface="Meiryo UI" panose="020B0604030504040204" pitchFamily="50" charset="-128"/>
                <a:cs typeface="Meiryo UI" panose="020B0604030504040204" pitchFamily="50" charset="-128"/>
              </a:rPr>
              <a:t>ついては</a:t>
            </a:r>
            <a:r>
              <a:rPr lang="ja-JP" altLang="ja-JP" sz="1300" dirty="0" smtClean="0">
                <a:latin typeface="Meiryo UI" panose="020B0604030504040204" pitchFamily="50" charset="-128"/>
                <a:ea typeface="Meiryo UI" panose="020B0604030504040204" pitchFamily="50" charset="-128"/>
                <a:cs typeface="Meiryo UI" panose="020B0604030504040204" pitchFamily="50" charset="-128"/>
              </a:rPr>
              <a:t>、小学校は全国</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水準を維持しているものの、中学校は全国水準に達していないことから、</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H25</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より課題の大きい中学校に対する重点的な支援を実施</a:t>
            </a:r>
            <a:r>
              <a:rPr lang="ja-JP" altLang="ja-JP" sz="13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300" dirty="0">
                <a:latin typeface="Meiryo UI" panose="020B0604030504040204" pitchFamily="50" charset="-128"/>
                <a:ea typeface="Meiryo UI" panose="020B0604030504040204" pitchFamily="50" charset="-128"/>
                <a:cs typeface="Meiryo UI" panose="020B0604030504040204" pitchFamily="50" charset="-128"/>
              </a:rPr>
              <a:t>英語教育の充実については</a:t>
            </a:r>
            <a:r>
              <a:rPr lang="ja-JP" altLang="ja-JP"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小・中・高校における指導方法の研究等を行う</a:t>
            </a:r>
            <a:r>
              <a:rPr lang="ja-JP" altLang="ja-JP"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300" dirty="0">
                <a:latin typeface="Meiryo UI" panose="020B0604030504040204" pitchFamily="50" charset="-128"/>
                <a:ea typeface="Meiryo UI" panose="020B0604030504040204" pitchFamily="50" charset="-128"/>
                <a:cs typeface="Meiryo UI" panose="020B0604030504040204" pitchFamily="50" charset="-128"/>
              </a:rPr>
              <a:t>使える英語プロジェクト」を</a:t>
            </a:r>
            <a:r>
              <a:rPr lang="ja-JP" altLang="ja-JP" sz="1300" dirty="0" smtClean="0">
                <a:latin typeface="Meiryo UI" panose="020B0604030504040204" pitchFamily="50" charset="-128"/>
                <a:ea typeface="Meiryo UI" panose="020B0604030504040204" pitchFamily="50" charset="-128"/>
                <a:cs typeface="Meiryo UI" panose="020B0604030504040204" pitchFamily="50" charset="-128"/>
              </a:rPr>
              <a:t>実施</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(H23</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1300" dirty="0" err="1"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また、英語教育改革プロジェクトチームにおいて、大阪市で実施しているフォニックスの指導等の把握と今後の取組みの方向性を整理</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(H25)</a:t>
            </a:r>
            <a:r>
              <a:rPr lang="ja-JP" altLang="en-US" sz="1300" dirty="0" err="1">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300" dirty="0" smtClean="0">
                <a:latin typeface="Meiryo UI" panose="020B0604030504040204" pitchFamily="50" charset="-128"/>
                <a:ea typeface="Meiryo UI" panose="020B0604030504040204" pitchFamily="50" charset="-128"/>
                <a:cs typeface="Meiryo UI" panose="020B0604030504040204" pitchFamily="50" charset="-128"/>
              </a:rPr>
              <a:t>中学</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校</a:t>
            </a:r>
            <a:r>
              <a:rPr lang="ja-JP" altLang="ja-JP" sz="1300" dirty="0">
                <a:latin typeface="Meiryo UI" panose="020B0604030504040204" pitchFamily="50" charset="-128"/>
                <a:ea typeface="Meiryo UI" panose="020B0604030504040204" pitchFamily="50" charset="-128"/>
                <a:cs typeface="Meiryo UI" panose="020B0604030504040204" pitchFamily="50" charset="-128"/>
              </a:rPr>
              <a:t>卒業時</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の</a:t>
            </a:r>
            <a:r>
              <a:rPr lang="ja-JP" altLang="ja-JP" sz="1300" dirty="0">
                <a:latin typeface="Meiryo UI" panose="020B0604030504040204" pitchFamily="50" charset="-128"/>
                <a:ea typeface="Meiryo UI" panose="020B0604030504040204" pitchFamily="50" charset="-128"/>
                <a:cs typeface="Meiryo UI" panose="020B0604030504040204" pitchFamily="50" charset="-128"/>
              </a:rPr>
              <a:t>自由な学校選択の機会</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を</a:t>
            </a:r>
            <a:r>
              <a:rPr lang="ja-JP" altLang="ja-JP" sz="1300" dirty="0">
                <a:latin typeface="Meiryo UI" panose="020B0604030504040204" pitchFamily="50" charset="-128"/>
                <a:ea typeface="Meiryo UI" panose="020B0604030504040204" pitchFamily="50" charset="-128"/>
                <a:cs typeface="Meiryo UI" panose="020B0604030504040204" pitchFamily="50" charset="-128"/>
              </a:rPr>
              <a:t>保障</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するため、</a:t>
            </a:r>
            <a:r>
              <a:rPr lang="ja-JP" altLang="ja-JP" sz="1300" dirty="0">
                <a:latin typeface="Meiryo UI" panose="020B0604030504040204" pitchFamily="50" charset="-128"/>
                <a:ea typeface="Meiryo UI" panose="020B0604030504040204" pitchFamily="50" charset="-128"/>
                <a:cs typeface="Meiryo UI" panose="020B0604030504040204" pitchFamily="50" charset="-128"/>
              </a:rPr>
              <a:t>私立高校等の授業料無償化制度</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を</a:t>
            </a:r>
            <a:r>
              <a:rPr lang="ja-JP" altLang="ja-JP" sz="1300" dirty="0">
                <a:latin typeface="Meiryo UI" panose="020B0604030504040204" pitchFamily="50" charset="-128"/>
                <a:ea typeface="Meiryo UI" panose="020B0604030504040204" pitchFamily="50" charset="-128"/>
                <a:cs typeface="Meiryo UI" panose="020B0604030504040204" pitchFamily="50" charset="-128"/>
              </a:rPr>
              <a:t>拡充。</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ja-JP" altLang="en-US" sz="1300" dirty="0">
                <a:latin typeface="Meiryo UI" panose="020B0604030504040204" pitchFamily="50" charset="-128"/>
                <a:ea typeface="Meiryo UI" panose="020B0604030504040204" pitchFamily="50" charset="-128"/>
                <a:cs typeface="Meiryo UI" panose="020B0604030504040204" pitchFamily="50" charset="-128"/>
              </a:rPr>
              <a:t>◇　産業界のニーズに応える人材育成に向け</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、産学官連携や</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産業人材育成を見据えた職業訓練の展開など高等職業技術専門校の機能を充実。</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82563" indent="-182563"/>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ja-JP" altLang="en-US" sz="1300" dirty="0">
                <a:latin typeface="Meiryo UI" panose="020B0604030504040204" pitchFamily="50" charset="-128"/>
                <a:ea typeface="Meiryo UI" panose="020B0604030504040204" pitchFamily="50" charset="-128"/>
                <a:cs typeface="Meiryo UI" panose="020B0604030504040204" pitchFamily="50" charset="-128"/>
              </a:rPr>
              <a:t>（４）地域の強みを活かす労働市場の構築</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H22</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23</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に実施した雇用実態把握調査を踏まえ、産業人材育成戦略に基づく</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取組みを</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実施。また、ハローワークの地方移管は未だ実現していないが、</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H24</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月にハローワーク業務と府雇用施策との一体的実施について国へ提案</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H25.9</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にリニューアルオープンした</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OSAKA</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しごとﾌｨｰﾙﾄﾞにおいて、</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府</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のカウンセリング</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とハローワークの豊富な求人情報に基づく効果的な</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マッチング実施。</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ja-JP" altLang="en-US" sz="1300" dirty="0">
                <a:latin typeface="Meiryo UI" panose="020B0604030504040204" pitchFamily="50" charset="-128"/>
                <a:ea typeface="Meiryo UI" panose="020B0604030504040204" pitchFamily="50" charset="-128"/>
                <a:cs typeface="Meiryo UI" panose="020B0604030504040204" pitchFamily="50" charset="-128"/>
              </a:rPr>
              <a:t>（５）成長を支えるセーフティネットの整備・活躍の場づくり</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ja-JP" altLang="en-US" sz="1300" dirty="0">
                <a:latin typeface="Meiryo UI" panose="020B0604030504040204" pitchFamily="50" charset="-128"/>
                <a:ea typeface="Meiryo UI" panose="020B0604030504040204" pitchFamily="50" charset="-128"/>
                <a:cs typeface="Meiryo UI" panose="020B0604030504040204" pitchFamily="50" charset="-128"/>
              </a:rPr>
              <a:t>◇　 「安心こども基金」を活用した保育所整備や大阪スマイル・チャイルド事業など子育て世代が安心して働くための環境整備事業を実施。</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82563" indent="-182563">
              <a:lnSpc>
                <a:spcPts val="14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ハローワークと一体的に運営する</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OSAKA</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しごとフィールドに</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おいて、若年者、中高年齢者など、さまざまな人が能力を発揮できる雇用機会の確保に向けた事業を展開</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H26.4</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からは、「働くママ応援コーナー」を設置し、仕事と子育ての両立を支援。</a:t>
            </a:r>
            <a:endParaRPr lang="en-US" altLang="ja-JP" sz="1300" strike="dblStrik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8803486" y="6608385"/>
            <a:ext cx="37702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40</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1649692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1159259584"/>
              </p:ext>
            </p:extLst>
          </p:nvPr>
        </p:nvGraphicFramePr>
        <p:xfrm>
          <a:off x="316283" y="1011930"/>
          <a:ext cx="8568951" cy="5026659"/>
        </p:xfrm>
        <a:graphic>
          <a:graphicData uri="http://schemas.openxmlformats.org/drawingml/2006/table">
            <a:tbl>
              <a:tblPr firstRow="1" bandRow="1">
                <a:tableStyleId>{5940675A-B579-460E-94D1-54222C63F5DA}</a:tableStyleId>
              </a:tblPr>
              <a:tblGrid>
                <a:gridCol w="670903"/>
                <a:gridCol w="1399578"/>
                <a:gridCol w="1222754"/>
                <a:gridCol w="1195829"/>
                <a:gridCol w="1195829"/>
                <a:gridCol w="1195829"/>
                <a:gridCol w="1688229"/>
              </a:tblGrid>
              <a:tr h="495050">
                <a:tc gridSpan="2">
                  <a:txBody>
                    <a:bodyPr/>
                    <a:lstStyle/>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指　　標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c hMerge="1">
                  <a:txBody>
                    <a:bodyPr/>
                    <a:lstStyle/>
                    <a:p>
                      <a:endParaRPr kumimoji="1" lang="ja-JP" altLang="en-US"/>
                    </a:p>
                  </a:txBody>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anchor="ctr">
                    <a:solidFill>
                      <a:schemeClr val="accent6">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anchor="ctr">
                    <a:solidFill>
                      <a:schemeClr val="accent6">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c>
                  <a:txBody>
                    <a:bodyPr/>
                    <a:lstStyle/>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　　典</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r>
              <a:tr h="571211">
                <a:tc gridSpan="2">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国際戦略総合特区の</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認定プロジェクト数</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a:p>
                  </a:txBody>
                  <a:tcPr/>
                </a:tc>
                <a:tc>
                  <a:txBody>
                    <a:bodyPr/>
                    <a:lstStyle/>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33</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43</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tabLst>
                          <a:tab pos="92075"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大阪府政策企画部</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42727">
                <a:tc gridSpan="2">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医薬品製造品出荷額等</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a:p>
                  </a:txBody>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7,463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7,719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6,684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tabLst>
                          <a:tab pos="92075"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経済産業省「工業統計表」</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571211">
                <a:tc gridSpan="2">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リチウムイオン蓄電池生産量</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（近畿）</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a:p>
                  </a:txBody>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167,770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Ah</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166,285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Ah</a:t>
                      </a: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129,040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Ah</a:t>
                      </a:r>
                    </a:p>
                  </a:txBody>
                  <a:tcPr anchor="ctr"/>
                </a:tc>
                <a:tc>
                  <a:txBody>
                    <a:bodyPr/>
                    <a:lstStyle/>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tabLst>
                          <a:tab pos="92075"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近畿経済産業局</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tabLst>
                          <a:tab pos="92075"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「主要部品生産実績」</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571211">
                <a:tc gridSpan="2">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太陽電池モジュール生産量</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（近畿）</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a:p>
                  </a:txBody>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823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万枚</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849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万枚</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823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万枚</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1,474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万枚</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tabLst>
                          <a:tab pos="92075"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近畿経済産業局</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tabLst>
                          <a:tab pos="92075"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「主要部品生産実績」</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571211">
                <a:tc rowSpan="2">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輸出入</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近畿圏</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輸出通関額</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144,220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145,649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135,756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146,374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tabLst>
                          <a:tab pos="92075"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大阪税関「貿易統計」</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571211">
                <a:tc vMerge="1">
                  <a:txBody>
                    <a:bodyPr/>
                    <a:lstStyle/>
                    <a:p>
                      <a:endParaRPr kumimoji="1" lang="ja-JP" altLang="en-US" sz="1200" dirty="0">
                        <a:latin typeface="HGPｺﾞｼｯｸE" pitchFamily="50" charset="-128"/>
                        <a:ea typeface="HGPｺﾞｼｯｸE" pitchFamily="50" charset="-128"/>
                      </a:endParaRPr>
                    </a:p>
                  </a:txBody>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近畿圏</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輸入通関額</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114,272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132,392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135,387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152,542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tabLst>
                          <a:tab pos="92075"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大阪税関「貿易統計」</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495050">
                <a:tc gridSpan="2">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工場立地件数</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a:p>
                  </a:txBody>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経済産業省「工場立地動向」</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495050">
                <a:tc gridSpan="2">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外国企業数</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a:p>
                  </a:txBody>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東洋経済新報社「外資系企業総覧」</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42727">
                <a:tc gridSpan="2">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金融機関提案型融資実績</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a:p>
                  </a:txBody>
                  <a:tcPr/>
                </a:tc>
                <a:tc>
                  <a:txBody>
                    <a:bodyPr/>
                    <a:lstStyle/>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779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832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大阪府商工労働部</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cxnSp>
        <p:nvCxnSpPr>
          <p:cNvPr id="6" name="直線コネクタ 5"/>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251520" y="148570"/>
            <a:ext cx="7848872" cy="400110"/>
          </a:xfrm>
          <a:prstGeom prst="rect">
            <a:avLst/>
          </a:prstGeom>
          <a:noFill/>
        </p:spPr>
        <p:txBody>
          <a:bodyPr wrap="square" rtlCol="0">
            <a:spAutoFit/>
          </a:bodyPr>
          <a:lstStyle/>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これまでの取組と成果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～強みを活かす産業・技術の強化～</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251520" y="620688"/>
            <a:ext cx="1800200" cy="369332"/>
          </a:xfrm>
          <a:prstGeom prst="rect">
            <a:avLst/>
          </a:prstGeom>
          <a:noFill/>
        </p:spPr>
        <p:txBody>
          <a:bodyPr wrap="square" rtlCol="0">
            <a:spAutoFit/>
          </a:bodyPr>
          <a:lstStyle/>
          <a:p>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指標の動き</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835704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67950" y="44624"/>
            <a:ext cx="8833780" cy="6894195"/>
          </a:xfrm>
          <a:prstGeom prst="rect">
            <a:avLst/>
          </a:prstGeom>
          <a:noFill/>
        </p:spPr>
        <p:txBody>
          <a:bodyPr wrap="square" rtlCol="0">
            <a:spAutoFit/>
          </a:bodyPr>
          <a:lstStyle/>
          <a:p>
            <a:pPr lvl="0"/>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これまでの取組成果</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p>
          <a:p>
            <a:pPr marL="95250" indent="82550"/>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近畿圏の輸出額は減少傾向が続いていたが、</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H25</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は鉄鋼・半導体製品などの増加により持ち直し。経済状況は全般的に持ち直しの傾向にある。</a:t>
            </a:r>
          </a:p>
          <a:p>
            <a:pPr marL="95250" lvl="0" indent="82550"/>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この間、国際戦略総合特</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区の国からの指定、全国最多のプロジェクト認定、地域独自の地方税の軽減措置など、産業・技術力強化に向けた基盤を構築</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。区</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域内においては</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、民間投資</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が着実に進んでおり、イノベーションの芽が育ちつつ</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あるが、規制</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改革の実現は一部に</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留まる。</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H26</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月には、新たに国家戦略特区の指定を獲得、さらにビジネスしやすい環境整備をめざす。</a:t>
            </a: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a:p>
            <a:pPr marL="95250" lvl="0" indent="82550"/>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a:latin typeface="Meiryo UI" panose="020B0604030504040204" pitchFamily="50" charset="-128"/>
                <a:ea typeface="Meiryo UI" panose="020B0604030504040204" pitchFamily="50" charset="-128"/>
                <a:cs typeface="Meiryo UI" panose="020B0604030504040204" pitchFamily="50" charset="-128"/>
              </a:rPr>
              <a:t>（１）先端技術産業のさらなる強化</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H23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府県市が共同申請した「関西イノベーション国際戦略総合特区」が国の指定を獲得。</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現在</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(H26.5)</a:t>
            </a:r>
            <a:r>
              <a:rPr lang="ja-JP" altLang="en-US" sz="1200" dirty="0" err="1" smtClean="0">
                <a:latin typeface="Meiryo UI" panose="020B0604030504040204" pitchFamily="50" charset="-128"/>
                <a:ea typeface="Meiryo UI" panose="020B0604030504040204" pitchFamily="50" charset="-128"/>
                <a:cs typeface="Meiryo UI" panose="020B0604030504040204" pitchFamily="50" charset="-128"/>
              </a:rPr>
              <a:t>まで</a:t>
            </a:r>
            <a:r>
              <a:rPr lang="ja-JP" altLang="en-US" sz="1200" dirty="0" err="1">
                <a:latin typeface="Meiryo UI" panose="020B0604030504040204" pitchFamily="50" charset="-128"/>
                <a:ea typeface="Meiryo UI" panose="020B0604030504040204" pitchFamily="50" charset="-128"/>
                <a:cs typeface="Meiryo UI" panose="020B0604030504040204" pitchFamily="50" charset="-128"/>
              </a:rPr>
              <a:t>に</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全国最多の</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46</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プロジェクトが計画認定。ライフサイエンス分野では、彩都における医薬関連企業の研究所新設、医薬基盤研究所にオールジャパンの創薬支援ネットワークの本部機能を担う「創薬支援戦略室」が設置されるとともに、</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PMDA</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関西支部も</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設置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H 25</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10</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月より薬事戦略相談開始、</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H26</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月より</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GMP</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実地調査開始</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新エネルギー分野</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では「</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バッテリー戦略研究センター</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」のサポートにより、</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KIX</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水素グリッドプロジェクトが国の補助事業に採択されるなど、イノベー　ション</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創出に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向けた動きが加速。</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85725" indent="-85725"/>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（２）世界市場に打って出る大阪産業・大阪企業への支援</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アジアをはじめとした世界市場への海外</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トッププロモーション（</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H20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～）、内外に向けた販路開拓支援（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H21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～）、金融機関提案型融資（</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～）、バイオベンチャー等海外展開支援事業（</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H26</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～）等</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取組みに</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より、海外展開や新事業進出などの中小企業のチャレンジを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応援する取組みを実施。</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85725" indent="-85725"/>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（３）生活支援型サービス産業・都市型サービス産業の強化</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大阪府・大阪市において、医療・健康づくりサービスの向上と大阪のポテンシャルを活かした関連産業振興方策について、戦略的観点から</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検討するため「</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大阪府市医療戦略会議」</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を設置（</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H25.4</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H26.3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1200" dirty="0" err="1" smtClean="0">
                <a:latin typeface="Meiryo UI" panose="020B0604030504040204" pitchFamily="50" charset="-128"/>
                <a:ea typeface="Meiryo UI" panose="020B0604030504040204" pitchFamily="50" charset="-128"/>
                <a:cs typeface="Meiryo UI" panose="020B0604030504040204" pitchFamily="50" charset="-128"/>
              </a:rPr>
              <a:t>つの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具体的戦略を柱とする提言をとりまとめ（</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H26.1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strike="dblStrike" dirty="0">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ものづくり企業等とのコラボレーションにより、付加価値の高い製品等を創出するクリエイティブ産業振興の取組みを実施。</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85725" indent="-85725"/>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（４）対内投資促進による国際競争力の強化</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国際戦略総合特区</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の取組みと</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ともに、</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H25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にうめ</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きた先行開発区域が</a:t>
            </a:r>
            <a:r>
              <a:rPr lang="ja-JP" altLang="en-US" sz="1200" dirty="0" err="1">
                <a:latin typeface="Meiryo UI" panose="020B0604030504040204" pitchFamily="50" charset="-128"/>
                <a:ea typeface="Meiryo UI" panose="020B0604030504040204" pitchFamily="50" charset="-128"/>
                <a:cs typeface="Meiryo UI" panose="020B0604030504040204" pitchFamily="50" charset="-128"/>
              </a:rPr>
              <a:t>ま</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ちびらき。グローバルイノベーション創出拠点「大阪イノベーションハブ</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」における取組みが</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本格化。</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85725" indent="-85725"/>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（５）ハイエンドなものづくりの推進</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ものづくりビジネスセンター大阪（</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MOBIO</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）の運営によるモノづくりに関するワンストップサービス支援や（地独）大阪府立産業技術総合研究所・（地独）大阪市立工業研究所による技術の高度化支援を実施。</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85725" indent="-85725"/>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（６）成長分野に挑戦する企業への支援・経済活動の新陳代謝の促進</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制度融資を展開し、金融機関提案型融資の創設・推進や金融セーフティネットを維持。</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新エネルギー産業分野など成長分野への中小企業の参入促進施策を</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展開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8803486" y="6608385"/>
            <a:ext cx="37702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41</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6373714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305576760"/>
              </p:ext>
            </p:extLst>
          </p:nvPr>
        </p:nvGraphicFramePr>
        <p:xfrm>
          <a:off x="132242" y="1294851"/>
          <a:ext cx="8876383" cy="4870453"/>
        </p:xfrm>
        <a:graphic>
          <a:graphicData uri="http://schemas.openxmlformats.org/drawingml/2006/table">
            <a:tbl>
              <a:tblPr firstRow="1" bandRow="1">
                <a:tableStyleId>{5940675A-B579-460E-94D1-54222C63F5DA}</a:tableStyleId>
              </a:tblPr>
              <a:tblGrid>
                <a:gridCol w="242902"/>
                <a:gridCol w="1766551"/>
                <a:gridCol w="1265211"/>
                <a:gridCol w="1265211"/>
                <a:gridCol w="1265211"/>
                <a:gridCol w="1265211"/>
                <a:gridCol w="1806086"/>
              </a:tblGrid>
              <a:tr h="554862">
                <a:tc gridSpan="2">
                  <a:txBody>
                    <a:bodyPr/>
                    <a:lstStyle/>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指　　標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c hMerge="1">
                  <a:txBody>
                    <a:bodyPr/>
                    <a:lstStyle/>
                    <a:p>
                      <a:endParaRPr kumimoji="1" lang="ja-JP" altLang="en-US"/>
                    </a:p>
                  </a:txBody>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anchor="ctr">
                    <a:solidFill>
                      <a:schemeClr val="accent6">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anchor="ctr">
                    <a:solidFill>
                      <a:schemeClr val="accent6">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c>
                  <a:txBody>
                    <a:bodyPr/>
                    <a:lstStyle/>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　　典</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r>
              <a:tr h="616513">
                <a:tc rowSpan="5">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関西国際空港</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vert="eaVert"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国際線就航都市数・便数（週）（夏期）</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736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便</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728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便</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854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便</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831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便</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tabLst>
                          <a:tab pos="92075" algn="l"/>
                        </a:tabLst>
                      </a:pP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関西国際空港</a:t>
                      </a:r>
                      <a:endPar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tab pos="92075" algn="l"/>
                        </a:tabLst>
                      </a:pP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国際定期便運航計画</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616513">
                <a:tc vMerge="1">
                  <a:txBody>
                    <a:bodyPr/>
                    <a:lstStyle/>
                    <a:p>
                      <a:endParaRPr kumimoji="1" lang="ja-JP" altLang="en-US" sz="1200" dirty="0">
                        <a:latin typeface="HGPｺﾞｼｯｸE" pitchFamily="50" charset="-128"/>
                        <a:ea typeface="HGPｺﾞｼｯｸE" pitchFamily="50" charset="-128"/>
                      </a:endParaRPr>
                    </a:p>
                  </a:txBody>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国内線就航都市数・便数（日）（夏期）</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便</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45.5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便</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58.5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便</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67.5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便</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tabLst>
                          <a:tab pos="92075" algn="l"/>
                        </a:tabLst>
                      </a:pP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ＪＴＢ時刻表</a:t>
                      </a: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月号</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616513">
                <a:tc vMerge="1">
                  <a:txBody>
                    <a:bodyPr/>
                    <a:lstStyle/>
                    <a:p>
                      <a:endParaRPr kumimoji="1" lang="ja-JP" altLang="en-US" sz="1200" dirty="0">
                        <a:latin typeface="HGPｺﾞｼｯｸE" pitchFamily="50" charset="-128"/>
                        <a:ea typeface="HGPｺﾞｼｯｸE" pitchFamily="50" charset="-128"/>
                      </a:endParaRPr>
                    </a:p>
                  </a:txBody>
                  <a:tcPr>
                    <a:lnR w="12700" cap="flat" cmpd="sng" algn="ctr">
                      <a:solidFill>
                        <a:schemeClr val="tx1"/>
                      </a:solidFill>
                      <a:prstDash val="solid"/>
                      <a:round/>
                      <a:headEnd type="none" w="med" len="med"/>
                      <a:tailEnd type="none" w="med" len="med"/>
                    </a:lnR>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国際線</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LCC</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便数</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（週）（夏期）</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便</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便</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便</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便</a:t>
                      </a:r>
                    </a:p>
                  </a:txBody>
                  <a:tcPr anchor="ctr"/>
                </a:tc>
                <a:tc>
                  <a:txBody>
                    <a:bodyPr/>
                    <a:lstStyle/>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新関西国際空港</a:t>
                      </a: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株</a:t>
                      </a: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調べ</a:t>
                      </a:r>
                    </a:p>
                  </a:txBody>
                  <a:tcPr anchor="ctr"/>
                </a:tc>
              </a:tr>
              <a:tr h="369908">
                <a:tc vMerge="1">
                  <a:txBody>
                    <a:bodyPr/>
                    <a:lstStyle/>
                    <a:p>
                      <a:endParaRPr kumimoji="1" lang="ja-JP" altLang="en-US"/>
                    </a:p>
                  </a:txBody>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国際線貨物便発着回数</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14,501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回</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14,772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回</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13,637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回</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marR="0" lvl="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13,611</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回</a:t>
                      </a:r>
                    </a:p>
                  </a:txBody>
                  <a:tcPr anchor="ctr"/>
                </a:tc>
                <a:tc>
                  <a:txBody>
                    <a:bodyPr/>
                    <a:lstStyle/>
                    <a:p>
                      <a:pPr marL="182563" marR="0" lvl="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新関西国際空港</a:t>
                      </a:r>
                      <a:r>
                        <a:rPr kumimoji="1" lang="en-US" altLang="ja-JP"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株</a:t>
                      </a:r>
                      <a:r>
                        <a:rPr kumimoji="1" lang="en-US" altLang="ja-JP"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調べ</a:t>
                      </a:r>
                    </a:p>
                  </a:txBody>
                  <a:tcPr anchor="ctr"/>
                </a:tc>
              </a:tr>
              <a:tr h="616513">
                <a:tc vMerge="1">
                  <a:txBody>
                    <a:bodyPr/>
                    <a:lstStyle/>
                    <a:p>
                      <a:endParaRPr kumimoji="1" lang="ja-JP" altLang="en-US" sz="1200" dirty="0">
                        <a:latin typeface="HGPｺﾞｼｯｸE" pitchFamily="50" charset="-128"/>
                        <a:ea typeface="HGPｺﾞｼｯｸE" pitchFamily="50" charset="-128"/>
                      </a:endParaRPr>
                    </a:p>
                  </a:txBody>
                  <a:tcPr>
                    <a:lnR w="12700" cap="flat" cmpd="sng" algn="ctr">
                      <a:solidFill>
                        <a:schemeClr val="tx1"/>
                      </a:solidFill>
                      <a:prstDash val="solid"/>
                      <a:round/>
                      <a:headEnd type="none" w="med" len="med"/>
                      <a:tailEnd type="none" w="med" len="med"/>
                    </a:lnR>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医薬品貿易額・取扱量</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輸出・輸入金額合計</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百億円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百億円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百億円　</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百億円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tabLst/>
                      </a:pP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関西空港税関支署発表</a:t>
                      </a:r>
                      <a:endPar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貿易統計</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69908">
                <a:tc gridSpan="2">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阪神港総貨物量</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marL="182563" indent="-182563" algn="ctr">
                        <a:tabLst>
                          <a:tab pos="92075" algn="l"/>
                        </a:tabLst>
                      </a:pP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17,081</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万トン</a:t>
                      </a:r>
                    </a:p>
                  </a:txBody>
                  <a:tcPr anchor="ctr"/>
                </a:tc>
                <a:tc>
                  <a:txBody>
                    <a:bodyPr/>
                    <a:lstStyle/>
                    <a:p>
                      <a:pPr marL="182563" marR="0" lvl="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17,511</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万トン</a:t>
                      </a:r>
                    </a:p>
                  </a:txBody>
                  <a:tcPr anchor="ctr"/>
                </a:tc>
                <a:tc>
                  <a:txBody>
                    <a:bodyPr/>
                    <a:lstStyle/>
                    <a:p>
                      <a:pPr marL="182563" marR="0" lvl="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17,361</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万トン</a:t>
                      </a: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17,530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万トン</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tabLst>
                          <a:tab pos="92075" algn="l"/>
                        </a:tabLst>
                      </a:pP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大阪港・神戸港データ</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1109723">
                <a:tc gridSpan="2">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阪神港外貿定期コンテナ</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航路便数</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（便／週）</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tcPr>
                </a:tc>
                <a:tc hMerge="1">
                  <a:txBody>
                    <a:bodyPr/>
                    <a:lstStyle/>
                    <a:p>
                      <a:endParaRPr kumimoji="1" lang="ja-JP" altLang="en-US"/>
                    </a:p>
                  </a:txBody>
                  <a:tcPr/>
                </a:tc>
                <a:tc>
                  <a:txBody>
                    <a:bodyPr/>
                    <a:lstStyle/>
                    <a:p>
                      <a:pPr marL="182563" indent="-182563" algn="ctr">
                        <a:tabLst>
                          <a:tab pos="92075" algn="l"/>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基幹航路　</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22</a:t>
                      </a:r>
                    </a:p>
                    <a:p>
                      <a:pPr marL="182563" indent="-182563" algn="ctr">
                        <a:tabLst>
                          <a:tab pos="92075" algn="l"/>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（北米・欧州）</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近海・東南アジア</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131.9</a:t>
                      </a:r>
                      <a:endPar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基幹航路　</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22</a:t>
                      </a:r>
                    </a:p>
                    <a:p>
                      <a:pPr marL="182563" indent="-182563" algn="ctr">
                        <a:tabLst>
                          <a:tab pos="92075" algn="l"/>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（北米・欧州）</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近海・東南アジア</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143</a:t>
                      </a:r>
                      <a:endPar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基幹航路　</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19</a:t>
                      </a:r>
                    </a:p>
                    <a:p>
                      <a:pPr marL="182563" indent="-182563" algn="ctr">
                        <a:tabLst>
                          <a:tab pos="92075" algn="l"/>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（北米・欧州）</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近海・東南アジア</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142.5</a:t>
                      </a:r>
                      <a:endPar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基幹航路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（北米・欧州）</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近海・東南アジア　</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142.7</a:t>
                      </a:r>
                    </a:p>
                  </a:txBody>
                  <a:tcPr anchor="ctr"/>
                </a:tc>
                <a:tc>
                  <a:txBody>
                    <a:bodyPr/>
                    <a:lstStyle/>
                    <a:p>
                      <a:pPr marL="182563" indent="-182563">
                        <a:tabLst>
                          <a:tab pos="92075" algn="l"/>
                        </a:tabLst>
                      </a:pP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大阪港・神戸港データ</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cxnSp>
        <p:nvCxnSpPr>
          <p:cNvPr id="8" name="直線コネクタ 7"/>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251520" y="148570"/>
            <a:ext cx="7848872" cy="400110"/>
          </a:xfrm>
          <a:prstGeom prst="rect">
            <a:avLst/>
          </a:prstGeom>
          <a:noFill/>
        </p:spPr>
        <p:txBody>
          <a:bodyPr wrap="square" rtlCol="0">
            <a:spAutoFit/>
          </a:bodyPr>
          <a:lstStyle/>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これまでの取組と成果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～アジア活力の取り込み強化・物流人流インフラの活用～</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222761" y="812635"/>
            <a:ext cx="1800200" cy="369332"/>
          </a:xfrm>
          <a:prstGeom prst="rect">
            <a:avLst/>
          </a:prstGeom>
          <a:noFill/>
        </p:spPr>
        <p:txBody>
          <a:bodyPr wrap="square" rtlCol="0">
            <a:spAutoFit/>
          </a:bodyPr>
          <a:lstStyle/>
          <a:p>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指標の動き</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9187901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55110" y="98916"/>
            <a:ext cx="8833780" cy="6709529"/>
          </a:xfrm>
          <a:prstGeom prst="rect">
            <a:avLst/>
          </a:prstGeom>
          <a:noFill/>
        </p:spPr>
        <p:txBody>
          <a:bodyPr wrap="square" rtlCol="0">
            <a:spAutoFit/>
          </a:bodyPr>
          <a:lstStyle/>
          <a:p>
            <a:pPr lvl="0"/>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これまでの取組成果</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p>
          <a:p>
            <a:pPr marL="85725" indent="-85725"/>
            <a:r>
              <a:rPr lang="ja-JP" altLang="en-US" sz="1300" dirty="0">
                <a:latin typeface="Meiryo UI" panose="020B0604030504040204" pitchFamily="50" charset="-128"/>
                <a:ea typeface="Meiryo UI" panose="020B0604030504040204" pitchFamily="50" charset="-128"/>
                <a:cs typeface="Meiryo UI" panose="020B0604030504040204" pitchFamily="50" charset="-128"/>
              </a:rPr>
              <a:t>　　関西国際空港については、</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H25</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年の国際線就航便数は、過去</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番目となる週</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831</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便（夏期）を記録。国際線の</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LCC</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便数は大幅増加。</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H25</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の貨物便は前年を下回るものの、</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月以降は</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か月連続で前年を上回っており、回復傾向</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300" dirty="0">
                <a:latin typeface="Meiryo UI" panose="020B0604030504040204" pitchFamily="50" charset="-128"/>
                <a:ea typeface="Meiryo UI" panose="020B0604030504040204" pitchFamily="50" charset="-128"/>
                <a:cs typeface="Meiryo UI" panose="020B0604030504040204" pitchFamily="50" charset="-128"/>
              </a:rPr>
              <a:t>　　阪神港については総貨物量、外貿定期コンテナ航路便数ともに横ばい状態。</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i="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高速道路については、淀川左岸線延伸部の環境影響評価着手、淀川左岸線や大和川線の一部開通</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鉄道</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については、関空高速アクセスの効果検証</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。北陸</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新幹線については、ルート提案などの環境整備が進むものの、具体化についてはこれからの状況</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85725" indent="-85725"/>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300" dirty="0">
                <a:latin typeface="Meiryo UI" panose="020B0604030504040204" pitchFamily="50" charset="-128"/>
                <a:ea typeface="Meiryo UI" panose="020B0604030504040204" pitchFamily="50" charset="-128"/>
                <a:cs typeface="Meiryo UI" panose="020B0604030504040204" pitchFamily="50" charset="-128"/>
              </a:rPr>
              <a:t>（１）関西国際空港の国際ハブ化</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300" dirty="0">
                <a:latin typeface="Meiryo UI" panose="020B0604030504040204" pitchFamily="50" charset="-128"/>
                <a:ea typeface="Meiryo UI" panose="020B0604030504040204" pitchFamily="50" charset="-128"/>
                <a:cs typeface="Meiryo UI" panose="020B0604030504040204" pitchFamily="50" charset="-128"/>
              </a:rPr>
              <a:t>◇　関西国際空港については、関空促進協議会事業や国際戦略総合特区制度を活用し、旅客・貨物便の就航充実と国際貨物取扱機能強化を展開。関空を拠点とする</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LCC(Peach</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Aviation</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の就航開始</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(H24.3)</a:t>
            </a:r>
            <a:r>
              <a:rPr lang="ja-JP" altLang="en-US" sz="1300"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LCC</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専用ターミナルオープン（</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H24.10</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）、フェデックスの北太平洋地区ハブの開設（</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H26.4</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）などが実現。併せて、国際戦略総合特区制度を活用した医薬品等輸出入手続（薬監証明手続）電子化の実証実験もスタート（</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H25.3</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300" dirty="0">
                <a:latin typeface="Meiryo UI" panose="020B0604030504040204" pitchFamily="50" charset="-128"/>
                <a:ea typeface="Meiryo UI" panose="020B0604030504040204" pitchFamily="50" charset="-128"/>
                <a:cs typeface="Meiryo UI" panose="020B0604030504040204" pitchFamily="50" charset="-128"/>
              </a:rPr>
              <a:t>◇　関西国際空港</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の財務構造の改善と</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国際拠点空港化を図るため、</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H24</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月、大阪国際空港との経営統合が実現。今後、コンセッションを実施予定。</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85725" indent="-85725"/>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２）阪神港の国際ハブ化</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H22</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月に国際コンテナ戦略港湾として選定された阪神港においては、各種インセンティブ制度等による</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集貨機能</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の強化策や産業の立地促進による</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創貨策</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に加え、大阪・神戸両港埠頭公社の株式会社化（</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H23.4</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）および両港埠頭株式会社の特例港湾運営会社指定（</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H24.10</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）等民の視点による港湾経営の実現に</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向けた取組みなど</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を実施</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。また、大阪湾諸港の港湾管理一元化に向け、まずは大阪府・大阪市の港湾管理の一元化に向けた取組みを</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検討</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中。</a:t>
            </a: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a:p>
            <a:pPr marL="85725" indent="-85725"/>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（３）物流を支える高速道路機能の強化</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高速道路については、阪神高速道路における対距離制</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料金の導入</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H24.1</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）、新名神高速道路の抜本的見直し区間の着</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300" dirty="0">
                <a:latin typeface="Meiryo UI" panose="020B0604030504040204" pitchFamily="50" charset="-128"/>
                <a:ea typeface="Meiryo UI" panose="020B0604030504040204" pitchFamily="50" charset="-128"/>
                <a:cs typeface="Meiryo UI" panose="020B0604030504040204" pitchFamily="50" charset="-128"/>
              </a:rPr>
              <a:t>　工許可（</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H24.4</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）、淀川左岸線延伸部の環境影響</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評価方法書</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公告・縦覧（</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H25.1</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）、阪神圏高速道路におけるシームレスな料金体系の実現を国と確認（</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H25.9</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）など、ネットワーク</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の機能強化に</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向けた取組みを</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実施</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。また、大阪</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都市再生環状道路を構成する</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、大和川線と淀川</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左岸</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線の</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一部が開通（</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H25.3</a:t>
            </a:r>
            <a:r>
              <a:rPr lang="ja-JP" altLang="en-US" sz="1300" dirty="0" err="1"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H25.5</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85725" indent="-85725"/>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（４）人流を支える鉄道アクセス・ネットワーク強化</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鉄道について、なにわ筋線・関空リニア等の関空アクセス改善に向けた効果等を検討。また、今後の事業可否について個別に検討が必要な路線などを</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明示</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した公共交通戦略を策定（</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H26.1</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）。北陸新幹線について</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は</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関西広域連合で、敦賀</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～大阪間の最適ルート（米原ルート）を国へ提案していくことを決定（</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H25.4</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）し、府としても同ルートでの整備を国へ提言（</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H25.6</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）。リニア中央新幹線については、東京</a:t>
            </a:r>
            <a:r>
              <a:rPr lang="ja-JP" altLang="en-US" sz="1300" dirty="0" err="1" smtClean="0">
                <a:latin typeface="Meiryo UI" panose="020B0604030504040204" pitchFamily="50" charset="-128"/>
                <a:ea typeface="Meiryo UI" panose="020B0604030504040204" pitchFamily="50" charset="-128"/>
                <a:cs typeface="Meiryo UI" panose="020B0604030504040204" pitchFamily="50" charset="-128"/>
              </a:rPr>
              <a:t>ー</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大阪間の全線同時開業に向けた活動を強力に展開するため、経済界と自治体が連携した協議会を立ち上げるための予算を確保（</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H26.3</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8803486" y="6608385"/>
            <a:ext cx="37702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42</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7525684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3620602480"/>
              </p:ext>
            </p:extLst>
          </p:nvPr>
        </p:nvGraphicFramePr>
        <p:xfrm>
          <a:off x="287524" y="980728"/>
          <a:ext cx="8568951" cy="5711484"/>
        </p:xfrm>
        <a:graphic>
          <a:graphicData uri="http://schemas.openxmlformats.org/drawingml/2006/table">
            <a:tbl>
              <a:tblPr firstRow="1" bandRow="1">
                <a:tableStyleId>{5940675A-B579-460E-94D1-54222C63F5DA}</a:tableStyleId>
              </a:tblPr>
              <a:tblGrid>
                <a:gridCol w="237336"/>
                <a:gridCol w="237336"/>
                <a:gridCol w="1289524"/>
                <a:gridCol w="1152128"/>
                <a:gridCol w="1656184"/>
                <a:gridCol w="1296144"/>
                <a:gridCol w="1188132"/>
                <a:gridCol w="1512167"/>
              </a:tblGrid>
              <a:tr h="474033">
                <a:tc gridSpan="3">
                  <a:txBody>
                    <a:bodyPr/>
                    <a:lstStyle/>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指　　標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anchor="ctr">
                    <a:solidFill>
                      <a:schemeClr val="accent6">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anchor="ctr">
                    <a:solidFill>
                      <a:schemeClr val="accent6">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c>
                  <a:txBody>
                    <a:bodyPr/>
                    <a:lstStyle/>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　　典</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r>
              <a:tr h="1334314">
                <a:tc rowSpan="3">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都市再生の取組</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tcPr>
                </a:tc>
                <a:tc gridSpan="2">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都市再生緊急整備地域</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kumimoji="1" lang="ja-JP" altLang="en-US" sz="1100" dirty="0">
                        <a:solidFill>
                          <a:srgbClr val="FF0000"/>
                        </a:solidFill>
                        <a:latin typeface="HGPｺﾞｼｯｸE" pitchFamily="50" charset="-128"/>
                        <a:ea typeface="HGPｺﾞｼｯｸE" pitchFamily="50" charset="-128"/>
                      </a:endParaRPr>
                    </a:p>
                  </a:txBody>
                  <a:tcPr>
                    <a:lnL w="12700" cap="flat" cmpd="sng" algn="ctr">
                      <a:solidFill>
                        <a:schemeClr val="tx1"/>
                      </a:solidFill>
                      <a:prstDash val="solid"/>
                      <a:round/>
                      <a:headEnd type="none" w="med" len="med"/>
                      <a:tailEnd type="none" w="med" len="med"/>
                    </a:lnL>
                  </a:tcPr>
                </a:tc>
                <a:tc>
                  <a:txBody>
                    <a:bodyPr/>
                    <a:lstStyle/>
                    <a:p>
                      <a:pPr marL="182563" indent="-182563" algn="ctr">
                        <a:tabLst>
                          <a:tab pos="92075" algn="l"/>
                        </a:tabLst>
                      </a:pPr>
                      <a:endPar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tcPr>
                </a:tc>
                <a:tc>
                  <a:txBody>
                    <a:bodyPr/>
                    <a:lstStyle/>
                    <a:p>
                      <a:pPr marL="85725" indent="-85725" algn="l">
                        <a:tabLst>
                          <a:tab pos="0" algn="l"/>
                        </a:tabLst>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（都市再生緊急整備地域）</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lgn="l">
                        <a:tabLst>
                          <a:tab pos="0" algn="l"/>
                        </a:tabLst>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○大阪ビジネスパーク駅周辺・天満橋駅周辺地域</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lgn="l">
                        <a:tabLst>
                          <a:tab pos="0" algn="l"/>
                        </a:tabLst>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（特定都市再生緊急整備地域）</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lgn="l">
                        <a:tabLst>
                          <a:tab pos="0" algn="l"/>
                        </a:tabLst>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○大阪駅周辺・中之島・御堂筋周辺地域</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lgn="l">
                        <a:tabLst>
                          <a:tab pos="0" algn="l"/>
                        </a:tabLst>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○大阪コスモスクエア駅周辺地域</a:t>
                      </a:r>
                    </a:p>
                  </a:txBody>
                  <a:tcPr anchor="ctr"/>
                </a:tc>
                <a:tc>
                  <a:txBody>
                    <a:bodyPr/>
                    <a:lstStyle/>
                    <a:p>
                      <a:pPr marL="182563" indent="-182563" algn="ctr">
                        <a:tabLst>
                          <a:tab pos="92075" algn="l"/>
                        </a:tabLst>
                      </a:pP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endParaRPr kumimoji="1" lang="en-US" altLang="ja-JP"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05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大阪府政策企画部</a:t>
                      </a:r>
                      <a:endParaRPr kumimoji="1" lang="en-US" altLang="ja-JP" sz="105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05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大阪府都市整備部</a:t>
                      </a:r>
                      <a:endParaRPr kumimoji="1" lang="en-US" altLang="ja-JP" sz="105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05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大阪市都市計画局</a:t>
                      </a:r>
                    </a:p>
                  </a:txBody>
                  <a:tcPr anchor="ctr"/>
                </a:tc>
              </a:tr>
              <a:tr h="351135">
                <a:tc vMerge="1">
                  <a:txBody>
                    <a:bodyPr/>
                    <a:lstStyle/>
                    <a:p>
                      <a:endParaRPr kumimoji="1" lang="ja-JP" altLang="en-US" sz="1000" dirty="0">
                        <a:latin typeface="HGPｺﾞｼｯｸE" pitchFamily="50" charset="-128"/>
                        <a:ea typeface="HGPｺﾞｼｯｸE" pitchFamily="50" charset="-128"/>
                      </a:endParaRPr>
                    </a:p>
                  </a:txBody>
                  <a:tcPr>
                    <a:lnR w="12700" cap="flat" cmpd="sng" algn="ctr">
                      <a:solidFill>
                        <a:schemeClr val="tx1"/>
                      </a:solidFill>
                      <a:prstDash val="solid"/>
                      <a:round/>
                      <a:headEnd type="none" w="med" len="med"/>
                      <a:tailEnd type="none" w="med" len="med"/>
                    </a:lnR>
                  </a:tcPr>
                </a:tc>
                <a:tc rowSpan="2">
                  <a:txBody>
                    <a:bodyPr/>
                    <a:lstStyle/>
                    <a:p>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都市再生</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特別地区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182563" indent="-182563" algn="ctr">
                        <a:tabLst>
                          <a:tab pos="92075" algn="l"/>
                        </a:tabLst>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l">
                        <a:tabLst>
                          <a:tab pos="92075" algn="l"/>
                        </a:tabLst>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○難波５丁目地区</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l">
                        <a:tabLst>
                          <a:tab pos="92075" algn="l"/>
                        </a:tabLst>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○今橋３丁目地区</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○大深町地区</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○梅田一丁目地区</a:t>
                      </a:r>
                    </a:p>
                  </a:txBody>
                  <a:tcPr anchor="ctr"/>
                </a:tc>
                <a:tc>
                  <a:txBody>
                    <a:bodyPr/>
                    <a:lstStyle/>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1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○伏見町</a:t>
                      </a:r>
                      <a:endParaRPr kumimoji="1" lang="en-US" altLang="ja-JP" sz="11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1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三丁目地区</a:t>
                      </a:r>
                    </a:p>
                  </a:txBody>
                  <a:tcPr anchor="ctr"/>
                </a:tc>
                <a:tc>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5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590407">
                <a:tc vMerge="1">
                  <a:txBody>
                    <a:bodyPr/>
                    <a:lstStyle/>
                    <a:p>
                      <a:endParaRPr kumimoji="1" lang="ja-JP" altLang="en-US" sz="1200" dirty="0">
                        <a:latin typeface="HGPｺﾞｼｯｸE" pitchFamily="50" charset="-128"/>
                        <a:ea typeface="HGPｺﾞｼｯｸE" pitchFamily="50" charset="-128"/>
                      </a:endParaRPr>
                    </a:p>
                  </a:txBody>
                  <a:tcPr>
                    <a:lnR w="12700" cap="flat" cmpd="sng" algn="ctr">
                      <a:solidFill>
                        <a:schemeClr val="tx1"/>
                      </a:solidFill>
                      <a:prstDash val="solid"/>
                      <a:round/>
                      <a:headEnd type="none" w="med" len="med"/>
                      <a:tailEnd type="none" w="med" len="med"/>
                    </a:lnR>
                  </a:tcPr>
                </a:tc>
                <a:tc vMerge="1">
                  <a:txBody>
                    <a:bodyPr/>
                    <a:lstStyle/>
                    <a:p>
                      <a:endParaRPr kumimoji="1" lang="ja-JP" altLang="en-US" sz="1100" dirty="0">
                        <a:latin typeface="HGPｺﾞｼｯｸE" pitchFamily="50" charset="-128"/>
                        <a:ea typeface="HGPｺﾞｼｯｸE" pitchFamily="50" charset="-128"/>
                      </a:endParaRPr>
                    </a:p>
                  </a:txBody>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民間都市</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再生事業計画</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tcPr>
                </a:tc>
                <a:tc>
                  <a:txBody>
                    <a:bodyPr/>
                    <a:lstStyle/>
                    <a:p>
                      <a:pPr marL="0" indent="0" algn="ctr">
                        <a:tabLst/>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○難波再開発地区</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tc>
                <a:tc>
                  <a:txBody>
                    <a:bodyPr/>
                    <a:lstStyle/>
                    <a:p>
                      <a:pPr marL="182563" indent="-182563" algn="ctr">
                        <a:tabLst>
                          <a:tab pos="92075" algn="l"/>
                        </a:tabLst>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○中之島３丁目共同開発</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○大阪・中之島</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プロジェクト等</a:t>
                      </a:r>
                    </a:p>
                  </a:txBody>
                  <a:tcPr anchor="ctr"/>
                </a:tc>
                <a:tc>
                  <a:txBody>
                    <a:bodyPr/>
                    <a:lstStyle/>
                    <a:p>
                      <a:pPr marL="182563" indent="-182563" algn="ctr">
                        <a:tabLst>
                          <a:tab pos="92075" algn="l"/>
                        </a:tabLst>
                      </a:pPr>
                      <a:r>
                        <a:rPr kumimoji="1" lang="ja-JP" altLang="en-US" sz="11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05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764511">
                <a:tc gridSpan="3">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固定価格買取制度再生可能</a:t>
                      </a:r>
                      <a:r>
                        <a:rPr kumimoji="1" lang="ja-JP" altLang="en-US" sz="120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エネルギー設備</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認定件数・出力</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a:p>
                  </a:txBody>
                  <a:tcPr/>
                </a:tc>
                <a:tc hMerge="1">
                  <a:txBody>
                    <a:bodyPr/>
                    <a:lstStyle/>
                    <a:p>
                      <a:endParaRPr kumimoji="1" lang="ja-JP" altLang="en-US"/>
                    </a:p>
                  </a:txBody>
                  <a:tcPr/>
                </a:tc>
                <a:tc>
                  <a:txBody>
                    <a:bodyPr/>
                    <a:lstStyle/>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17,983</a:t>
                      </a:r>
                      <a:r>
                        <a:rPr kumimoji="1" lang="ja-JP" altLang="en-US" sz="1200"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p>
                    <a:p>
                      <a:pPr marL="182563" indent="-182563" algn="ctr">
                        <a:tabLst>
                          <a:tab pos="92075" algn="l"/>
                        </a:tabLst>
                      </a:pPr>
                      <a:r>
                        <a:rPr kumimoji="1" lang="en-US" altLang="ja-JP" sz="1200"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313,481kW</a:t>
                      </a: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18,762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282,805kw</a:t>
                      </a:r>
                    </a:p>
                  </a:txBody>
                  <a:tcPr anchor="ctr"/>
                </a:tc>
                <a:tc>
                  <a:txBody>
                    <a:bodyPr/>
                    <a:lstStyle/>
                    <a:p>
                      <a:pPr marL="182563" indent="-182563">
                        <a:tabLst>
                          <a:tab pos="92075" algn="l"/>
                        </a:tabLst>
                      </a:pP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資源エネルギー庁</a:t>
                      </a: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HP</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543863">
                <a:tc gridSpan="3">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住宅用太陽光発電</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補助金交付件数・出力</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a:p>
                  </a:txBody>
                  <a:tcPr/>
                </a:tc>
                <a:tc hMerge="1">
                  <a:txBody>
                    <a:bodyPr/>
                    <a:lstStyle/>
                    <a:p>
                      <a:endParaRPr kumimoji="1" lang="ja-JP" altLang="en-US"/>
                    </a:p>
                  </a:txBody>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6,819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24,958kw</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8,729</a:t>
                      </a:r>
                      <a:r>
                        <a:rPr kumimoji="1" lang="ja-JP" altLang="en-US"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en-US" altLang="ja-JP"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35,091kw</a:t>
                      </a:r>
                      <a:endParaRPr kumimoji="1" lang="ja-JP" altLang="en-US" sz="1200"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200"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11,861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49,223kw</a:t>
                      </a:r>
                      <a:endPar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12,676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53,239kw</a:t>
                      </a:r>
                    </a:p>
                  </a:txBody>
                  <a:tcPr anchor="ctr"/>
                </a:tc>
                <a:tc>
                  <a:txBody>
                    <a:bodyPr/>
                    <a:lstStyle/>
                    <a:p>
                      <a:pPr marL="0" indent="0">
                        <a:tabLst>
                          <a:tab pos="92075" algn="l"/>
                        </a:tabLst>
                      </a:pP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J-PEC</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「住宅用太陽光発電補助金交付決定件数」</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407839">
                <a:tc gridSpan="3">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みどりの風促進区域</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うち規制緩和適用路線</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a:p>
                  </a:txBody>
                  <a:tcPr/>
                </a:tc>
                <a:tc hMerge="1">
                  <a:txBody>
                    <a:bodyPr/>
                    <a:lstStyle/>
                    <a:p>
                      <a:endParaRPr kumimoji="1" lang="ja-JP" altLang="en-US"/>
                    </a:p>
                  </a:txBody>
                  <a:tcPr/>
                </a:tc>
                <a:tc>
                  <a:txBody>
                    <a:bodyPr/>
                    <a:lstStyle/>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路線</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ctr">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路線）</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路線</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路線）</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路線</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路線）</a:t>
                      </a:r>
                    </a:p>
                  </a:txBody>
                  <a:tcPr anchor="ctr"/>
                </a:tc>
                <a:tc>
                  <a:txBody>
                    <a:bodyPr/>
                    <a:lstStyle/>
                    <a:p>
                      <a:pPr marL="182563" indent="-182563">
                        <a:tabLst>
                          <a:tab pos="92075" algn="l"/>
                        </a:tabLst>
                      </a:pP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大阪府環境農林水産部</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58944">
                <a:tc gridSpan="3">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民間住宅耐震改修</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補助件数</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a:p>
                  </a:txBody>
                  <a:tcPr/>
                </a:tc>
                <a:tc hMerge="1">
                  <a:txBody>
                    <a:bodyPr/>
                    <a:lstStyle/>
                    <a:p>
                      <a:endParaRPr kumimoji="1" lang="ja-JP" altLang="en-US"/>
                    </a:p>
                  </a:txBody>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386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616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598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tabLst/>
                      </a:pP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大阪府住宅まちづくり部</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cxnSp>
        <p:nvCxnSpPr>
          <p:cNvPr id="8" name="直線矢印コネクタ 7"/>
          <p:cNvCxnSpPr/>
          <p:nvPr/>
        </p:nvCxnSpPr>
        <p:spPr>
          <a:xfrm>
            <a:off x="5004048" y="1844824"/>
            <a:ext cx="2160240" cy="0"/>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5184068" y="2060848"/>
            <a:ext cx="1440160" cy="21602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継続中</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 name="直線コネクタ 12"/>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251520" y="148570"/>
            <a:ext cx="7848872" cy="400110"/>
          </a:xfrm>
          <a:prstGeom prst="rect">
            <a:avLst/>
          </a:prstGeom>
          <a:noFill/>
        </p:spPr>
        <p:txBody>
          <a:bodyPr wrap="square" rtlCol="0">
            <a:spAutoFit/>
          </a:bodyPr>
          <a:lstStyle/>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これまでの取組と成果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～都市の再生～</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222761" y="620688"/>
            <a:ext cx="1800200" cy="369332"/>
          </a:xfrm>
          <a:prstGeom prst="rect">
            <a:avLst/>
          </a:prstGeom>
          <a:noFill/>
        </p:spPr>
        <p:txBody>
          <a:bodyPr wrap="square" rtlCol="0">
            <a:spAutoFit/>
          </a:bodyPr>
          <a:lstStyle/>
          <a:p>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指標の動き</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6915901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07503" y="188640"/>
            <a:ext cx="8928993" cy="6837769"/>
          </a:xfrm>
          <a:prstGeom prst="rect">
            <a:avLst/>
          </a:prstGeom>
          <a:noFill/>
        </p:spPr>
        <p:txBody>
          <a:bodyPr wrap="square" rtlCol="0">
            <a:spAutoFit/>
          </a:bodyPr>
          <a:lstStyle/>
          <a:p>
            <a:pPr lvl="0">
              <a:lnSpc>
                <a:spcPts val="13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これまでの取組成果</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p>
          <a:p>
            <a:pPr marL="85725" indent="-85725"/>
            <a:r>
              <a:rPr lang="ja-JP" altLang="en-US" sz="1300" dirty="0">
                <a:latin typeface="Meiryo UI" panose="020B0604030504040204" pitchFamily="50" charset="-128"/>
                <a:ea typeface="Meiryo UI" panose="020B0604030504040204" pitchFamily="50" charset="-128"/>
                <a:cs typeface="Meiryo UI" panose="020B0604030504040204" pitchFamily="50" charset="-128"/>
              </a:rPr>
              <a:t>　　都市再生については、「都市再生緊急整備地域」「国際戦略総合特区」の指定などにより</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、大阪駅周辺地区やあべの地区、中之島</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地区等における民間都市開発事業が進展。エネルギーについては、固定価格買取制度が始まったこともあり、太陽光発電の導入実績が、伸びを示している。</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85725" indent="-85725"/>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200" dirty="0">
                <a:latin typeface="Meiryo UI" panose="020B0604030504040204" pitchFamily="50" charset="-128"/>
                <a:ea typeface="Meiryo UI" panose="020B0604030504040204" pitchFamily="50" charset="-128"/>
                <a:cs typeface="Meiryo UI" panose="020B0604030504040204" pitchFamily="50" charset="-128"/>
              </a:rPr>
              <a:t>（１）企業・人材・情報が集い、技術革新が生まれる都市づくり</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H24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月に「特定都市再生緊急整備地域」に指定された「大阪駅周辺・中之島・御堂筋周辺地域」等において、指定による規制緩和・税制優遇等を活用した民間都市開発事業が進展。今後は、</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H23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月の「関西イノベーション国際戦略総合特区」指定を活用し、「大阪駅周辺地区」「夢洲・咲洲地区」等において、更なる都市機能の高度化を図っていく。</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200" dirty="0">
                <a:latin typeface="Meiryo UI" panose="020B0604030504040204" pitchFamily="50" charset="-128"/>
                <a:ea typeface="Meiryo UI" panose="020B0604030504040204" pitchFamily="50" charset="-128"/>
                <a:cs typeface="Meiryo UI" panose="020B0604030504040204" pitchFamily="50" charset="-128"/>
              </a:rPr>
              <a:t>◇　首都機能バックアップに向けた動きとしては、政府業務継続計画（首都直下地震対策）において、大阪を東京圏外の代替拠点の候補の一つとしつつ、その在り方等については今後の検討課題とされた。</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85725" indent="-85725"/>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２）地域の既存資産を活かした都市づくり</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H24</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月、大都市・大阪の将来の都市空間の姿を示す「グランドデザイン・大阪」を策定。今後、これに基づき、地域の持つストックやポテンシャルを踏まえた大阪都心部の再生に取り組んでいく。</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南海トラフ巨大地震に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ついて、</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大阪府防災会議等において、府の地域特性を踏まえた詳細な被害想定の検討</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踏まえ</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26.3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月、府地域防災計画及び府石油コンビナート等防災計画を改訂。この計画に基づき、「地震防災アクションプラン</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」を改訂し、対策を推進する。</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marL="85725" indent="-85725"/>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（３）新たなエネルギー社会の構築と環境先進都市づくり</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新たなエネルギー社会の構築に</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ついては</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府内でも夢洲地区</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咲洲地区、</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泉大津市</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の廃棄物最終処分場、泉南市</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の南部水みらいセンター、岬町の</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多奈川地区多目的公園等</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で</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メガソーラー</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発電導入が進展。</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また、スマートコミュニティ実証</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も咲洲地区で展開。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月、省エネの推進や再生可能エネルギーの普及拡大に向けた情報提供・相談・マッチング等を行う「おおさかスマートエネルギーセンター」を大阪府と大阪市共同で設置。</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H26</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再生可能エネルギーの普及拡大」、「エネルギー消費の抑制」、「電力需要の平準化と電力供給の安定化」の３つを取組みの柱とし、太陽光発電等の導入目標値を掲げた「おおさかエネルギー地産地消推進プラン」を策定。</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85725" indent="-85725"/>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（４）みどりを活かした都市づくり</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みどりの整備では</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、海と山をつなぐ「みどりの風</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の軸」の形成をめざして、「みどりの風促進区域」（</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路線・約</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200km</a:t>
            </a:r>
            <a:r>
              <a:rPr lang="ja-JP" altLang="en-US" sz="1200" dirty="0" err="1"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月指定）で重点的に緑化に取り組んでいく。また、「ウェルカムガーデン新大阪」等の都心部のシンボリックなみどりづくりなど、民間活力を活用したみどり環境の整備を実施。</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85725" indent="-85725"/>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（５）農空間の多面的な機能を活かした都市づくり・都市農業の再生</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農業においては、</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年度の「準農家制度」の導入やＨ</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年度に設置した農地中間管理機構の活用などにより、企業や都市住民の新規参入を促進していく。また、大阪産（もん）の</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次産業化に取り組む事業者の新商品開発への技術支援など新たな食ビジネスの</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展開に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向けた魅力ある商品づくりを実施。</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食品の輸出促進策として、経済界と連携して、食輸出セミナーや物産展の開催などを実施。</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8803486" y="6608385"/>
            <a:ext cx="37702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43</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11132233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323528" y="3501008"/>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1187624" y="2910135"/>
            <a:ext cx="4284476" cy="461665"/>
          </a:xfrm>
          <a:prstGeom prst="rect">
            <a:avLst/>
          </a:prstGeom>
          <a:noFill/>
        </p:spPr>
        <p:txBody>
          <a:bodyPr wrap="square" rtlCol="0">
            <a:spAutoFit/>
          </a:bodyPr>
          <a:lstStyle/>
          <a:p>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第</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４</a:t>
            </a:r>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章　</a:t>
            </a:r>
            <a:endParaRPr kumimoji="1"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1817694" y="2895326"/>
            <a:ext cx="6210690" cy="461665"/>
          </a:xfrm>
          <a:prstGeom prst="rect">
            <a:avLst/>
          </a:prstGeom>
          <a:noFill/>
        </p:spPr>
        <p:txBody>
          <a:bodyPr wrap="square" rtlCol="0" anchor="ctr">
            <a:spAutoFit/>
          </a:bodyPr>
          <a:lstStyle/>
          <a:p>
            <a:pPr algn="ct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今後の施策方針（事務局案）</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155043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8803486" y="6608385"/>
            <a:ext cx="37702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44</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7975657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107504" y="764704"/>
            <a:ext cx="8712968" cy="5709255"/>
          </a:xfrm>
          <a:prstGeom prst="rect">
            <a:avLst/>
          </a:prstGeom>
        </p:spPr>
        <p:txBody>
          <a:bodyPr wrap="square">
            <a:spAutoFit/>
          </a:bodyPr>
          <a:lstStyle/>
          <a:p>
            <a:pPr marL="174625" indent="-174625">
              <a:lnSpc>
                <a:spcPts val="3000"/>
              </a:lnSpc>
              <a:spcBef>
                <a:spcPts val="600"/>
              </a:spcBef>
              <a:buNone/>
            </a:pP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○総括</a:t>
            </a:r>
            <a:endParaRPr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3000"/>
              </a:lnSpc>
              <a:spcBef>
                <a:spcPts val="600"/>
              </a:spcBef>
              <a:buNone/>
            </a:pP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（成果）</a:t>
            </a:r>
            <a:endParaRPr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a:p>
            <a:pPr marL="363538" indent="-174625">
              <a:lnSpc>
                <a:spcPts val="3000"/>
              </a:lnSpc>
              <a:spcBef>
                <a:spcPts val="600"/>
              </a:spcBef>
              <a:buNone/>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・経済や雇用の状況は、緩やかな回復傾向</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363538" indent="-174625">
              <a:lnSpc>
                <a:spcPts val="3000"/>
              </a:lnSpc>
              <a:spcBef>
                <a:spcPts val="600"/>
              </a:spcBef>
              <a:buNone/>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・来阪外国人客数が</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260</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万人を</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突破し、過去最高となる</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marL="363538" indent="-174625">
              <a:lnSpc>
                <a:spcPts val="3000"/>
              </a:lnSpc>
              <a:spcBef>
                <a:spcPts val="600"/>
              </a:spcBef>
              <a:buNone/>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PMDA</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関西支部開設</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など</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、医薬品・医薬機器関連産業の振興に向けた環境整備が進捗</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363538" indent="-174625">
              <a:lnSpc>
                <a:spcPts val="3000"/>
              </a:lnSpc>
              <a:spcBef>
                <a:spcPts val="600"/>
              </a:spcBef>
              <a:buNone/>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・「大阪電力選べる環境づくり協議会」の設立により、需要者側が自ら選択して電力を調達できる環境づくりが進む。</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363538" indent="-174625">
              <a:lnSpc>
                <a:spcPts val="3000"/>
              </a:lnSpc>
              <a:spcBef>
                <a:spcPts val="600"/>
              </a:spcBef>
              <a:buNone/>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・大阪を含む関西圏が国家戦略特区の区域指定を受け、医療等イノベーション拠点、チャレンジ人材支援を区域方針として決定</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363538" indent="-174625">
              <a:lnSpc>
                <a:spcPts val="3000"/>
              </a:lnSpc>
              <a:spcBef>
                <a:spcPts val="600"/>
              </a:spcBef>
              <a:buNone/>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・グランフロント大阪、あべのハルカスともに来場者数が目標を上回る水準で推移するなど、民による都心開発が大きく進展　　</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363538" indent="-174625">
              <a:lnSpc>
                <a:spcPts val="3000"/>
              </a:lnSpc>
              <a:spcBef>
                <a:spcPts val="600"/>
              </a:spcBef>
              <a:buNone/>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など</a:t>
            </a:r>
            <a:endParaRPr kumimoji="0" lang="en-US" altLang="ja-JP" sz="1900" kern="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229386" y="87015"/>
            <a:ext cx="6862893" cy="461665"/>
          </a:xfrm>
          <a:prstGeom prst="rect">
            <a:avLst/>
          </a:prstGeom>
          <a:noFill/>
        </p:spPr>
        <p:txBody>
          <a:bodyPr wrap="square" rtlCol="0">
            <a:spAutoFit/>
          </a:bodyPr>
          <a:lstStyle/>
          <a:p>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2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今後</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の施策方針　（事務局案</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24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893363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288000" y="1340768"/>
            <a:ext cx="8622000" cy="5162312"/>
          </a:xfrm>
          <a:prstGeom prst="roundRect">
            <a:avLst>
              <a:gd name="adj" fmla="val 541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近畿の生産・輸出は</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、海外経済の持ち直しや円安を受け、徐々に持ち直しの状況。</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年央以降の円高や欧州危機を発端とする海外経済減速・新興国需要の停滞の影響により</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にかけて弱めの動きで推移した</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大阪の生産は、海外</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経済の持ち直しにより</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年前半は上昇傾向</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で推移</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したが、夏</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以降、足踏み状態で推移</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した。しかし、消費増税前の駆け込み需要の影響により、年末から</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年初にかけて上昇している</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。消費</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増税後も持ち直している。</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近畿の輸出は、回復傾向にあるがこの</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ところ増勢</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が鈍化</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している</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endParaRPr lang="en-US" altLang="ja-JP" sz="2000" kern="100"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品目別では</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、生産は電子</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部品・デバイスの生産活動が大きく影響。</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輸出は</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電気機器（半導体等電子部品等）が増加に大きく</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寄与。</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141064" y="806318"/>
            <a:ext cx="1595309" cy="400110"/>
          </a:xfrm>
          <a:prstGeom prst="rect">
            <a:avLst/>
          </a:prstGeom>
        </p:spPr>
        <p:txBody>
          <a:bodyPr wrap="none">
            <a:spAutoFit/>
          </a:bodyPr>
          <a:lstStyle/>
          <a:p>
            <a:pPr marL="271463" indent="-271463" algn="just"/>
            <a:r>
              <a:rPr lang="en-US"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生産・輸出</a:t>
            </a:r>
            <a:r>
              <a:rPr lang="en-US"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6" name="テキスト ボックス 5"/>
          <p:cNvSpPr txBox="1"/>
          <p:nvPr/>
        </p:nvSpPr>
        <p:spPr>
          <a:xfrm>
            <a:off x="288000" y="136735"/>
            <a:ext cx="5976664" cy="400110"/>
          </a:xfrm>
          <a:prstGeom prst="rect">
            <a:avLst/>
          </a:prstGeom>
          <a:noFill/>
        </p:spPr>
        <p:txBody>
          <a:bodyPr wrap="square" rtlCol="0">
            <a:spAutoFit/>
          </a:bodyPr>
          <a:lstStyle/>
          <a:p>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経　済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現状</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分析②</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 name="直線コネクタ 7"/>
          <p:cNvCxnSpPr/>
          <p:nvPr/>
        </p:nvCxnSpPr>
        <p:spPr>
          <a:xfrm>
            <a:off x="251520" y="620688"/>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198707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107504" y="764703"/>
            <a:ext cx="8856984" cy="477054"/>
          </a:xfrm>
          <a:prstGeom prst="rect">
            <a:avLst/>
          </a:prstGeom>
        </p:spPr>
        <p:txBody>
          <a:bodyPr wrap="square">
            <a:spAutoFit/>
          </a:bodyPr>
          <a:lstStyle/>
          <a:p>
            <a:pPr marL="174625" indent="-174625">
              <a:lnSpc>
                <a:spcPts val="3000"/>
              </a:lnSpc>
              <a:spcBef>
                <a:spcPts val="600"/>
              </a:spcBef>
              <a:buNone/>
            </a:pPr>
            <a:r>
              <a:rPr kumimoji="0" lang="ja-JP" altLang="en-US" sz="2000" b="1" kern="100" dirty="0" smtClean="0">
                <a:latin typeface="Meiryo UI" panose="020B0604030504040204" pitchFamily="50" charset="-128"/>
                <a:ea typeface="Meiryo UI" panose="020B0604030504040204" pitchFamily="50" charset="-128"/>
                <a:cs typeface="Meiryo UI" panose="020B0604030504040204" pitchFamily="50" charset="-128"/>
              </a:rPr>
              <a:t>（阻害要因等の現状から導かれる今後の課題）</a:t>
            </a:r>
            <a:endParaRPr kumimoji="0" lang="en-US" altLang="ja-JP" sz="2000" b="1"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229386" y="87015"/>
            <a:ext cx="6862893" cy="461665"/>
          </a:xfrm>
          <a:prstGeom prst="rect">
            <a:avLst/>
          </a:prstGeom>
          <a:noFill/>
        </p:spPr>
        <p:txBody>
          <a:bodyPr wrap="square" rtlCol="0">
            <a:spAutoFit/>
          </a:bodyPr>
          <a:lstStyle/>
          <a:p>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2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今後</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の施策方針　（事務局案</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24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3"/>
          <p:cNvSpPr txBox="1"/>
          <p:nvPr/>
        </p:nvSpPr>
        <p:spPr>
          <a:xfrm>
            <a:off x="204449" y="1268760"/>
            <a:ext cx="8735102" cy="5542543"/>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74625">
              <a:lnSpc>
                <a:spcPts val="25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・グローバル人材の育成・呼び込み、外国人高度人材の就業・生活環境の改善</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74625">
              <a:lnSpc>
                <a:spcPts val="2500"/>
              </a:lnSpc>
            </a:pP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・就労可能な者の労働意欲をより一層高める</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74625">
              <a:lnSpc>
                <a:spcPts val="25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・潜在的な</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労働力である女性や高齢者の就業促進</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74625">
              <a:lnSpc>
                <a:spcPts val="2500"/>
              </a:lnSpc>
            </a:pP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・「医療・福祉分野」の人材育成、マッチング</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74625">
              <a:lnSpc>
                <a:spcPts val="25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・医療戦略会議の提言</a:t>
            </a:r>
            <a:r>
              <a:rPr lang="ja-JP" altLang="en-US" dirty="0">
                <a:latin typeface="Meiryo UI" panose="020B0604030504040204" pitchFamily="50" charset="-128"/>
                <a:ea typeface="Meiryo UI" panose="020B0604030504040204" pitchFamily="50" charset="-128"/>
                <a:cs typeface="Meiryo UI" panose="020B0604030504040204" pitchFamily="50" charset="-128"/>
              </a:rPr>
              <a:t>内容を踏まえ</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医療</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先進都市の具体化に向けたアクション</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74625">
              <a:lnSpc>
                <a:spcPts val="25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・国家戦略特区を活用して、世界有数のライフイノベーション拠点の形成</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74625">
              <a:lnSpc>
                <a:spcPts val="25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・規制緩和を通じ、大阪にイノベーションを生み出す企業・人材を集める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74625">
              <a:lnSpc>
                <a:spcPts val="25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・企業のグローバル市場への</a:t>
            </a:r>
            <a:r>
              <a:rPr lang="ja-JP" altLang="en-US" dirty="0">
                <a:latin typeface="Meiryo UI" panose="020B0604030504040204" pitchFamily="50" charset="-128"/>
                <a:ea typeface="Meiryo UI" panose="020B0604030504040204" pitchFamily="50" charset="-128"/>
                <a:cs typeface="Meiryo UI" panose="020B0604030504040204" pitchFamily="50" charset="-128"/>
              </a:rPr>
              <a:t>挑戦</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をサポート。海外から大阪への投資を呼び込む</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74625">
              <a:lnSpc>
                <a:spcPts val="25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・関空をハブとした京阪神への人の流れを強化。高付加価値商品の取扱機能の強化</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74625">
              <a:lnSpc>
                <a:spcPts val="25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・経営統合による国際コンテナ戦略港湾・阪神港の機能強化</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74625">
              <a:lnSpc>
                <a:spcPts val="25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・都市圏域内のネットワーク強化・利便性向上、リニアの全線同時開業に向けた道筋の確立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74625">
              <a:lnSpc>
                <a:spcPts val="25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年の五輪に向け、関西各都市・府内市町村との連携による内外からの集客の戦略的展開</a:t>
            </a:r>
          </a:p>
          <a:p>
            <a:pPr marL="174625">
              <a:lnSpc>
                <a:spcPts val="25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・大阪・関西の知名度アップや</a:t>
            </a:r>
            <a:r>
              <a:rPr lang="en-US" altLang="ja-JP" dirty="0">
                <a:latin typeface="Meiryo UI" panose="020B0604030504040204" pitchFamily="50" charset="-128"/>
                <a:ea typeface="Meiryo UI" panose="020B0604030504040204" pitchFamily="50" charset="-128"/>
                <a:cs typeface="Meiryo UI" panose="020B0604030504040204" pitchFamily="50" charset="-128"/>
              </a:rPr>
              <a:t>IR</a:t>
            </a:r>
            <a:r>
              <a:rPr lang="ja-JP" altLang="en-US" dirty="0">
                <a:latin typeface="Meiryo UI" panose="020B0604030504040204" pitchFamily="50" charset="-128"/>
                <a:ea typeface="Meiryo UI" panose="020B0604030504040204" pitchFamily="50" charset="-128"/>
                <a:cs typeface="Meiryo UI" panose="020B0604030504040204" pitchFamily="50" charset="-128"/>
              </a:rPr>
              <a:t>の立地等により世界へアピール</a:t>
            </a:r>
          </a:p>
          <a:p>
            <a:pPr marL="174625">
              <a:lnSpc>
                <a:spcPts val="25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「安全」「安定」「適正価格」のエネルギー供給体制の</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確保</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74625">
              <a:lnSpc>
                <a:spcPts val="25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・大阪・関西がポテンシャルを有する新エネルギー産業の</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振興</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a:p>
            <a:pPr marL="174625">
              <a:lnSpc>
                <a:spcPts val="25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・東西二極の一極である大阪・関西として防災への対応の着実な推進</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74625">
              <a:lnSpc>
                <a:spcPts val="25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・「うめきた</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期」のまちづくり等により、大阪</a:t>
            </a:r>
            <a:r>
              <a:rPr lang="ja-JP" altLang="en-US" dirty="0">
                <a:latin typeface="Meiryo UI" panose="020B0604030504040204" pitchFamily="50" charset="-128"/>
                <a:ea typeface="Meiryo UI" panose="020B0604030504040204" pitchFamily="50" charset="-128"/>
                <a:cs typeface="Meiryo UI" panose="020B0604030504040204" pitchFamily="50" charset="-128"/>
              </a:rPr>
              <a:t>都心部</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dirty="0">
                <a:latin typeface="Meiryo UI" panose="020B0604030504040204" pitchFamily="50" charset="-128"/>
                <a:ea typeface="Meiryo UI" panose="020B0604030504040204" pitchFamily="50" charset="-128"/>
                <a:cs typeface="Meiryo UI" panose="020B0604030504040204" pitchFamily="50" charset="-128"/>
              </a:rPr>
              <a:t>大阪</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dirty="0">
                <a:latin typeface="Meiryo UI" panose="020B0604030504040204" pitchFamily="50" charset="-128"/>
                <a:ea typeface="Meiryo UI" panose="020B0604030504040204" pitchFamily="50" charset="-128"/>
                <a:cs typeface="Meiryo UI" panose="020B0604030504040204" pitchFamily="50" charset="-128"/>
              </a:rPr>
              <a:t>成長</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をけん引する中核拠点に</a:t>
            </a:r>
            <a:r>
              <a:rPr lang="ja-JP" altLang="en-US" dirty="0">
                <a:latin typeface="Meiryo UI" panose="020B0604030504040204" pitchFamily="50" charset="-128"/>
                <a:ea typeface="Meiryo UI" panose="020B0604030504040204" pitchFamily="50" charset="-128"/>
                <a:cs typeface="Meiryo UI" panose="020B0604030504040204" pitchFamily="50" charset="-128"/>
              </a:rPr>
              <a:t>する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8803486" y="6608385"/>
            <a:ext cx="37702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45</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6284278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74061"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229386" y="87015"/>
            <a:ext cx="6862893" cy="461665"/>
          </a:xfrm>
          <a:prstGeom prst="rect">
            <a:avLst/>
          </a:prstGeom>
          <a:noFill/>
        </p:spPr>
        <p:txBody>
          <a:bodyPr wrap="square" rtlCol="0">
            <a:spAutoFit/>
          </a:bodyPr>
          <a:lstStyle/>
          <a:p>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2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今後</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の施策方針　（事務局案</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24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107504" y="796512"/>
            <a:ext cx="8136904" cy="400110"/>
          </a:xfrm>
          <a:prstGeom prst="rect">
            <a:avLst/>
          </a:prstGeom>
          <a:noFill/>
        </p:spPr>
        <p:txBody>
          <a:bodyPr wrap="square" rtlCol="0">
            <a:spAutoFit/>
          </a:bodyPr>
          <a:lstStyle/>
          <a:p>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○「大阪の成長戦略」の改訂</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224595" y="1340768"/>
            <a:ext cx="8667885" cy="5201424"/>
          </a:xfrm>
          <a:prstGeom prst="rect">
            <a:avLst/>
          </a:prstGeom>
          <a:noFill/>
        </p:spPr>
        <p:txBody>
          <a:bodyPr wrap="square" rtlCol="0">
            <a:spAutoFit/>
          </a:bodyPr>
          <a:lstStyle/>
          <a:p>
            <a:pPr marL="176213" indent="-176213">
              <a:lnSpc>
                <a:spcPts val="2400"/>
              </a:lnSpc>
            </a:pP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dirty="0">
                <a:latin typeface="Meiryo UI" panose="020B0604030504040204" pitchFamily="50" charset="-128"/>
                <a:ea typeface="Meiryo UI" panose="020B0604030504040204" pitchFamily="50" charset="-128"/>
                <a:cs typeface="Meiryo UI" panose="020B0604030504040204" pitchFamily="50" charset="-128"/>
              </a:rPr>
              <a:t>東西二極の一極として日本の成長を牽引していく「強い大阪」を目指</a:t>
            </a:r>
            <a:r>
              <a:rPr lang="ja-JP" altLang="en-US" dirty="0">
                <a:latin typeface="Meiryo UI" panose="020B0604030504040204" pitchFamily="50" charset="-128"/>
                <a:ea typeface="Meiryo UI" panose="020B0604030504040204" pitchFamily="50" charset="-128"/>
                <a:cs typeface="Meiryo UI" panose="020B0604030504040204" pitchFamily="50" charset="-128"/>
              </a:rPr>
              <a:t>し</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、第</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章までの現状分析などから導かれる課題や、</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国</a:t>
            </a:r>
            <a:r>
              <a:rPr lang="ja-JP" altLang="ja-JP" dirty="0">
                <a:latin typeface="Meiryo UI" panose="020B0604030504040204" pitchFamily="50" charset="-128"/>
                <a:ea typeface="Meiryo UI" panose="020B0604030504040204" pitchFamily="50" charset="-128"/>
                <a:cs typeface="Meiryo UI" panose="020B0604030504040204" pitchFamily="50" charset="-128"/>
              </a:rPr>
              <a:t>の新たな成長</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戦略</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の内容、</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国家</a:t>
            </a:r>
            <a:r>
              <a:rPr lang="ja-JP" altLang="ja-JP" dirty="0">
                <a:latin typeface="Meiryo UI" panose="020B0604030504040204" pitchFamily="50" charset="-128"/>
                <a:ea typeface="Meiryo UI" panose="020B0604030504040204" pitchFamily="50" charset="-128"/>
                <a:cs typeface="Meiryo UI" panose="020B0604030504040204" pitchFamily="50" charset="-128"/>
              </a:rPr>
              <a:t>戦略特区</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進捗状況なども踏まえながら、秋頃を目途に</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成長戦略の</a:t>
            </a:r>
            <a:r>
              <a:rPr lang="ja-JP" altLang="ja-JP" dirty="0">
                <a:latin typeface="Meiryo UI" panose="020B0604030504040204" pitchFamily="50" charset="-128"/>
                <a:ea typeface="Meiryo UI" panose="020B0604030504040204" pitchFamily="50" charset="-128"/>
                <a:cs typeface="Meiryo UI" panose="020B0604030504040204" pitchFamily="50" charset="-128"/>
              </a:rPr>
              <a:t>改訂を行う</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改訂にあたっての</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着眼点</a:t>
            </a:r>
            <a:r>
              <a:rPr lang="ja-JP" altLang="ja-JP" dirty="0">
                <a:latin typeface="Meiryo UI" panose="020B0604030504040204" pitchFamily="50" charset="-128"/>
                <a:ea typeface="Meiryo UI" panose="020B0604030504040204" pitchFamily="50" charset="-128"/>
                <a:cs typeface="Meiryo UI" panose="020B0604030504040204" pitchFamily="50" charset="-128"/>
              </a:rPr>
              <a:t>としては、</a:t>
            </a:r>
          </a:p>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400"/>
              </a:lnSpc>
            </a:pPr>
            <a:r>
              <a:rPr lang="ja-JP" altLang="ja-JP" sz="1600" dirty="0">
                <a:latin typeface="Meiryo UI" panose="020B0604030504040204" pitchFamily="50" charset="-128"/>
                <a:ea typeface="Meiryo UI" panose="020B0604030504040204" pitchFamily="50" charset="-128"/>
                <a:cs typeface="Meiryo UI" panose="020B0604030504040204" pitchFamily="50" charset="-128"/>
              </a:rPr>
              <a:t>　</a:t>
            </a:r>
            <a:r>
              <a:rPr lang="ja-JP" altLang="ja-JP" dirty="0">
                <a:latin typeface="Meiryo UI" panose="020B0604030504040204" pitchFamily="50" charset="-128"/>
                <a:ea typeface="Meiryo UI" panose="020B0604030504040204" pitchFamily="50" charset="-128"/>
                <a:cs typeface="Meiryo UI" panose="020B0604030504040204" pitchFamily="50" charset="-128"/>
              </a:rPr>
              <a:t>（１</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b="1" dirty="0" smtClean="0">
                <a:latin typeface="Meiryo UI" panose="020B0604030504040204" pitchFamily="50" charset="-128"/>
                <a:ea typeface="Meiryo UI" panose="020B0604030504040204" pitchFamily="50" charset="-128"/>
                <a:cs typeface="Meiryo UI" panose="020B0604030504040204" pitchFamily="50" charset="-128"/>
              </a:rPr>
              <a:t>強み</a:t>
            </a:r>
            <a:r>
              <a:rPr lang="ja-JP" altLang="ja-JP" b="1" dirty="0">
                <a:latin typeface="Meiryo UI" panose="020B0604030504040204" pitchFamily="50" charset="-128"/>
                <a:ea typeface="Meiryo UI" panose="020B0604030504040204" pitchFamily="50" charset="-128"/>
                <a:cs typeface="Meiryo UI" panose="020B0604030504040204" pitchFamily="50" charset="-128"/>
              </a:rPr>
              <a:t>を</a:t>
            </a:r>
            <a:r>
              <a:rPr lang="ja-JP" altLang="ja-JP" b="1" dirty="0" smtClean="0">
                <a:latin typeface="Meiryo UI" panose="020B0604030504040204" pitchFamily="50" charset="-128"/>
                <a:ea typeface="Meiryo UI" panose="020B0604030504040204" pitchFamily="50" charset="-128"/>
                <a:cs typeface="Meiryo UI" panose="020B0604030504040204" pitchFamily="50" charset="-128"/>
              </a:rPr>
              <a:t>磨く</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400"/>
              </a:lnSpc>
            </a:pP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国家</a:t>
            </a:r>
            <a:r>
              <a:rPr lang="ja-JP" altLang="ja-JP" dirty="0">
                <a:latin typeface="Meiryo UI" panose="020B0604030504040204" pitchFamily="50" charset="-128"/>
                <a:ea typeface="Meiryo UI" panose="020B0604030504040204" pitchFamily="50" charset="-128"/>
                <a:cs typeface="Meiryo UI" panose="020B0604030504040204" pitchFamily="50" charset="-128"/>
              </a:rPr>
              <a:t>戦略特区の指定等を踏まえた「次なる成長の一手」を</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打つ</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400"/>
              </a:lnSpc>
            </a:pPr>
            <a:r>
              <a:rPr lang="ja-JP" altLang="ja-JP"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ex</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）医療戦略の推進、うめきた</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期、公共交通</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戦略</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400"/>
              </a:lnSpc>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400"/>
              </a:lnSpc>
            </a:pPr>
            <a:r>
              <a:rPr lang="ja-JP" altLang="ja-JP" sz="1600" dirty="0">
                <a:latin typeface="Meiryo UI" panose="020B0604030504040204" pitchFamily="50" charset="-128"/>
                <a:ea typeface="Meiryo UI" panose="020B0604030504040204" pitchFamily="50" charset="-128"/>
                <a:cs typeface="Meiryo UI" panose="020B0604030504040204" pitchFamily="50" charset="-128"/>
              </a:rPr>
              <a:t>　</a:t>
            </a:r>
            <a:r>
              <a:rPr lang="ja-JP" altLang="ja-JP" dirty="0">
                <a:latin typeface="Meiryo UI" panose="020B0604030504040204" pitchFamily="50" charset="-128"/>
                <a:ea typeface="Meiryo UI" panose="020B0604030504040204" pitchFamily="50" charset="-128"/>
                <a:cs typeface="Meiryo UI" panose="020B0604030504040204" pitchFamily="50" charset="-128"/>
              </a:rPr>
              <a:t>（２</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b="1" dirty="0" smtClean="0">
                <a:latin typeface="Meiryo UI" panose="020B0604030504040204" pitchFamily="50" charset="-128"/>
                <a:ea typeface="Meiryo UI" panose="020B0604030504040204" pitchFamily="50" charset="-128"/>
                <a:cs typeface="Meiryo UI" panose="020B0604030504040204" pitchFamily="50" charset="-128"/>
              </a:rPr>
              <a:t>強み</a:t>
            </a:r>
            <a:r>
              <a:rPr lang="ja-JP" altLang="ja-JP" b="1" dirty="0">
                <a:latin typeface="Meiryo UI" panose="020B0604030504040204" pitchFamily="50" charset="-128"/>
                <a:ea typeface="Meiryo UI" panose="020B0604030504040204" pitchFamily="50" charset="-128"/>
                <a:cs typeface="Meiryo UI" panose="020B0604030504040204" pitchFamily="50" charset="-128"/>
              </a:rPr>
              <a:t>を</a:t>
            </a:r>
            <a:r>
              <a:rPr lang="ja-JP" altLang="ja-JP" b="1" dirty="0" smtClean="0">
                <a:latin typeface="Meiryo UI" panose="020B0604030504040204" pitchFamily="50" charset="-128"/>
                <a:ea typeface="Meiryo UI" panose="020B0604030504040204" pitchFamily="50" charset="-128"/>
                <a:cs typeface="Meiryo UI" panose="020B0604030504040204" pitchFamily="50" charset="-128"/>
              </a:rPr>
              <a:t>つなげる</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400"/>
              </a:lnSpc>
            </a:pP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ja-JP" dirty="0">
                <a:latin typeface="Meiryo UI" panose="020B0604030504040204" pitchFamily="50" charset="-128"/>
                <a:ea typeface="Meiryo UI" panose="020B0604030504040204" pitchFamily="50" charset="-128"/>
                <a:cs typeface="Meiryo UI" panose="020B0604030504040204" pitchFamily="50" charset="-128"/>
              </a:rPr>
              <a:t>だけでなく</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広域的な</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dirty="0">
                <a:latin typeface="Meiryo UI" panose="020B0604030504040204" pitchFamily="50" charset="-128"/>
                <a:ea typeface="Meiryo UI" panose="020B0604030504040204" pitchFamily="50" charset="-128"/>
                <a:cs typeface="Meiryo UI" panose="020B0604030504040204" pitchFamily="50" charset="-128"/>
              </a:rPr>
              <a:t>大阪都市圏」として総合力を発揮する　</a:t>
            </a:r>
            <a:endParaRPr lang="ja-JP" altLang="ja-JP" b="1" dirty="0">
              <a:latin typeface="Meiryo UI" panose="020B0604030504040204" pitchFamily="50" charset="-128"/>
              <a:ea typeface="Meiryo UI" panose="020B0604030504040204" pitchFamily="50" charset="-128"/>
              <a:cs typeface="Meiryo UI" panose="020B0604030504040204" pitchFamily="50" charset="-128"/>
            </a:endParaRPr>
          </a:p>
          <a:p>
            <a:pPr>
              <a:lnSpc>
                <a:spcPts val="24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ex</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）リニアの大阪同時開通の実現、大阪都市圏を挙げた産業力・観光力強化</a:t>
            </a:r>
          </a:p>
          <a:p>
            <a:pPr>
              <a:lnSpc>
                <a:spcPts val="2400"/>
              </a:lnSpc>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400"/>
              </a:lnSpc>
            </a:pPr>
            <a:r>
              <a:rPr lang="ja-JP" altLang="ja-JP" sz="1600" dirty="0">
                <a:latin typeface="Meiryo UI" panose="020B0604030504040204" pitchFamily="50" charset="-128"/>
                <a:ea typeface="Meiryo UI" panose="020B0604030504040204" pitchFamily="50" charset="-128"/>
                <a:cs typeface="Meiryo UI" panose="020B0604030504040204" pitchFamily="50" charset="-128"/>
              </a:rPr>
              <a:t>　</a:t>
            </a:r>
            <a:r>
              <a:rPr lang="ja-JP" altLang="ja-JP" dirty="0">
                <a:latin typeface="Meiryo UI" panose="020B0604030504040204" pitchFamily="50" charset="-128"/>
                <a:ea typeface="Meiryo UI" panose="020B0604030504040204" pitchFamily="50" charset="-128"/>
                <a:cs typeface="Meiryo UI" panose="020B0604030504040204" pitchFamily="50" charset="-128"/>
              </a:rPr>
              <a:t>（３</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b="1" dirty="0" smtClean="0">
                <a:latin typeface="Meiryo UI" panose="020B0604030504040204" pitchFamily="50" charset="-128"/>
                <a:ea typeface="Meiryo UI" panose="020B0604030504040204" pitchFamily="50" charset="-128"/>
                <a:cs typeface="Meiryo UI" panose="020B0604030504040204" pitchFamily="50" charset="-128"/>
              </a:rPr>
              <a:t>強み</a:t>
            </a:r>
            <a:r>
              <a:rPr lang="ja-JP" altLang="ja-JP" b="1" dirty="0">
                <a:latin typeface="Meiryo UI" panose="020B0604030504040204" pitchFamily="50" charset="-128"/>
                <a:ea typeface="Meiryo UI" panose="020B0604030504040204" pitchFamily="50" charset="-128"/>
                <a:cs typeface="Meiryo UI" panose="020B0604030504040204" pitchFamily="50" charset="-128"/>
              </a:rPr>
              <a:t>を</a:t>
            </a:r>
            <a:r>
              <a:rPr lang="ja-JP" altLang="ja-JP" b="1" dirty="0" smtClean="0">
                <a:latin typeface="Meiryo UI" panose="020B0604030504040204" pitchFamily="50" charset="-128"/>
                <a:ea typeface="Meiryo UI" panose="020B0604030504040204" pitchFamily="50" charset="-128"/>
                <a:cs typeface="Meiryo UI" panose="020B0604030504040204" pitchFamily="50" charset="-128"/>
              </a:rPr>
              <a:t>売り込む</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400"/>
              </a:lnSpc>
            </a:pP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グローバル</a:t>
            </a:r>
            <a:r>
              <a:rPr lang="ja-JP" altLang="ja-JP" dirty="0">
                <a:latin typeface="Meiryo UI" panose="020B0604030504040204" pitchFamily="50" charset="-128"/>
                <a:ea typeface="Meiryo UI" panose="020B0604030504040204" pitchFamily="50" charset="-128"/>
                <a:cs typeface="Meiryo UI" panose="020B0604030504040204" pitchFamily="50" charset="-128"/>
              </a:rPr>
              <a:t>に魅力を発揮する「</a:t>
            </a:r>
            <a:r>
              <a:rPr lang="en-US" altLang="ja-JP" dirty="0">
                <a:latin typeface="Meiryo UI" panose="020B0604030504040204" pitchFamily="50" charset="-128"/>
                <a:ea typeface="Meiryo UI" panose="020B0604030504040204" pitchFamily="50" charset="-128"/>
                <a:cs typeface="Meiryo UI" panose="020B0604030504040204" pitchFamily="50" charset="-128"/>
              </a:rPr>
              <a:t>OSAKA</a:t>
            </a:r>
            <a:r>
              <a:rPr lang="ja-JP" altLang="ja-JP" dirty="0">
                <a:latin typeface="Meiryo UI" panose="020B0604030504040204" pitchFamily="50" charset="-128"/>
                <a:ea typeface="Meiryo UI" panose="020B0604030504040204" pitchFamily="50" charset="-128"/>
                <a:cs typeface="Meiryo UI" panose="020B0604030504040204" pitchFamily="50" charset="-128"/>
              </a:rPr>
              <a:t>」の都市力・ブランド力向上を図る　</a:t>
            </a:r>
            <a:endParaRPr lang="ja-JP" altLang="ja-JP" b="1" dirty="0">
              <a:latin typeface="Meiryo UI" panose="020B0604030504040204" pitchFamily="50" charset="-128"/>
              <a:ea typeface="Meiryo UI" panose="020B0604030504040204" pitchFamily="50" charset="-128"/>
              <a:cs typeface="Meiryo UI" panose="020B0604030504040204" pitchFamily="50" charset="-128"/>
            </a:endParaRPr>
          </a:p>
          <a:p>
            <a:pPr>
              <a:lnSpc>
                <a:spcPts val="24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ex</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IR</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立地</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インバウンド（観光集客等）、アウトバウンド（企業の海外進出等）</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2405425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251520" y="55905"/>
            <a:ext cx="7848872"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成長のための</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源泉（骨子）</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p:cNvSpPr/>
          <p:nvPr/>
        </p:nvSpPr>
        <p:spPr>
          <a:xfrm>
            <a:off x="212190" y="1134036"/>
            <a:ext cx="8715087" cy="2366972"/>
          </a:xfrm>
          <a:prstGeom prst="roundRect">
            <a:avLst>
              <a:gd name="adj" fmla="val 7909"/>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3000"/>
              </a:lnSpc>
            </a:pP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内外の集客力</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向上</a:t>
            </a:r>
            <a:endPar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3000"/>
              </a:lnSpc>
            </a:pPr>
            <a:r>
              <a:rPr lang="ja-JP"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五輪に向け都市魅力の取組みを戦略的に展開、</a:t>
            </a:r>
            <a:r>
              <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lang="ja-JP"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立地</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向けた</a:t>
            </a:r>
            <a:endPar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3000"/>
              </a:lnSpc>
            </a:pP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取組み</a:t>
            </a:r>
            <a:endParaRPr lang="ja-JP"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3000"/>
              </a:lnSpc>
            </a:pPr>
            <a:r>
              <a:rPr lang="ja-JP"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関西の各都市が持つ強みをパッケージングした魅力の打ち出し</a:t>
            </a:r>
          </a:p>
          <a:p>
            <a:pPr marL="355600" indent="-355600">
              <a:lnSpc>
                <a:spcPts val="3000"/>
              </a:lnSpc>
            </a:pPr>
            <a:r>
              <a:rPr lang="ja-JP"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シンボルイヤーの取組み（</a:t>
            </a:r>
            <a:r>
              <a:rPr lang="ja-JP"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大坂</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の陣</a:t>
            </a: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400</a:t>
            </a:r>
            <a:r>
              <a:rPr lang="ja-JP"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プロジェクト等</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などを通じた、</a:t>
            </a:r>
            <a:r>
              <a:rPr lang="ja-JP"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府域</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全域で</a:t>
            </a:r>
            <a:r>
              <a:rPr lang="ja-JP"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の都市魅力アップ</a:t>
            </a:r>
            <a:endPar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角丸四角形 5"/>
          <p:cNvSpPr/>
          <p:nvPr/>
        </p:nvSpPr>
        <p:spPr>
          <a:xfrm>
            <a:off x="214310" y="3717032"/>
            <a:ext cx="8712968" cy="2880320"/>
          </a:xfrm>
          <a:prstGeom prst="roundRect">
            <a:avLst>
              <a:gd name="adj" fmla="val 5749"/>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49263" indent="-449263">
              <a:lnSpc>
                <a:spcPts val="3000"/>
              </a:lnSpc>
            </a:pP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人材力強化・活躍の場づくり</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449263" indent="-449263">
              <a:lnSpc>
                <a:spcPts val="3000"/>
              </a:lnSpc>
            </a:pPr>
            <a:r>
              <a:rPr lang="ja-JP"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国家戦略特区の規制緩和等による世界で一番グローバル人材が活躍しやすい環境づくり</a:t>
            </a:r>
          </a:p>
          <a:p>
            <a:pPr marL="449263" indent="-449263">
              <a:lnSpc>
                <a:spcPts val="3000"/>
              </a:lnSpc>
            </a:pP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「大阪府教育振興基本計画」の推進等による成長をけん引する“人”づくり、成長を支える“人”づくり</a:t>
            </a:r>
          </a:p>
          <a:p>
            <a:pPr marL="449263" indent="-449263">
              <a:lnSpc>
                <a:spcPts val="3000"/>
              </a:lnSpc>
            </a:pP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人口</a:t>
            </a:r>
            <a:r>
              <a:rPr lang="ja-JP"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減少</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社会の到来</a:t>
            </a:r>
            <a:r>
              <a:rPr lang="ja-JP"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を踏まえ、</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若者・</a:t>
            </a:r>
            <a:r>
              <a:rPr lang="ja-JP"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女性</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・高齢者</a:t>
            </a:r>
            <a:r>
              <a:rPr lang="ja-JP"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はじめ多様な人材がチャレンジでき、活躍できる</a:t>
            </a:r>
            <a:r>
              <a:rPr lang="ja-JP"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環境づくりや</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トランポリン型セーフティネットの</a:t>
            </a:r>
            <a:r>
              <a:rPr lang="ja-JP"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構築</a:t>
            </a:r>
            <a:endPar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251520" y="764704"/>
            <a:ext cx="8568952" cy="369332"/>
          </a:xfrm>
          <a:prstGeom prst="rect">
            <a:avLst/>
          </a:prstGeom>
          <a:noFill/>
        </p:spPr>
        <p:txBody>
          <a:bodyPr wrap="square" rtlCol="0">
            <a:spAutoFit/>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今後の取組みの方向性を成長のための</a:t>
            </a:r>
            <a:r>
              <a:rPr lang="ja-JP" altLang="en-US" dirty="0">
                <a:latin typeface="Meiryo UI" panose="020B0604030504040204" pitchFamily="50" charset="-128"/>
                <a:ea typeface="Meiryo UI" panose="020B0604030504040204" pitchFamily="50" charset="-128"/>
                <a:cs typeface="Meiryo UI" panose="020B0604030504040204" pitchFamily="50" charset="-128"/>
              </a:rPr>
              <a:t>５</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源泉ごとにまとめると、次のとおり</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8803486" y="6608385"/>
            <a:ext cx="37702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46</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7267136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角丸四角形 3"/>
          <p:cNvSpPr/>
          <p:nvPr/>
        </p:nvSpPr>
        <p:spPr>
          <a:xfrm>
            <a:off x="107504" y="750190"/>
            <a:ext cx="8833860" cy="3038850"/>
          </a:xfrm>
          <a:prstGeom prst="roundRect">
            <a:avLst>
              <a:gd name="adj" fmla="val 5749"/>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49263" indent="-449263">
              <a:lnSpc>
                <a:spcPts val="3000"/>
              </a:lnSpc>
            </a:pP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強みを活かす産業・技術の</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強化</a:t>
            </a:r>
            <a:endPar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449263" indent="-449263">
              <a:lnSpc>
                <a:spcPts val="3000"/>
              </a:lnSpc>
            </a:pPr>
            <a:r>
              <a:rPr lang="ja-JP"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国家戦略特区の規制緩和等による世界で一番創業・ビジネスしやすい環境づくり</a:t>
            </a:r>
          </a:p>
          <a:p>
            <a:pPr marL="449263" indent="-449263">
              <a:lnSpc>
                <a:spcPts val="3000"/>
              </a:lnSpc>
            </a:pP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大阪都市圏を世界有数のライフイノベーション拠点へ</a:t>
            </a:r>
            <a:r>
              <a:rPr lang="ja-JP"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医療先進都市の</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形成、医療</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・健康づくり関連産業の</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振興</a:t>
            </a:r>
            <a:r>
              <a:rPr lang="ja-JP"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449263" indent="-449263">
              <a:lnSpc>
                <a:spcPts val="3000"/>
              </a:lnSpc>
            </a:pP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新エネルギー分野について、大阪・関西のポテンシャルを活用した産業振興を図る</a:t>
            </a:r>
            <a:endPar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449263" indent="-449263">
              <a:lnSpc>
                <a:spcPts val="3000"/>
              </a:lnSpc>
            </a:pP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サービス産業を含めたグローバル市場への挑戦（縮小均衡に向かう国内市場からの脱却）</a:t>
            </a:r>
          </a:p>
          <a:p>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3000"/>
              </a:lnSpc>
            </a:pPr>
            <a:endPar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251520" y="55905"/>
            <a:ext cx="7848872"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成長のための</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源泉（骨子）</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p:cNvSpPr/>
          <p:nvPr/>
        </p:nvSpPr>
        <p:spPr>
          <a:xfrm>
            <a:off x="130628" y="4221088"/>
            <a:ext cx="8810736" cy="2232248"/>
          </a:xfrm>
          <a:prstGeom prst="roundRect">
            <a:avLst>
              <a:gd name="adj" fmla="val 11601"/>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49263" indent="-449263">
              <a:lnSpc>
                <a:spcPts val="3000"/>
              </a:lnSpc>
            </a:pP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アジア活力の取り込み強化・物流人流インフラの</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活用</a:t>
            </a:r>
            <a:endPar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449263" indent="-449263">
              <a:lnSpc>
                <a:spcPts val="3000"/>
              </a:lnSpc>
            </a:pPr>
            <a:r>
              <a:rPr lang="ja-JP"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関空アクセス</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改善</a:t>
            </a:r>
            <a:r>
              <a:rPr lang="ja-JP"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、国際観光の玄関口としての人流機能</a:t>
            </a:r>
            <a:r>
              <a:rPr lang="ja-JP"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強化</a:t>
            </a:r>
            <a:endPar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449263" indent="-449263">
              <a:lnSpc>
                <a:spcPts val="3000"/>
              </a:lnSpc>
            </a:pP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高品質・高付加価値商品の物流拠点としての関空・阪神港の機能充実</a:t>
            </a:r>
          </a:p>
          <a:p>
            <a:pPr marL="449263" indent="-449263">
              <a:lnSpc>
                <a:spcPts val="3000"/>
              </a:lnSpc>
            </a:pP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大阪都市圏が東西二極の一極を担うための広域交通インフラの確保</a:t>
            </a:r>
          </a:p>
          <a:p>
            <a:pPr marL="449263" indent="-449263">
              <a:lnSpc>
                <a:spcPts val="3000"/>
              </a:lnSpc>
            </a:pP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既存ストックのフル活用・組換えによる都市基盤強化（公共交通戦略等</a:t>
            </a:r>
            <a:r>
              <a:rPr lang="ja-JP"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4297052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角丸四角形 3"/>
          <p:cNvSpPr/>
          <p:nvPr/>
        </p:nvSpPr>
        <p:spPr>
          <a:xfrm>
            <a:off x="107504" y="764704"/>
            <a:ext cx="8712968" cy="2592288"/>
          </a:xfrm>
          <a:prstGeom prst="roundRect">
            <a:avLst>
              <a:gd name="adj" fmla="val 8468"/>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63538" indent="-363538">
              <a:lnSpc>
                <a:spcPts val="3000"/>
              </a:lnSpc>
            </a:pP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都市の</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再生</a:t>
            </a:r>
            <a:endPar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63538" indent="-363538">
              <a:lnSpc>
                <a:spcPts val="3000"/>
              </a:lnSpc>
            </a:pPr>
            <a:r>
              <a:rPr lang="ja-JP"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大阪の顔となる都心部のまちづくり（うめきた</a:t>
            </a: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期、ベイエリア等</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63538" indent="-363538">
              <a:lnSpc>
                <a:spcPts val="3000"/>
              </a:lnSpc>
            </a:pPr>
            <a:r>
              <a:rPr lang="ja-JP"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新たなエネルギー社会に向けた再生</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可能エネルギーの普及拡大、発電事業者の参入</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促進</a:t>
            </a:r>
            <a:endPar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63538" indent="-363538">
              <a:lnSpc>
                <a:spcPts val="3000"/>
              </a:lnSpc>
            </a:pP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成長</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の基盤となる最高水準の安全・安心の</a:t>
            </a:r>
            <a:r>
              <a:rPr lang="ja-JP"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確保</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（災害対策、首都機能バックアップ等）</a:t>
            </a:r>
            <a:endPar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251520" y="55905"/>
            <a:ext cx="7848872"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成長のための</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源泉（骨子）</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8803486" y="6608385"/>
            <a:ext cx="37702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47</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998167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10307</Words>
  <Application>Microsoft Office PowerPoint</Application>
  <PresentationFormat>画面に合わせる (4:3)</PresentationFormat>
  <Paragraphs>2788</Paragraphs>
  <Slides>94</Slides>
  <Notes>5</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94</vt:i4>
      </vt:variant>
    </vt:vector>
  </HeadingPairs>
  <TitlesOfParts>
    <vt:vector size="96" baseType="lpstr">
      <vt:lpstr>Office テーマ</vt:lpstr>
      <vt:lpstr>ワークシート</vt:lpstr>
      <vt:lpstr>データでみる 「大阪の成長戦略」</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2014-07-10T23:56:52Z</dcterms:created>
  <dcterms:modified xsi:type="dcterms:W3CDTF">2014-08-21T02:16:53Z</dcterms:modified>
</cp:coreProperties>
</file>