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317" r:id="rId5"/>
  </p:sldIdLst>
  <p:sldSz cx="6858000" cy="9906000" type="A4"/>
  <p:notesSz cx="6807200" cy="9939338"/>
  <p:defaultTextStyle>
    <a:defPPr>
      <a:defRPr lang="ja-JP"/>
    </a:defPPr>
    <a:lvl1pPr marL="0" algn="l" defTabSz="913881" rtl="0" eaLnBrk="1" latinLnBrk="0" hangingPunct="1">
      <a:defRPr kumimoji="1" sz="1800" kern="1200">
        <a:solidFill>
          <a:schemeClr val="tx1"/>
        </a:solidFill>
        <a:latin typeface="+mn-lt"/>
        <a:ea typeface="+mn-ea"/>
        <a:cs typeface="+mn-cs"/>
      </a:defRPr>
    </a:lvl1pPr>
    <a:lvl2pPr marL="456941" algn="l" defTabSz="913881" rtl="0" eaLnBrk="1" latinLnBrk="0" hangingPunct="1">
      <a:defRPr kumimoji="1" sz="1800" kern="1200">
        <a:solidFill>
          <a:schemeClr val="tx1"/>
        </a:solidFill>
        <a:latin typeface="+mn-lt"/>
        <a:ea typeface="+mn-ea"/>
        <a:cs typeface="+mn-cs"/>
      </a:defRPr>
    </a:lvl2pPr>
    <a:lvl3pPr marL="913881" algn="l" defTabSz="913881" rtl="0" eaLnBrk="1" latinLnBrk="0" hangingPunct="1">
      <a:defRPr kumimoji="1" sz="1800" kern="1200">
        <a:solidFill>
          <a:schemeClr val="tx1"/>
        </a:solidFill>
        <a:latin typeface="+mn-lt"/>
        <a:ea typeface="+mn-ea"/>
        <a:cs typeface="+mn-cs"/>
      </a:defRPr>
    </a:lvl3pPr>
    <a:lvl4pPr marL="1370821" algn="l" defTabSz="913881" rtl="0" eaLnBrk="1" latinLnBrk="0" hangingPunct="1">
      <a:defRPr kumimoji="1" sz="1800" kern="1200">
        <a:solidFill>
          <a:schemeClr val="tx1"/>
        </a:solidFill>
        <a:latin typeface="+mn-lt"/>
        <a:ea typeface="+mn-ea"/>
        <a:cs typeface="+mn-cs"/>
      </a:defRPr>
    </a:lvl4pPr>
    <a:lvl5pPr marL="1827762" algn="l" defTabSz="913881" rtl="0" eaLnBrk="1" latinLnBrk="0" hangingPunct="1">
      <a:defRPr kumimoji="1" sz="1800" kern="1200">
        <a:solidFill>
          <a:schemeClr val="tx1"/>
        </a:solidFill>
        <a:latin typeface="+mn-lt"/>
        <a:ea typeface="+mn-ea"/>
        <a:cs typeface="+mn-cs"/>
      </a:defRPr>
    </a:lvl5pPr>
    <a:lvl6pPr marL="2284702" algn="l" defTabSz="913881" rtl="0" eaLnBrk="1" latinLnBrk="0" hangingPunct="1">
      <a:defRPr kumimoji="1" sz="1800" kern="1200">
        <a:solidFill>
          <a:schemeClr val="tx1"/>
        </a:solidFill>
        <a:latin typeface="+mn-lt"/>
        <a:ea typeface="+mn-ea"/>
        <a:cs typeface="+mn-cs"/>
      </a:defRPr>
    </a:lvl6pPr>
    <a:lvl7pPr marL="2741643" algn="l" defTabSz="913881" rtl="0" eaLnBrk="1" latinLnBrk="0" hangingPunct="1">
      <a:defRPr kumimoji="1" sz="1800" kern="1200">
        <a:solidFill>
          <a:schemeClr val="tx1"/>
        </a:solidFill>
        <a:latin typeface="+mn-lt"/>
        <a:ea typeface="+mn-ea"/>
        <a:cs typeface="+mn-cs"/>
      </a:defRPr>
    </a:lvl7pPr>
    <a:lvl8pPr marL="3198584" algn="l" defTabSz="913881" rtl="0" eaLnBrk="1" latinLnBrk="0" hangingPunct="1">
      <a:defRPr kumimoji="1" sz="1800" kern="1200">
        <a:solidFill>
          <a:schemeClr val="tx1"/>
        </a:solidFill>
        <a:latin typeface="+mn-lt"/>
        <a:ea typeface="+mn-ea"/>
        <a:cs typeface="+mn-cs"/>
      </a:defRPr>
    </a:lvl8pPr>
    <a:lvl9pPr marL="3655524" algn="l" defTabSz="913881"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9DF8"/>
    <a:srgbClr val="FFFFFF"/>
    <a:srgbClr val="83A5E9"/>
    <a:srgbClr val="7DD7E9"/>
    <a:srgbClr val="66FFCC"/>
    <a:srgbClr val="66FFFF"/>
    <a:srgbClr val="00FFFF"/>
    <a:srgbClr val="0000FF"/>
    <a:srgbClr val="FF99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40" autoAdjust="0"/>
    <p:restoredTop sz="94660"/>
  </p:normalViewPr>
  <p:slideViewPr>
    <p:cSldViewPr>
      <p:cViewPr varScale="1">
        <p:scale>
          <a:sx n="81" d="100"/>
          <a:sy n="81" d="100"/>
        </p:scale>
        <p:origin x="2994" y="108"/>
      </p:cViewPr>
      <p:guideLst>
        <p:guide orient="horz" pos="3120"/>
        <p:guide pos="2160"/>
      </p:guideLst>
    </p:cSldViewPr>
  </p:slideViewPr>
  <p:notesTextViewPr>
    <p:cViewPr>
      <p:scale>
        <a:sx n="33" d="100"/>
        <a:sy n="33" d="100"/>
      </p:scale>
      <p:origin x="0" y="0"/>
    </p:cViewPr>
  </p:notesTextViewPr>
  <p:gridSpacing cx="360045" cy="360045"/>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49575" cy="496888"/>
          </a:xfrm>
          <a:prstGeom prst="rect">
            <a:avLst/>
          </a:prstGeom>
        </p:spPr>
        <p:txBody>
          <a:bodyPr vert="horz" lIns="91415" tIns="45708" rIns="91415" bIns="4570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1" y="0"/>
            <a:ext cx="2949575" cy="496888"/>
          </a:xfrm>
          <a:prstGeom prst="rect">
            <a:avLst/>
          </a:prstGeom>
        </p:spPr>
        <p:txBody>
          <a:bodyPr vert="horz" lIns="91415" tIns="45708" rIns="91415" bIns="45708" rtlCol="0"/>
          <a:lstStyle>
            <a:lvl1pPr algn="r">
              <a:defRPr sz="1200"/>
            </a:lvl1pPr>
          </a:lstStyle>
          <a:p>
            <a:fld id="{8C4B1DFA-63CB-4409-B79B-3E7A797BB94C}" type="datetimeFigureOut">
              <a:rPr kumimoji="1" lang="ja-JP" altLang="en-US" smtClean="0"/>
              <a:t>2023/5/31</a:t>
            </a:fld>
            <a:endParaRPr kumimoji="1" lang="ja-JP" altLang="en-US"/>
          </a:p>
        </p:txBody>
      </p:sp>
      <p:sp>
        <p:nvSpPr>
          <p:cNvPr id="4" name="スライド イメージ プレースホルダー 3"/>
          <p:cNvSpPr>
            <a:spLocks noGrp="1" noRot="1" noChangeAspect="1"/>
          </p:cNvSpPr>
          <p:nvPr>
            <p:ph type="sldImg" idx="2"/>
          </p:nvPr>
        </p:nvSpPr>
        <p:spPr>
          <a:xfrm>
            <a:off x="2114550" y="746125"/>
            <a:ext cx="2578100" cy="3725863"/>
          </a:xfrm>
          <a:prstGeom prst="rect">
            <a:avLst/>
          </a:prstGeom>
          <a:noFill/>
          <a:ln w="12700">
            <a:solidFill>
              <a:prstClr val="black"/>
            </a:solidFill>
          </a:ln>
        </p:spPr>
        <p:txBody>
          <a:bodyPr vert="horz" lIns="91415" tIns="45708" rIns="91415" bIns="45708" rtlCol="0" anchor="ctr"/>
          <a:lstStyle/>
          <a:p>
            <a:endParaRPr lang="ja-JP" altLang="en-US"/>
          </a:p>
        </p:txBody>
      </p:sp>
      <p:sp>
        <p:nvSpPr>
          <p:cNvPr id="5" name="ノート プレースホルダー 4"/>
          <p:cNvSpPr>
            <a:spLocks noGrp="1"/>
          </p:cNvSpPr>
          <p:nvPr>
            <p:ph type="body" sz="quarter" idx="3"/>
          </p:nvPr>
        </p:nvSpPr>
        <p:spPr>
          <a:xfrm>
            <a:off x="681041" y="4721226"/>
            <a:ext cx="5445125" cy="4471988"/>
          </a:xfrm>
          <a:prstGeom prst="rect">
            <a:avLst/>
          </a:prstGeom>
        </p:spPr>
        <p:txBody>
          <a:bodyPr vert="horz" lIns="91415" tIns="45708" rIns="91415" bIns="4570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440865"/>
            <a:ext cx="2949575" cy="496887"/>
          </a:xfrm>
          <a:prstGeom prst="rect">
            <a:avLst/>
          </a:prstGeom>
        </p:spPr>
        <p:txBody>
          <a:bodyPr vert="horz" lIns="91415" tIns="45708" rIns="91415" bIns="4570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1" y="9440865"/>
            <a:ext cx="2949575" cy="496887"/>
          </a:xfrm>
          <a:prstGeom prst="rect">
            <a:avLst/>
          </a:prstGeom>
        </p:spPr>
        <p:txBody>
          <a:bodyPr vert="horz" lIns="91415" tIns="45708" rIns="91415" bIns="45708" rtlCol="0" anchor="b"/>
          <a:lstStyle>
            <a:lvl1pPr algn="r">
              <a:defRPr sz="1200"/>
            </a:lvl1pPr>
          </a:lstStyle>
          <a:p>
            <a:fld id="{174C1E89-3F12-4E48-B209-26A556D2E5CE}" type="slidenum">
              <a:rPr kumimoji="1" lang="ja-JP" altLang="en-US" smtClean="0"/>
              <a:t>‹#›</a:t>
            </a:fld>
            <a:endParaRPr kumimoji="1" lang="ja-JP" altLang="en-US"/>
          </a:p>
        </p:txBody>
      </p:sp>
    </p:spTree>
    <p:extLst>
      <p:ext uri="{BB962C8B-B14F-4D97-AF65-F5344CB8AC3E}">
        <p14:creationId xmlns:p14="http://schemas.microsoft.com/office/powerpoint/2010/main" val="5119768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3"/>
            <a:ext cx="5829300" cy="2123369"/>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028700" y="5613401"/>
            <a:ext cx="4800600" cy="2531533"/>
          </a:xfrm>
        </p:spPr>
        <p:txBody>
          <a:bodyPr/>
          <a:lstStyle>
            <a:lvl1pPr marL="0" indent="0" algn="ctr">
              <a:buNone/>
              <a:defRPr>
                <a:solidFill>
                  <a:schemeClr val="tx1">
                    <a:tint val="75000"/>
                  </a:schemeClr>
                </a:solidFill>
              </a:defRPr>
            </a:lvl1pPr>
            <a:lvl2pPr marL="456941" indent="0" algn="ctr">
              <a:buNone/>
              <a:defRPr>
                <a:solidFill>
                  <a:schemeClr val="tx1">
                    <a:tint val="75000"/>
                  </a:schemeClr>
                </a:solidFill>
              </a:defRPr>
            </a:lvl2pPr>
            <a:lvl3pPr marL="913881" indent="0" algn="ctr">
              <a:buNone/>
              <a:defRPr>
                <a:solidFill>
                  <a:schemeClr val="tx1">
                    <a:tint val="75000"/>
                  </a:schemeClr>
                </a:solidFill>
              </a:defRPr>
            </a:lvl3pPr>
            <a:lvl4pPr marL="1370821" indent="0" algn="ctr">
              <a:buNone/>
              <a:defRPr>
                <a:solidFill>
                  <a:schemeClr val="tx1">
                    <a:tint val="75000"/>
                  </a:schemeClr>
                </a:solidFill>
              </a:defRPr>
            </a:lvl4pPr>
            <a:lvl5pPr marL="1827762" indent="0" algn="ctr">
              <a:buNone/>
              <a:defRPr>
                <a:solidFill>
                  <a:schemeClr val="tx1">
                    <a:tint val="75000"/>
                  </a:schemeClr>
                </a:solidFill>
              </a:defRPr>
            </a:lvl5pPr>
            <a:lvl6pPr marL="2284702" indent="0" algn="ctr">
              <a:buNone/>
              <a:defRPr>
                <a:solidFill>
                  <a:schemeClr val="tx1">
                    <a:tint val="75000"/>
                  </a:schemeClr>
                </a:solidFill>
              </a:defRPr>
            </a:lvl6pPr>
            <a:lvl7pPr marL="2741643" indent="0" algn="ctr">
              <a:buNone/>
              <a:defRPr>
                <a:solidFill>
                  <a:schemeClr val="tx1">
                    <a:tint val="75000"/>
                  </a:schemeClr>
                </a:solidFill>
              </a:defRPr>
            </a:lvl7pPr>
            <a:lvl8pPr marL="3198584" indent="0" algn="ctr">
              <a:buNone/>
              <a:defRPr>
                <a:solidFill>
                  <a:schemeClr val="tx1">
                    <a:tint val="75000"/>
                  </a:schemeClr>
                </a:solidFill>
              </a:defRPr>
            </a:lvl8pPr>
            <a:lvl9pPr marL="3655524"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54085C08-487C-4EE1-84DF-C2ED034DAACF}" type="datetimeFigureOut">
              <a:rPr kumimoji="1" lang="ja-JP" altLang="en-US" smtClean="0"/>
              <a:t>2023/5/31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8F4A0DF-AFEC-45D6-B008-39EBEFB219BC}" type="slidenum">
              <a:rPr kumimoji="1" lang="ja-JP" altLang="en-US" smtClean="0"/>
              <a:t>‹#›</a:t>
            </a:fld>
            <a:endParaRPr kumimoji="1" lang="ja-JP" altLang="en-US"/>
          </a:p>
        </p:txBody>
      </p:sp>
    </p:spTree>
    <p:extLst>
      <p:ext uri="{BB962C8B-B14F-4D97-AF65-F5344CB8AC3E}">
        <p14:creationId xmlns:p14="http://schemas.microsoft.com/office/powerpoint/2010/main" val="2847134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4085C08-487C-4EE1-84DF-C2ED034DAACF}" type="datetimeFigureOut">
              <a:rPr kumimoji="1" lang="ja-JP" altLang="en-US" smtClean="0"/>
              <a:t>2023/5/31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8F4A0DF-AFEC-45D6-B008-39EBEFB219BC}" type="slidenum">
              <a:rPr kumimoji="1" lang="ja-JP" altLang="en-US" smtClean="0"/>
              <a:t>‹#›</a:t>
            </a:fld>
            <a:endParaRPr kumimoji="1" lang="ja-JP" altLang="en-US"/>
          </a:p>
        </p:txBody>
      </p:sp>
    </p:spTree>
    <p:extLst>
      <p:ext uri="{BB962C8B-B14F-4D97-AF65-F5344CB8AC3E}">
        <p14:creationId xmlns:p14="http://schemas.microsoft.com/office/powerpoint/2010/main" val="105491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573264"/>
            <a:ext cx="1157288" cy="1220822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257176" y="573264"/>
            <a:ext cx="3357563" cy="1220822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4085C08-487C-4EE1-84DF-C2ED034DAACF}" type="datetimeFigureOut">
              <a:rPr kumimoji="1" lang="ja-JP" altLang="en-US" smtClean="0"/>
              <a:t>2023/5/31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8F4A0DF-AFEC-45D6-B008-39EBEFB219BC}" type="slidenum">
              <a:rPr kumimoji="1" lang="ja-JP" altLang="en-US" smtClean="0"/>
              <a:t>‹#›</a:t>
            </a:fld>
            <a:endParaRPr kumimoji="1" lang="ja-JP" altLang="en-US"/>
          </a:p>
        </p:txBody>
      </p:sp>
    </p:spTree>
    <p:extLst>
      <p:ext uri="{BB962C8B-B14F-4D97-AF65-F5344CB8AC3E}">
        <p14:creationId xmlns:p14="http://schemas.microsoft.com/office/powerpoint/2010/main" val="1524150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4085C08-487C-4EE1-84DF-C2ED034DAACF}" type="datetimeFigureOut">
              <a:rPr kumimoji="1" lang="ja-JP" altLang="en-US" smtClean="0"/>
              <a:t>2023/5/31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8F4A0DF-AFEC-45D6-B008-39EBEFB219BC}" type="slidenum">
              <a:rPr kumimoji="1" lang="ja-JP" altLang="en-US" smtClean="0"/>
              <a:t>‹#›</a:t>
            </a:fld>
            <a:endParaRPr kumimoji="1" lang="ja-JP" altLang="en-US"/>
          </a:p>
        </p:txBody>
      </p:sp>
    </p:spTree>
    <p:extLst>
      <p:ext uri="{BB962C8B-B14F-4D97-AF65-F5344CB8AC3E}">
        <p14:creationId xmlns:p14="http://schemas.microsoft.com/office/powerpoint/2010/main" val="3063230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3"/>
            <a:ext cx="5829300" cy="1967442"/>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41735" y="4198587"/>
            <a:ext cx="5829300" cy="2166937"/>
          </a:xfrm>
        </p:spPr>
        <p:txBody>
          <a:bodyPr anchor="b"/>
          <a:lstStyle>
            <a:lvl1pPr marL="0" indent="0">
              <a:buNone/>
              <a:defRPr sz="2000">
                <a:solidFill>
                  <a:schemeClr val="tx1">
                    <a:tint val="75000"/>
                  </a:schemeClr>
                </a:solidFill>
              </a:defRPr>
            </a:lvl1pPr>
            <a:lvl2pPr marL="456941" indent="0">
              <a:buNone/>
              <a:defRPr sz="1800">
                <a:solidFill>
                  <a:schemeClr val="tx1">
                    <a:tint val="75000"/>
                  </a:schemeClr>
                </a:solidFill>
              </a:defRPr>
            </a:lvl2pPr>
            <a:lvl3pPr marL="913881" indent="0">
              <a:buNone/>
              <a:defRPr sz="1600">
                <a:solidFill>
                  <a:schemeClr val="tx1">
                    <a:tint val="75000"/>
                  </a:schemeClr>
                </a:solidFill>
              </a:defRPr>
            </a:lvl3pPr>
            <a:lvl4pPr marL="1370821" indent="0">
              <a:buNone/>
              <a:defRPr sz="1400">
                <a:solidFill>
                  <a:schemeClr val="tx1">
                    <a:tint val="75000"/>
                  </a:schemeClr>
                </a:solidFill>
              </a:defRPr>
            </a:lvl4pPr>
            <a:lvl5pPr marL="1827762" indent="0">
              <a:buNone/>
              <a:defRPr sz="1400">
                <a:solidFill>
                  <a:schemeClr val="tx1">
                    <a:tint val="75000"/>
                  </a:schemeClr>
                </a:solidFill>
              </a:defRPr>
            </a:lvl5pPr>
            <a:lvl6pPr marL="2284702" indent="0">
              <a:buNone/>
              <a:defRPr sz="1400">
                <a:solidFill>
                  <a:schemeClr val="tx1">
                    <a:tint val="75000"/>
                  </a:schemeClr>
                </a:solidFill>
              </a:defRPr>
            </a:lvl6pPr>
            <a:lvl7pPr marL="2741643" indent="0">
              <a:buNone/>
              <a:defRPr sz="1400">
                <a:solidFill>
                  <a:schemeClr val="tx1">
                    <a:tint val="75000"/>
                  </a:schemeClr>
                </a:solidFill>
              </a:defRPr>
            </a:lvl7pPr>
            <a:lvl8pPr marL="3198584" indent="0">
              <a:buNone/>
              <a:defRPr sz="1400">
                <a:solidFill>
                  <a:schemeClr val="tx1">
                    <a:tint val="75000"/>
                  </a:schemeClr>
                </a:solidFill>
              </a:defRPr>
            </a:lvl8pPr>
            <a:lvl9pPr marL="3655524"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4085C08-487C-4EE1-84DF-C2ED034DAACF}" type="datetimeFigureOut">
              <a:rPr kumimoji="1" lang="ja-JP" altLang="en-US" smtClean="0"/>
              <a:t>2023/5/31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8F4A0DF-AFEC-45D6-B008-39EBEFB219BC}" type="slidenum">
              <a:rPr kumimoji="1" lang="ja-JP" altLang="en-US" smtClean="0"/>
              <a:t>‹#›</a:t>
            </a:fld>
            <a:endParaRPr kumimoji="1" lang="ja-JP" altLang="en-US"/>
          </a:p>
        </p:txBody>
      </p:sp>
    </p:spTree>
    <p:extLst>
      <p:ext uri="{BB962C8B-B14F-4D97-AF65-F5344CB8AC3E}">
        <p14:creationId xmlns:p14="http://schemas.microsoft.com/office/powerpoint/2010/main" val="3954280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257176" y="3338691"/>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2628901" y="3338691"/>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54085C08-487C-4EE1-84DF-C2ED034DAACF}" type="datetimeFigureOut">
              <a:rPr kumimoji="1" lang="ja-JP" altLang="en-US" smtClean="0"/>
              <a:t>2023/5/31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8F4A0DF-AFEC-45D6-B008-39EBEFB219BC}" type="slidenum">
              <a:rPr kumimoji="1" lang="ja-JP" altLang="en-US" smtClean="0"/>
              <a:t>‹#›</a:t>
            </a:fld>
            <a:endParaRPr kumimoji="1" lang="ja-JP" altLang="en-US"/>
          </a:p>
        </p:txBody>
      </p:sp>
    </p:spTree>
    <p:extLst>
      <p:ext uri="{BB962C8B-B14F-4D97-AF65-F5344CB8AC3E}">
        <p14:creationId xmlns:p14="http://schemas.microsoft.com/office/powerpoint/2010/main" val="1141678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1" y="2217386"/>
            <a:ext cx="3030141" cy="924101"/>
          </a:xfrm>
        </p:spPr>
        <p:txBody>
          <a:bodyPr anchor="b"/>
          <a:lstStyle>
            <a:lvl1pPr marL="0" indent="0">
              <a:buNone/>
              <a:defRPr sz="2400" b="1"/>
            </a:lvl1pPr>
            <a:lvl2pPr marL="456941" indent="0">
              <a:buNone/>
              <a:defRPr sz="2000" b="1"/>
            </a:lvl2pPr>
            <a:lvl3pPr marL="913881" indent="0">
              <a:buNone/>
              <a:defRPr sz="1800" b="1"/>
            </a:lvl3pPr>
            <a:lvl4pPr marL="1370821" indent="0">
              <a:buNone/>
              <a:defRPr sz="1600" b="1"/>
            </a:lvl4pPr>
            <a:lvl5pPr marL="1827762" indent="0">
              <a:buNone/>
              <a:defRPr sz="1600" b="1"/>
            </a:lvl5pPr>
            <a:lvl6pPr marL="2284702" indent="0">
              <a:buNone/>
              <a:defRPr sz="1600" b="1"/>
            </a:lvl6pPr>
            <a:lvl7pPr marL="2741643" indent="0">
              <a:buNone/>
              <a:defRPr sz="1600" b="1"/>
            </a:lvl7pPr>
            <a:lvl8pPr marL="3198584" indent="0">
              <a:buNone/>
              <a:defRPr sz="1600" b="1"/>
            </a:lvl8pPr>
            <a:lvl9pPr marL="3655524"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42901"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483770" y="2217386"/>
            <a:ext cx="3031331" cy="924101"/>
          </a:xfrm>
        </p:spPr>
        <p:txBody>
          <a:bodyPr anchor="b"/>
          <a:lstStyle>
            <a:lvl1pPr marL="0" indent="0">
              <a:buNone/>
              <a:defRPr sz="2400" b="1"/>
            </a:lvl1pPr>
            <a:lvl2pPr marL="456941" indent="0">
              <a:buNone/>
              <a:defRPr sz="2000" b="1"/>
            </a:lvl2pPr>
            <a:lvl3pPr marL="913881" indent="0">
              <a:buNone/>
              <a:defRPr sz="1800" b="1"/>
            </a:lvl3pPr>
            <a:lvl4pPr marL="1370821" indent="0">
              <a:buNone/>
              <a:defRPr sz="1600" b="1"/>
            </a:lvl4pPr>
            <a:lvl5pPr marL="1827762" indent="0">
              <a:buNone/>
              <a:defRPr sz="1600" b="1"/>
            </a:lvl5pPr>
            <a:lvl6pPr marL="2284702" indent="0">
              <a:buNone/>
              <a:defRPr sz="1600" b="1"/>
            </a:lvl6pPr>
            <a:lvl7pPr marL="2741643" indent="0">
              <a:buNone/>
              <a:defRPr sz="1600" b="1"/>
            </a:lvl7pPr>
            <a:lvl8pPr marL="3198584" indent="0">
              <a:buNone/>
              <a:defRPr sz="1600" b="1"/>
            </a:lvl8pPr>
            <a:lvl9pPr marL="3655524"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483770"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54085C08-487C-4EE1-84DF-C2ED034DAACF}" type="datetimeFigureOut">
              <a:rPr kumimoji="1" lang="ja-JP" altLang="en-US" smtClean="0"/>
              <a:t>2023/5/31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8F4A0DF-AFEC-45D6-B008-39EBEFB219BC}" type="slidenum">
              <a:rPr kumimoji="1" lang="ja-JP" altLang="en-US" smtClean="0"/>
              <a:t>‹#›</a:t>
            </a:fld>
            <a:endParaRPr kumimoji="1" lang="ja-JP" altLang="en-US"/>
          </a:p>
        </p:txBody>
      </p:sp>
    </p:spTree>
    <p:extLst>
      <p:ext uri="{BB962C8B-B14F-4D97-AF65-F5344CB8AC3E}">
        <p14:creationId xmlns:p14="http://schemas.microsoft.com/office/powerpoint/2010/main" val="4091307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4085C08-487C-4EE1-84DF-C2ED034DAACF}" type="datetimeFigureOut">
              <a:rPr kumimoji="1" lang="ja-JP" altLang="en-US" smtClean="0"/>
              <a:t>2023/5/31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8F4A0DF-AFEC-45D6-B008-39EBEFB219BC}" type="slidenum">
              <a:rPr kumimoji="1" lang="ja-JP" altLang="en-US" smtClean="0"/>
              <a:t>‹#›</a:t>
            </a:fld>
            <a:endParaRPr kumimoji="1" lang="ja-JP" altLang="en-US"/>
          </a:p>
        </p:txBody>
      </p:sp>
    </p:spTree>
    <p:extLst>
      <p:ext uri="{BB962C8B-B14F-4D97-AF65-F5344CB8AC3E}">
        <p14:creationId xmlns:p14="http://schemas.microsoft.com/office/powerpoint/2010/main" val="2707338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4085C08-487C-4EE1-84DF-C2ED034DAACF}" type="datetimeFigureOut">
              <a:rPr kumimoji="1" lang="ja-JP" altLang="en-US" smtClean="0"/>
              <a:t>2023/5/31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8F4A0DF-AFEC-45D6-B008-39EBEFB219BC}" type="slidenum">
              <a:rPr kumimoji="1" lang="ja-JP" altLang="en-US" smtClean="0"/>
              <a:t>‹#›</a:t>
            </a:fld>
            <a:endParaRPr kumimoji="1" lang="ja-JP" altLang="en-US"/>
          </a:p>
        </p:txBody>
      </p:sp>
    </p:spTree>
    <p:extLst>
      <p:ext uri="{BB962C8B-B14F-4D97-AF65-F5344CB8AC3E}">
        <p14:creationId xmlns:p14="http://schemas.microsoft.com/office/powerpoint/2010/main" val="1544055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1" y="394406"/>
            <a:ext cx="2256235" cy="1678517"/>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681288"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42901" y="2072923"/>
            <a:ext cx="2256235" cy="6775980"/>
          </a:xfrm>
        </p:spPr>
        <p:txBody>
          <a:bodyPr/>
          <a:lstStyle>
            <a:lvl1pPr marL="0" indent="0">
              <a:buNone/>
              <a:defRPr sz="1400"/>
            </a:lvl1pPr>
            <a:lvl2pPr marL="456941" indent="0">
              <a:buNone/>
              <a:defRPr sz="1200"/>
            </a:lvl2pPr>
            <a:lvl3pPr marL="913881" indent="0">
              <a:buNone/>
              <a:defRPr sz="1000"/>
            </a:lvl3pPr>
            <a:lvl4pPr marL="1370821" indent="0">
              <a:buNone/>
              <a:defRPr sz="900"/>
            </a:lvl4pPr>
            <a:lvl5pPr marL="1827762" indent="0">
              <a:buNone/>
              <a:defRPr sz="900"/>
            </a:lvl5pPr>
            <a:lvl6pPr marL="2284702" indent="0">
              <a:buNone/>
              <a:defRPr sz="900"/>
            </a:lvl6pPr>
            <a:lvl7pPr marL="2741643" indent="0">
              <a:buNone/>
              <a:defRPr sz="900"/>
            </a:lvl7pPr>
            <a:lvl8pPr marL="3198584" indent="0">
              <a:buNone/>
              <a:defRPr sz="900"/>
            </a:lvl8pPr>
            <a:lvl9pPr marL="3655524"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4085C08-487C-4EE1-84DF-C2ED034DAACF}" type="datetimeFigureOut">
              <a:rPr kumimoji="1" lang="ja-JP" altLang="en-US" smtClean="0"/>
              <a:t>2023/5/31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8F4A0DF-AFEC-45D6-B008-39EBEFB219BC}" type="slidenum">
              <a:rPr kumimoji="1" lang="ja-JP" altLang="en-US" smtClean="0"/>
              <a:t>‹#›</a:t>
            </a:fld>
            <a:endParaRPr kumimoji="1" lang="ja-JP" altLang="en-US"/>
          </a:p>
        </p:txBody>
      </p:sp>
    </p:spTree>
    <p:extLst>
      <p:ext uri="{BB962C8B-B14F-4D97-AF65-F5344CB8AC3E}">
        <p14:creationId xmlns:p14="http://schemas.microsoft.com/office/powerpoint/2010/main" val="3225794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0"/>
            <a:ext cx="4114800" cy="818622"/>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344216" y="885119"/>
            <a:ext cx="4114800" cy="5943600"/>
          </a:xfrm>
        </p:spPr>
        <p:txBody>
          <a:bodyPr/>
          <a:lstStyle>
            <a:lvl1pPr marL="0" indent="0">
              <a:buNone/>
              <a:defRPr sz="3200"/>
            </a:lvl1pPr>
            <a:lvl2pPr marL="456941" indent="0">
              <a:buNone/>
              <a:defRPr sz="2800"/>
            </a:lvl2pPr>
            <a:lvl3pPr marL="913881" indent="0">
              <a:buNone/>
              <a:defRPr sz="2400"/>
            </a:lvl3pPr>
            <a:lvl4pPr marL="1370821" indent="0">
              <a:buNone/>
              <a:defRPr sz="2000"/>
            </a:lvl4pPr>
            <a:lvl5pPr marL="1827762" indent="0">
              <a:buNone/>
              <a:defRPr sz="2000"/>
            </a:lvl5pPr>
            <a:lvl6pPr marL="2284702" indent="0">
              <a:buNone/>
              <a:defRPr sz="2000"/>
            </a:lvl6pPr>
            <a:lvl7pPr marL="2741643" indent="0">
              <a:buNone/>
              <a:defRPr sz="2000"/>
            </a:lvl7pPr>
            <a:lvl8pPr marL="3198584" indent="0">
              <a:buNone/>
              <a:defRPr sz="2000"/>
            </a:lvl8pPr>
            <a:lvl9pPr marL="3655524"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752822"/>
            <a:ext cx="4114800" cy="1162578"/>
          </a:xfrm>
        </p:spPr>
        <p:txBody>
          <a:bodyPr/>
          <a:lstStyle>
            <a:lvl1pPr marL="0" indent="0">
              <a:buNone/>
              <a:defRPr sz="1400"/>
            </a:lvl1pPr>
            <a:lvl2pPr marL="456941" indent="0">
              <a:buNone/>
              <a:defRPr sz="1200"/>
            </a:lvl2pPr>
            <a:lvl3pPr marL="913881" indent="0">
              <a:buNone/>
              <a:defRPr sz="1000"/>
            </a:lvl3pPr>
            <a:lvl4pPr marL="1370821" indent="0">
              <a:buNone/>
              <a:defRPr sz="900"/>
            </a:lvl4pPr>
            <a:lvl5pPr marL="1827762" indent="0">
              <a:buNone/>
              <a:defRPr sz="900"/>
            </a:lvl5pPr>
            <a:lvl6pPr marL="2284702" indent="0">
              <a:buNone/>
              <a:defRPr sz="900"/>
            </a:lvl6pPr>
            <a:lvl7pPr marL="2741643" indent="0">
              <a:buNone/>
              <a:defRPr sz="900"/>
            </a:lvl7pPr>
            <a:lvl8pPr marL="3198584" indent="0">
              <a:buNone/>
              <a:defRPr sz="900"/>
            </a:lvl8pPr>
            <a:lvl9pPr marL="3655524"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4085C08-487C-4EE1-84DF-C2ED034DAACF}" type="datetimeFigureOut">
              <a:rPr kumimoji="1" lang="ja-JP" altLang="en-US" smtClean="0"/>
              <a:t>2023/5/31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8F4A0DF-AFEC-45D6-B008-39EBEFB219BC}" type="slidenum">
              <a:rPr kumimoji="1" lang="ja-JP" altLang="en-US" smtClean="0"/>
              <a:t>‹#›</a:t>
            </a:fld>
            <a:endParaRPr kumimoji="1" lang="ja-JP" altLang="en-US"/>
          </a:p>
        </p:txBody>
      </p:sp>
    </p:spTree>
    <p:extLst>
      <p:ext uri="{BB962C8B-B14F-4D97-AF65-F5344CB8AC3E}">
        <p14:creationId xmlns:p14="http://schemas.microsoft.com/office/powerpoint/2010/main" val="2201993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96699"/>
            <a:ext cx="6172200" cy="1651000"/>
          </a:xfrm>
          <a:prstGeom prst="rect">
            <a:avLst/>
          </a:prstGeom>
        </p:spPr>
        <p:txBody>
          <a:bodyPr vert="horz" lIns="91388" tIns="45694" rIns="91388" bIns="45694"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311401"/>
            <a:ext cx="6172200" cy="6537502"/>
          </a:xfrm>
          <a:prstGeom prst="rect">
            <a:avLst/>
          </a:prstGeom>
        </p:spPr>
        <p:txBody>
          <a:bodyPr vert="horz" lIns="91388" tIns="45694" rIns="91388" bIns="45694"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42900" y="9181395"/>
            <a:ext cx="1600200" cy="527403"/>
          </a:xfrm>
          <a:prstGeom prst="rect">
            <a:avLst/>
          </a:prstGeom>
        </p:spPr>
        <p:txBody>
          <a:bodyPr vert="horz" lIns="91388" tIns="45694" rIns="91388" bIns="45694" rtlCol="0" anchor="ctr"/>
          <a:lstStyle>
            <a:lvl1pPr algn="l">
              <a:defRPr sz="1200">
                <a:solidFill>
                  <a:schemeClr val="tx1">
                    <a:tint val="75000"/>
                  </a:schemeClr>
                </a:solidFill>
              </a:defRPr>
            </a:lvl1pPr>
          </a:lstStyle>
          <a:p>
            <a:fld id="{54085C08-487C-4EE1-84DF-C2ED034DAACF}" type="datetimeFigureOut">
              <a:rPr kumimoji="1" lang="ja-JP" altLang="en-US" smtClean="0"/>
              <a:t>2023/5/31</a:t>
            </a:fld>
            <a:endParaRPr kumimoji="1" lang="ja-JP" altLang="en-US"/>
          </a:p>
        </p:txBody>
      </p:sp>
      <p:sp>
        <p:nvSpPr>
          <p:cNvPr id="5" name="フッター プレースホルダー 4"/>
          <p:cNvSpPr>
            <a:spLocks noGrp="1"/>
          </p:cNvSpPr>
          <p:nvPr>
            <p:ph type="ftr" sz="quarter" idx="3"/>
          </p:nvPr>
        </p:nvSpPr>
        <p:spPr>
          <a:xfrm>
            <a:off x="2343150" y="9181395"/>
            <a:ext cx="2171700" cy="527403"/>
          </a:xfrm>
          <a:prstGeom prst="rect">
            <a:avLst/>
          </a:prstGeom>
        </p:spPr>
        <p:txBody>
          <a:bodyPr vert="horz" lIns="91388" tIns="45694" rIns="91388" bIns="45694"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914900" y="9181395"/>
            <a:ext cx="1600200" cy="527403"/>
          </a:xfrm>
          <a:prstGeom prst="rect">
            <a:avLst/>
          </a:prstGeom>
        </p:spPr>
        <p:txBody>
          <a:bodyPr vert="horz" lIns="91388" tIns="45694" rIns="91388" bIns="45694" rtlCol="0" anchor="ctr"/>
          <a:lstStyle>
            <a:lvl1pPr algn="r">
              <a:defRPr sz="1200">
                <a:solidFill>
                  <a:schemeClr val="tx1">
                    <a:tint val="75000"/>
                  </a:schemeClr>
                </a:solidFill>
              </a:defRPr>
            </a:lvl1pPr>
          </a:lstStyle>
          <a:p>
            <a:fld id="{48F4A0DF-AFEC-45D6-B008-39EBEFB219BC}" type="slidenum">
              <a:rPr kumimoji="1" lang="ja-JP" altLang="en-US" smtClean="0"/>
              <a:t>‹#›</a:t>
            </a:fld>
            <a:endParaRPr kumimoji="1" lang="ja-JP" altLang="en-US"/>
          </a:p>
        </p:txBody>
      </p:sp>
    </p:spTree>
    <p:extLst>
      <p:ext uri="{BB962C8B-B14F-4D97-AF65-F5344CB8AC3E}">
        <p14:creationId xmlns:p14="http://schemas.microsoft.com/office/powerpoint/2010/main" val="4488253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881" rtl="0" eaLnBrk="1" latinLnBrk="0" hangingPunct="1">
        <a:spcBef>
          <a:spcPct val="0"/>
        </a:spcBef>
        <a:buNone/>
        <a:defRPr kumimoji="1" sz="4400" kern="1200">
          <a:solidFill>
            <a:schemeClr val="tx1"/>
          </a:solidFill>
          <a:latin typeface="+mj-lt"/>
          <a:ea typeface="+mj-ea"/>
          <a:cs typeface="+mj-cs"/>
        </a:defRPr>
      </a:lvl1pPr>
    </p:titleStyle>
    <p:bodyStyle>
      <a:lvl1pPr marL="342705" indent="-342705" algn="l" defTabSz="913881"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528" indent="-285588" algn="l" defTabSz="913881"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2351" indent="-228470" algn="l" defTabSz="913881"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599292" indent="-228470" algn="l" defTabSz="913881"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6232" indent="-228470" algn="l" defTabSz="913881"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3173" indent="-228470" algn="l" defTabSz="913881"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0113" indent="-228470" algn="l" defTabSz="913881"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7054" indent="-228470" algn="l" defTabSz="913881"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3994" indent="-228470" algn="l" defTabSz="913881"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3881" rtl="0" eaLnBrk="1" latinLnBrk="0" hangingPunct="1">
        <a:defRPr kumimoji="1" sz="1800" kern="1200">
          <a:solidFill>
            <a:schemeClr val="tx1"/>
          </a:solidFill>
          <a:latin typeface="+mn-lt"/>
          <a:ea typeface="+mn-ea"/>
          <a:cs typeface="+mn-cs"/>
        </a:defRPr>
      </a:lvl1pPr>
      <a:lvl2pPr marL="456941" algn="l" defTabSz="913881" rtl="0" eaLnBrk="1" latinLnBrk="0" hangingPunct="1">
        <a:defRPr kumimoji="1" sz="1800" kern="1200">
          <a:solidFill>
            <a:schemeClr val="tx1"/>
          </a:solidFill>
          <a:latin typeface="+mn-lt"/>
          <a:ea typeface="+mn-ea"/>
          <a:cs typeface="+mn-cs"/>
        </a:defRPr>
      </a:lvl2pPr>
      <a:lvl3pPr marL="913881" algn="l" defTabSz="913881" rtl="0" eaLnBrk="1" latinLnBrk="0" hangingPunct="1">
        <a:defRPr kumimoji="1" sz="1800" kern="1200">
          <a:solidFill>
            <a:schemeClr val="tx1"/>
          </a:solidFill>
          <a:latin typeface="+mn-lt"/>
          <a:ea typeface="+mn-ea"/>
          <a:cs typeface="+mn-cs"/>
        </a:defRPr>
      </a:lvl3pPr>
      <a:lvl4pPr marL="1370821" algn="l" defTabSz="913881" rtl="0" eaLnBrk="1" latinLnBrk="0" hangingPunct="1">
        <a:defRPr kumimoji="1" sz="1800" kern="1200">
          <a:solidFill>
            <a:schemeClr val="tx1"/>
          </a:solidFill>
          <a:latin typeface="+mn-lt"/>
          <a:ea typeface="+mn-ea"/>
          <a:cs typeface="+mn-cs"/>
        </a:defRPr>
      </a:lvl4pPr>
      <a:lvl5pPr marL="1827762" algn="l" defTabSz="913881" rtl="0" eaLnBrk="1" latinLnBrk="0" hangingPunct="1">
        <a:defRPr kumimoji="1" sz="1800" kern="1200">
          <a:solidFill>
            <a:schemeClr val="tx1"/>
          </a:solidFill>
          <a:latin typeface="+mn-lt"/>
          <a:ea typeface="+mn-ea"/>
          <a:cs typeface="+mn-cs"/>
        </a:defRPr>
      </a:lvl5pPr>
      <a:lvl6pPr marL="2284702" algn="l" defTabSz="913881" rtl="0" eaLnBrk="1" latinLnBrk="0" hangingPunct="1">
        <a:defRPr kumimoji="1" sz="1800" kern="1200">
          <a:solidFill>
            <a:schemeClr val="tx1"/>
          </a:solidFill>
          <a:latin typeface="+mn-lt"/>
          <a:ea typeface="+mn-ea"/>
          <a:cs typeface="+mn-cs"/>
        </a:defRPr>
      </a:lvl6pPr>
      <a:lvl7pPr marL="2741643" algn="l" defTabSz="913881" rtl="0" eaLnBrk="1" latinLnBrk="0" hangingPunct="1">
        <a:defRPr kumimoji="1" sz="1800" kern="1200">
          <a:solidFill>
            <a:schemeClr val="tx1"/>
          </a:solidFill>
          <a:latin typeface="+mn-lt"/>
          <a:ea typeface="+mn-ea"/>
          <a:cs typeface="+mn-cs"/>
        </a:defRPr>
      </a:lvl7pPr>
      <a:lvl8pPr marL="3198584" algn="l" defTabSz="913881" rtl="0" eaLnBrk="1" latinLnBrk="0" hangingPunct="1">
        <a:defRPr kumimoji="1" sz="1800" kern="1200">
          <a:solidFill>
            <a:schemeClr val="tx1"/>
          </a:solidFill>
          <a:latin typeface="+mn-lt"/>
          <a:ea typeface="+mn-ea"/>
          <a:cs typeface="+mn-cs"/>
        </a:defRPr>
      </a:lvl8pPr>
      <a:lvl9pPr marL="3655524" algn="l" defTabSz="913881"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emf"/><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 name="図 105"/>
          <p:cNvPicPr>
            <a:picLocks noChangeAspect="1"/>
          </p:cNvPicPr>
          <p:nvPr/>
        </p:nvPicPr>
        <p:blipFill rotWithShape="1">
          <a:blip r:embed="rId2" cstate="print">
            <a:extLst>
              <a:ext uri="{28A0092B-C50C-407E-A947-70E740481C1C}">
                <a14:useLocalDpi xmlns:a14="http://schemas.microsoft.com/office/drawing/2010/main" val="0"/>
              </a:ext>
            </a:extLst>
          </a:blip>
          <a:srcRect l="6407" r="9719"/>
          <a:stretch/>
        </p:blipFill>
        <p:spPr>
          <a:xfrm>
            <a:off x="5028909" y="4191694"/>
            <a:ext cx="1731749" cy="903804"/>
          </a:xfrm>
          <a:prstGeom prst="rect">
            <a:avLst/>
          </a:prstGeom>
        </p:spPr>
      </p:pic>
      <p:sp>
        <p:nvSpPr>
          <p:cNvPr id="1049" name="テキスト ボックス 1048"/>
          <p:cNvSpPr txBox="1"/>
          <p:nvPr/>
        </p:nvSpPr>
        <p:spPr>
          <a:xfrm>
            <a:off x="34368" y="507522"/>
            <a:ext cx="6616110" cy="797654"/>
          </a:xfrm>
          <a:prstGeom prst="rect">
            <a:avLst/>
          </a:prstGeom>
          <a:noFill/>
        </p:spPr>
        <p:txBody>
          <a:bodyPr wrap="square" rtlCol="0">
            <a:spAutoFit/>
          </a:bodyPr>
          <a:lstStyle/>
          <a:p>
            <a:pPr marL="0" marR="0" lvl="0" indent="-261938" algn="l" defTabSz="913881" rtl="0" eaLnBrk="1" fontAlgn="auto" latinLnBrk="0" hangingPunct="1">
              <a:lnSpc>
                <a:spcPts val="1100"/>
              </a:lnSpc>
              <a:spcBef>
                <a:spcPts val="0"/>
              </a:spcBef>
              <a:spcAft>
                <a:spcPts val="0"/>
              </a:spcAft>
              <a:buClrTx/>
              <a:buSzTx/>
              <a:buFontTx/>
              <a:buNone/>
              <a:tabLst/>
              <a:defRPr/>
            </a:pPr>
            <a:r>
              <a:rPr kumimoji="1" lang="ja-JP" altLang="en-US" sz="105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　大阪湾沿岸部は、広大な海抜ゼロメートル地帯に人口・資産や高度な都市機能が集積しており、津波などによりひとたび浸水が発生すると、甚大な人的・物的被害が発生し、我が国全体の国民生活・経済活動に極めて深刻な影響が生じる恐れがあります。</a:t>
            </a:r>
            <a:endParaRPr kumimoji="1" lang="en-US" altLang="ja-JP" sz="105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p>
            <a:pPr marL="0" marR="0" lvl="0" indent="-261938" algn="l" defTabSz="913881" rtl="0" eaLnBrk="1" fontAlgn="auto" latinLnBrk="0" hangingPunct="1">
              <a:lnSpc>
                <a:spcPts val="1100"/>
              </a:lnSpc>
              <a:spcBef>
                <a:spcPts val="0"/>
              </a:spcBef>
              <a:spcAft>
                <a:spcPts val="0"/>
              </a:spcAft>
              <a:buClrTx/>
              <a:buSzTx/>
              <a:buFontTx/>
              <a:buNone/>
              <a:tabLst/>
              <a:defRPr/>
            </a:pPr>
            <a:r>
              <a:rPr kumimoji="1" lang="ja-JP" altLang="en-US" sz="105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　このため、南海トラフ巨大地震などによる防潮堤の液状化対策に加え、三大水門（安治川水門、尻無川水門、木津川水門）更新事業などを行うことで津波、高潮対策を総合的に実施しています。</a:t>
            </a:r>
            <a:endParaRPr kumimoji="1" lang="en-US" altLang="ja-JP" sz="105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89" name="正方形/長方形 88"/>
          <p:cNvSpPr>
            <a:spLocks noChangeAspect="1"/>
          </p:cNvSpPr>
          <p:nvPr/>
        </p:nvSpPr>
        <p:spPr>
          <a:xfrm>
            <a:off x="225104" y="5933997"/>
            <a:ext cx="3749671" cy="3308874"/>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81"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3" name="Rectangle 6"/>
          <p:cNvSpPr>
            <a:spLocks noChangeArrowheads="1"/>
          </p:cNvSpPr>
          <p:nvPr/>
        </p:nvSpPr>
        <p:spPr bwMode="gray">
          <a:xfrm>
            <a:off x="145028" y="5929327"/>
            <a:ext cx="3640638" cy="414879"/>
          </a:xfrm>
          <a:prstGeom prst="rect">
            <a:avLst/>
          </a:prstGeom>
          <a:noFill/>
          <a:ln w="9525">
            <a:noFill/>
            <a:miter lim="800000"/>
            <a:headEnd/>
            <a:tailEnd/>
          </a:ln>
        </p:spPr>
        <p:txBody>
          <a:bodyPr lIns="90000" tIns="46800" rIns="90000" bIns="46800" anchor="ctr"/>
          <a:lstStyle/>
          <a:p>
            <a:pPr marL="0" marR="0" lvl="0" indent="0" algn="l" defTabSz="913881"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◆南海トラフ巨大地震（</a:t>
            </a:r>
            <a:r>
              <a:rPr kumimoji="1" lang="en-US" altLang="ja-JP" sz="105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M</a:t>
            </a:r>
            <a:r>
              <a:rPr kumimoji="1" lang="ja-JP" altLang="en-US" sz="105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a:t>
            </a:r>
            <a:r>
              <a:rPr kumimoji="1" lang="en-US" altLang="ja-JP" sz="105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9.1</a:t>
            </a:r>
            <a:r>
              <a:rPr kumimoji="1" lang="ja-JP" altLang="en-US" sz="105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）による津波浸水想定</a:t>
            </a:r>
            <a:endParaRPr kumimoji="1" lang="en-US" altLang="ja-JP" sz="105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p>
            <a:pPr marL="0" marR="0" lvl="0" indent="0" algn="l" defTabSz="913881"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　　　　　　　　　　</a:t>
            </a:r>
            <a:r>
              <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（「大阪府防災会議」における算出）</a:t>
            </a:r>
          </a:p>
        </p:txBody>
      </p:sp>
      <p:sp>
        <p:nvSpPr>
          <p:cNvPr id="124" name="テキスト ボックス 123"/>
          <p:cNvSpPr txBox="1"/>
          <p:nvPr/>
        </p:nvSpPr>
        <p:spPr bwMode="gray">
          <a:xfrm>
            <a:off x="182290" y="6281341"/>
            <a:ext cx="1828404" cy="692497"/>
          </a:xfrm>
          <a:prstGeom prst="rect">
            <a:avLst/>
          </a:prstGeom>
          <a:noFill/>
          <a:ln w="25400">
            <a:noFill/>
          </a:ln>
        </p:spPr>
        <p:txBody>
          <a:bodyPr wrap="square" rtlCol="0">
            <a:spAutoFit/>
          </a:bodyPr>
          <a:lstStyle/>
          <a:p>
            <a:pPr marL="0" marR="0" lvl="0" indent="0" algn="ctr" defTabSz="913881"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対策前</a:t>
            </a: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a:t>
            </a:r>
          </a:p>
          <a:p>
            <a:pPr marL="0" marR="0" lvl="0" indent="0" algn="l" defTabSz="913881"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■浸水区域面積　約</a:t>
            </a:r>
            <a:r>
              <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11,000ha</a:t>
            </a:r>
          </a:p>
          <a:p>
            <a:pPr marL="0" marR="0" lvl="0" indent="0" algn="l" defTabSz="913881"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■津波での死者　 約</a:t>
            </a:r>
            <a:r>
              <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133,000</a:t>
            </a: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人</a:t>
            </a:r>
            <a:endPar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p>
            <a:pPr marL="0" marR="0" lvl="0" indent="0" algn="l" defTabSz="913881"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a:t>
            </a: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人的被害総数の</a:t>
            </a:r>
            <a:r>
              <a:rPr kumimoji="1"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99%</a:t>
            </a: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以上が</a:t>
            </a:r>
            <a:endParaRPr kumimoji="1"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p>
            <a:pPr marL="0" marR="0" lvl="0" indent="0" algn="l" defTabSz="913881" rtl="0" eaLnBrk="1" fontAlgn="auto" latinLnBrk="0" hangingPunct="1">
              <a:lnSpc>
                <a:spcPct val="100000"/>
              </a:lnSpc>
              <a:spcBef>
                <a:spcPts val="0"/>
              </a:spcBef>
              <a:spcAft>
                <a:spcPts val="0"/>
              </a:spcAft>
              <a:buClrTx/>
              <a:buSzTx/>
              <a:buFontTx/>
              <a:buNone/>
              <a:tabLst/>
              <a:defRPr/>
            </a:pPr>
            <a:r>
              <a:rPr lang="ja-JP" altLang="en-US" sz="70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　</a:t>
            </a: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津波による死者。</a:t>
            </a:r>
          </a:p>
        </p:txBody>
      </p:sp>
      <p:sp>
        <p:nvSpPr>
          <p:cNvPr id="130" name="テキスト ボックス 129"/>
          <p:cNvSpPr txBox="1"/>
          <p:nvPr/>
        </p:nvSpPr>
        <p:spPr bwMode="gray">
          <a:xfrm>
            <a:off x="1744544" y="6287847"/>
            <a:ext cx="2306233" cy="769441"/>
          </a:xfrm>
          <a:prstGeom prst="rect">
            <a:avLst/>
          </a:prstGeom>
          <a:noFill/>
          <a:ln w="25400">
            <a:noFill/>
          </a:ln>
        </p:spPr>
        <p:txBody>
          <a:bodyPr wrap="square" rtlCol="0">
            <a:spAutoFit/>
          </a:bodyPr>
          <a:lstStyle/>
          <a:p>
            <a:pPr marL="0" marR="0" lvl="0" indent="0" algn="ctr" defTabSz="913881"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対策後</a:t>
            </a: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a:t>
            </a:r>
          </a:p>
          <a:p>
            <a:pPr marL="0" marR="0" lvl="0" indent="0" algn="l" defTabSz="913881"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■浸水区域面積　約</a:t>
            </a:r>
            <a:r>
              <a:rPr kumimoji="1"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5,300ha</a:t>
            </a: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（対策により半減）</a:t>
            </a:r>
            <a:endParaRPr kumimoji="1"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p>
            <a:pPr marL="0" marR="0" lvl="0" indent="0" algn="l" defTabSz="913881"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■津波での死者　 約</a:t>
            </a:r>
            <a:r>
              <a:rPr kumimoji="1"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7,200</a:t>
            </a: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人</a:t>
            </a:r>
            <a:endParaRPr kumimoji="1"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p>
            <a:pPr marL="0" marR="0" lvl="0" indent="0" algn="l" defTabSz="913881"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　</a:t>
            </a:r>
            <a:r>
              <a:rPr kumimoji="1"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a:t>
            </a: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浸水深</a:t>
            </a:r>
            <a:r>
              <a:rPr kumimoji="1"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1.0</a:t>
            </a:r>
            <a:r>
              <a:rPr kumimoji="1" lang="ja-JP" altLang="en-US" sz="700" b="0"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ｍ</a:t>
            </a: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以上の区域は</a:t>
            </a:r>
            <a:r>
              <a:rPr kumimoji="1"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1/4</a:t>
            </a: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程度に減少。</a:t>
            </a:r>
            <a:endParaRPr kumimoji="1"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p>
            <a:pPr marL="0" marR="0" lvl="0" indent="0" algn="l" defTabSz="913881"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　</a:t>
            </a:r>
            <a:r>
              <a:rPr kumimoji="1"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a:t>
            </a: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ハード対策と併せて、ソフト施策により、</a:t>
            </a:r>
            <a:endParaRPr kumimoji="1"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p>
            <a:pPr marL="0" marR="0" lvl="0" indent="0" algn="l" defTabSz="913881" rtl="0" eaLnBrk="1" fontAlgn="auto" latinLnBrk="0" hangingPunct="1">
              <a:lnSpc>
                <a:spcPct val="100000"/>
              </a:lnSpc>
              <a:spcBef>
                <a:spcPts val="0"/>
              </a:spcBef>
              <a:spcAft>
                <a:spcPts val="0"/>
              </a:spcAft>
              <a:buClrTx/>
              <a:buSzTx/>
              <a:buFontTx/>
              <a:buNone/>
              <a:tabLst/>
              <a:defRPr/>
            </a:pPr>
            <a:r>
              <a:rPr lang="ja-JP" altLang="en-US" sz="70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　　</a:t>
            </a: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死者数を限りなくゼロに近づけることをめざす。</a:t>
            </a:r>
          </a:p>
        </p:txBody>
      </p:sp>
      <p:sp>
        <p:nvSpPr>
          <p:cNvPr id="133" name="正方形/長方形 15"/>
          <p:cNvSpPr>
            <a:spLocks noChangeArrowheads="1"/>
          </p:cNvSpPr>
          <p:nvPr/>
        </p:nvSpPr>
        <p:spPr bwMode="auto">
          <a:xfrm>
            <a:off x="3971398" y="5564604"/>
            <a:ext cx="2808995" cy="23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306" tIns="32653" rIns="65306" bIns="32653">
            <a:spAutoFit/>
          </a:bodyPr>
          <a:lstStyle/>
          <a:p>
            <a:pPr marL="0" marR="0" lvl="0" indent="0" algn="l" defTabSz="913881"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rPr>
              <a:t>◆</a:t>
            </a:r>
            <a:r>
              <a:rPr kumimoji="1" lang="ja-JP" altLang="en-US" sz="105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rPr>
              <a:t>防潮堤の液状化対策　優先順位の考え方</a:t>
            </a:r>
            <a:endParaRPr kumimoji="1" lang="en-US" altLang="ja-JP" sz="105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endParaRPr>
          </a:p>
        </p:txBody>
      </p:sp>
      <p:grpSp>
        <p:nvGrpSpPr>
          <p:cNvPr id="12" name="グループ化 11"/>
          <p:cNvGrpSpPr/>
          <p:nvPr/>
        </p:nvGrpSpPr>
        <p:grpSpPr>
          <a:xfrm>
            <a:off x="443910" y="7147626"/>
            <a:ext cx="1392314" cy="1882842"/>
            <a:chOff x="443865" y="2449565"/>
            <a:chExt cx="1392314" cy="1882842"/>
          </a:xfrm>
        </p:grpSpPr>
        <p:pic>
          <p:nvPicPr>
            <p:cNvPr id="14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443865" y="2449565"/>
              <a:ext cx="1392314" cy="1882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1" name="フリーフォーム 140"/>
            <p:cNvSpPr/>
            <p:nvPr/>
          </p:nvSpPr>
          <p:spPr>
            <a:xfrm>
              <a:off x="1006589" y="2540560"/>
              <a:ext cx="552178" cy="1216270"/>
            </a:xfrm>
            <a:custGeom>
              <a:avLst/>
              <a:gdLst>
                <a:gd name="connsiteX0" fmla="*/ 390525 w 790575"/>
                <a:gd name="connsiteY0" fmla="*/ 200025 h 1609946"/>
                <a:gd name="connsiteX1" fmla="*/ 447675 w 790575"/>
                <a:gd name="connsiteY1" fmla="*/ 152400 h 1609946"/>
                <a:gd name="connsiteX2" fmla="*/ 504825 w 790575"/>
                <a:gd name="connsiteY2" fmla="*/ 133350 h 1609946"/>
                <a:gd name="connsiteX3" fmla="*/ 523875 w 790575"/>
                <a:gd name="connsiteY3" fmla="*/ 76200 h 1609946"/>
                <a:gd name="connsiteX4" fmla="*/ 533400 w 790575"/>
                <a:gd name="connsiteY4" fmla="*/ 28575 h 1609946"/>
                <a:gd name="connsiteX5" fmla="*/ 561975 w 790575"/>
                <a:gd name="connsiteY5" fmla="*/ 19050 h 1609946"/>
                <a:gd name="connsiteX6" fmla="*/ 685800 w 790575"/>
                <a:gd name="connsiteY6" fmla="*/ 9525 h 1609946"/>
                <a:gd name="connsiteX7" fmla="*/ 714375 w 790575"/>
                <a:gd name="connsiteY7" fmla="*/ 0 h 1609946"/>
                <a:gd name="connsiteX8" fmla="*/ 771525 w 790575"/>
                <a:gd name="connsiteY8" fmla="*/ 28575 h 1609946"/>
                <a:gd name="connsiteX9" fmla="*/ 790575 w 790575"/>
                <a:gd name="connsiteY9" fmla="*/ 209550 h 1609946"/>
                <a:gd name="connsiteX10" fmla="*/ 781050 w 790575"/>
                <a:gd name="connsiteY10" fmla="*/ 266700 h 1609946"/>
                <a:gd name="connsiteX11" fmla="*/ 762000 w 790575"/>
                <a:gd name="connsiteY11" fmla="*/ 361950 h 1609946"/>
                <a:gd name="connsiteX12" fmla="*/ 742950 w 790575"/>
                <a:gd name="connsiteY12" fmla="*/ 419100 h 1609946"/>
                <a:gd name="connsiteX13" fmla="*/ 752475 w 790575"/>
                <a:gd name="connsiteY13" fmla="*/ 457200 h 1609946"/>
                <a:gd name="connsiteX14" fmla="*/ 733425 w 790575"/>
                <a:gd name="connsiteY14" fmla="*/ 600075 h 1609946"/>
                <a:gd name="connsiteX15" fmla="*/ 704850 w 790575"/>
                <a:gd name="connsiteY15" fmla="*/ 752475 h 1609946"/>
                <a:gd name="connsiteX16" fmla="*/ 695325 w 790575"/>
                <a:gd name="connsiteY16" fmla="*/ 781050 h 1609946"/>
                <a:gd name="connsiteX17" fmla="*/ 657225 w 790575"/>
                <a:gd name="connsiteY17" fmla="*/ 838200 h 1609946"/>
                <a:gd name="connsiteX18" fmla="*/ 638175 w 790575"/>
                <a:gd name="connsiteY18" fmla="*/ 895350 h 1609946"/>
                <a:gd name="connsiteX19" fmla="*/ 619125 w 790575"/>
                <a:gd name="connsiteY19" fmla="*/ 933450 h 1609946"/>
                <a:gd name="connsiteX20" fmla="*/ 571500 w 790575"/>
                <a:gd name="connsiteY20" fmla="*/ 1009650 h 1609946"/>
                <a:gd name="connsiteX21" fmla="*/ 495300 w 790575"/>
                <a:gd name="connsiteY21" fmla="*/ 1123950 h 1609946"/>
                <a:gd name="connsiteX22" fmla="*/ 476250 w 790575"/>
                <a:gd name="connsiteY22" fmla="*/ 1152525 h 1609946"/>
                <a:gd name="connsiteX23" fmla="*/ 390525 w 790575"/>
                <a:gd name="connsiteY23" fmla="*/ 1209675 h 1609946"/>
                <a:gd name="connsiteX24" fmla="*/ 361950 w 790575"/>
                <a:gd name="connsiteY24" fmla="*/ 1228725 h 1609946"/>
                <a:gd name="connsiteX25" fmla="*/ 333375 w 790575"/>
                <a:gd name="connsiteY25" fmla="*/ 1238250 h 1609946"/>
                <a:gd name="connsiteX26" fmla="*/ 314325 w 790575"/>
                <a:gd name="connsiteY26" fmla="*/ 1266825 h 1609946"/>
                <a:gd name="connsiteX27" fmla="*/ 285750 w 790575"/>
                <a:gd name="connsiteY27" fmla="*/ 1285875 h 1609946"/>
                <a:gd name="connsiteX28" fmla="*/ 247650 w 790575"/>
                <a:gd name="connsiteY28" fmla="*/ 1333500 h 1609946"/>
                <a:gd name="connsiteX29" fmla="*/ 238125 w 790575"/>
                <a:gd name="connsiteY29" fmla="*/ 1362075 h 1609946"/>
                <a:gd name="connsiteX30" fmla="*/ 228600 w 790575"/>
                <a:gd name="connsiteY30" fmla="*/ 1400175 h 1609946"/>
                <a:gd name="connsiteX31" fmla="*/ 161925 w 790575"/>
                <a:gd name="connsiteY31" fmla="*/ 1485900 h 1609946"/>
                <a:gd name="connsiteX32" fmla="*/ 133350 w 790575"/>
                <a:gd name="connsiteY32" fmla="*/ 1504950 h 1609946"/>
                <a:gd name="connsiteX33" fmla="*/ 114300 w 790575"/>
                <a:gd name="connsiteY33" fmla="*/ 1533525 h 1609946"/>
                <a:gd name="connsiteX34" fmla="*/ 57150 w 790575"/>
                <a:gd name="connsiteY34" fmla="*/ 1571625 h 1609946"/>
                <a:gd name="connsiteX35" fmla="*/ 0 w 790575"/>
                <a:gd name="connsiteY35" fmla="*/ 1600200 h 1609946"/>
                <a:gd name="connsiteX36" fmla="*/ 28575 w 790575"/>
                <a:gd name="connsiteY36" fmla="*/ 1609725 h 1609946"/>
                <a:gd name="connsiteX37" fmla="*/ 57150 w 790575"/>
                <a:gd name="connsiteY37" fmla="*/ 1590675 h 1609946"/>
                <a:gd name="connsiteX38" fmla="*/ 104775 w 790575"/>
                <a:gd name="connsiteY38" fmla="*/ 1533525 h 1609946"/>
                <a:gd name="connsiteX39" fmla="*/ 114300 w 790575"/>
                <a:gd name="connsiteY39" fmla="*/ 1504950 h 1609946"/>
                <a:gd name="connsiteX40" fmla="*/ 142875 w 790575"/>
                <a:gd name="connsiteY40" fmla="*/ 1485900 h 1609946"/>
                <a:gd name="connsiteX41" fmla="*/ 161925 w 790575"/>
                <a:gd name="connsiteY41" fmla="*/ 1428750 h 1609946"/>
                <a:gd name="connsiteX42" fmla="*/ 180975 w 790575"/>
                <a:gd name="connsiteY42" fmla="*/ 1400175 h 1609946"/>
                <a:gd name="connsiteX43" fmla="*/ 200025 w 790575"/>
                <a:gd name="connsiteY43" fmla="*/ 1343025 h 1609946"/>
                <a:gd name="connsiteX44" fmla="*/ 209550 w 790575"/>
                <a:gd name="connsiteY44" fmla="*/ 1314450 h 1609946"/>
                <a:gd name="connsiteX45" fmla="*/ 228600 w 790575"/>
                <a:gd name="connsiteY45" fmla="*/ 1276350 h 1609946"/>
                <a:gd name="connsiteX46" fmla="*/ 276225 w 790575"/>
                <a:gd name="connsiteY46" fmla="*/ 1190625 h 1609946"/>
                <a:gd name="connsiteX47" fmla="*/ 333375 w 790575"/>
                <a:gd name="connsiteY47" fmla="*/ 1152525 h 1609946"/>
                <a:gd name="connsiteX48" fmla="*/ 361950 w 790575"/>
                <a:gd name="connsiteY48" fmla="*/ 1143000 h 1609946"/>
                <a:gd name="connsiteX49" fmla="*/ 419100 w 790575"/>
                <a:gd name="connsiteY49" fmla="*/ 1104900 h 1609946"/>
                <a:gd name="connsiteX50" fmla="*/ 466725 w 790575"/>
                <a:gd name="connsiteY50" fmla="*/ 1057275 h 1609946"/>
                <a:gd name="connsiteX51" fmla="*/ 514350 w 790575"/>
                <a:gd name="connsiteY51" fmla="*/ 1009650 h 1609946"/>
                <a:gd name="connsiteX52" fmla="*/ 533400 w 790575"/>
                <a:gd name="connsiteY52" fmla="*/ 952500 h 1609946"/>
                <a:gd name="connsiteX53" fmla="*/ 542925 w 790575"/>
                <a:gd name="connsiteY53" fmla="*/ 923925 h 1609946"/>
                <a:gd name="connsiteX54" fmla="*/ 542925 w 790575"/>
                <a:gd name="connsiteY54" fmla="*/ 542925 h 1609946"/>
                <a:gd name="connsiteX55" fmla="*/ 504825 w 790575"/>
                <a:gd name="connsiteY55" fmla="*/ 485775 h 1609946"/>
                <a:gd name="connsiteX56" fmla="*/ 476250 w 790575"/>
                <a:gd name="connsiteY56" fmla="*/ 400050 h 1609946"/>
                <a:gd name="connsiteX57" fmla="*/ 466725 w 790575"/>
                <a:gd name="connsiteY57" fmla="*/ 371475 h 1609946"/>
                <a:gd name="connsiteX58" fmla="*/ 428625 w 790575"/>
                <a:gd name="connsiteY58" fmla="*/ 314325 h 1609946"/>
                <a:gd name="connsiteX59" fmla="*/ 409575 w 790575"/>
                <a:gd name="connsiteY59" fmla="*/ 285750 h 1609946"/>
                <a:gd name="connsiteX60" fmla="*/ 390525 w 790575"/>
                <a:gd name="connsiteY60" fmla="*/ 257175 h 1609946"/>
                <a:gd name="connsiteX61" fmla="*/ 390525 w 790575"/>
                <a:gd name="connsiteY61" fmla="*/ 200025 h 160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90575" h="1609946">
                  <a:moveTo>
                    <a:pt x="390525" y="200025"/>
                  </a:moveTo>
                  <a:cubicBezTo>
                    <a:pt x="400050" y="182562"/>
                    <a:pt x="426255" y="164895"/>
                    <a:pt x="447675" y="152400"/>
                  </a:cubicBezTo>
                  <a:cubicBezTo>
                    <a:pt x="465020" y="142282"/>
                    <a:pt x="504825" y="133350"/>
                    <a:pt x="504825" y="133350"/>
                  </a:cubicBezTo>
                  <a:cubicBezTo>
                    <a:pt x="511175" y="114300"/>
                    <a:pt x="519937" y="95891"/>
                    <a:pt x="523875" y="76200"/>
                  </a:cubicBezTo>
                  <a:cubicBezTo>
                    <a:pt x="527050" y="60325"/>
                    <a:pt x="524420" y="42045"/>
                    <a:pt x="533400" y="28575"/>
                  </a:cubicBezTo>
                  <a:cubicBezTo>
                    <a:pt x="538969" y="20221"/>
                    <a:pt x="552012" y="20295"/>
                    <a:pt x="561975" y="19050"/>
                  </a:cubicBezTo>
                  <a:cubicBezTo>
                    <a:pt x="603052" y="13915"/>
                    <a:pt x="644525" y="12700"/>
                    <a:pt x="685800" y="9525"/>
                  </a:cubicBezTo>
                  <a:cubicBezTo>
                    <a:pt x="695325" y="6350"/>
                    <a:pt x="704335" y="0"/>
                    <a:pt x="714375" y="0"/>
                  </a:cubicBezTo>
                  <a:cubicBezTo>
                    <a:pt x="734093" y="0"/>
                    <a:pt x="757078" y="18943"/>
                    <a:pt x="771525" y="28575"/>
                  </a:cubicBezTo>
                  <a:cubicBezTo>
                    <a:pt x="785910" y="100501"/>
                    <a:pt x="790575" y="113444"/>
                    <a:pt x="790575" y="209550"/>
                  </a:cubicBezTo>
                  <a:cubicBezTo>
                    <a:pt x="790575" y="228863"/>
                    <a:pt x="784609" y="247718"/>
                    <a:pt x="781050" y="266700"/>
                  </a:cubicBezTo>
                  <a:cubicBezTo>
                    <a:pt x="775083" y="298524"/>
                    <a:pt x="772239" y="331233"/>
                    <a:pt x="762000" y="361950"/>
                  </a:cubicBezTo>
                  <a:lnTo>
                    <a:pt x="742950" y="419100"/>
                  </a:lnTo>
                  <a:cubicBezTo>
                    <a:pt x="746125" y="431800"/>
                    <a:pt x="752475" y="444109"/>
                    <a:pt x="752475" y="457200"/>
                  </a:cubicBezTo>
                  <a:cubicBezTo>
                    <a:pt x="752475" y="562807"/>
                    <a:pt x="743558" y="524080"/>
                    <a:pt x="733425" y="600075"/>
                  </a:cubicBezTo>
                  <a:cubicBezTo>
                    <a:pt x="715500" y="734511"/>
                    <a:pt x="738019" y="652968"/>
                    <a:pt x="704850" y="752475"/>
                  </a:cubicBezTo>
                  <a:cubicBezTo>
                    <a:pt x="701675" y="762000"/>
                    <a:pt x="700894" y="772696"/>
                    <a:pt x="695325" y="781050"/>
                  </a:cubicBezTo>
                  <a:cubicBezTo>
                    <a:pt x="682625" y="800100"/>
                    <a:pt x="664465" y="816480"/>
                    <a:pt x="657225" y="838200"/>
                  </a:cubicBezTo>
                  <a:cubicBezTo>
                    <a:pt x="650875" y="857250"/>
                    <a:pt x="647155" y="877389"/>
                    <a:pt x="638175" y="895350"/>
                  </a:cubicBezTo>
                  <a:cubicBezTo>
                    <a:pt x="631825" y="908050"/>
                    <a:pt x="624398" y="920267"/>
                    <a:pt x="619125" y="933450"/>
                  </a:cubicBezTo>
                  <a:cubicBezTo>
                    <a:pt x="590272" y="1005582"/>
                    <a:pt x="620308" y="977112"/>
                    <a:pt x="571500" y="1009650"/>
                  </a:cubicBezTo>
                  <a:lnTo>
                    <a:pt x="495300" y="1123950"/>
                  </a:lnTo>
                  <a:cubicBezTo>
                    <a:pt x="488950" y="1133475"/>
                    <a:pt x="485775" y="1146175"/>
                    <a:pt x="476250" y="1152525"/>
                  </a:cubicBezTo>
                  <a:lnTo>
                    <a:pt x="390525" y="1209675"/>
                  </a:lnTo>
                  <a:cubicBezTo>
                    <a:pt x="381000" y="1216025"/>
                    <a:pt x="372810" y="1225105"/>
                    <a:pt x="361950" y="1228725"/>
                  </a:cubicBezTo>
                  <a:lnTo>
                    <a:pt x="333375" y="1238250"/>
                  </a:lnTo>
                  <a:cubicBezTo>
                    <a:pt x="327025" y="1247775"/>
                    <a:pt x="322420" y="1258730"/>
                    <a:pt x="314325" y="1266825"/>
                  </a:cubicBezTo>
                  <a:cubicBezTo>
                    <a:pt x="306230" y="1274920"/>
                    <a:pt x="292901" y="1276936"/>
                    <a:pt x="285750" y="1285875"/>
                  </a:cubicBezTo>
                  <a:cubicBezTo>
                    <a:pt x="233170" y="1351600"/>
                    <a:pt x="329542" y="1278905"/>
                    <a:pt x="247650" y="1333500"/>
                  </a:cubicBezTo>
                  <a:cubicBezTo>
                    <a:pt x="244475" y="1343025"/>
                    <a:pt x="240883" y="1352421"/>
                    <a:pt x="238125" y="1362075"/>
                  </a:cubicBezTo>
                  <a:cubicBezTo>
                    <a:pt x="234529" y="1374662"/>
                    <a:pt x="234454" y="1388466"/>
                    <a:pt x="228600" y="1400175"/>
                  </a:cubicBezTo>
                  <a:cubicBezTo>
                    <a:pt x="213428" y="1430519"/>
                    <a:pt x="188804" y="1463501"/>
                    <a:pt x="161925" y="1485900"/>
                  </a:cubicBezTo>
                  <a:cubicBezTo>
                    <a:pt x="153131" y="1493229"/>
                    <a:pt x="142875" y="1498600"/>
                    <a:pt x="133350" y="1504950"/>
                  </a:cubicBezTo>
                  <a:cubicBezTo>
                    <a:pt x="127000" y="1514475"/>
                    <a:pt x="122915" y="1525987"/>
                    <a:pt x="114300" y="1533525"/>
                  </a:cubicBezTo>
                  <a:cubicBezTo>
                    <a:pt x="97070" y="1548602"/>
                    <a:pt x="76200" y="1558925"/>
                    <a:pt x="57150" y="1571625"/>
                  </a:cubicBezTo>
                  <a:cubicBezTo>
                    <a:pt x="20221" y="1596244"/>
                    <a:pt x="39435" y="1587055"/>
                    <a:pt x="0" y="1600200"/>
                  </a:cubicBezTo>
                  <a:cubicBezTo>
                    <a:pt x="9525" y="1603375"/>
                    <a:pt x="18671" y="1611376"/>
                    <a:pt x="28575" y="1609725"/>
                  </a:cubicBezTo>
                  <a:cubicBezTo>
                    <a:pt x="39867" y="1607843"/>
                    <a:pt x="48356" y="1598004"/>
                    <a:pt x="57150" y="1590675"/>
                  </a:cubicBezTo>
                  <a:cubicBezTo>
                    <a:pt x="75206" y="1575628"/>
                    <a:pt x="94071" y="1554932"/>
                    <a:pt x="104775" y="1533525"/>
                  </a:cubicBezTo>
                  <a:cubicBezTo>
                    <a:pt x="109265" y="1524545"/>
                    <a:pt x="108028" y="1512790"/>
                    <a:pt x="114300" y="1504950"/>
                  </a:cubicBezTo>
                  <a:cubicBezTo>
                    <a:pt x="121451" y="1496011"/>
                    <a:pt x="133350" y="1492250"/>
                    <a:pt x="142875" y="1485900"/>
                  </a:cubicBezTo>
                  <a:cubicBezTo>
                    <a:pt x="149225" y="1466850"/>
                    <a:pt x="150786" y="1445458"/>
                    <a:pt x="161925" y="1428750"/>
                  </a:cubicBezTo>
                  <a:cubicBezTo>
                    <a:pt x="168275" y="1419225"/>
                    <a:pt x="176326" y="1410636"/>
                    <a:pt x="180975" y="1400175"/>
                  </a:cubicBezTo>
                  <a:cubicBezTo>
                    <a:pt x="189130" y="1381825"/>
                    <a:pt x="193675" y="1362075"/>
                    <a:pt x="200025" y="1343025"/>
                  </a:cubicBezTo>
                  <a:cubicBezTo>
                    <a:pt x="203200" y="1333500"/>
                    <a:pt x="205060" y="1323430"/>
                    <a:pt x="209550" y="1314450"/>
                  </a:cubicBezTo>
                  <a:cubicBezTo>
                    <a:pt x="215900" y="1301750"/>
                    <a:pt x="223007" y="1289401"/>
                    <a:pt x="228600" y="1276350"/>
                  </a:cubicBezTo>
                  <a:cubicBezTo>
                    <a:pt x="242496" y="1243926"/>
                    <a:pt x="239098" y="1215376"/>
                    <a:pt x="276225" y="1190625"/>
                  </a:cubicBezTo>
                  <a:cubicBezTo>
                    <a:pt x="295275" y="1177925"/>
                    <a:pt x="311655" y="1159765"/>
                    <a:pt x="333375" y="1152525"/>
                  </a:cubicBezTo>
                  <a:cubicBezTo>
                    <a:pt x="342900" y="1149350"/>
                    <a:pt x="353173" y="1147876"/>
                    <a:pt x="361950" y="1143000"/>
                  </a:cubicBezTo>
                  <a:cubicBezTo>
                    <a:pt x="381964" y="1131881"/>
                    <a:pt x="419100" y="1104900"/>
                    <a:pt x="419100" y="1104900"/>
                  </a:cubicBezTo>
                  <a:cubicBezTo>
                    <a:pt x="469900" y="1028700"/>
                    <a:pt x="403225" y="1120775"/>
                    <a:pt x="466725" y="1057275"/>
                  </a:cubicBezTo>
                  <a:cubicBezTo>
                    <a:pt x="530225" y="993775"/>
                    <a:pt x="438150" y="1060450"/>
                    <a:pt x="514350" y="1009650"/>
                  </a:cubicBezTo>
                  <a:lnTo>
                    <a:pt x="533400" y="952500"/>
                  </a:lnTo>
                  <a:lnTo>
                    <a:pt x="542925" y="923925"/>
                  </a:lnTo>
                  <a:cubicBezTo>
                    <a:pt x="553476" y="786767"/>
                    <a:pt x="565491" y="691858"/>
                    <a:pt x="542925" y="542925"/>
                  </a:cubicBezTo>
                  <a:cubicBezTo>
                    <a:pt x="539495" y="520288"/>
                    <a:pt x="512065" y="507495"/>
                    <a:pt x="504825" y="485775"/>
                  </a:cubicBezTo>
                  <a:lnTo>
                    <a:pt x="476250" y="400050"/>
                  </a:lnTo>
                  <a:cubicBezTo>
                    <a:pt x="473075" y="390525"/>
                    <a:pt x="472294" y="379829"/>
                    <a:pt x="466725" y="371475"/>
                  </a:cubicBezTo>
                  <a:lnTo>
                    <a:pt x="428625" y="314325"/>
                  </a:lnTo>
                  <a:lnTo>
                    <a:pt x="409575" y="285750"/>
                  </a:lnTo>
                  <a:lnTo>
                    <a:pt x="390525" y="257175"/>
                  </a:lnTo>
                  <a:cubicBezTo>
                    <a:pt x="379434" y="190630"/>
                    <a:pt x="381000" y="217488"/>
                    <a:pt x="390525" y="200025"/>
                  </a:cubicBezTo>
                  <a:close/>
                </a:path>
              </a:pathLst>
            </a:cu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81"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148" name="テキスト ボックス 147"/>
          <p:cNvSpPr txBox="1"/>
          <p:nvPr/>
        </p:nvSpPr>
        <p:spPr>
          <a:xfrm>
            <a:off x="4900330" y="7437086"/>
            <a:ext cx="1659150" cy="184666"/>
          </a:xfrm>
          <a:prstGeom prst="rect">
            <a:avLst/>
          </a:prstGeom>
          <a:noFill/>
        </p:spPr>
        <p:txBody>
          <a:bodyPr wrap="square">
            <a:spAutoFit/>
          </a:bodyPr>
          <a:lstStyle/>
          <a:p>
            <a:pPr marL="0" marR="0" lvl="0" indent="0" algn="l" defTabSz="913881"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L1</a:t>
            </a: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津波　比較的発生頻度の高い津波</a:t>
            </a:r>
          </a:p>
        </p:txBody>
      </p:sp>
      <p:grpSp>
        <p:nvGrpSpPr>
          <p:cNvPr id="10" name="グループ化 9"/>
          <p:cNvGrpSpPr/>
          <p:nvPr/>
        </p:nvGrpSpPr>
        <p:grpSpPr>
          <a:xfrm>
            <a:off x="4284707" y="7915185"/>
            <a:ext cx="2421800" cy="1291680"/>
            <a:chOff x="4259901" y="3253241"/>
            <a:chExt cx="2421800" cy="1291680"/>
          </a:xfrm>
        </p:grpSpPr>
        <p:pic>
          <p:nvPicPr>
            <p:cNvPr id="1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7827" y="3253241"/>
              <a:ext cx="1835106" cy="1291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1" name="直線コネクタ 150"/>
            <p:cNvCxnSpPr/>
            <p:nvPr/>
          </p:nvCxnSpPr>
          <p:spPr>
            <a:xfrm>
              <a:off x="4718500" y="3328299"/>
              <a:ext cx="0" cy="32063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直線コネクタ 151"/>
            <p:cNvCxnSpPr/>
            <p:nvPr/>
          </p:nvCxnSpPr>
          <p:spPr>
            <a:xfrm flipH="1" flipV="1">
              <a:off x="4690765" y="3628286"/>
              <a:ext cx="490193" cy="1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53" name="正方形/長方形 152"/>
            <p:cNvSpPr/>
            <p:nvPr/>
          </p:nvSpPr>
          <p:spPr>
            <a:xfrm>
              <a:off x="5381851" y="3434068"/>
              <a:ext cx="702419" cy="164129"/>
            </a:xfrm>
            <a:prstGeom prst="rect">
              <a:avLst/>
            </a:prstGeom>
            <a:solidFill>
              <a:schemeClr val="bg1"/>
            </a:solidFill>
            <a:ln w="0">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81"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154" name="直線コネクタ 153"/>
            <p:cNvCxnSpPr/>
            <p:nvPr/>
          </p:nvCxnSpPr>
          <p:spPr>
            <a:xfrm>
              <a:off x="4807410" y="3898982"/>
              <a:ext cx="0" cy="191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5" name="正方形/長方形 154"/>
            <p:cNvSpPr/>
            <p:nvPr/>
          </p:nvSpPr>
          <p:spPr>
            <a:xfrm>
              <a:off x="4861549" y="3905280"/>
              <a:ext cx="1124073" cy="89842"/>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81"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56" name="テキスト ボックス 25"/>
            <p:cNvSpPr txBox="1">
              <a:spLocks noChangeArrowheads="1"/>
            </p:cNvSpPr>
            <p:nvPr/>
          </p:nvSpPr>
          <p:spPr bwMode="auto">
            <a:xfrm>
              <a:off x="4691872" y="3413244"/>
              <a:ext cx="46577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l" defTabSz="913881"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ＭＳ Ｐゴシック" pitchFamily="50" charset="-128"/>
                  <a:ea typeface="Meiryo UI" pitchFamily="50" charset="-128"/>
                  <a:cs typeface="Meiryo UI" pitchFamily="50" charset="-128"/>
                </a:rPr>
                <a:t>実線</a:t>
              </a:r>
            </a:p>
          </p:txBody>
        </p:sp>
        <p:sp>
          <p:nvSpPr>
            <p:cNvPr id="157" name="テキスト ボックス 26"/>
            <p:cNvSpPr txBox="1">
              <a:spLocks noChangeArrowheads="1"/>
            </p:cNvSpPr>
            <p:nvPr/>
          </p:nvSpPr>
          <p:spPr bwMode="auto">
            <a:xfrm>
              <a:off x="5509350" y="3412805"/>
              <a:ext cx="46577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l" defTabSz="913881"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ＭＳ Ｐゴシック" pitchFamily="50" charset="-128"/>
                  <a:ea typeface="Meiryo UI" pitchFamily="50" charset="-128"/>
                  <a:cs typeface="Meiryo UI" pitchFamily="50" charset="-128"/>
                </a:rPr>
                <a:t>点線</a:t>
              </a:r>
            </a:p>
          </p:txBody>
        </p:sp>
        <p:cxnSp>
          <p:nvCxnSpPr>
            <p:cNvPr id="158" name="直線矢印コネクタ 157"/>
            <p:cNvCxnSpPr/>
            <p:nvPr/>
          </p:nvCxnSpPr>
          <p:spPr>
            <a:xfrm>
              <a:off x="5049796" y="3522601"/>
              <a:ext cx="482792" cy="0"/>
            </a:xfrm>
            <a:prstGeom prst="straightConnector1">
              <a:avLst/>
            </a:prstGeom>
            <a:ln w="31750">
              <a:solidFill>
                <a:schemeClr val="tx1"/>
              </a:solidFill>
              <a:headEnd w="sm" len="med"/>
              <a:tailEnd type="triangle" w="lg" len="lg"/>
            </a:ln>
          </p:spPr>
          <p:style>
            <a:lnRef idx="1">
              <a:schemeClr val="accent1"/>
            </a:lnRef>
            <a:fillRef idx="0">
              <a:schemeClr val="accent1"/>
            </a:fillRef>
            <a:effectRef idx="0">
              <a:schemeClr val="accent1"/>
            </a:effectRef>
            <a:fontRef idx="minor">
              <a:schemeClr val="tx1"/>
            </a:fontRef>
          </p:style>
        </p:cxnSp>
        <p:sp>
          <p:nvSpPr>
            <p:cNvPr id="159" name="正方形/長方形 158"/>
            <p:cNvSpPr/>
            <p:nvPr/>
          </p:nvSpPr>
          <p:spPr>
            <a:xfrm>
              <a:off x="4683898" y="3883326"/>
              <a:ext cx="470287" cy="268851"/>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81"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160" name="直線コネクタ 159"/>
            <p:cNvCxnSpPr/>
            <p:nvPr/>
          </p:nvCxnSpPr>
          <p:spPr>
            <a:xfrm flipH="1">
              <a:off x="4715631" y="3893529"/>
              <a:ext cx="45846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直線コネクタ 160"/>
            <p:cNvCxnSpPr/>
            <p:nvPr/>
          </p:nvCxnSpPr>
          <p:spPr>
            <a:xfrm>
              <a:off x="4715631" y="3875554"/>
              <a:ext cx="0" cy="6692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2" name="正方形/長方形 161"/>
            <p:cNvSpPr/>
            <p:nvPr/>
          </p:nvSpPr>
          <p:spPr>
            <a:xfrm>
              <a:off x="5183967" y="3588402"/>
              <a:ext cx="991056" cy="38871"/>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81"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163" name="直線コネクタ 162"/>
            <p:cNvCxnSpPr/>
            <p:nvPr/>
          </p:nvCxnSpPr>
          <p:spPr>
            <a:xfrm flipH="1" flipV="1">
              <a:off x="5179318" y="3627784"/>
              <a:ext cx="904952" cy="513"/>
            </a:xfrm>
            <a:prstGeom prst="line">
              <a:avLst/>
            </a:prstGeom>
            <a:ln w="635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64" name="テキスト ボックス 26"/>
            <p:cNvSpPr txBox="1">
              <a:spLocks noChangeArrowheads="1"/>
            </p:cNvSpPr>
            <p:nvPr/>
          </p:nvSpPr>
          <p:spPr bwMode="auto">
            <a:xfrm>
              <a:off x="4848862" y="3717644"/>
              <a:ext cx="46577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l" defTabSz="913881"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ＭＳ Ｐゴシック" pitchFamily="50" charset="-128"/>
                  <a:ea typeface="Meiryo UI" pitchFamily="50" charset="-128"/>
                  <a:cs typeface="Meiryo UI" pitchFamily="50" charset="-128"/>
                </a:rPr>
                <a:t>細線</a:t>
              </a:r>
            </a:p>
          </p:txBody>
        </p:sp>
        <p:cxnSp>
          <p:nvCxnSpPr>
            <p:cNvPr id="165" name="直線コネクタ 164"/>
            <p:cNvCxnSpPr/>
            <p:nvPr/>
          </p:nvCxnSpPr>
          <p:spPr>
            <a:xfrm flipH="1" flipV="1">
              <a:off x="5186056" y="3890743"/>
              <a:ext cx="898214" cy="908"/>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66" name="テキスト ボックス 165"/>
            <p:cNvSpPr txBox="1"/>
            <p:nvPr/>
          </p:nvSpPr>
          <p:spPr>
            <a:xfrm>
              <a:off x="5164040" y="3948960"/>
              <a:ext cx="1517661" cy="338554"/>
            </a:xfrm>
            <a:prstGeom prst="rect">
              <a:avLst/>
            </a:prstGeom>
            <a:noFill/>
          </p:spPr>
          <p:txBody>
            <a:bodyPr wrap="square">
              <a:spAutoFit/>
            </a:bodyPr>
            <a:lstStyle/>
            <a:p>
              <a:pPr marL="0" marR="0" lvl="0" indent="0" algn="l" defTabSz="913881"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水門を閉鎖することにより、</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3881"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内陸部の浸水被害を軽減</a:t>
              </a:r>
            </a:p>
          </p:txBody>
        </p:sp>
        <p:sp>
          <p:nvSpPr>
            <p:cNvPr id="167" name="テキスト ボックス 166"/>
            <p:cNvSpPr txBox="1"/>
            <p:nvPr/>
          </p:nvSpPr>
          <p:spPr>
            <a:xfrm>
              <a:off x="4337968" y="4152177"/>
              <a:ext cx="251961" cy="200055"/>
            </a:xfrm>
            <a:prstGeom prst="rect">
              <a:avLst/>
            </a:prstGeom>
            <a:solidFill>
              <a:schemeClr val="bg1"/>
            </a:solidFill>
          </p:spPr>
          <p:txBody>
            <a:bodyPr wrap="square">
              <a:spAutoFit/>
            </a:bodyPr>
            <a:lstStyle/>
            <a:p>
              <a:pPr marL="0" marR="0" lvl="0" indent="0" algn="l" defTabSz="913881" rtl="0" eaLnBrk="1" fontAlgn="auto" latinLnBrk="0" hangingPunct="1">
                <a:lnSpc>
                  <a:spcPct val="100000"/>
                </a:lnSpc>
                <a:spcBef>
                  <a:spcPts val="0"/>
                </a:spcBef>
                <a:spcAft>
                  <a:spcPts val="0"/>
                </a:spcAft>
                <a:buClrTx/>
                <a:buSzTx/>
                <a:buFontTx/>
                <a:buNone/>
                <a:tabLst/>
                <a:defRPr/>
              </a:pPr>
              <a:endPar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68" name="テキスト ボックス 167"/>
            <p:cNvSpPr txBox="1"/>
            <p:nvPr/>
          </p:nvSpPr>
          <p:spPr>
            <a:xfrm>
              <a:off x="4415283" y="3746612"/>
              <a:ext cx="251961" cy="200055"/>
            </a:xfrm>
            <a:prstGeom prst="rect">
              <a:avLst/>
            </a:prstGeom>
            <a:solidFill>
              <a:srgbClr val="7DD7E9"/>
            </a:solidFill>
          </p:spPr>
          <p:txBody>
            <a:bodyPr wrap="square">
              <a:spAutoFit/>
            </a:bodyPr>
            <a:lstStyle/>
            <a:p>
              <a:pPr marL="0" marR="0" lvl="0" indent="0" algn="l" defTabSz="913881" rtl="0" eaLnBrk="1" fontAlgn="auto" latinLnBrk="0" hangingPunct="1">
                <a:lnSpc>
                  <a:spcPct val="100000"/>
                </a:lnSpc>
                <a:spcBef>
                  <a:spcPts val="0"/>
                </a:spcBef>
                <a:spcAft>
                  <a:spcPts val="0"/>
                </a:spcAft>
                <a:buClrTx/>
                <a:buSzTx/>
                <a:buFontTx/>
                <a:buNone/>
                <a:tabLst/>
                <a:defRPr/>
              </a:pPr>
              <a:endPar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69" name="テキスト ボックス 168"/>
            <p:cNvSpPr txBox="1"/>
            <p:nvPr/>
          </p:nvSpPr>
          <p:spPr>
            <a:xfrm>
              <a:off x="4259901" y="4125905"/>
              <a:ext cx="503923" cy="200055"/>
            </a:xfrm>
            <a:prstGeom prst="rect">
              <a:avLst/>
            </a:prstGeom>
            <a:noFill/>
            <a:ln>
              <a:noFill/>
            </a:ln>
          </p:spPr>
          <p:txBody>
            <a:bodyPr wrap="square">
              <a:spAutoFit/>
            </a:bodyPr>
            <a:lstStyle/>
            <a:p>
              <a:pPr marL="0" marR="0" lvl="0" indent="0" algn="l" defTabSz="913881"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埋立地</a:t>
              </a:r>
            </a:p>
          </p:txBody>
        </p:sp>
        <p:sp>
          <p:nvSpPr>
            <p:cNvPr id="170" name="テキスト ボックス 169"/>
            <p:cNvSpPr txBox="1"/>
            <p:nvPr/>
          </p:nvSpPr>
          <p:spPr>
            <a:xfrm>
              <a:off x="4304653" y="3669095"/>
              <a:ext cx="266760" cy="200055"/>
            </a:xfrm>
            <a:prstGeom prst="rect">
              <a:avLst/>
            </a:prstGeom>
            <a:noFill/>
          </p:spPr>
          <p:txBody>
            <a:bodyPr wrap="square">
              <a:spAutoFit/>
            </a:bodyPr>
            <a:lstStyle/>
            <a:p>
              <a:pPr marL="0" marR="0" lvl="0" indent="0" algn="ctr" defTabSz="913881"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海</a:t>
              </a:r>
            </a:p>
          </p:txBody>
        </p:sp>
        <p:sp>
          <p:nvSpPr>
            <p:cNvPr id="171" name="テキスト ボックス 170"/>
            <p:cNvSpPr txBox="1"/>
            <p:nvPr/>
          </p:nvSpPr>
          <p:spPr>
            <a:xfrm>
              <a:off x="5869978" y="3716158"/>
              <a:ext cx="143032" cy="200055"/>
            </a:xfrm>
            <a:prstGeom prst="rect">
              <a:avLst/>
            </a:prstGeom>
            <a:solidFill>
              <a:srgbClr val="749DF8"/>
            </a:solidFill>
          </p:spPr>
          <p:txBody>
            <a:bodyPr wrap="square">
              <a:spAutoFit/>
            </a:bodyPr>
            <a:lstStyle/>
            <a:p>
              <a:pPr marL="0" marR="0" lvl="0" indent="0" algn="l" defTabSz="913881" rtl="0" eaLnBrk="1" fontAlgn="auto" latinLnBrk="0" hangingPunct="1">
                <a:lnSpc>
                  <a:spcPct val="100000"/>
                </a:lnSpc>
                <a:spcBef>
                  <a:spcPts val="0"/>
                </a:spcBef>
                <a:spcAft>
                  <a:spcPts val="0"/>
                </a:spcAft>
                <a:buClrTx/>
                <a:buSzTx/>
                <a:buFontTx/>
                <a:buNone/>
                <a:tabLst/>
                <a:defRPr/>
              </a:pPr>
              <a:endPar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72" name="テキスト ボックス 171"/>
            <p:cNvSpPr txBox="1"/>
            <p:nvPr/>
          </p:nvSpPr>
          <p:spPr>
            <a:xfrm>
              <a:off x="5207028" y="3707832"/>
              <a:ext cx="75748" cy="200055"/>
            </a:xfrm>
            <a:prstGeom prst="rect">
              <a:avLst/>
            </a:prstGeom>
            <a:solidFill>
              <a:schemeClr val="bg1">
                <a:lumMod val="75000"/>
              </a:schemeClr>
            </a:solidFill>
          </p:spPr>
          <p:txBody>
            <a:bodyPr wrap="square">
              <a:spAutoFit/>
            </a:bodyPr>
            <a:lstStyle/>
            <a:p>
              <a:pPr marL="0" marR="0" lvl="0" indent="0" algn="l" defTabSz="913881" rtl="0" eaLnBrk="1" fontAlgn="auto" latinLnBrk="0" hangingPunct="1">
                <a:lnSpc>
                  <a:spcPct val="100000"/>
                </a:lnSpc>
                <a:spcBef>
                  <a:spcPts val="0"/>
                </a:spcBef>
                <a:spcAft>
                  <a:spcPts val="0"/>
                </a:spcAft>
                <a:buClrTx/>
                <a:buSzTx/>
                <a:buFontTx/>
                <a:buNone/>
                <a:tabLst/>
                <a:defRPr/>
              </a:pPr>
              <a:endPar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73" name="テキスト ボックス 172"/>
            <p:cNvSpPr txBox="1"/>
            <p:nvPr/>
          </p:nvSpPr>
          <p:spPr>
            <a:xfrm>
              <a:off x="5778728" y="3681662"/>
              <a:ext cx="503923" cy="200055"/>
            </a:xfrm>
            <a:prstGeom prst="rect">
              <a:avLst/>
            </a:prstGeom>
            <a:noFill/>
          </p:spPr>
          <p:txBody>
            <a:bodyPr wrap="square">
              <a:spAutoFit/>
            </a:bodyPr>
            <a:lstStyle/>
            <a:p>
              <a:pPr marL="0" marR="0" lvl="0" indent="0" algn="l" defTabSz="913881"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河川</a:t>
              </a:r>
            </a:p>
          </p:txBody>
        </p:sp>
        <p:sp>
          <p:nvSpPr>
            <p:cNvPr id="174" name="テキスト ボックス 173"/>
            <p:cNvSpPr txBox="1"/>
            <p:nvPr/>
          </p:nvSpPr>
          <p:spPr>
            <a:xfrm>
              <a:off x="5158979" y="3631295"/>
              <a:ext cx="160492" cy="276999"/>
            </a:xfrm>
            <a:prstGeom prst="rect">
              <a:avLst/>
            </a:prstGeom>
            <a:noFill/>
          </p:spPr>
          <p:txBody>
            <a:bodyPr wrap="square">
              <a:spAutoFit/>
            </a:bodyPr>
            <a:lstStyle/>
            <a:p>
              <a:pPr marL="0" marR="0" lvl="0" indent="0" algn="ctr" defTabSz="913881"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水門</a:t>
              </a:r>
            </a:p>
          </p:txBody>
        </p:sp>
        <p:sp>
          <p:nvSpPr>
            <p:cNvPr id="181" name="テキスト ボックス 25"/>
            <p:cNvSpPr txBox="1">
              <a:spLocks noChangeArrowheads="1"/>
            </p:cNvSpPr>
            <p:nvPr/>
          </p:nvSpPr>
          <p:spPr bwMode="auto">
            <a:xfrm>
              <a:off x="4597068" y="3621803"/>
              <a:ext cx="46577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l" defTabSz="913881"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ＭＳ Ｐゴシック" pitchFamily="50" charset="-128"/>
                  <a:ea typeface="Meiryo UI" pitchFamily="50" charset="-128"/>
                  <a:cs typeface="Meiryo UI" pitchFamily="50" charset="-128"/>
                </a:rPr>
                <a:t>太線</a:t>
              </a:r>
            </a:p>
          </p:txBody>
        </p:sp>
      </p:grpSp>
      <p:graphicFrame>
        <p:nvGraphicFramePr>
          <p:cNvPr id="88" name="表 87"/>
          <p:cNvGraphicFramePr>
            <a:graphicFrameLocks noGrp="1"/>
          </p:cNvGraphicFramePr>
          <p:nvPr>
            <p:extLst>
              <p:ext uri="{D42A27DB-BD31-4B8C-83A1-F6EECF244321}">
                <p14:modId xmlns:p14="http://schemas.microsoft.com/office/powerpoint/2010/main" val="2334223585"/>
              </p:ext>
            </p:extLst>
          </p:nvPr>
        </p:nvGraphicFramePr>
        <p:xfrm>
          <a:off x="4071939" y="5762313"/>
          <a:ext cx="2469882" cy="1622533"/>
        </p:xfrm>
        <a:graphic>
          <a:graphicData uri="http://schemas.openxmlformats.org/drawingml/2006/table">
            <a:tbl>
              <a:tblPr firstRow="1" firstCol="1" bandRow="1">
                <a:tableStyleId>{5C22544A-7EE6-4342-B048-85BDC9FD1C3A}</a:tableStyleId>
              </a:tblPr>
              <a:tblGrid>
                <a:gridCol w="663575">
                  <a:extLst>
                    <a:ext uri="{9D8B030D-6E8A-4147-A177-3AD203B41FA5}">
                      <a16:colId xmlns:a16="http://schemas.microsoft.com/office/drawing/2014/main" val="2442192152"/>
                    </a:ext>
                  </a:extLst>
                </a:gridCol>
                <a:gridCol w="544513">
                  <a:extLst>
                    <a:ext uri="{9D8B030D-6E8A-4147-A177-3AD203B41FA5}">
                      <a16:colId xmlns:a16="http://schemas.microsoft.com/office/drawing/2014/main" val="3872561127"/>
                    </a:ext>
                  </a:extLst>
                </a:gridCol>
                <a:gridCol w="541704">
                  <a:extLst>
                    <a:ext uri="{9D8B030D-6E8A-4147-A177-3AD203B41FA5}">
                      <a16:colId xmlns:a16="http://schemas.microsoft.com/office/drawing/2014/main" val="4142902581"/>
                    </a:ext>
                  </a:extLst>
                </a:gridCol>
                <a:gridCol w="720090">
                  <a:extLst>
                    <a:ext uri="{9D8B030D-6E8A-4147-A177-3AD203B41FA5}">
                      <a16:colId xmlns:a16="http://schemas.microsoft.com/office/drawing/2014/main" val="635725450"/>
                    </a:ext>
                  </a:extLst>
                </a:gridCol>
              </a:tblGrid>
              <a:tr h="159493">
                <a:tc>
                  <a:txBody>
                    <a:bodyPr/>
                    <a:lstStyle/>
                    <a:p>
                      <a:pPr algn="ctr">
                        <a:lnSpc>
                          <a:spcPct val="100000"/>
                        </a:lnSpc>
                        <a:spcAft>
                          <a:spcPts val="0"/>
                        </a:spcAft>
                      </a:pPr>
                      <a:r>
                        <a:rPr lang="ja-JP" altLang="en-US" sz="600" b="0" kern="100" dirty="0">
                          <a:solidFill>
                            <a:schemeClr val="tx1"/>
                          </a:solidFill>
                          <a:effectLst/>
                          <a:latin typeface="Meiryo UI" panose="020B0604030504040204" pitchFamily="50" charset="-128"/>
                          <a:ea typeface="Meiryo UI" panose="020B0604030504040204" pitchFamily="50" charset="-128"/>
                        </a:rPr>
                        <a:t>防潮堤位置</a:t>
                      </a:r>
                      <a:endParaRPr lang="ja-JP" sz="6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ja-JP" altLang="en-US" sz="6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被害要因</a:t>
                      </a:r>
                      <a:endParaRPr lang="ja-JP" sz="6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ja-JP" altLang="en-US" sz="6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凡例</a:t>
                      </a:r>
                      <a:endParaRPr lang="ja-JP" sz="6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ja-JP" altLang="en-US" sz="6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対策期間</a:t>
                      </a:r>
                      <a:endParaRPr lang="ja-JP" sz="6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4794193"/>
                  </a:ext>
                </a:extLst>
              </a:tr>
              <a:tr h="365760">
                <a:tc rowSpan="2">
                  <a:txBody>
                    <a:bodyPr/>
                    <a:lstStyle/>
                    <a:p>
                      <a:pPr algn="ctr">
                        <a:lnSpc>
                          <a:spcPct val="100000"/>
                        </a:lnSpc>
                        <a:spcAft>
                          <a:spcPts val="0"/>
                        </a:spcAft>
                      </a:pPr>
                      <a:r>
                        <a:rPr lang="ja-JP" altLang="en-US" sz="600" b="0" kern="100" dirty="0">
                          <a:solidFill>
                            <a:schemeClr val="tx1"/>
                          </a:solidFill>
                          <a:effectLst/>
                          <a:latin typeface="Meiryo UI" panose="020B0604030504040204" pitchFamily="50" charset="-128"/>
                          <a:ea typeface="Meiryo UI" panose="020B0604030504040204" pitchFamily="50" charset="-128"/>
                          <a:cs typeface="+mn-cs"/>
                        </a:rPr>
                        <a:t>第一線防潮ライン</a:t>
                      </a:r>
                      <a:endParaRPr lang="en-US" altLang="ja-JP" sz="600" b="0" kern="100" dirty="0">
                        <a:solidFill>
                          <a:schemeClr val="tx1"/>
                        </a:solidFill>
                        <a:effectLst/>
                        <a:latin typeface="Meiryo UI" panose="020B0604030504040204" pitchFamily="50" charset="-128"/>
                        <a:ea typeface="Meiryo UI" panose="020B0604030504040204" pitchFamily="50" charset="-128"/>
                        <a:cs typeface="+mn-cs"/>
                      </a:endParaRPr>
                    </a:p>
                    <a:p>
                      <a:pPr algn="ctr">
                        <a:lnSpc>
                          <a:spcPct val="100000"/>
                        </a:lnSpc>
                        <a:spcAft>
                          <a:spcPts val="0"/>
                        </a:spcAft>
                      </a:pPr>
                      <a:r>
                        <a:rPr lang="ja-JP" altLang="en-US" sz="600" b="0" kern="100" dirty="0">
                          <a:solidFill>
                            <a:schemeClr val="tx1"/>
                          </a:solidFill>
                          <a:effectLst/>
                          <a:latin typeface="Meiryo UI" panose="020B0604030504040204" pitchFamily="50" charset="-128"/>
                          <a:ea typeface="Meiryo UI" panose="020B0604030504040204" pitchFamily="50" charset="-128"/>
                          <a:cs typeface="+mn-cs"/>
                        </a:rPr>
                        <a:t>（水門より外側等）</a:t>
                      </a:r>
                      <a:endParaRPr lang="ja-JP" sz="6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ja-JP" altLang="en-US" sz="6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地震直後に</a:t>
                      </a:r>
                      <a:endParaRPr lang="en-US" altLang="ja-JP" sz="6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a:lnSpc>
                          <a:spcPct val="100000"/>
                        </a:lnSpc>
                        <a:spcAft>
                          <a:spcPts val="0"/>
                        </a:spcAft>
                      </a:pPr>
                      <a:r>
                        <a:rPr lang="ja-JP" altLang="en-US" sz="6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満潮位で浸水</a:t>
                      </a:r>
                      <a:endParaRPr lang="ja-JP" sz="6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endParaRPr lang="ja-JP" sz="6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ja-JP" altLang="en-US" sz="5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平成</a:t>
                      </a:r>
                      <a:r>
                        <a:rPr lang="en-US" altLang="ja-JP" sz="5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26</a:t>
                      </a:r>
                      <a:r>
                        <a:rPr lang="ja-JP" altLang="en-US" sz="5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～平成</a:t>
                      </a:r>
                      <a:r>
                        <a:rPr lang="en-US" altLang="ja-JP" sz="5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28</a:t>
                      </a:r>
                      <a:r>
                        <a:rPr lang="ja-JP" altLang="en-US" sz="5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年度</a:t>
                      </a:r>
                      <a:endParaRPr lang="en-US" altLang="ja-JP" sz="5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a:lnSpc>
                          <a:spcPct val="100000"/>
                        </a:lnSpc>
                        <a:spcAft>
                          <a:spcPts val="0"/>
                        </a:spcAft>
                      </a:pPr>
                      <a:r>
                        <a:rPr lang="ja-JP" altLang="en-US" sz="5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（完成済み）</a:t>
                      </a:r>
                      <a:endParaRPr lang="ja-JP" sz="5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9868641"/>
                  </a:ext>
                </a:extLst>
              </a:tr>
              <a:tr h="365760">
                <a:tc vMerge="1">
                  <a:txBody>
                    <a:bodyPr/>
                    <a:lstStyle/>
                    <a:p>
                      <a:endParaRPr kumimoji="1" lang="ja-JP" altLang="en-US"/>
                    </a:p>
                  </a:txBody>
                  <a:tcPr/>
                </a:tc>
                <a:tc>
                  <a:txBody>
                    <a:bodyPr/>
                    <a:lstStyle/>
                    <a:p>
                      <a:pPr algn="ctr">
                        <a:lnSpc>
                          <a:spcPct val="100000"/>
                        </a:lnSpc>
                        <a:spcAft>
                          <a:spcPts val="0"/>
                        </a:spcAft>
                      </a:pPr>
                      <a:r>
                        <a:rPr lang="en-US" altLang="ja-JP" sz="6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L1</a:t>
                      </a:r>
                      <a:r>
                        <a:rPr lang="ja-JP" altLang="en-US" sz="6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6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a:t>
                      </a:r>
                      <a:r>
                        <a:rPr lang="ja-JP" altLang="en-US" sz="6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）津波</a:t>
                      </a:r>
                      <a:endParaRPr lang="en-US" altLang="ja-JP" sz="6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a:lnSpc>
                          <a:spcPct val="100000"/>
                        </a:lnSpc>
                        <a:spcAft>
                          <a:spcPts val="0"/>
                        </a:spcAft>
                      </a:pPr>
                      <a:r>
                        <a:rPr lang="ja-JP" altLang="en-US" sz="6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により浸水</a:t>
                      </a:r>
                      <a:endParaRPr lang="ja-JP" sz="6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endParaRPr lang="ja-JP" sz="6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lnSpc>
                          <a:spcPct val="100000"/>
                        </a:lnSpc>
                        <a:spcAft>
                          <a:spcPts val="0"/>
                        </a:spcAft>
                      </a:pPr>
                      <a:r>
                        <a:rPr lang="ja-JP" altLang="en-US" sz="5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平成</a:t>
                      </a:r>
                      <a:r>
                        <a:rPr lang="en-US" altLang="ja-JP" sz="5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26</a:t>
                      </a:r>
                      <a:r>
                        <a:rPr lang="ja-JP" altLang="en-US" sz="5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～平成</a:t>
                      </a:r>
                      <a:r>
                        <a:rPr lang="en-US" altLang="ja-JP" sz="5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30</a:t>
                      </a:r>
                      <a:r>
                        <a:rPr lang="ja-JP" altLang="en-US" sz="5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年度</a:t>
                      </a:r>
                      <a:endParaRPr lang="en-US" altLang="ja-JP" sz="5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a:lnSpc>
                          <a:spcPct val="100000"/>
                        </a:lnSpc>
                        <a:spcAft>
                          <a:spcPts val="0"/>
                        </a:spcAft>
                      </a:pPr>
                      <a:r>
                        <a:rPr lang="ja-JP" altLang="en-US" sz="5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（完成済み）</a:t>
                      </a:r>
                      <a:endParaRPr lang="ja-JP" altLang="ja-JP" sz="5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45334362"/>
                  </a:ext>
                </a:extLst>
              </a:tr>
              <a:tr h="365760">
                <a:tc rowSpan="2">
                  <a:txBody>
                    <a:bodyPr/>
                    <a:lstStyle/>
                    <a:p>
                      <a:pPr algn="ctr">
                        <a:lnSpc>
                          <a:spcPct val="100000"/>
                        </a:lnSpc>
                        <a:spcAft>
                          <a:spcPts val="0"/>
                        </a:spcAft>
                      </a:pPr>
                      <a:r>
                        <a:rPr lang="ja-JP" altLang="en-US" sz="6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その他の箇所</a:t>
                      </a:r>
                      <a:endParaRPr lang="en-US" altLang="ja-JP" sz="6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a:lnSpc>
                          <a:spcPct val="100000"/>
                        </a:lnSpc>
                        <a:spcAft>
                          <a:spcPts val="0"/>
                        </a:spcAft>
                      </a:pPr>
                      <a:r>
                        <a:rPr lang="ja-JP" altLang="en-US" sz="6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（水門より内側等）</a:t>
                      </a:r>
                      <a:endParaRPr lang="ja-JP" sz="6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ja-JP" altLang="en-US" sz="6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地震直後に</a:t>
                      </a:r>
                      <a:endParaRPr lang="en-US" altLang="ja-JP" sz="6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a:lnSpc>
                          <a:spcPct val="100000"/>
                        </a:lnSpc>
                        <a:spcAft>
                          <a:spcPts val="0"/>
                        </a:spcAft>
                      </a:pPr>
                      <a:r>
                        <a:rPr lang="ja-JP" altLang="en-US" sz="6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満潮位で浸水</a:t>
                      </a:r>
                      <a:endParaRPr lang="ja-JP" sz="6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endParaRPr lang="ja-JP" sz="6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lnSpc>
                          <a:spcPct val="100000"/>
                        </a:lnSpc>
                        <a:spcAft>
                          <a:spcPts val="0"/>
                        </a:spcAft>
                      </a:pP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6591663"/>
                  </a:ext>
                </a:extLst>
              </a:tr>
              <a:tr h="365760">
                <a:tc vMerge="1">
                  <a:txBody>
                    <a:bodyPr/>
                    <a:lstStyle/>
                    <a:p>
                      <a:endParaRPr kumimoji="1" lang="ja-JP" altLang="en-US"/>
                    </a:p>
                  </a:txBody>
                  <a:tcPr/>
                </a:tc>
                <a:tc>
                  <a:txBody>
                    <a:bodyPr/>
                    <a:lstStyle/>
                    <a:p>
                      <a:pPr algn="ctr">
                        <a:lnSpc>
                          <a:spcPct val="100000"/>
                        </a:lnSpc>
                        <a:spcAft>
                          <a:spcPts val="0"/>
                        </a:spcAft>
                      </a:pPr>
                      <a:r>
                        <a:rPr lang="en-US" altLang="ja-JP" sz="6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L1</a:t>
                      </a:r>
                      <a:r>
                        <a:rPr lang="ja-JP" altLang="en-US" sz="6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6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a:t>
                      </a:r>
                      <a:r>
                        <a:rPr lang="ja-JP" altLang="en-US" sz="6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）津波</a:t>
                      </a:r>
                      <a:endParaRPr lang="en-US" altLang="ja-JP" sz="6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a:lnSpc>
                          <a:spcPct val="100000"/>
                        </a:lnSpc>
                        <a:spcAft>
                          <a:spcPts val="0"/>
                        </a:spcAft>
                      </a:pPr>
                      <a:r>
                        <a:rPr lang="ja-JP" altLang="en-US" sz="6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により浸水</a:t>
                      </a:r>
                      <a:endParaRPr lang="ja-JP" sz="6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endParaRPr lang="ja-JP" sz="6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ja-JP" altLang="en-US" sz="5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平成</a:t>
                      </a:r>
                      <a:r>
                        <a:rPr lang="en-US" altLang="ja-JP" sz="5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30</a:t>
                      </a:r>
                      <a:r>
                        <a:rPr lang="ja-JP" altLang="en-US" sz="5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～令和</a:t>
                      </a:r>
                      <a:r>
                        <a:rPr lang="en-US" altLang="ja-JP" sz="5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5</a:t>
                      </a:r>
                      <a:r>
                        <a:rPr lang="ja-JP" altLang="en-US" sz="5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年度</a:t>
                      </a:r>
                      <a:endParaRPr lang="en-US" altLang="ja-JP" sz="5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a:lnSpc>
                          <a:spcPct val="100000"/>
                        </a:lnSpc>
                        <a:spcAft>
                          <a:spcPts val="0"/>
                        </a:spcAft>
                      </a:pPr>
                      <a:r>
                        <a:rPr lang="ja-JP" altLang="en-US" sz="5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（施工中）</a:t>
                      </a:r>
                      <a:endParaRPr lang="ja-JP" altLang="ja-JP" sz="5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6156609"/>
                  </a:ext>
                </a:extLst>
              </a:tr>
            </a:tbl>
          </a:graphicData>
        </a:graphic>
      </p:graphicFrame>
      <p:cxnSp>
        <p:nvCxnSpPr>
          <p:cNvPr id="90" name="直線コネクタ 89"/>
          <p:cNvCxnSpPr/>
          <p:nvPr/>
        </p:nvCxnSpPr>
        <p:spPr>
          <a:xfrm flipH="1">
            <a:off x="5359936" y="6095054"/>
            <a:ext cx="3600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p:nvCxnSpPr>
        <p:spPr>
          <a:xfrm flipH="1">
            <a:off x="5350411" y="6841128"/>
            <a:ext cx="360000" cy="0"/>
          </a:xfrm>
          <a:prstGeom prst="line">
            <a:avLst/>
          </a:prstGeom>
          <a:ln w="635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flipH="1">
            <a:off x="5359936" y="6467915"/>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p:nvCxnSpPr>
        <p:spPr>
          <a:xfrm flipH="1">
            <a:off x="5359936" y="7218807"/>
            <a:ext cx="360000" cy="0"/>
          </a:xfrm>
          <a:prstGeom prst="line">
            <a:avLst/>
          </a:prstGeom>
          <a:ln w="317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9" name="右矢印 8"/>
          <p:cNvSpPr/>
          <p:nvPr/>
        </p:nvSpPr>
        <p:spPr>
          <a:xfrm>
            <a:off x="1900308" y="7817829"/>
            <a:ext cx="352899" cy="383910"/>
          </a:xfrm>
          <a:prstGeom prst="rightArrow">
            <a:avLst/>
          </a:prstGeom>
          <a:solidFill>
            <a:srgbClr val="FF0000">
              <a:alpha val="30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 name="グループ化 7"/>
          <p:cNvGrpSpPr/>
          <p:nvPr/>
        </p:nvGrpSpPr>
        <p:grpSpPr>
          <a:xfrm>
            <a:off x="34368" y="1292491"/>
            <a:ext cx="6778555" cy="4022081"/>
            <a:chOff x="5286" y="4649897"/>
            <a:chExt cx="6778555" cy="4022081"/>
          </a:xfrm>
        </p:grpSpPr>
        <p:sp>
          <p:nvSpPr>
            <p:cNvPr id="134" name="正方形/長方形 6"/>
            <p:cNvSpPr>
              <a:spLocks noChangeArrowheads="1"/>
            </p:cNvSpPr>
            <p:nvPr/>
          </p:nvSpPr>
          <p:spPr bwMode="auto">
            <a:xfrm>
              <a:off x="5286" y="4994268"/>
              <a:ext cx="4119355" cy="2400657"/>
            </a:xfrm>
            <a:prstGeom prst="rect">
              <a:avLst/>
            </a:prstGeom>
            <a:noFill/>
            <a:ln>
              <a:solidFill>
                <a:schemeClr val="bg1">
                  <a:alpha val="0"/>
                </a:schemeClr>
              </a:solidFill>
            </a:ln>
          </p:spPr>
          <p:txBody>
            <a:bodyPr wrap="square">
              <a:spAutoFit/>
            </a:bodyPr>
            <a:lstStyle/>
            <a:p>
              <a:pPr lvl="0">
                <a:lnSpc>
                  <a:spcPts val="1500"/>
                </a:lnSpc>
                <a:defRPr/>
              </a:pPr>
              <a:r>
                <a:rPr kumimoji="1" lang="ja-JP" altLang="en-US" sz="105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rPr>
                <a:t>　</a:t>
              </a:r>
              <a:r>
                <a:rPr lang="ja-JP" altLang="en-US" sz="1050" dirty="0">
                  <a:latin typeface="メイリオ" panose="020B0604030504040204" pitchFamily="50" charset="-128"/>
                  <a:ea typeface="メイリオ" panose="020B0604030504040204" pitchFamily="50" charset="-128"/>
                  <a:cs typeface="Meiryo UI" panose="020B0604030504040204" pitchFamily="50" charset="-128"/>
                </a:rPr>
                <a:t>平成</a:t>
              </a:r>
              <a:r>
                <a:rPr kumimoji="1" lang="en-US" altLang="ja-JP" sz="105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rPr>
                <a:t>30</a:t>
              </a:r>
              <a:r>
                <a:rPr kumimoji="1" lang="ja-JP" altLang="en-US" sz="105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rPr>
                <a:t>年台風第</a:t>
              </a:r>
              <a:r>
                <a:rPr kumimoji="1" lang="en-US" altLang="ja-JP" sz="105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rPr>
                <a:t>21</a:t>
              </a:r>
              <a:r>
                <a:rPr kumimoji="1" lang="ja-JP" altLang="en-US" sz="105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rPr>
                <a:t>号では、第二室戸台風を上回る</a:t>
              </a:r>
              <a:r>
                <a:rPr lang="ja-JP" altLang="en-US" sz="1050" dirty="0">
                  <a:latin typeface="メイリオ" panose="020B0604030504040204" pitchFamily="50" charset="-128"/>
                  <a:ea typeface="メイリオ" panose="020B0604030504040204" pitchFamily="50" charset="-128"/>
                  <a:cs typeface="Meiryo UI" panose="020B0604030504040204" pitchFamily="50" charset="-128"/>
                </a:rPr>
                <a:t>観測史上最高の潮位を記録しましたが、三大水門閉鎖などの適切な操作により</a:t>
              </a:r>
              <a:r>
                <a:rPr kumimoji="1" lang="ja-JP" altLang="en-US" sz="105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rPr>
                <a:t>市街地の高潮被害（</a:t>
              </a:r>
              <a:r>
                <a:rPr lang="ja-JP" altLang="en-US" sz="1050" dirty="0">
                  <a:latin typeface="メイリオ" panose="020B0604030504040204" pitchFamily="50" charset="-128"/>
                  <a:ea typeface="メイリオ" panose="020B0604030504040204" pitchFamily="50" charset="-128"/>
                  <a:cs typeface="Meiryo UI" panose="020B0604030504040204" pitchFamily="50" charset="-128"/>
                </a:rPr>
                <a:t>直接的な被害軽減額のみの試算で約</a:t>
              </a:r>
              <a:r>
                <a:rPr lang="en-US" altLang="ja-JP" sz="1050" dirty="0">
                  <a:latin typeface="メイリオ" panose="020B0604030504040204" pitchFamily="50" charset="-128"/>
                  <a:ea typeface="メイリオ" panose="020B0604030504040204" pitchFamily="50" charset="-128"/>
                  <a:cs typeface="Meiryo UI" panose="020B0604030504040204" pitchFamily="50" charset="-128"/>
                </a:rPr>
                <a:t>17</a:t>
              </a:r>
              <a:r>
                <a:rPr lang="ja-JP" altLang="en-US" sz="1050" dirty="0">
                  <a:latin typeface="メイリオ" panose="020B0604030504040204" pitchFamily="50" charset="-128"/>
                  <a:ea typeface="メイリオ" panose="020B0604030504040204" pitchFamily="50" charset="-128"/>
                  <a:cs typeface="Meiryo UI" panose="020B0604030504040204" pitchFamily="50" charset="-128"/>
                </a:rPr>
                <a:t>兆円）を</a:t>
              </a:r>
              <a:r>
                <a:rPr kumimoji="1" lang="ja-JP" altLang="en-US" sz="105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rPr>
                <a:t>防ぐことができました。</a:t>
              </a:r>
              <a:endParaRPr lang="en-US" altLang="ja-JP" sz="1050" dirty="0">
                <a:latin typeface="メイリオ" panose="020B0604030504040204" pitchFamily="50" charset="-128"/>
                <a:ea typeface="メイリオ" panose="020B0604030504040204" pitchFamily="50" charset="-128"/>
                <a:cs typeface="Meiryo UI" panose="020B0604030504040204" pitchFamily="50" charset="-128"/>
              </a:endParaRPr>
            </a:p>
            <a:p>
              <a:pPr marL="0" marR="0" lvl="0" indent="0" algn="l" defTabSz="913881" rtl="0" eaLnBrk="1" fontAlgn="auto" latinLnBrk="0" hangingPunct="1">
                <a:lnSpc>
                  <a:spcPts val="1500"/>
                </a:lnSpc>
                <a:spcBef>
                  <a:spcPts val="0"/>
                </a:spcBef>
                <a:spcAft>
                  <a:spcPts val="0"/>
                </a:spcAft>
                <a:buClrTx/>
                <a:buSzTx/>
                <a:buFontTx/>
                <a:buNone/>
                <a:tabLst/>
                <a:defRPr/>
              </a:pP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3881" rtl="0" eaLnBrk="1" fontAlgn="auto" latinLnBrk="0" hangingPunct="1">
                <a:lnSpc>
                  <a:spcPts val="1500"/>
                </a:lnSpc>
                <a:spcBef>
                  <a:spcPts val="0"/>
                </a:spcBef>
                <a:spcAft>
                  <a:spcPts val="0"/>
                </a:spcAft>
                <a:buClrTx/>
                <a:buSzTx/>
                <a:buFontTx/>
                <a:buNone/>
                <a:tabLst/>
                <a:defRPr/>
              </a:pP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3881" rtl="0" eaLnBrk="1" fontAlgn="auto" latinLnBrk="0" hangingPunct="1">
                <a:lnSpc>
                  <a:spcPts val="1500"/>
                </a:lnSpc>
                <a:spcBef>
                  <a:spcPts val="0"/>
                </a:spcBef>
                <a:spcAft>
                  <a:spcPts val="0"/>
                </a:spcAft>
                <a:buClrTx/>
                <a:buSzTx/>
                <a:buFontTx/>
                <a:buNone/>
                <a:tabLst/>
                <a:defRPr/>
              </a:pP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3881" rtl="0" eaLnBrk="1" fontAlgn="auto" latinLnBrk="0" hangingPunct="1">
                <a:lnSpc>
                  <a:spcPts val="1500"/>
                </a:lnSpc>
                <a:spcBef>
                  <a:spcPts val="0"/>
                </a:spcBef>
                <a:spcAft>
                  <a:spcPts val="0"/>
                </a:spcAft>
                <a:buClrTx/>
                <a:buSzTx/>
                <a:buFontTx/>
                <a:buNone/>
                <a:tabLst/>
                <a:defRPr/>
              </a:pP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3881" rtl="0" eaLnBrk="1" fontAlgn="auto" latinLnBrk="0" hangingPunct="1">
                <a:lnSpc>
                  <a:spcPts val="1500"/>
                </a:lnSpc>
                <a:spcBef>
                  <a:spcPts val="0"/>
                </a:spcBef>
                <a:spcAft>
                  <a:spcPts val="0"/>
                </a:spcAft>
                <a:buClrTx/>
                <a:buSzTx/>
                <a:buFontTx/>
                <a:buNone/>
                <a:tabLst/>
                <a:defRPr/>
              </a:pP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3881" rtl="0" eaLnBrk="1" fontAlgn="auto" latinLnBrk="0" hangingPunct="1">
                <a:lnSpc>
                  <a:spcPts val="1500"/>
                </a:lnSpc>
                <a:spcBef>
                  <a:spcPts val="0"/>
                </a:spcBef>
                <a:spcAft>
                  <a:spcPts val="0"/>
                </a:spcAft>
                <a:buClrTx/>
                <a:buSzTx/>
                <a:buFontTx/>
                <a:buNone/>
                <a:tabLst/>
                <a:defRPr/>
              </a:pP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3881" rtl="0" eaLnBrk="1" fontAlgn="auto" latinLnBrk="0" hangingPunct="1">
                <a:lnSpc>
                  <a:spcPts val="1500"/>
                </a:lnSpc>
                <a:spcBef>
                  <a:spcPts val="0"/>
                </a:spcBef>
                <a:spcAft>
                  <a:spcPts val="0"/>
                </a:spcAft>
                <a:buClrTx/>
                <a:buSzTx/>
                <a:buFontTx/>
                <a:buNone/>
                <a:tabLst/>
                <a:defRPr/>
              </a:pP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3881" rtl="0" eaLnBrk="1" fontAlgn="auto" latinLnBrk="0" hangingPunct="1">
                <a:lnSpc>
                  <a:spcPts val="1500"/>
                </a:lnSpc>
                <a:spcBef>
                  <a:spcPts val="0"/>
                </a:spcBef>
                <a:spcAft>
                  <a:spcPts val="0"/>
                </a:spcAft>
                <a:buClrTx/>
                <a:buSzTx/>
                <a:buFontTx/>
                <a:buNone/>
                <a:tabLst/>
                <a:defRPr/>
              </a:pPr>
              <a:endParaRPr kumimoji="1" lang="en-US" altLang="ja-JP" sz="105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06" name="テキスト ボックス 17"/>
            <p:cNvSpPr txBox="1"/>
            <p:nvPr/>
          </p:nvSpPr>
          <p:spPr>
            <a:xfrm>
              <a:off x="2687087" y="5841779"/>
              <a:ext cx="1491993" cy="118422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3881" rtl="0" eaLnBrk="1" fontAlgn="auto" latinLnBrk="0" hangingPunct="1">
                <a:spcBef>
                  <a:spcPts val="0"/>
                </a:spcBef>
                <a:spcAft>
                  <a:spcPts val="0"/>
                </a:spcAft>
                <a:buClrTx/>
                <a:buSzTx/>
                <a:buFontTx/>
                <a:buNone/>
                <a:tabLst/>
                <a:defRPr/>
              </a:pPr>
              <a:r>
                <a:rPr lang="ja-JP" altLang="en-US" sz="800" kern="100" noProof="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a:t>
              </a:r>
              <a:r>
                <a:rPr kumimoji="1" lang="ja-JP" altLang="en-US" sz="8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平成</a:t>
              </a:r>
              <a:r>
                <a:rPr kumimoji="1" lang="en-US" altLang="ja-JP" sz="8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30</a:t>
              </a:r>
              <a:r>
                <a:rPr kumimoji="1" lang="ja-JP" altLang="en-US" sz="8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年台風第</a:t>
              </a:r>
              <a:r>
                <a:rPr kumimoji="1" lang="en-US" altLang="ja-JP" sz="8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21</a:t>
              </a:r>
              <a:r>
                <a:rPr kumimoji="1" lang="ja-JP" altLang="en-US" sz="8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号</a:t>
              </a:r>
              <a:endParaRPr kumimoji="1" lang="en-US" altLang="ja-JP" sz="8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0" defTabSz="913881" rtl="0" eaLnBrk="1" fontAlgn="auto" latinLnBrk="0" hangingPunct="1">
                <a:spcBef>
                  <a:spcPts val="0"/>
                </a:spcBef>
                <a:spcAft>
                  <a:spcPts val="0"/>
                </a:spcAft>
                <a:buClrTx/>
                <a:buSzTx/>
                <a:buFontTx/>
                <a:buNone/>
                <a:tabLst/>
                <a:defRPr/>
              </a:pPr>
              <a:r>
                <a:rPr lang="ja-JP" altLang="en-US" sz="8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　</a:t>
              </a:r>
              <a:r>
                <a:rPr kumimoji="1" lang="ja-JP" altLang="en-US" sz="8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到来時の</a:t>
              </a:r>
              <a:r>
                <a:rPr lang="ja-JP" altLang="en-US" sz="8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 木津</a:t>
              </a:r>
              <a:r>
                <a:rPr kumimoji="1" lang="ja-JP" altLang="en-US" sz="8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川水門</a:t>
              </a:r>
            </a:p>
            <a:p>
              <a:pPr marL="0" marR="0" lvl="0" indent="0" defTabSz="913881" rtl="0" eaLnBrk="1" fontAlgn="auto" latinLnBrk="0" hangingPunct="1">
                <a:spcBef>
                  <a:spcPts val="0"/>
                </a:spcBef>
                <a:spcAft>
                  <a:spcPts val="0"/>
                </a:spcAft>
                <a:buClrTx/>
                <a:buSzTx/>
                <a:buFontTx/>
                <a:buNone/>
                <a:tabLst/>
                <a:defRPr/>
              </a:pPr>
              <a:r>
                <a:rPr kumimoji="1" lang="ja-JP" altLang="en-US" sz="8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  水門を閉鎖することで、</a:t>
              </a:r>
              <a:endParaRPr kumimoji="1" lang="en-US" altLang="ja-JP" sz="8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0" defTabSz="913881" rtl="0" eaLnBrk="1" fontAlgn="auto" latinLnBrk="0" hangingPunct="1">
                <a:spcBef>
                  <a:spcPts val="0"/>
                </a:spcBef>
                <a:spcAft>
                  <a:spcPts val="0"/>
                </a:spcAft>
                <a:buClrTx/>
                <a:buSzTx/>
                <a:buFontTx/>
                <a:buNone/>
                <a:tabLst/>
                <a:defRPr/>
              </a:pPr>
              <a:r>
                <a:rPr kumimoji="1" lang="ja-JP" altLang="en-US" sz="8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　観測史上最高</a:t>
              </a:r>
              <a:r>
                <a:rPr lang="ja-JP" altLang="en-US" sz="8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潮</a:t>
              </a:r>
              <a:r>
                <a:rPr kumimoji="1" lang="ja-JP" altLang="en-US" sz="8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位</a:t>
              </a:r>
              <a:r>
                <a:rPr lang="ja-JP" altLang="en-US" sz="8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8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O.P.+4.59m</a:t>
              </a:r>
              <a:r>
                <a:rPr lang="ja-JP" altLang="en-US" sz="6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（大阪検潮所）</a:t>
              </a:r>
              <a:r>
                <a:rPr lang="en-US" altLang="ja-JP" sz="8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a:t>
              </a:r>
            </a:p>
            <a:p>
              <a:pPr marL="0" marR="0" lvl="0" indent="0" defTabSz="913881" rtl="0" eaLnBrk="1" fontAlgn="auto" latinLnBrk="0" hangingPunct="1">
                <a:spcBef>
                  <a:spcPts val="0"/>
                </a:spcBef>
                <a:spcAft>
                  <a:spcPts val="0"/>
                </a:spcAft>
                <a:buClrTx/>
                <a:buSzTx/>
                <a:buFontTx/>
                <a:buNone/>
                <a:tabLst/>
                <a:defRPr/>
              </a:pPr>
              <a:r>
                <a:rPr lang="ja-JP" altLang="en-US" sz="6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8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の</a:t>
              </a:r>
              <a:r>
                <a:rPr kumimoji="1" lang="ja-JP" altLang="en-US" sz="8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高潮被害を防止</a:t>
              </a:r>
              <a:r>
                <a:rPr lang="ja-JP" altLang="en-US" sz="8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　　　　　　　　　　　　　　　　　　　　　</a:t>
              </a:r>
              <a:endParaRPr lang="en-US" altLang="ja-JP" sz="8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0" defTabSz="913881" rtl="0" eaLnBrk="1" fontAlgn="auto" latinLnBrk="0" hangingPunct="1">
                <a:spcBef>
                  <a:spcPts val="0"/>
                </a:spcBef>
                <a:spcAft>
                  <a:spcPts val="0"/>
                </a:spcAft>
                <a:buClrTx/>
                <a:buSzTx/>
                <a:buFontTx/>
                <a:buNone/>
                <a:tabLst/>
                <a:defRPr/>
              </a:pPr>
              <a:r>
                <a:rPr lang="ja-JP" altLang="en-US" sz="8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（平成</a:t>
              </a:r>
              <a:r>
                <a:rPr lang="en-US" altLang="ja-JP" sz="8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30</a:t>
              </a:r>
              <a:r>
                <a:rPr lang="ja-JP" altLang="en-US" sz="8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年</a:t>
              </a:r>
              <a:r>
                <a:rPr lang="en-US" altLang="ja-JP" sz="8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9</a:t>
              </a:r>
              <a:r>
                <a:rPr lang="ja-JP" altLang="en-US" sz="8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月</a:t>
              </a:r>
              <a:r>
                <a:rPr lang="en-US" altLang="ja-JP" sz="8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4</a:t>
              </a:r>
              <a:r>
                <a:rPr lang="ja-JP" altLang="en-US" sz="8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日）　</a:t>
              </a:r>
              <a:endParaRPr kumimoji="1" lang="ja-JP" altLang="en-US" sz="8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95" name="テキスト ボックス 94"/>
            <p:cNvSpPr txBox="1"/>
            <p:nvPr/>
          </p:nvSpPr>
          <p:spPr>
            <a:xfrm>
              <a:off x="4226473" y="4649897"/>
              <a:ext cx="2485372" cy="253916"/>
            </a:xfrm>
            <a:prstGeom prst="rect">
              <a:avLst/>
            </a:prstGeom>
            <a:noFill/>
          </p:spPr>
          <p:txBody>
            <a:bodyPr wrap="square" rtlCol="0">
              <a:spAutoFit/>
            </a:bodyPr>
            <a:lstStyle/>
            <a:p>
              <a:pPr algn="ctr"/>
              <a:r>
                <a:rPr kumimoji="1" lang="ja-JP" altLang="en-US" sz="1050" dirty="0">
                  <a:latin typeface="HGSｺﾞｼｯｸM" panose="020B0600000000000000" pitchFamily="50" charset="-128"/>
                  <a:ea typeface="HGSｺﾞｼｯｸM" panose="020B0600000000000000" pitchFamily="50" charset="-128"/>
                </a:rPr>
                <a:t>大阪府の高潮対策（イメージ図）</a:t>
              </a:r>
            </a:p>
          </p:txBody>
        </p:sp>
        <p:grpSp>
          <p:nvGrpSpPr>
            <p:cNvPr id="2" name="グループ化 1"/>
            <p:cNvGrpSpPr/>
            <p:nvPr/>
          </p:nvGrpSpPr>
          <p:grpSpPr>
            <a:xfrm>
              <a:off x="4226473" y="4928440"/>
              <a:ext cx="2485371" cy="1945439"/>
              <a:chOff x="3849887" y="4927742"/>
              <a:chExt cx="2994490" cy="2343955"/>
            </a:xfrm>
          </p:grpSpPr>
          <p:pic>
            <p:nvPicPr>
              <p:cNvPr id="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6179" y="4927742"/>
                <a:ext cx="2988198" cy="2343955"/>
              </a:xfrm>
              <a:prstGeom prst="rect">
                <a:avLst/>
              </a:prstGeom>
              <a:noFill/>
              <a:ln w="38100" cmpd="dbl">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6" name="テキスト ボックス 95"/>
              <p:cNvSpPr txBox="1"/>
              <p:nvPr/>
            </p:nvSpPr>
            <p:spPr>
              <a:xfrm>
                <a:off x="5707448" y="7015017"/>
                <a:ext cx="936104" cy="230832"/>
              </a:xfrm>
              <a:prstGeom prst="rect">
                <a:avLst/>
              </a:prstGeom>
              <a:noFill/>
            </p:spPr>
            <p:txBody>
              <a:bodyPr wrap="square" rtlCol="0">
                <a:spAutoFit/>
              </a:bodyPr>
              <a:lstStyle/>
              <a:p>
                <a:r>
                  <a:rPr kumimoji="1" lang="en-US" altLang="ja-JP" sz="9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S45</a:t>
                </a:r>
                <a:r>
                  <a:rPr kumimoji="1" lang="ja-JP" altLang="en-US" sz="9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年完成</a:t>
                </a:r>
              </a:p>
            </p:txBody>
          </p:sp>
          <p:sp>
            <p:nvSpPr>
              <p:cNvPr id="97" name="テキスト ボックス 96"/>
              <p:cNvSpPr txBox="1"/>
              <p:nvPr/>
            </p:nvSpPr>
            <p:spPr>
              <a:xfrm>
                <a:off x="5198988" y="6640864"/>
                <a:ext cx="936104" cy="230832"/>
              </a:xfrm>
              <a:prstGeom prst="rect">
                <a:avLst/>
              </a:prstGeom>
              <a:noFill/>
            </p:spPr>
            <p:txBody>
              <a:bodyPr wrap="square" rtlCol="0">
                <a:spAutoFit/>
              </a:bodyPr>
              <a:lstStyle/>
              <a:p>
                <a:r>
                  <a:rPr kumimoji="1" lang="en-US" altLang="ja-JP" sz="9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S45</a:t>
                </a:r>
                <a:r>
                  <a:rPr kumimoji="1" lang="ja-JP" altLang="en-US" sz="9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年完成</a:t>
                </a:r>
              </a:p>
            </p:txBody>
          </p:sp>
          <p:sp>
            <p:nvSpPr>
              <p:cNvPr id="98" name="テキスト ボックス 97"/>
              <p:cNvSpPr txBox="1"/>
              <p:nvPr/>
            </p:nvSpPr>
            <p:spPr>
              <a:xfrm>
                <a:off x="3849887" y="5648799"/>
                <a:ext cx="936104" cy="230832"/>
              </a:xfrm>
              <a:prstGeom prst="rect">
                <a:avLst/>
              </a:prstGeom>
              <a:noFill/>
            </p:spPr>
            <p:txBody>
              <a:bodyPr wrap="square" rtlCol="0">
                <a:spAutoFit/>
              </a:bodyPr>
              <a:lstStyle/>
              <a:p>
                <a:r>
                  <a:rPr kumimoji="1" lang="en-US" altLang="ja-JP" sz="9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S45</a:t>
                </a:r>
                <a:r>
                  <a:rPr kumimoji="1" lang="ja-JP" altLang="en-US" sz="9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年完成</a:t>
                </a:r>
              </a:p>
            </p:txBody>
          </p:sp>
          <p:sp>
            <p:nvSpPr>
              <p:cNvPr id="99" name="テキスト ボックス 98"/>
              <p:cNvSpPr txBox="1"/>
              <p:nvPr/>
            </p:nvSpPr>
            <p:spPr>
              <a:xfrm>
                <a:off x="5100614" y="5214074"/>
                <a:ext cx="936104" cy="230832"/>
              </a:xfrm>
              <a:prstGeom prst="rect">
                <a:avLst/>
              </a:prstGeom>
              <a:noFill/>
            </p:spPr>
            <p:txBody>
              <a:bodyPr wrap="square" rtlCol="0">
                <a:spAutoFit/>
              </a:bodyPr>
              <a:lstStyle/>
              <a:p>
                <a:r>
                  <a:rPr kumimoji="1" lang="en-US" altLang="ja-JP" sz="9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S56</a:t>
                </a:r>
                <a:r>
                  <a:rPr kumimoji="1" lang="ja-JP" altLang="en-US" sz="9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年完成</a:t>
                </a:r>
              </a:p>
            </p:txBody>
          </p:sp>
        </p:grpSp>
        <p:sp>
          <p:nvSpPr>
            <p:cNvPr id="84" name="テキスト ボックス 17"/>
            <p:cNvSpPr txBox="1"/>
            <p:nvPr/>
          </p:nvSpPr>
          <p:spPr>
            <a:xfrm>
              <a:off x="4975772" y="8415663"/>
              <a:ext cx="1808069" cy="2563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3881" rtl="0" eaLnBrk="1" fontAlgn="auto" latinLnBrk="0" hangingPunct="1">
                <a:lnSpc>
                  <a:spcPts val="1300"/>
                </a:lnSpc>
                <a:spcBef>
                  <a:spcPts val="0"/>
                </a:spcBef>
                <a:spcAft>
                  <a:spcPts val="0"/>
                </a:spcAft>
                <a:buClrTx/>
                <a:buSzTx/>
                <a:buFontTx/>
                <a:buNone/>
                <a:tabLst/>
                <a:defRPr/>
              </a:pPr>
              <a:r>
                <a:rPr lang="ja-JP" altLang="en-US" sz="800" kern="100" dirty="0">
                  <a:latin typeface="Segoe UI Symbol" panose="020B0502040204020203" pitchFamily="34" charset="0"/>
                  <a:ea typeface="Segoe UI Symbol" panose="020B0502040204020203" pitchFamily="34" charset="0"/>
                  <a:cs typeface="Times New Roman" panose="02020603050405020304" pitchFamily="18" charset="0"/>
                </a:rPr>
                <a:t>▲ </a:t>
              </a:r>
              <a:r>
                <a:rPr kumimoji="1" lang="ja-JP" altLang="en-US" sz="800" b="0" i="0" u="none" strike="noStrike" kern="100" cap="none" spc="0" normalizeH="0" baseline="0" noProof="0" dirty="0">
                  <a:ln>
                    <a:noFill/>
                  </a:ln>
                  <a:effectLst/>
                  <a:uLnTx/>
                  <a:uFillTx/>
                  <a:latin typeface="ＭＳ ゴシック" panose="020B0609070205080204" pitchFamily="49" charset="-128"/>
                  <a:ea typeface="HG丸ｺﾞｼｯｸM-PRO" panose="020F0600000000000000" pitchFamily="50" charset="-128"/>
                  <a:cs typeface="Times New Roman" panose="02020603050405020304" pitchFamily="18" charset="0"/>
                </a:rPr>
                <a:t>整備後の木津川水門のイメージ</a:t>
              </a:r>
              <a:endParaRPr kumimoji="1" lang="ja-JP" altLang="en-US" sz="105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99" name="テキスト ボックス 17"/>
            <p:cNvSpPr txBox="1"/>
            <p:nvPr/>
          </p:nvSpPr>
          <p:spPr>
            <a:xfrm>
              <a:off x="4021695" y="7724403"/>
              <a:ext cx="1256665" cy="40742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3881" rtl="0" eaLnBrk="1" fontAlgn="auto" latinLnBrk="0" hangingPunct="1">
                <a:lnSpc>
                  <a:spcPts val="1300"/>
                </a:lnSpc>
                <a:spcBef>
                  <a:spcPts val="0"/>
                </a:spcBef>
                <a:spcAft>
                  <a:spcPts val="0"/>
                </a:spcAft>
                <a:buClrTx/>
                <a:buSzTx/>
                <a:buFontTx/>
                <a:buNone/>
                <a:tabLst/>
                <a:defRPr/>
              </a:pPr>
              <a:r>
                <a:rPr lang="ja-JP" altLang="en-US" sz="800" kern="100" dirty="0">
                  <a:solidFill>
                    <a:prstClr val="black"/>
                  </a:solidFill>
                  <a:latin typeface="Segoe UI Symbol" panose="020B0502040204020203" pitchFamily="34" charset="0"/>
                  <a:ea typeface="Segoe UI Symbol" panose="020B0502040204020203" pitchFamily="34" charset="0"/>
                  <a:cs typeface="Times New Roman" panose="02020603050405020304" pitchFamily="18" charset="0"/>
                </a:rPr>
                <a:t>▲ </a:t>
              </a:r>
              <a:r>
                <a:rPr kumimoji="1" lang="ja-JP" altLang="en-US" sz="800" b="0" i="0" u="none" strike="noStrike" kern="100" cap="none" spc="0" normalizeH="0" baseline="0" noProof="0" dirty="0">
                  <a:ln>
                    <a:noFill/>
                  </a:ln>
                  <a:solidFill>
                    <a:prstClr val="black"/>
                  </a:solidFill>
                  <a:effectLst/>
                  <a:uLnTx/>
                  <a:uFillTx/>
                  <a:latin typeface="ＭＳ ゴシック" panose="020B0609070205080204" pitchFamily="49" charset="-128"/>
                  <a:ea typeface="HG丸ｺﾞｼｯｸM-PRO" panose="020F0600000000000000" pitchFamily="50" charset="-128"/>
                  <a:cs typeface="Times New Roman" panose="02020603050405020304" pitchFamily="18" charset="0"/>
                </a:rPr>
                <a:t>現在の木津川水門</a:t>
              </a:r>
              <a:endParaRPr kumimoji="1" lang="en-US" altLang="ja-JP" sz="800" b="0" i="0" u="none" strike="noStrike" kern="100" cap="none" spc="0" normalizeH="0" baseline="0" noProof="0" dirty="0">
                <a:ln>
                  <a:noFill/>
                </a:ln>
                <a:solidFill>
                  <a:prstClr val="black"/>
                </a:solidFill>
                <a:effectLst/>
                <a:uLnTx/>
                <a:uFillTx/>
                <a:latin typeface="ＭＳ ゴシック" panose="020B0609070205080204" pitchFamily="49" charset="-128"/>
                <a:ea typeface="HG丸ｺﾞｼｯｸM-PRO" panose="020F0600000000000000" pitchFamily="50" charset="-128"/>
                <a:cs typeface="Times New Roman" panose="02020603050405020304" pitchFamily="18" charset="0"/>
              </a:endParaRPr>
            </a:p>
          </p:txBody>
        </p:sp>
        <p:pic>
          <p:nvPicPr>
            <p:cNvPr id="3" name="図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81795" y="6962835"/>
              <a:ext cx="1068114" cy="800429"/>
            </a:xfrm>
            <a:prstGeom prst="rect">
              <a:avLst/>
            </a:prstGeom>
          </p:spPr>
        </p:pic>
        <p:pic>
          <p:nvPicPr>
            <p:cNvPr id="85" name="図 84"/>
            <p:cNvPicPr>
              <a:picLocks noChangeAspect="1"/>
            </p:cNvPicPr>
            <p:nvPr/>
          </p:nvPicPr>
          <p:blipFill rotWithShape="1">
            <a:blip r:embed="rId7">
              <a:extLst>
                <a:ext uri="{BEBA8EAE-BF5A-486C-A8C5-ECC9F3942E4B}">
                  <a14:imgProps xmlns:a14="http://schemas.microsoft.com/office/drawing/2010/main">
                    <a14:imgLayer r:embed="rId8">
                      <a14:imgEffect>
                        <a14:sharpenSoften amount="34000"/>
                      </a14:imgEffect>
                      <a14:imgEffect>
                        <a14:brightnessContrast bright="3000" contrast="12000"/>
                      </a14:imgEffect>
                    </a14:imgLayer>
                  </a14:imgProps>
                </a:ext>
              </a:extLst>
            </a:blip>
            <a:srcRect l="5198" t="3765" r="8554" b="3376"/>
            <a:stretch/>
          </p:blipFill>
          <p:spPr>
            <a:xfrm>
              <a:off x="300630" y="5790091"/>
              <a:ext cx="2379198" cy="1440180"/>
            </a:xfrm>
            <a:prstGeom prst="rect">
              <a:avLst/>
            </a:prstGeom>
          </p:spPr>
        </p:pic>
        <p:sp>
          <p:nvSpPr>
            <p:cNvPr id="11" name="テキスト ボックス 10"/>
            <p:cNvSpPr txBox="1"/>
            <p:nvPr/>
          </p:nvSpPr>
          <p:spPr>
            <a:xfrm>
              <a:off x="2678891" y="6821984"/>
              <a:ext cx="1276311" cy="200055"/>
            </a:xfrm>
            <a:prstGeom prst="rect">
              <a:avLst/>
            </a:prstGeom>
            <a:noFill/>
          </p:spPr>
          <p:txBody>
            <a:bodyPr wrap="none" rtlCol="0">
              <a:spAutoFit/>
            </a:bodyPr>
            <a:lstStyle/>
            <a:p>
              <a:r>
                <a:rPr kumimoji="1" lang="en-US" altLang="ja-JP" sz="700" dirty="0"/>
                <a:t>※1</a:t>
              </a:r>
              <a:r>
                <a:rPr kumimoji="1" lang="ja-JP" altLang="en-US" sz="700" dirty="0"/>
                <a:t>　</a:t>
              </a:r>
              <a:r>
                <a:rPr kumimoji="1" lang="en-US" altLang="ja-JP" sz="700" dirty="0"/>
                <a:t>14</a:t>
              </a:r>
              <a:r>
                <a:rPr kumimoji="1" lang="ja-JP" altLang="en-US" sz="700" dirty="0"/>
                <a:t>時</a:t>
              </a:r>
              <a:r>
                <a:rPr kumimoji="1" lang="en-US" altLang="ja-JP" sz="700" dirty="0"/>
                <a:t>20</a:t>
              </a:r>
              <a:r>
                <a:rPr kumimoji="1" lang="ja-JP" altLang="en-US" sz="700" dirty="0"/>
                <a:t>分時点の観測値</a:t>
              </a:r>
            </a:p>
          </p:txBody>
        </p:sp>
        <p:sp>
          <p:nvSpPr>
            <p:cNvPr id="86" name="テキスト ボックス 85"/>
            <p:cNvSpPr txBox="1"/>
            <p:nvPr/>
          </p:nvSpPr>
          <p:spPr>
            <a:xfrm>
              <a:off x="236220" y="6016939"/>
              <a:ext cx="625492" cy="369332"/>
            </a:xfrm>
            <a:prstGeom prst="rect">
              <a:avLst/>
            </a:prstGeom>
            <a:noFill/>
          </p:spPr>
          <p:txBody>
            <a:bodyPr wrap="none" rtlCol="0">
              <a:spAutoFit/>
            </a:bodyPr>
            <a:lstStyle/>
            <a:p>
              <a:r>
                <a:rPr kumimoji="1" lang="ja-JP" altLang="en-US" sz="600" dirty="0">
                  <a:effectLst>
                    <a:outerShdw blurRad="38100" dist="38100" dir="2700000" algn="tl">
                      <a:srgbClr val="000000">
                        <a:alpha val="43137"/>
                      </a:srgbClr>
                    </a:outerShdw>
                  </a:effectLst>
                </a:rPr>
                <a:t>水門内</a:t>
              </a:r>
              <a:endParaRPr kumimoji="1" lang="en-US" altLang="ja-JP" sz="600" dirty="0">
                <a:effectLst>
                  <a:outerShdw blurRad="38100" dist="38100" dir="2700000" algn="tl">
                    <a:srgbClr val="000000">
                      <a:alpha val="43137"/>
                    </a:srgbClr>
                  </a:outerShdw>
                </a:effectLst>
              </a:endParaRPr>
            </a:p>
            <a:p>
              <a:r>
                <a:rPr kumimoji="1" lang="ja-JP" altLang="en-US" sz="600" dirty="0">
                  <a:effectLst>
                    <a:outerShdw blurRad="38100" dist="38100" dir="2700000" algn="tl">
                      <a:srgbClr val="000000">
                        <a:alpha val="43137"/>
                      </a:srgbClr>
                    </a:outerShdw>
                  </a:effectLst>
                </a:rPr>
                <a:t>計画堤防高</a:t>
              </a:r>
              <a:endParaRPr kumimoji="1" lang="en-US" altLang="ja-JP" sz="600" dirty="0">
                <a:effectLst>
                  <a:outerShdw blurRad="38100" dist="38100" dir="2700000" algn="tl">
                    <a:srgbClr val="000000">
                      <a:alpha val="43137"/>
                    </a:srgbClr>
                  </a:outerShdw>
                </a:effectLst>
              </a:endParaRPr>
            </a:p>
            <a:p>
              <a:r>
                <a:rPr lang="ja-JP" altLang="en-US" sz="600" dirty="0">
                  <a:effectLst>
                    <a:outerShdw blurRad="38100" dist="38100" dir="2700000" algn="tl">
                      <a:srgbClr val="000000">
                        <a:alpha val="43137"/>
                      </a:srgbClr>
                    </a:outerShdw>
                  </a:effectLst>
                </a:rPr>
                <a:t>▼</a:t>
              </a:r>
              <a:r>
                <a:rPr lang="en-US" altLang="ja-JP" sz="600" dirty="0">
                  <a:effectLst>
                    <a:outerShdw blurRad="38100" dist="38100" dir="2700000" algn="tl">
                      <a:srgbClr val="000000">
                        <a:alpha val="43137"/>
                      </a:srgbClr>
                    </a:outerShdw>
                  </a:effectLst>
                </a:rPr>
                <a:t>OP</a:t>
              </a:r>
              <a:r>
                <a:rPr lang="ja-JP" altLang="en-US" sz="600" dirty="0">
                  <a:effectLst>
                    <a:outerShdw blurRad="38100" dist="38100" dir="2700000" algn="tl">
                      <a:srgbClr val="000000">
                        <a:alpha val="43137"/>
                      </a:srgbClr>
                    </a:outerShdw>
                  </a:effectLst>
                </a:rPr>
                <a:t>＋</a:t>
              </a:r>
              <a:r>
                <a:rPr lang="en-US" altLang="ja-JP" sz="600" dirty="0">
                  <a:effectLst>
                    <a:outerShdw blurRad="38100" dist="38100" dir="2700000" algn="tl">
                      <a:srgbClr val="000000">
                        <a:alpha val="43137"/>
                      </a:srgbClr>
                    </a:outerShdw>
                  </a:effectLst>
                </a:rPr>
                <a:t>4.30m</a:t>
              </a:r>
              <a:endParaRPr kumimoji="1" lang="ja-JP" altLang="en-US" sz="600" dirty="0">
                <a:effectLst>
                  <a:outerShdw blurRad="38100" dist="38100" dir="2700000" algn="tl">
                    <a:srgbClr val="000000">
                      <a:alpha val="43137"/>
                    </a:srgbClr>
                  </a:outerShdw>
                </a:effectLst>
              </a:endParaRPr>
            </a:p>
          </p:txBody>
        </p:sp>
        <p:sp>
          <p:nvSpPr>
            <p:cNvPr id="87" name="テキスト ボックス 86"/>
            <p:cNvSpPr txBox="1"/>
            <p:nvPr/>
          </p:nvSpPr>
          <p:spPr>
            <a:xfrm>
              <a:off x="1090650" y="6163009"/>
              <a:ext cx="646331" cy="276999"/>
            </a:xfrm>
            <a:prstGeom prst="rect">
              <a:avLst/>
            </a:prstGeom>
            <a:solidFill>
              <a:schemeClr val="bg1">
                <a:alpha val="35000"/>
              </a:schemeClr>
            </a:solidFill>
          </p:spPr>
          <p:txBody>
            <a:bodyPr wrap="none" rtlCol="0">
              <a:spAutoFit/>
            </a:bodyPr>
            <a:lstStyle/>
            <a:p>
              <a:r>
                <a:rPr kumimoji="1" lang="ja-JP" altLang="en-US" sz="600" dirty="0">
                  <a:effectLst>
                    <a:outerShdw blurRad="38100" dist="38100" dir="2700000" algn="tl">
                      <a:srgbClr val="000000">
                        <a:alpha val="43137"/>
                      </a:srgbClr>
                    </a:outerShdw>
                  </a:effectLst>
                </a:rPr>
                <a:t>水門外水位</a:t>
              </a:r>
              <a:r>
                <a:rPr kumimoji="1" lang="en-US" altLang="ja-JP" sz="400" dirty="0">
                  <a:effectLst>
                    <a:outerShdw blurRad="38100" dist="38100" dir="2700000" algn="tl">
                      <a:srgbClr val="000000">
                        <a:alpha val="43137"/>
                      </a:srgbClr>
                    </a:outerShdw>
                  </a:effectLst>
                </a:rPr>
                <a:t>※1</a:t>
              </a:r>
            </a:p>
            <a:p>
              <a:r>
                <a:rPr lang="ja-JP" altLang="en-US" sz="600" dirty="0">
                  <a:effectLst>
                    <a:outerShdw blurRad="38100" dist="38100" dir="2700000" algn="tl">
                      <a:srgbClr val="000000">
                        <a:alpha val="43137"/>
                      </a:srgbClr>
                    </a:outerShdw>
                  </a:effectLst>
                </a:rPr>
                <a:t>▼</a:t>
              </a:r>
              <a:r>
                <a:rPr lang="en-US" altLang="ja-JP" sz="600" dirty="0">
                  <a:effectLst>
                    <a:outerShdw blurRad="38100" dist="38100" dir="2700000" algn="tl">
                      <a:srgbClr val="000000">
                        <a:alpha val="43137"/>
                      </a:srgbClr>
                    </a:outerShdw>
                  </a:effectLst>
                </a:rPr>
                <a:t>OP</a:t>
              </a:r>
              <a:r>
                <a:rPr lang="ja-JP" altLang="en-US" sz="600" dirty="0">
                  <a:effectLst>
                    <a:outerShdw blurRad="38100" dist="38100" dir="2700000" algn="tl">
                      <a:srgbClr val="000000">
                        <a:alpha val="43137"/>
                      </a:srgbClr>
                    </a:outerShdw>
                  </a:effectLst>
                </a:rPr>
                <a:t>＋</a:t>
              </a:r>
              <a:r>
                <a:rPr lang="en-US" altLang="ja-JP" sz="600" dirty="0">
                  <a:effectLst>
                    <a:outerShdw blurRad="38100" dist="38100" dir="2700000" algn="tl">
                      <a:srgbClr val="000000">
                        <a:alpha val="43137"/>
                      </a:srgbClr>
                    </a:outerShdw>
                  </a:effectLst>
                </a:rPr>
                <a:t>5.13m</a:t>
              </a:r>
              <a:endParaRPr kumimoji="1" lang="ja-JP" altLang="en-US" sz="600" dirty="0">
                <a:effectLst>
                  <a:outerShdw blurRad="38100" dist="38100" dir="2700000" algn="tl">
                    <a:srgbClr val="000000">
                      <a:alpha val="43137"/>
                    </a:srgbClr>
                  </a:outerShdw>
                </a:effectLst>
              </a:endParaRPr>
            </a:p>
          </p:txBody>
        </p:sp>
        <p:sp>
          <p:nvSpPr>
            <p:cNvPr id="100" name="テキスト ボックス 99"/>
            <p:cNvSpPr txBox="1"/>
            <p:nvPr/>
          </p:nvSpPr>
          <p:spPr>
            <a:xfrm>
              <a:off x="207138" y="6532615"/>
              <a:ext cx="663964" cy="276999"/>
            </a:xfrm>
            <a:prstGeom prst="rect">
              <a:avLst/>
            </a:prstGeom>
            <a:noFill/>
          </p:spPr>
          <p:txBody>
            <a:bodyPr wrap="none" rtlCol="0">
              <a:spAutoFit/>
            </a:bodyPr>
            <a:lstStyle/>
            <a:p>
              <a:r>
                <a:rPr kumimoji="1" lang="ja-JP" altLang="en-US" sz="600" dirty="0">
                  <a:effectLst>
                    <a:outerShdw blurRad="38100" dist="38100" dir="2700000" algn="tl">
                      <a:srgbClr val="000000">
                        <a:alpha val="43137"/>
                      </a:srgbClr>
                    </a:outerShdw>
                  </a:effectLst>
                </a:rPr>
                <a:t>水門内水位</a:t>
              </a:r>
              <a:r>
                <a:rPr kumimoji="1" lang="en-US" altLang="ja-JP" sz="400" dirty="0">
                  <a:effectLst>
                    <a:outerShdw blurRad="38100" dist="38100" dir="2700000" algn="tl">
                      <a:srgbClr val="000000">
                        <a:alpha val="43137"/>
                      </a:srgbClr>
                    </a:outerShdw>
                  </a:effectLst>
                </a:rPr>
                <a:t>※1</a:t>
              </a:r>
            </a:p>
            <a:p>
              <a:r>
                <a:rPr lang="ja-JP" altLang="en-US" sz="600" dirty="0">
                  <a:effectLst>
                    <a:outerShdw blurRad="38100" dist="38100" dir="2700000" algn="tl">
                      <a:srgbClr val="000000">
                        <a:alpha val="43137"/>
                      </a:srgbClr>
                    </a:outerShdw>
                  </a:effectLst>
                </a:rPr>
                <a:t>▼</a:t>
              </a:r>
              <a:r>
                <a:rPr lang="en-US" altLang="ja-JP" sz="600" dirty="0">
                  <a:effectLst>
                    <a:outerShdw blurRad="38100" dist="38100" dir="2700000" algn="tl">
                      <a:srgbClr val="000000">
                        <a:alpha val="43137"/>
                      </a:srgbClr>
                    </a:outerShdw>
                  </a:effectLst>
                </a:rPr>
                <a:t>OP</a:t>
              </a:r>
              <a:r>
                <a:rPr lang="ja-JP" altLang="en-US" sz="600" dirty="0">
                  <a:effectLst>
                    <a:outerShdw blurRad="38100" dist="38100" dir="2700000" algn="tl">
                      <a:srgbClr val="000000">
                        <a:alpha val="43137"/>
                      </a:srgbClr>
                    </a:outerShdw>
                  </a:effectLst>
                </a:rPr>
                <a:t>＋</a:t>
              </a:r>
              <a:r>
                <a:rPr lang="en-US" altLang="ja-JP" sz="600" dirty="0">
                  <a:effectLst>
                    <a:outerShdw blurRad="38100" dist="38100" dir="2700000" algn="tl">
                      <a:srgbClr val="000000">
                        <a:alpha val="43137"/>
                      </a:srgbClr>
                    </a:outerShdw>
                  </a:effectLst>
                </a:rPr>
                <a:t>2.05m</a:t>
              </a:r>
              <a:endParaRPr kumimoji="1" lang="ja-JP" altLang="en-US" sz="600" dirty="0">
                <a:effectLst>
                  <a:outerShdw blurRad="38100" dist="38100" dir="2700000" algn="tl">
                    <a:srgbClr val="000000">
                      <a:alpha val="43137"/>
                    </a:srgbClr>
                  </a:outerShdw>
                </a:effectLst>
              </a:endParaRPr>
            </a:p>
          </p:txBody>
        </p:sp>
        <p:sp>
          <p:nvSpPr>
            <p:cNvPr id="101" name="テキスト ボックス 100"/>
            <p:cNvSpPr txBox="1"/>
            <p:nvPr/>
          </p:nvSpPr>
          <p:spPr>
            <a:xfrm>
              <a:off x="2250653" y="6298530"/>
              <a:ext cx="338554" cy="184666"/>
            </a:xfrm>
            <a:prstGeom prst="rect">
              <a:avLst/>
            </a:prstGeom>
            <a:noFill/>
          </p:spPr>
          <p:txBody>
            <a:bodyPr wrap="none" rtlCol="0">
              <a:spAutoFit/>
            </a:bodyPr>
            <a:lstStyle/>
            <a:p>
              <a:r>
                <a:rPr kumimoji="1" lang="ja-JP" altLang="en-US" sz="600" dirty="0">
                  <a:effectLst>
                    <a:outerShdw blurRad="38100" dist="38100" dir="2700000" algn="tl">
                      <a:srgbClr val="000000">
                        <a:alpha val="43137"/>
                      </a:srgbClr>
                    </a:outerShdw>
                  </a:effectLst>
                </a:rPr>
                <a:t>海側</a:t>
              </a:r>
            </a:p>
          </p:txBody>
        </p:sp>
        <p:cxnSp>
          <p:nvCxnSpPr>
            <p:cNvPr id="13" name="直線コネクタ 12"/>
            <p:cNvCxnSpPr/>
            <p:nvPr/>
          </p:nvCxnSpPr>
          <p:spPr>
            <a:xfrm>
              <a:off x="297319" y="6752257"/>
              <a:ext cx="985359" cy="133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p:cNvCxnSpPr/>
            <p:nvPr/>
          </p:nvCxnSpPr>
          <p:spPr>
            <a:xfrm>
              <a:off x="623016" y="6375412"/>
              <a:ext cx="733712" cy="15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p:nvCxnSpPr>
          <p:spPr>
            <a:xfrm flipV="1">
              <a:off x="819197" y="6375412"/>
              <a:ext cx="0" cy="350323"/>
            </a:xfrm>
            <a:prstGeom prst="line">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04" name="テキスト ボックス 103"/>
            <p:cNvSpPr txBox="1"/>
            <p:nvPr/>
          </p:nvSpPr>
          <p:spPr>
            <a:xfrm>
              <a:off x="446979" y="6453063"/>
              <a:ext cx="372218" cy="184666"/>
            </a:xfrm>
            <a:prstGeom prst="rect">
              <a:avLst/>
            </a:prstGeom>
            <a:noFill/>
          </p:spPr>
          <p:txBody>
            <a:bodyPr wrap="none" rtlCol="0">
              <a:spAutoFit/>
            </a:bodyPr>
            <a:lstStyle/>
            <a:p>
              <a:r>
                <a:rPr kumimoji="1" lang="ja-JP" altLang="en-US" sz="600" dirty="0">
                  <a:effectLst>
                    <a:outerShdw blurRad="38100" dist="38100" dir="2700000" algn="tl">
                      <a:srgbClr val="000000">
                        <a:alpha val="43137"/>
                      </a:srgbClr>
                    </a:outerShdw>
                  </a:effectLst>
                </a:rPr>
                <a:t>約</a:t>
              </a:r>
              <a:r>
                <a:rPr kumimoji="1" lang="en-US" altLang="ja-JP" sz="600" dirty="0">
                  <a:effectLst>
                    <a:outerShdw blurRad="38100" dist="38100" dir="2700000" algn="tl">
                      <a:srgbClr val="000000">
                        <a:alpha val="43137"/>
                      </a:srgbClr>
                    </a:outerShdw>
                  </a:effectLst>
                </a:rPr>
                <a:t>3</a:t>
              </a:r>
              <a:r>
                <a:rPr kumimoji="1" lang="ja-JP" altLang="en-US" sz="600" dirty="0">
                  <a:effectLst>
                    <a:outerShdw blurRad="38100" dist="38100" dir="2700000" algn="tl">
                      <a:srgbClr val="000000">
                        <a:alpha val="43137"/>
                      </a:srgbClr>
                    </a:outerShdw>
                  </a:effectLst>
                </a:rPr>
                <a:t>ｍ</a:t>
              </a:r>
            </a:p>
          </p:txBody>
        </p:sp>
        <p:sp>
          <p:nvSpPr>
            <p:cNvPr id="107" name="正方形/長方形 6"/>
            <p:cNvSpPr>
              <a:spLocks noChangeArrowheads="1"/>
            </p:cNvSpPr>
            <p:nvPr/>
          </p:nvSpPr>
          <p:spPr bwMode="auto">
            <a:xfrm>
              <a:off x="12545" y="7289261"/>
              <a:ext cx="4119355" cy="1054135"/>
            </a:xfrm>
            <a:prstGeom prst="rect">
              <a:avLst/>
            </a:prstGeom>
            <a:noFill/>
            <a:ln>
              <a:solidFill>
                <a:schemeClr val="bg1">
                  <a:alpha val="0"/>
                </a:schemeClr>
              </a:solidFill>
            </a:ln>
          </p:spPr>
          <p:txBody>
            <a:bodyPr wrap="square">
              <a:spAutoFit/>
            </a:bodyPr>
            <a:lstStyle/>
            <a:p>
              <a:pPr>
                <a:lnSpc>
                  <a:spcPts val="1500"/>
                </a:lnSpc>
                <a:defRPr/>
              </a:pPr>
              <a:r>
                <a:rPr lang="ja-JP" altLang="en-US" sz="1050" dirty="0">
                  <a:latin typeface="メイリオ" panose="020B0604030504040204" pitchFamily="50" charset="-128"/>
                  <a:ea typeface="メイリオ" panose="020B0604030504040204" pitchFamily="50" charset="-128"/>
                  <a:cs typeface="Meiryo UI" panose="020B0604030504040204" pitchFamily="50" charset="-128"/>
                </a:rPr>
                <a:t>　一方で、三大水門は、劣化による更新時期が迫っていることに加え、津波によって損傷する恐れがあります。そのため、将来の気候変動の影響や南海トラフ巨大地震による津波も考慮し、概ね</a:t>
              </a:r>
              <a:r>
                <a:rPr lang="en-US" altLang="ja-JP" sz="1050" dirty="0">
                  <a:latin typeface="メイリオ" panose="020B0604030504040204" pitchFamily="50" charset="-128"/>
                  <a:ea typeface="メイリオ" panose="020B0604030504040204" pitchFamily="50" charset="-128"/>
                  <a:cs typeface="Meiryo UI" panose="020B0604030504040204" pitchFamily="50" charset="-128"/>
                </a:rPr>
                <a:t>20</a:t>
              </a:r>
              <a:r>
                <a:rPr lang="ja-JP" altLang="en-US" sz="1050" dirty="0">
                  <a:latin typeface="メイリオ" panose="020B0604030504040204" pitchFamily="50" charset="-128"/>
                  <a:ea typeface="メイリオ" panose="020B0604030504040204" pitchFamily="50" charset="-128"/>
                  <a:cs typeface="Meiryo UI" panose="020B0604030504040204" pitchFamily="50" charset="-128"/>
                </a:rPr>
                <a:t>年をかけて順次各水門の更新を行います。</a:t>
              </a:r>
              <a:endParaRPr kumimoji="1" lang="en-US" altLang="ja-JP" sz="105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endParaRPr>
            </a:p>
            <a:p>
              <a:pPr marL="0" marR="0" lvl="0" indent="0" algn="l" defTabSz="913881" rtl="0" eaLnBrk="1" fontAlgn="auto" latinLnBrk="0" hangingPunct="1">
                <a:lnSpc>
                  <a:spcPts val="1500"/>
                </a:lnSpc>
                <a:spcBef>
                  <a:spcPts val="0"/>
                </a:spcBef>
                <a:spcAft>
                  <a:spcPts val="0"/>
                </a:spcAft>
                <a:buClrTx/>
                <a:buSzTx/>
                <a:buFontTx/>
                <a:buNone/>
                <a:tabLst/>
                <a:defRPr/>
              </a:pPr>
              <a:endParaRPr kumimoji="1" lang="en-US" altLang="ja-JP" sz="105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7" name="グループ化 16"/>
          <p:cNvGrpSpPr/>
          <p:nvPr/>
        </p:nvGrpSpPr>
        <p:grpSpPr>
          <a:xfrm>
            <a:off x="2334529" y="7142162"/>
            <a:ext cx="1451137" cy="2109647"/>
            <a:chOff x="8453934" y="1210467"/>
            <a:chExt cx="1451137" cy="2109647"/>
          </a:xfrm>
        </p:grpSpPr>
        <p:grpSp>
          <p:nvGrpSpPr>
            <p:cNvPr id="135" name="グループ化 134"/>
            <p:cNvGrpSpPr>
              <a:grpSpLocks noChangeAspect="1"/>
            </p:cNvGrpSpPr>
            <p:nvPr/>
          </p:nvGrpSpPr>
          <p:grpSpPr>
            <a:xfrm>
              <a:off x="8453934" y="1210467"/>
              <a:ext cx="1451137" cy="2109647"/>
              <a:chOff x="2417051" y="2799080"/>
              <a:chExt cx="2077649" cy="2779892"/>
            </a:xfrm>
          </p:grpSpPr>
          <p:pic>
            <p:nvPicPr>
              <p:cNvPr id="136"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gray">
              <a:xfrm>
                <a:off x="2417051" y="2799080"/>
                <a:ext cx="1977226" cy="2470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7" name="テキスト ボックス 136"/>
              <p:cNvSpPr txBox="1"/>
              <p:nvPr/>
            </p:nvSpPr>
            <p:spPr bwMode="gray">
              <a:xfrm>
                <a:off x="2479224" y="5213969"/>
                <a:ext cx="2015476" cy="365003"/>
              </a:xfrm>
              <a:prstGeom prst="rect">
                <a:avLst/>
              </a:prstGeom>
              <a:noFill/>
            </p:spPr>
            <p:txBody>
              <a:bodyPr wrap="square" rtlCol="0">
                <a:spAutoFit/>
              </a:bodyPr>
              <a:lstStyle/>
              <a:p>
                <a:pPr marL="92075" marR="0" lvl="0" indent="-92075" algn="l" defTabSz="913881"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対策後の効果については 粗い試算であり、定まったものではない</a:t>
                </a:r>
              </a:p>
            </p:txBody>
          </p:sp>
          <p:sp>
            <p:nvSpPr>
              <p:cNvPr id="138" name="フリーフォーム 137"/>
              <p:cNvSpPr/>
              <p:nvPr/>
            </p:nvSpPr>
            <p:spPr>
              <a:xfrm>
                <a:off x="3342621" y="2991644"/>
                <a:ext cx="600988" cy="1352550"/>
              </a:xfrm>
              <a:custGeom>
                <a:avLst/>
                <a:gdLst>
                  <a:gd name="connsiteX0" fmla="*/ 257889 w 600988"/>
                  <a:gd name="connsiteY0" fmla="*/ 9525 h 1352550"/>
                  <a:gd name="connsiteX1" fmla="*/ 315039 w 600988"/>
                  <a:gd name="connsiteY1" fmla="*/ 19050 h 1352550"/>
                  <a:gd name="connsiteX2" fmla="*/ 362664 w 600988"/>
                  <a:gd name="connsiteY2" fmla="*/ 9525 h 1352550"/>
                  <a:gd name="connsiteX3" fmla="*/ 419814 w 600988"/>
                  <a:gd name="connsiteY3" fmla="*/ 0 h 1352550"/>
                  <a:gd name="connsiteX4" fmla="*/ 448389 w 600988"/>
                  <a:gd name="connsiteY4" fmla="*/ 9525 h 1352550"/>
                  <a:gd name="connsiteX5" fmla="*/ 486489 w 600988"/>
                  <a:gd name="connsiteY5" fmla="*/ 66675 h 1352550"/>
                  <a:gd name="connsiteX6" fmla="*/ 476964 w 600988"/>
                  <a:gd name="connsiteY6" fmla="*/ 95250 h 1352550"/>
                  <a:gd name="connsiteX7" fmla="*/ 419814 w 600988"/>
                  <a:gd name="connsiteY7" fmla="*/ 180975 h 1352550"/>
                  <a:gd name="connsiteX8" fmla="*/ 400764 w 600988"/>
                  <a:gd name="connsiteY8" fmla="*/ 209550 h 1352550"/>
                  <a:gd name="connsiteX9" fmla="*/ 391239 w 600988"/>
                  <a:gd name="connsiteY9" fmla="*/ 238125 h 1352550"/>
                  <a:gd name="connsiteX10" fmla="*/ 400764 w 600988"/>
                  <a:gd name="connsiteY10" fmla="*/ 266700 h 1352550"/>
                  <a:gd name="connsiteX11" fmla="*/ 505539 w 600988"/>
                  <a:gd name="connsiteY11" fmla="*/ 266700 h 1352550"/>
                  <a:gd name="connsiteX12" fmla="*/ 543639 w 600988"/>
                  <a:gd name="connsiteY12" fmla="*/ 209550 h 1352550"/>
                  <a:gd name="connsiteX13" fmla="*/ 572214 w 600988"/>
                  <a:gd name="connsiteY13" fmla="*/ 219075 h 1352550"/>
                  <a:gd name="connsiteX14" fmla="*/ 581739 w 600988"/>
                  <a:gd name="connsiteY14" fmla="*/ 247650 h 1352550"/>
                  <a:gd name="connsiteX15" fmla="*/ 600789 w 600988"/>
                  <a:gd name="connsiteY15" fmla="*/ 276225 h 1352550"/>
                  <a:gd name="connsiteX16" fmla="*/ 581739 w 600988"/>
                  <a:gd name="connsiteY16" fmla="*/ 352425 h 1352550"/>
                  <a:gd name="connsiteX17" fmla="*/ 591264 w 600988"/>
                  <a:gd name="connsiteY17" fmla="*/ 476250 h 1352550"/>
                  <a:gd name="connsiteX18" fmla="*/ 562689 w 600988"/>
                  <a:gd name="connsiteY18" fmla="*/ 485775 h 1352550"/>
                  <a:gd name="connsiteX19" fmla="*/ 543639 w 600988"/>
                  <a:gd name="connsiteY19" fmla="*/ 514350 h 1352550"/>
                  <a:gd name="connsiteX20" fmla="*/ 553164 w 600988"/>
                  <a:gd name="connsiteY20" fmla="*/ 542925 h 1352550"/>
                  <a:gd name="connsiteX21" fmla="*/ 581739 w 600988"/>
                  <a:gd name="connsiteY21" fmla="*/ 561975 h 1352550"/>
                  <a:gd name="connsiteX22" fmla="*/ 543639 w 600988"/>
                  <a:gd name="connsiteY22" fmla="*/ 657225 h 1352550"/>
                  <a:gd name="connsiteX23" fmla="*/ 515064 w 600988"/>
                  <a:gd name="connsiteY23" fmla="*/ 714375 h 1352550"/>
                  <a:gd name="connsiteX24" fmla="*/ 505539 w 600988"/>
                  <a:gd name="connsiteY24" fmla="*/ 771525 h 1352550"/>
                  <a:gd name="connsiteX25" fmla="*/ 448389 w 600988"/>
                  <a:gd name="connsiteY25" fmla="*/ 800100 h 1352550"/>
                  <a:gd name="connsiteX26" fmla="*/ 391239 w 600988"/>
                  <a:gd name="connsiteY26" fmla="*/ 914400 h 1352550"/>
                  <a:gd name="connsiteX27" fmla="*/ 372189 w 600988"/>
                  <a:gd name="connsiteY27" fmla="*/ 971550 h 1352550"/>
                  <a:gd name="connsiteX28" fmla="*/ 362664 w 600988"/>
                  <a:gd name="connsiteY28" fmla="*/ 1000125 h 1352550"/>
                  <a:gd name="connsiteX29" fmla="*/ 305514 w 600988"/>
                  <a:gd name="connsiteY29" fmla="*/ 1047750 h 1352550"/>
                  <a:gd name="connsiteX30" fmla="*/ 276939 w 600988"/>
                  <a:gd name="connsiteY30" fmla="*/ 1076325 h 1352550"/>
                  <a:gd name="connsiteX31" fmla="*/ 248364 w 600988"/>
                  <a:gd name="connsiteY31" fmla="*/ 1085850 h 1352550"/>
                  <a:gd name="connsiteX32" fmla="*/ 219789 w 600988"/>
                  <a:gd name="connsiteY32" fmla="*/ 1104900 h 1352550"/>
                  <a:gd name="connsiteX33" fmla="*/ 200739 w 600988"/>
                  <a:gd name="connsiteY33" fmla="*/ 1133475 h 1352550"/>
                  <a:gd name="connsiteX34" fmla="*/ 143589 w 600988"/>
                  <a:gd name="connsiteY34" fmla="*/ 1152525 h 1352550"/>
                  <a:gd name="connsiteX35" fmla="*/ 115014 w 600988"/>
                  <a:gd name="connsiteY35" fmla="*/ 1181100 h 1352550"/>
                  <a:gd name="connsiteX36" fmla="*/ 105489 w 600988"/>
                  <a:gd name="connsiteY36" fmla="*/ 1209675 h 1352550"/>
                  <a:gd name="connsiteX37" fmla="*/ 76914 w 600988"/>
                  <a:gd name="connsiteY37" fmla="*/ 1314450 h 1352550"/>
                  <a:gd name="connsiteX38" fmla="*/ 57864 w 600988"/>
                  <a:gd name="connsiteY38" fmla="*/ 1343025 h 1352550"/>
                  <a:gd name="connsiteX39" fmla="*/ 29289 w 600988"/>
                  <a:gd name="connsiteY39" fmla="*/ 1352550 h 1352550"/>
                  <a:gd name="connsiteX40" fmla="*/ 714 w 600988"/>
                  <a:gd name="connsiteY40" fmla="*/ 1343025 h 1352550"/>
                  <a:gd name="connsiteX41" fmla="*/ 57864 w 600988"/>
                  <a:gd name="connsiteY41" fmla="*/ 1304925 h 1352550"/>
                  <a:gd name="connsiteX42" fmla="*/ 86439 w 600988"/>
                  <a:gd name="connsiteY42" fmla="*/ 1247775 h 1352550"/>
                  <a:gd name="connsiteX43" fmla="*/ 134064 w 600988"/>
                  <a:gd name="connsiteY43" fmla="*/ 1190625 h 1352550"/>
                  <a:gd name="connsiteX44" fmla="*/ 172164 w 600988"/>
                  <a:gd name="connsiteY44" fmla="*/ 1143000 h 1352550"/>
                  <a:gd name="connsiteX45" fmla="*/ 191214 w 600988"/>
                  <a:gd name="connsiteY45" fmla="*/ 1114425 h 1352550"/>
                  <a:gd name="connsiteX46" fmla="*/ 248364 w 600988"/>
                  <a:gd name="connsiteY46" fmla="*/ 1076325 h 1352550"/>
                  <a:gd name="connsiteX47" fmla="*/ 286464 w 600988"/>
                  <a:gd name="connsiteY47" fmla="*/ 1019175 h 1352550"/>
                  <a:gd name="connsiteX48" fmla="*/ 305514 w 600988"/>
                  <a:gd name="connsiteY48" fmla="*/ 990600 h 1352550"/>
                  <a:gd name="connsiteX49" fmla="*/ 334089 w 600988"/>
                  <a:gd name="connsiteY49" fmla="*/ 971550 h 1352550"/>
                  <a:gd name="connsiteX50" fmla="*/ 343614 w 600988"/>
                  <a:gd name="connsiteY50" fmla="*/ 942975 h 1352550"/>
                  <a:gd name="connsiteX51" fmla="*/ 391239 w 600988"/>
                  <a:gd name="connsiteY51" fmla="*/ 885825 h 1352550"/>
                  <a:gd name="connsiteX52" fmla="*/ 400764 w 600988"/>
                  <a:gd name="connsiteY52" fmla="*/ 857250 h 1352550"/>
                  <a:gd name="connsiteX53" fmla="*/ 438864 w 600988"/>
                  <a:gd name="connsiteY53" fmla="*/ 800100 h 1352550"/>
                  <a:gd name="connsiteX54" fmla="*/ 457914 w 600988"/>
                  <a:gd name="connsiteY54" fmla="*/ 771525 h 1352550"/>
                  <a:gd name="connsiteX55" fmla="*/ 476964 w 600988"/>
                  <a:gd name="connsiteY55" fmla="*/ 695325 h 1352550"/>
                  <a:gd name="connsiteX56" fmla="*/ 467439 w 600988"/>
                  <a:gd name="connsiteY56" fmla="*/ 495300 h 1352550"/>
                  <a:gd name="connsiteX57" fmla="*/ 457914 w 600988"/>
                  <a:gd name="connsiteY57" fmla="*/ 466725 h 1352550"/>
                  <a:gd name="connsiteX58" fmla="*/ 448389 w 600988"/>
                  <a:gd name="connsiteY58" fmla="*/ 371475 h 1352550"/>
                  <a:gd name="connsiteX59" fmla="*/ 419814 w 600988"/>
                  <a:gd name="connsiteY59" fmla="*/ 361950 h 1352550"/>
                  <a:gd name="connsiteX60" fmla="*/ 391239 w 600988"/>
                  <a:gd name="connsiteY60" fmla="*/ 342900 h 1352550"/>
                  <a:gd name="connsiteX61" fmla="*/ 372189 w 600988"/>
                  <a:gd name="connsiteY61" fmla="*/ 285750 h 1352550"/>
                  <a:gd name="connsiteX62" fmla="*/ 343614 w 600988"/>
                  <a:gd name="connsiteY62" fmla="*/ 228600 h 1352550"/>
                  <a:gd name="connsiteX63" fmla="*/ 315039 w 600988"/>
                  <a:gd name="connsiteY63" fmla="*/ 209550 h 1352550"/>
                  <a:gd name="connsiteX64" fmla="*/ 286464 w 600988"/>
                  <a:gd name="connsiteY64" fmla="*/ 152400 h 1352550"/>
                  <a:gd name="connsiteX65" fmla="*/ 257889 w 600988"/>
                  <a:gd name="connsiteY65" fmla="*/ 95250 h 1352550"/>
                  <a:gd name="connsiteX66" fmla="*/ 257889 w 600988"/>
                  <a:gd name="connsiteY66" fmla="*/ 19050 h 1352550"/>
                  <a:gd name="connsiteX67" fmla="*/ 257889 w 600988"/>
                  <a:gd name="connsiteY67" fmla="*/ 9525 h 135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00988" h="1352550">
                    <a:moveTo>
                      <a:pt x="257889" y="9525"/>
                    </a:moveTo>
                    <a:cubicBezTo>
                      <a:pt x="267414" y="9525"/>
                      <a:pt x="295726" y="19050"/>
                      <a:pt x="315039" y="19050"/>
                    </a:cubicBezTo>
                    <a:cubicBezTo>
                      <a:pt x="331228" y="19050"/>
                      <a:pt x="346736" y="12421"/>
                      <a:pt x="362664" y="9525"/>
                    </a:cubicBezTo>
                    <a:cubicBezTo>
                      <a:pt x="381665" y="6070"/>
                      <a:pt x="400764" y="3175"/>
                      <a:pt x="419814" y="0"/>
                    </a:cubicBezTo>
                    <a:cubicBezTo>
                      <a:pt x="429339" y="3175"/>
                      <a:pt x="441289" y="2425"/>
                      <a:pt x="448389" y="9525"/>
                    </a:cubicBezTo>
                    <a:cubicBezTo>
                      <a:pt x="464578" y="25714"/>
                      <a:pt x="486489" y="66675"/>
                      <a:pt x="486489" y="66675"/>
                    </a:cubicBezTo>
                    <a:cubicBezTo>
                      <a:pt x="483314" y="76200"/>
                      <a:pt x="481840" y="86473"/>
                      <a:pt x="476964" y="95250"/>
                    </a:cubicBezTo>
                    <a:lnTo>
                      <a:pt x="419814" y="180975"/>
                    </a:lnTo>
                    <a:cubicBezTo>
                      <a:pt x="413464" y="190500"/>
                      <a:pt x="404384" y="198690"/>
                      <a:pt x="400764" y="209550"/>
                    </a:cubicBezTo>
                    <a:lnTo>
                      <a:pt x="391239" y="238125"/>
                    </a:lnTo>
                    <a:cubicBezTo>
                      <a:pt x="394414" y="247650"/>
                      <a:pt x="393664" y="259600"/>
                      <a:pt x="400764" y="266700"/>
                    </a:cubicBezTo>
                    <a:cubicBezTo>
                      <a:pt x="422299" y="288235"/>
                      <a:pt x="499237" y="267488"/>
                      <a:pt x="505539" y="266700"/>
                    </a:cubicBezTo>
                    <a:cubicBezTo>
                      <a:pt x="512676" y="245289"/>
                      <a:pt x="516883" y="218469"/>
                      <a:pt x="543639" y="209550"/>
                    </a:cubicBezTo>
                    <a:lnTo>
                      <a:pt x="572214" y="219075"/>
                    </a:lnTo>
                    <a:cubicBezTo>
                      <a:pt x="575389" y="228600"/>
                      <a:pt x="577249" y="238670"/>
                      <a:pt x="581739" y="247650"/>
                    </a:cubicBezTo>
                    <a:cubicBezTo>
                      <a:pt x="586859" y="257889"/>
                      <a:pt x="599369" y="264866"/>
                      <a:pt x="600789" y="276225"/>
                    </a:cubicBezTo>
                    <a:cubicBezTo>
                      <a:pt x="602879" y="292944"/>
                      <a:pt x="587959" y="333764"/>
                      <a:pt x="581739" y="352425"/>
                    </a:cubicBezTo>
                    <a:cubicBezTo>
                      <a:pt x="584914" y="393700"/>
                      <a:pt x="597118" y="435269"/>
                      <a:pt x="591264" y="476250"/>
                    </a:cubicBezTo>
                    <a:cubicBezTo>
                      <a:pt x="589844" y="486189"/>
                      <a:pt x="570529" y="479503"/>
                      <a:pt x="562689" y="485775"/>
                    </a:cubicBezTo>
                    <a:cubicBezTo>
                      <a:pt x="553750" y="492926"/>
                      <a:pt x="549989" y="504825"/>
                      <a:pt x="543639" y="514350"/>
                    </a:cubicBezTo>
                    <a:cubicBezTo>
                      <a:pt x="546814" y="523875"/>
                      <a:pt x="546892" y="535085"/>
                      <a:pt x="553164" y="542925"/>
                    </a:cubicBezTo>
                    <a:cubicBezTo>
                      <a:pt x="560315" y="551864"/>
                      <a:pt x="579691" y="550712"/>
                      <a:pt x="581739" y="561975"/>
                    </a:cubicBezTo>
                    <a:cubicBezTo>
                      <a:pt x="597538" y="648868"/>
                      <a:pt x="590259" y="641685"/>
                      <a:pt x="543639" y="657225"/>
                    </a:cubicBezTo>
                    <a:cubicBezTo>
                      <a:pt x="526514" y="682913"/>
                      <a:pt x="521637" y="684799"/>
                      <a:pt x="515064" y="714375"/>
                    </a:cubicBezTo>
                    <a:cubicBezTo>
                      <a:pt x="510874" y="733228"/>
                      <a:pt x="514176" y="754251"/>
                      <a:pt x="505539" y="771525"/>
                    </a:cubicBezTo>
                    <a:cubicBezTo>
                      <a:pt x="498153" y="786297"/>
                      <a:pt x="461913" y="795592"/>
                      <a:pt x="448389" y="800100"/>
                    </a:cubicBezTo>
                    <a:cubicBezTo>
                      <a:pt x="399150" y="873958"/>
                      <a:pt x="417529" y="835530"/>
                      <a:pt x="391239" y="914400"/>
                    </a:cubicBezTo>
                    <a:lnTo>
                      <a:pt x="372189" y="971550"/>
                    </a:lnTo>
                    <a:cubicBezTo>
                      <a:pt x="369014" y="981075"/>
                      <a:pt x="369764" y="993025"/>
                      <a:pt x="362664" y="1000125"/>
                    </a:cubicBezTo>
                    <a:cubicBezTo>
                      <a:pt x="279182" y="1083607"/>
                      <a:pt x="385080" y="981445"/>
                      <a:pt x="305514" y="1047750"/>
                    </a:cubicBezTo>
                    <a:cubicBezTo>
                      <a:pt x="295166" y="1056374"/>
                      <a:pt x="288147" y="1068853"/>
                      <a:pt x="276939" y="1076325"/>
                    </a:cubicBezTo>
                    <a:cubicBezTo>
                      <a:pt x="268585" y="1081894"/>
                      <a:pt x="257344" y="1081360"/>
                      <a:pt x="248364" y="1085850"/>
                    </a:cubicBezTo>
                    <a:cubicBezTo>
                      <a:pt x="238125" y="1090970"/>
                      <a:pt x="229314" y="1098550"/>
                      <a:pt x="219789" y="1104900"/>
                    </a:cubicBezTo>
                    <a:cubicBezTo>
                      <a:pt x="213439" y="1114425"/>
                      <a:pt x="210447" y="1127408"/>
                      <a:pt x="200739" y="1133475"/>
                    </a:cubicBezTo>
                    <a:cubicBezTo>
                      <a:pt x="183711" y="1144118"/>
                      <a:pt x="143589" y="1152525"/>
                      <a:pt x="143589" y="1152525"/>
                    </a:cubicBezTo>
                    <a:cubicBezTo>
                      <a:pt x="134064" y="1162050"/>
                      <a:pt x="122486" y="1169892"/>
                      <a:pt x="115014" y="1181100"/>
                    </a:cubicBezTo>
                    <a:cubicBezTo>
                      <a:pt x="109445" y="1189454"/>
                      <a:pt x="107924" y="1199935"/>
                      <a:pt x="105489" y="1209675"/>
                    </a:cubicBezTo>
                    <a:cubicBezTo>
                      <a:pt x="98332" y="1238302"/>
                      <a:pt x="93261" y="1289929"/>
                      <a:pt x="76914" y="1314450"/>
                    </a:cubicBezTo>
                    <a:cubicBezTo>
                      <a:pt x="70564" y="1323975"/>
                      <a:pt x="66803" y="1335874"/>
                      <a:pt x="57864" y="1343025"/>
                    </a:cubicBezTo>
                    <a:cubicBezTo>
                      <a:pt x="50024" y="1349297"/>
                      <a:pt x="38814" y="1349375"/>
                      <a:pt x="29289" y="1352550"/>
                    </a:cubicBezTo>
                    <a:cubicBezTo>
                      <a:pt x="19764" y="1349375"/>
                      <a:pt x="-4452" y="1351634"/>
                      <a:pt x="714" y="1343025"/>
                    </a:cubicBezTo>
                    <a:cubicBezTo>
                      <a:pt x="12494" y="1323392"/>
                      <a:pt x="57864" y="1304925"/>
                      <a:pt x="57864" y="1304925"/>
                    </a:cubicBezTo>
                    <a:cubicBezTo>
                      <a:pt x="112459" y="1223033"/>
                      <a:pt x="47004" y="1326645"/>
                      <a:pt x="86439" y="1247775"/>
                    </a:cubicBezTo>
                    <a:cubicBezTo>
                      <a:pt x="99700" y="1221253"/>
                      <a:pt x="112998" y="1211691"/>
                      <a:pt x="134064" y="1190625"/>
                    </a:cubicBezTo>
                    <a:cubicBezTo>
                      <a:pt x="152607" y="1134995"/>
                      <a:pt x="129080" y="1186084"/>
                      <a:pt x="172164" y="1143000"/>
                    </a:cubicBezTo>
                    <a:cubicBezTo>
                      <a:pt x="180259" y="1134905"/>
                      <a:pt x="182599" y="1121963"/>
                      <a:pt x="191214" y="1114425"/>
                    </a:cubicBezTo>
                    <a:cubicBezTo>
                      <a:pt x="208444" y="1099348"/>
                      <a:pt x="248364" y="1076325"/>
                      <a:pt x="248364" y="1076325"/>
                    </a:cubicBezTo>
                    <a:lnTo>
                      <a:pt x="286464" y="1019175"/>
                    </a:lnTo>
                    <a:cubicBezTo>
                      <a:pt x="292814" y="1009650"/>
                      <a:pt x="295989" y="996950"/>
                      <a:pt x="305514" y="990600"/>
                    </a:cubicBezTo>
                    <a:lnTo>
                      <a:pt x="334089" y="971550"/>
                    </a:lnTo>
                    <a:cubicBezTo>
                      <a:pt x="337264" y="962025"/>
                      <a:pt x="338045" y="951329"/>
                      <a:pt x="343614" y="942975"/>
                    </a:cubicBezTo>
                    <a:cubicBezTo>
                      <a:pt x="385745" y="879778"/>
                      <a:pt x="360076" y="948151"/>
                      <a:pt x="391239" y="885825"/>
                    </a:cubicBezTo>
                    <a:cubicBezTo>
                      <a:pt x="395729" y="876845"/>
                      <a:pt x="395888" y="866027"/>
                      <a:pt x="400764" y="857250"/>
                    </a:cubicBezTo>
                    <a:cubicBezTo>
                      <a:pt x="411883" y="837236"/>
                      <a:pt x="426164" y="819150"/>
                      <a:pt x="438864" y="800100"/>
                    </a:cubicBezTo>
                    <a:cubicBezTo>
                      <a:pt x="445214" y="790575"/>
                      <a:pt x="454294" y="782385"/>
                      <a:pt x="457914" y="771525"/>
                    </a:cubicBezTo>
                    <a:cubicBezTo>
                      <a:pt x="472559" y="727591"/>
                      <a:pt x="465470" y="752795"/>
                      <a:pt x="476964" y="695325"/>
                    </a:cubicBezTo>
                    <a:cubicBezTo>
                      <a:pt x="473789" y="628650"/>
                      <a:pt x="472982" y="561820"/>
                      <a:pt x="467439" y="495300"/>
                    </a:cubicBezTo>
                    <a:cubicBezTo>
                      <a:pt x="466605" y="485294"/>
                      <a:pt x="459441" y="476648"/>
                      <a:pt x="457914" y="466725"/>
                    </a:cubicBezTo>
                    <a:cubicBezTo>
                      <a:pt x="453062" y="435188"/>
                      <a:pt x="459293" y="401462"/>
                      <a:pt x="448389" y="371475"/>
                    </a:cubicBezTo>
                    <a:cubicBezTo>
                      <a:pt x="444958" y="362039"/>
                      <a:pt x="428794" y="366440"/>
                      <a:pt x="419814" y="361950"/>
                    </a:cubicBezTo>
                    <a:cubicBezTo>
                      <a:pt x="409575" y="356830"/>
                      <a:pt x="400764" y="349250"/>
                      <a:pt x="391239" y="342900"/>
                    </a:cubicBezTo>
                    <a:lnTo>
                      <a:pt x="372189" y="285750"/>
                    </a:lnTo>
                    <a:cubicBezTo>
                      <a:pt x="364442" y="262509"/>
                      <a:pt x="362078" y="247064"/>
                      <a:pt x="343614" y="228600"/>
                    </a:cubicBezTo>
                    <a:cubicBezTo>
                      <a:pt x="335519" y="220505"/>
                      <a:pt x="324564" y="215900"/>
                      <a:pt x="315039" y="209550"/>
                    </a:cubicBezTo>
                    <a:cubicBezTo>
                      <a:pt x="291098" y="137726"/>
                      <a:pt x="323393" y="226258"/>
                      <a:pt x="286464" y="152400"/>
                    </a:cubicBezTo>
                    <a:cubicBezTo>
                      <a:pt x="247029" y="73530"/>
                      <a:pt x="312484" y="177142"/>
                      <a:pt x="257889" y="95250"/>
                    </a:cubicBezTo>
                    <a:cubicBezTo>
                      <a:pt x="251844" y="65026"/>
                      <a:pt x="239865" y="46086"/>
                      <a:pt x="257889" y="19050"/>
                    </a:cubicBezTo>
                    <a:cubicBezTo>
                      <a:pt x="259650" y="16408"/>
                      <a:pt x="248364" y="9525"/>
                      <a:pt x="257889" y="9525"/>
                    </a:cubicBezTo>
                    <a:close/>
                  </a:path>
                </a:pathLst>
              </a:cu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81"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pic>
          <p:nvPicPr>
            <p:cNvPr id="16" name="図 15"/>
            <p:cNvPicPr>
              <a:picLocks noChangeAspect="1"/>
            </p:cNvPicPr>
            <p:nvPr/>
          </p:nvPicPr>
          <p:blipFill>
            <a:blip r:embed="rId10"/>
            <a:stretch>
              <a:fillRect/>
            </a:stretch>
          </p:blipFill>
          <p:spPr>
            <a:xfrm>
              <a:off x="8453934" y="1422642"/>
              <a:ext cx="432854" cy="469433"/>
            </a:xfrm>
            <a:prstGeom prst="rect">
              <a:avLst/>
            </a:prstGeom>
          </p:spPr>
        </p:pic>
      </p:grpSp>
      <p:grpSp>
        <p:nvGrpSpPr>
          <p:cNvPr id="108" name="グループ化 107"/>
          <p:cNvGrpSpPr/>
          <p:nvPr/>
        </p:nvGrpSpPr>
        <p:grpSpPr>
          <a:xfrm>
            <a:off x="26222" y="61953"/>
            <a:ext cx="6929425" cy="568188"/>
            <a:chOff x="36478" y="0"/>
            <a:chExt cx="6929425" cy="568188"/>
          </a:xfrm>
        </p:grpSpPr>
        <p:sp>
          <p:nvSpPr>
            <p:cNvPr id="109" name="タイトル 1"/>
            <p:cNvSpPr txBox="1">
              <a:spLocks/>
            </p:cNvSpPr>
            <p:nvPr/>
          </p:nvSpPr>
          <p:spPr>
            <a:xfrm>
              <a:off x="36478" y="0"/>
              <a:ext cx="6929425" cy="568188"/>
            </a:xfrm>
            <a:prstGeom prst="rect">
              <a:avLst/>
            </a:prstGeom>
          </p:spPr>
          <p:txBody>
            <a:bodyPr vert="horz" lIns="92994" tIns="46497" rIns="92994" bIns="46497"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ポイント</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１：南海トラフ巨大地震・津波対策</a:t>
              </a:r>
            </a:p>
          </p:txBody>
        </p:sp>
        <p:sp>
          <p:nvSpPr>
            <p:cNvPr id="110" name="角丸四角形 109"/>
            <p:cNvSpPr/>
            <p:nvPr/>
          </p:nvSpPr>
          <p:spPr>
            <a:xfrm>
              <a:off x="44624" y="47686"/>
              <a:ext cx="6746026" cy="396000"/>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solidFill>
                  <a:srgbClr val="FF0000"/>
                </a:solidFill>
                <a:latin typeface="HG丸ｺﾞｼｯｸM-PRO" panose="020F0600000000000000" pitchFamily="50" charset="-128"/>
                <a:ea typeface="HG丸ｺﾞｼｯｸM-PRO" panose="020F0600000000000000" pitchFamily="50" charset="-128"/>
              </a:endParaRPr>
            </a:p>
          </p:txBody>
        </p:sp>
      </p:grpSp>
      <p:sp>
        <p:nvSpPr>
          <p:cNvPr id="111" name="テキスト ボックス 110"/>
          <p:cNvSpPr txBox="1"/>
          <p:nvPr/>
        </p:nvSpPr>
        <p:spPr>
          <a:xfrm>
            <a:off x="145027" y="1312519"/>
            <a:ext cx="1755281" cy="307777"/>
          </a:xfrm>
          <a:prstGeom prst="rect">
            <a:avLst/>
          </a:prstGeom>
          <a:solidFill>
            <a:schemeClr val="accent1">
              <a:lumMod val="20000"/>
              <a:lumOff val="80000"/>
            </a:schemeClr>
          </a:solidFill>
          <a:ln w="38100" cmpd="dbl">
            <a:solidFill>
              <a:srgbClr val="0000FF"/>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◆三大水門の更新</a:t>
            </a:r>
            <a:endParaRPr kumimoji="1" lang="en-US" altLang="ja-JP"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3" name="テキスト ボックス 112"/>
          <p:cNvSpPr txBox="1"/>
          <p:nvPr/>
        </p:nvSpPr>
        <p:spPr>
          <a:xfrm>
            <a:off x="145027" y="5538100"/>
            <a:ext cx="2108180" cy="307777"/>
          </a:xfrm>
          <a:prstGeom prst="rect">
            <a:avLst/>
          </a:prstGeom>
          <a:solidFill>
            <a:schemeClr val="accent1">
              <a:lumMod val="20000"/>
              <a:lumOff val="80000"/>
            </a:schemeClr>
          </a:solidFill>
          <a:ln w="38100" cmpd="dbl">
            <a:solidFill>
              <a:srgbClr val="0000FF"/>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◆防潮堤の液状化対策</a:t>
            </a:r>
            <a:endParaRPr kumimoji="1" lang="en-US" altLang="ja-JP"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4" name="テキスト ボックス 113"/>
          <p:cNvSpPr txBox="1"/>
          <p:nvPr/>
        </p:nvSpPr>
        <p:spPr>
          <a:xfrm>
            <a:off x="165198" y="9543439"/>
            <a:ext cx="6647725" cy="261610"/>
          </a:xfrm>
          <a:prstGeom prst="rect">
            <a:avLst/>
          </a:prstGeom>
          <a:noFill/>
        </p:spPr>
        <p:txBody>
          <a:bodyPr wrap="square" rtlCol="0">
            <a:spAutoFit/>
          </a:bodyPr>
          <a:lstStyle/>
          <a:p>
            <a:pPr marL="63450"/>
            <a:r>
              <a:rPr lang="ja-JP" altLang="en-US" sz="1100" dirty="0">
                <a:latin typeface="メイリオ" panose="020B0604030504040204" pitchFamily="50" charset="-128"/>
                <a:ea typeface="メイリオ" panose="020B0604030504040204" pitchFamily="50" charset="-128"/>
                <a:cs typeface="Meiryo UI" panose="020B0604030504040204" pitchFamily="50" charset="-128"/>
              </a:rPr>
              <a:t>令和５年度の対策完了に向け、残る六軒家川の液状化対策を進めます。</a:t>
            </a:r>
            <a:endParaRPr lang="en-US" altLang="ja-JP" sz="11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115" name="テキスト ボックス 114"/>
          <p:cNvSpPr txBox="1"/>
          <p:nvPr/>
        </p:nvSpPr>
        <p:spPr>
          <a:xfrm>
            <a:off x="-14881" y="9362485"/>
            <a:ext cx="1783357" cy="261610"/>
          </a:xfrm>
          <a:prstGeom prst="rect">
            <a:avLst/>
          </a:prstGeom>
          <a:noFill/>
        </p:spPr>
        <p:txBody>
          <a:bodyPr wrap="square" rtlCol="0">
            <a:spAutoFit/>
          </a:bodyPr>
          <a:lstStyle/>
          <a:p>
            <a:pPr lvl="0" indent="108000"/>
            <a:r>
              <a:rPr lang="ja-JP" altLang="en-US" sz="1100" dirty="0">
                <a:latin typeface="メイリオ" panose="020B0604030504040204" pitchFamily="50" charset="-128"/>
                <a:ea typeface="メイリオ" panose="020B0604030504040204" pitchFamily="50" charset="-128"/>
                <a:cs typeface="Meiryo UI" panose="020B0604030504040204" pitchFamily="50" charset="-128"/>
              </a:rPr>
              <a:t>＜令和５年度の事業＞</a:t>
            </a:r>
            <a:endParaRPr lang="ja-JP" altLang="ja-JP" sz="11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116" name="正方形/長方形 115"/>
          <p:cNvSpPr/>
          <p:nvPr/>
        </p:nvSpPr>
        <p:spPr>
          <a:xfrm>
            <a:off x="144295" y="9323455"/>
            <a:ext cx="4808294" cy="502439"/>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7" name="グループ化 116"/>
          <p:cNvGrpSpPr/>
          <p:nvPr/>
        </p:nvGrpSpPr>
        <p:grpSpPr>
          <a:xfrm>
            <a:off x="2377954" y="5492349"/>
            <a:ext cx="1105118" cy="371802"/>
            <a:chOff x="2406921" y="3130128"/>
            <a:chExt cx="1138037" cy="371802"/>
          </a:xfrm>
        </p:grpSpPr>
        <p:sp>
          <p:nvSpPr>
            <p:cNvPr id="118" name="AutoShape 33"/>
            <p:cNvSpPr>
              <a:spLocks noChangeArrowheads="1"/>
            </p:cNvSpPr>
            <p:nvPr/>
          </p:nvSpPr>
          <p:spPr bwMode="auto">
            <a:xfrm>
              <a:off x="2406921" y="3155681"/>
              <a:ext cx="1138037" cy="320675"/>
            </a:xfrm>
            <a:prstGeom prst="flowChartAlternateProcess">
              <a:avLst/>
            </a:prstGeom>
            <a:solidFill>
              <a:srgbClr val="548DD4"/>
            </a:solidFill>
            <a:ln w="38100">
              <a:solidFill>
                <a:srgbClr val="95B3D7"/>
              </a:solidFill>
              <a:miter lim="800000"/>
              <a:headEnd/>
              <a:tailEnd/>
            </a:ln>
            <a:effectLst>
              <a:outerShdw dist="28398" dir="3806097" algn="ctr" rotWithShape="0">
                <a:srgbClr val="243F60">
                  <a:alpha val="50000"/>
                </a:srgbClr>
              </a:outerShdw>
            </a:effectLst>
          </p:spPr>
          <p:txBody>
            <a:bodyPr vert="horz" wrap="square" lIns="74295" tIns="8890" rIns="74295" bIns="8890" numCol="1" anchor="t" anchorCtr="0" compatLnSpc="1">
              <a:prstTxWarp prst="textNoShape">
                <a:avLst/>
              </a:prstTxWarp>
            </a:bodyPr>
            <a:lstStyle/>
            <a:p>
              <a:endParaRPr lang="ja-JP" altLang="en-US"/>
            </a:p>
          </p:txBody>
        </p:sp>
        <p:sp>
          <p:nvSpPr>
            <p:cNvPr id="119" name="正方形/長方形 118"/>
            <p:cNvSpPr/>
            <p:nvPr/>
          </p:nvSpPr>
          <p:spPr>
            <a:xfrm>
              <a:off x="2534445" y="3271098"/>
              <a:ext cx="877163" cy="230832"/>
            </a:xfrm>
            <a:prstGeom prst="rect">
              <a:avLst/>
            </a:prstGeom>
          </p:spPr>
          <p:txBody>
            <a:bodyPr wrap="none">
              <a:spAutoFit/>
            </a:bodyPr>
            <a:lstStyle/>
            <a:p>
              <a:r>
                <a:rPr lang="ja-JP" altLang="ja-JP" sz="900" b="1" dirty="0">
                  <a:solidFill>
                    <a:schemeClr val="bg1"/>
                  </a:solidFill>
                </a:rPr>
                <a:t>知事重点事業</a:t>
              </a:r>
              <a:endParaRPr lang="ja-JP" altLang="ja-JP" sz="900" dirty="0">
                <a:solidFill>
                  <a:schemeClr val="bg1"/>
                </a:solidFill>
              </a:endParaRPr>
            </a:p>
          </p:txBody>
        </p:sp>
        <p:sp>
          <p:nvSpPr>
            <p:cNvPr id="120" name="正方形/長方形 119"/>
            <p:cNvSpPr/>
            <p:nvPr/>
          </p:nvSpPr>
          <p:spPr>
            <a:xfrm>
              <a:off x="2594616" y="3130128"/>
              <a:ext cx="748121" cy="230832"/>
            </a:xfrm>
            <a:prstGeom prst="rect">
              <a:avLst/>
            </a:prstGeom>
          </p:spPr>
          <p:txBody>
            <a:bodyPr wrap="none">
              <a:spAutoFit/>
            </a:bodyPr>
            <a:lstStyle/>
            <a:p>
              <a:r>
                <a:rPr lang="ja-JP" altLang="en-US" sz="900" b="1" dirty="0">
                  <a:solidFill>
                    <a:schemeClr val="bg1"/>
                  </a:solidFill>
                  <a:latin typeface="+mj-ea"/>
                  <a:ea typeface="+mj-ea"/>
                </a:rPr>
                <a:t>令和５</a:t>
              </a:r>
              <a:r>
                <a:rPr lang="ja-JP" altLang="ja-JP" sz="900" b="1" dirty="0">
                  <a:solidFill>
                    <a:schemeClr val="bg1"/>
                  </a:solidFill>
                  <a:latin typeface="+mj-ea"/>
                  <a:ea typeface="+mj-ea"/>
                </a:rPr>
                <a:t>年度</a:t>
              </a:r>
              <a:endParaRPr lang="ja-JP" altLang="ja-JP" sz="900" dirty="0">
                <a:solidFill>
                  <a:schemeClr val="bg1"/>
                </a:solidFill>
                <a:latin typeface="+mj-ea"/>
                <a:ea typeface="+mj-ea"/>
              </a:endParaRPr>
            </a:p>
          </p:txBody>
        </p:sp>
      </p:grpSp>
      <p:sp>
        <p:nvSpPr>
          <p:cNvPr id="121" name="テキスト ボックス 120"/>
          <p:cNvSpPr txBox="1"/>
          <p:nvPr/>
        </p:nvSpPr>
        <p:spPr>
          <a:xfrm>
            <a:off x="149306" y="4951952"/>
            <a:ext cx="4637322" cy="430887"/>
          </a:xfrm>
          <a:prstGeom prst="rect">
            <a:avLst/>
          </a:prstGeom>
          <a:noFill/>
        </p:spPr>
        <p:txBody>
          <a:bodyPr wrap="square" rtlCol="0">
            <a:spAutoFit/>
          </a:bodyPr>
          <a:lstStyle/>
          <a:p>
            <a:pPr marL="63450"/>
            <a:r>
              <a:rPr lang="ja-JP" altLang="en-US" sz="1100" dirty="0">
                <a:latin typeface="メイリオ" panose="020B0604030504040204" pitchFamily="50" charset="-128"/>
                <a:ea typeface="メイリオ" panose="020B0604030504040204" pitchFamily="50" charset="-128"/>
                <a:cs typeface="Meiryo UI" panose="020B0604030504040204" pitchFamily="50" charset="-128"/>
              </a:rPr>
              <a:t>最も劣化が進む木津川水門の更新工事を進めるとともに、安治川水門では、新水門建設のための用地買収に向けた関係者協議を進めます。</a:t>
            </a:r>
          </a:p>
        </p:txBody>
      </p:sp>
      <p:sp>
        <p:nvSpPr>
          <p:cNvPr id="122" name="テキスト ボックス 121"/>
          <p:cNvSpPr txBox="1"/>
          <p:nvPr/>
        </p:nvSpPr>
        <p:spPr>
          <a:xfrm>
            <a:off x="-55009" y="4791804"/>
            <a:ext cx="1783357" cy="261610"/>
          </a:xfrm>
          <a:prstGeom prst="rect">
            <a:avLst/>
          </a:prstGeom>
          <a:noFill/>
        </p:spPr>
        <p:txBody>
          <a:bodyPr wrap="square" rtlCol="0">
            <a:spAutoFit/>
          </a:bodyPr>
          <a:lstStyle/>
          <a:p>
            <a:pPr lvl="0" indent="108000"/>
            <a:r>
              <a:rPr lang="ja-JP" altLang="en-US" sz="1100" dirty="0">
                <a:latin typeface="メイリオ" panose="020B0604030504040204" pitchFamily="50" charset="-128"/>
                <a:ea typeface="メイリオ" panose="020B0604030504040204" pitchFamily="50" charset="-128"/>
                <a:cs typeface="Meiryo UI" panose="020B0604030504040204" pitchFamily="50" charset="-128"/>
              </a:rPr>
              <a:t>＜令和５年度の事業＞</a:t>
            </a:r>
            <a:endParaRPr lang="ja-JP" altLang="ja-JP" sz="11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125" name="正方形/長方形 124"/>
          <p:cNvSpPr/>
          <p:nvPr/>
        </p:nvSpPr>
        <p:spPr>
          <a:xfrm>
            <a:off x="129867" y="4763084"/>
            <a:ext cx="4594223" cy="66406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6" name="グループ化 125"/>
          <p:cNvGrpSpPr/>
          <p:nvPr/>
        </p:nvGrpSpPr>
        <p:grpSpPr>
          <a:xfrm>
            <a:off x="1992412" y="1255068"/>
            <a:ext cx="1105118" cy="371802"/>
            <a:chOff x="2406921" y="3130128"/>
            <a:chExt cx="1138037" cy="371802"/>
          </a:xfrm>
        </p:grpSpPr>
        <p:sp>
          <p:nvSpPr>
            <p:cNvPr id="127" name="AutoShape 33"/>
            <p:cNvSpPr>
              <a:spLocks noChangeArrowheads="1"/>
            </p:cNvSpPr>
            <p:nvPr/>
          </p:nvSpPr>
          <p:spPr bwMode="auto">
            <a:xfrm>
              <a:off x="2406921" y="3155681"/>
              <a:ext cx="1138037" cy="320675"/>
            </a:xfrm>
            <a:prstGeom prst="flowChartAlternateProcess">
              <a:avLst/>
            </a:prstGeom>
            <a:solidFill>
              <a:srgbClr val="548DD4"/>
            </a:solidFill>
            <a:ln w="38100">
              <a:solidFill>
                <a:srgbClr val="95B3D7"/>
              </a:solidFill>
              <a:miter lim="800000"/>
              <a:headEnd/>
              <a:tailEnd/>
            </a:ln>
            <a:effectLst>
              <a:outerShdw dist="28398" dir="3806097" algn="ctr" rotWithShape="0">
                <a:srgbClr val="243F60">
                  <a:alpha val="50000"/>
                </a:srgbClr>
              </a:outerShdw>
            </a:effectLst>
          </p:spPr>
          <p:txBody>
            <a:bodyPr vert="horz" wrap="square" lIns="74295" tIns="8890" rIns="74295" bIns="8890" numCol="1" anchor="t" anchorCtr="0" compatLnSpc="1">
              <a:prstTxWarp prst="textNoShape">
                <a:avLst/>
              </a:prstTxWarp>
            </a:bodyPr>
            <a:lstStyle/>
            <a:p>
              <a:endParaRPr lang="ja-JP" altLang="en-US"/>
            </a:p>
          </p:txBody>
        </p:sp>
        <p:sp>
          <p:nvSpPr>
            <p:cNvPr id="128" name="正方形/長方形 127"/>
            <p:cNvSpPr/>
            <p:nvPr/>
          </p:nvSpPr>
          <p:spPr>
            <a:xfrm>
              <a:off x="2534445" y="3271098"/>
              <a:ext cx="877163" cy="230832"/>
            </a:xfrm>
            <a:prstGeom prst="rect">
              <a:avLst/>
            </a:prstGeom>
          </p:spPr>
          <p:txBody>
            <a:bodyPr wrap="none">
              <a:spAutoFit/>
            </a:bodyPr>
            <a:lstStyle/>
            <a:p>
              <a:r>
                <a:rPr lang="ja-JP" altLang="ja-JP" sz="900" b="1" dirty="0">
                  <a:solidFill>
                    <a:schemeClr val="bg1"/>
                  </a:solidFill>
                </a:rPr>
                <a:t>知事重点事業</a:t>
              </a:r>
              <a:endParaRPr lang="ja-JP" altLang="ja-JP" sz="900" dirty="0">
                <a:solidFill>
                  <a:schemeClr val="bg1"/>
                </a:solidFill>
              </a:endParaRPr>
            </a:p>
          </p:txBody>
        </p:sp>
        <p:sp>
          <p:nvSpPr>
            <p:cNvPr id="129" name="正方形/長方形 128"/>
            <p:cNvSpPr/>
            <p:nvPr/>
          </p:nvSpPr>
          <p:spPr>
            <a:xfrm>
              <a:off x="2594616" y="3130128"/>
              <a:ext cx="748121" cy="230832"/>
            </a:xfrm>
            <a:prstGeom prst="rect">
              <a:avLst/>
            </a:prstGeom>
          </p:spPr>
          <p:txBody>
            <a:bodyPr wrap="none">
              <a:spAutoFit/>
            </a:bodyPr>
            <a:lstStyle/>
            <a:p>
              <a:r>
                <a:rPr lang="ja-JP" altLang="en-US" sz="900" b="1" dirty="0">
                  <a:solidFill>
                    <a:schemeClr val="bg1"/>
                  </a:solidFill>
                  <a:latin typeface="+mj-ea"/>
                  <a:ea typeface="+mj-ea"/>
                </a:rPr>
                <a:t>令和５</a:t>
              </a:r>
              <a:r>
                <a:rPr lang="ja-JP" altLang="ja-JP" sz="900" b="1" dirty="0">
                  <a:solidFill>
                    <a:schemeClr val="bg1"/>
                  </a:solidFill>
                  <a:latin typeface="+mj-ea"/>
                  <a:ea typeface="+mj-ea"/>
                </a:rPr>
                <a:t>年度</a:t>
              </a:r>
              <a:endParaRPr lang="ja-JP" altLang="ja-JP" sz="900" dirty="0">
                <a:solidFill>
                  <a:schemeClr val="bg1"/>
                </a:solidFill>
                <a:latin typeface="+mj-ea"/>
                <a:ea typeface="+mj-ea"/>
              </a:endParaRPr>
            </a:p>
          </p:txBody>
        </p:sp>
      </p:grpSp>
      <p:sp>
        <p:nvSpPr>
          <p:cNvPr id="6" name="正方形/長方形 5"/>
          <p:cNvSpPr/>
          <p:nvPr/>
        </p:nvSpPr>
        <p:spPr>
          <a:xfrm>
            <a:off x="4800895" y="7882039"/>
            <a:ext cx="387653" cy="15891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8" name="テキスト ボックス 207"/>
          <p:cNvSpPr txBox="1"/>
          <p:nvPr/>
        </p:nvSpPr>
        <p:spPr>
          <a:xfrm>
            <a:off x="4756428" y="7869937"/>
            <a:ext cx="640910" cy="215444"/>
          </a:xfrm>
          <a:prstGeom prst="rect">
            <a:avLst/>
          </a:prstGeom>
          <a:noFill/>
        </p:spPr>
        <p:txBody>
          <a:bodyPr wrap="square">
            <a:spAutoFit/>
          </a:bodyPr>
          <a:lstStyle/>
          <a:p>
            <a:pPr marL="0" marR="0" lvl="0" indent="0" algn="l" defTabSz="913881"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水門外</a:t>
            </a:r>
          </a:p>
        </p:txBody>
      </p:sp>
      <p:sp>
        <p:nvSpPr>
          <p:cNvPr id="211" name="正方形/長方形 210"/>
          <p:cNvSpPr/>
          <p:nvPr/>
        </p:nvSpPr>
        <p:spPr>
          <a:xfrm>
            <a:off x="5210862" y="7882039"/>
            <a:ext cx="387653" cy="15891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9" name="テキスト ボックス 208"/>
          <p:cNvSpPr txBox="1"/>
          <p:nvPr/>
        </p:nvSpPr>
        <p:spPr>
          <a:xfrm>
            <a:off x="5154803" y="7864822"/>
            <a:ext cx="540414" cy="215444"/>
          </a:xfrm>
          <a:prstGeom prst="rect">
            <a:avLst/>
          </a:prstGeom>
          <a:noFill/>
        </p:spPr>
        <p:txBody>
          <a:bodyPr wrap="square">
            <a:spAutoFit/>
          </a:bodyPr>
          <a:lstStyle/>
          <a:p>
            <a:pPr marL="0" marR="0" lvl="0" indent="0" algn="l" defTabSz="913881"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水門内</a:t>
            </a:r>
          </a:p>
        </p:txBody>
      </p:sp>
    </p:spTree>
    <p:extLst>
      <p:ext uri="{BB962C8B-B14F-4D97-AF65-F5344CB8AC3E}">
        <p14:creationId xmlns:p14="http://schemas.microsoft.com/office/powerpoint/2010/main" val="150328736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0000">
            <a:alpha val="30000"/>
          </a:srgbClr>
        </a:solidFill>
        <a:ln w="9525">
          <a:solidFill>
            <a:srgbClr val="FF0000"/>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85D4A840C0B79842806973E30B2A13A0" ma:contentTypeVersion="2" ma:contentTypeDescription="新しいドキュメントを作成します。" ma:contentTypeScope="" ma:versionID="0d2eb14373c5b4000c128cfcdd3fcf60">
  <xsd:schema xmlns:xsd="http://www.w3.org/2001/XMLSchema" xmlns:xs="http://www.w3.org/2001/XMLSchema" xmlns:p="http://schemas.microsoft.com/office/2006/metadata/properties" xmlns:ns1="http://schemas.microsoft.com/sharepoint/v3" xmlns:ns2="4e21aece-359b-4e6f-8f54-c70e1e237c6a" targetNamespace="http://schemas.microsoft.com/office/2006/metadata/properties" ma:root="true" ma:fieldsID="db23b4eb53cfac3bdce39f3dd831b7a7" ns1:_="" ns2:_="">
    <xsd:import namespace="http://schemas.microsoft.com/sharepoint/v3"/>
    <xsd:import namespace="4e21aece-359b-4e6f-8f54-c70e1e237c6a"/>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hidden="true"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e21aece-359b-4e6f-8f54-c70e1e237c6a"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27088AF-A274-45DD-AAB7-D39117A431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e21aece-359b-4e6f-8f54-c70e1e237c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C6251FB-4DB8-44F1-8EC8-16E3FECF0926}">
  <ds:schemaRefs>
    <ds:schemaRef ds:uri="http://schemas.microsoft.com/sharepoint/v3/contenttype/forms"/>
  </ds:schemaRefs>
</ds:datastoreItem>
</file>

<file path=customXml/itemProps3.xml><?xml version="1.0" encoding="utf-8"?>
<ds:datastoreItem xmlns:ds="http://schemas.openxmlformats.org/officeDocument/2006/customXml" ds:itemID="{A9B3FCE8-3714-4E4E-92AA-FEC309128BEE}">
  <ds:schemaRefs>
    <ds:schemaRef ds:uri="http://purl.org/dc/dcmitype/"/>
    <ds:schemaRef ds:uri="http://schemas.microsoft.com/office/2006/documentManagement/types"/>
    <ds:schemaRef ds:uri="http://purl.org/dc/terms/"/>
    <ds:schemaRef ds:uri="http://schemas.microsoft.com/sharepoint/v3"/>
    <ds:schemaRef ds:uri="http://purl.org/dc/elements/1.1/"/>
    <ds:schemaRef ds:uri="http://www.w3.org/XML/1998/namespace"/>
    <ds:schemaRef ds:uri="http://schemas.microsoft.com/office/infopath/2007/PartnerControls"/>
    <ds:schemaRef ds:uri="http://schemas.openxmlformats.org/package/2006/metadata/core-properties"/>
    <ds:schemaRef ds:uri="4e21aece-359b-4e6f-8f54-c70e1e237c6a"/>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22042</TotalTime>
  <Words>757</Words>
  <Application>Microsoft Office PowerPoint</Application>
  <PresentationFormat>A4 210 x 297 mm</PresentationFormat>
  <Paragraphs>94</Paragraphs>
  <Slides>1</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vt:i4>
      </vt:variant>
    </vt:vector>
  </HeadingPairs>
  <TitlesOfParts>
    <vt:vector size="12" baseType="lpstr">
      <vt:lpstr>HGSｺﾞｼｯｸM</vt:lpstr>
      <vt:lpstr>HG丸ｺﾞｼｯｸM-PRO</vt:lpstr>
      <vt:lpstr>Meiryo UI</vt:lpstr>
      <vt:lpstr>ＭＳ Ｐゴシック</vt:lpstr>
      <vt:lpstr>ＭＳ ゴシック</vt:lpstr>
      <vt:lpstr>メイリオ</vt:lpstr>
      <vt:lpstr>Arial</vt:lpstr>
      <vt:lpstr>Calibri</vt:lpstr>
      <vt:lpstr>Segoe UI Symbol</vt:lpstr>
      <vt:lpstr>Times New Roman</vt:lpstr>
      <vt:lpstr>Office ​​テーマ</vt:lpstr>
      <vt:lpstr>PowerPoint プレゼンテーション</vt:lpstr>
    </vt:vector>
  </TitlesOfParts>
  <Company>大阪府庁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大阪府庁</dc:creator>
  <cp:lastModifiedBy>福岡　将士</cp:lastModifiedBy>
  <cp:revision>1029</cp:revision>
  <cp:lastPrinted>2023-05-15T06:38:03Z</cp:lastPrinted>
  <dcterms:created xsi:type="dcterms:W3CDTF">2014-03-20T02:33:56Z</dcterms:created>
  <dcterms:modified xsi:type="dcterms:W3CDTF">2023-05-31T01:01:46Z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0x01010085D4A840C0B79842806973E30B2A13A0</vt:lpwstr>
  </property>
</Properties>
</file>