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256" r:id="rId2"/>
    <p:sldId id="257" r:id="rId3"/>
    <p:sldId id="259" r:id="rId4"/>
    <p:sldId id="258" r:id="rId5"/>
    <p:sldId id="262" r:id="rId6"/>
    <p:sldId id="263" r:id="rId7"/>
    <p:sldId id="264" r:id="rId8"/>
    <p:sldId id="265" r:id="rId9"/>
    <p:sldId id="323" r:id="rId10"/>
    <p:sldId id="269" r:id="rId11"/>
    <p:sldId id="315" r:id="rId12"/>
    <p:sldId id="268" r:id="rId13"/>
    <p:sldId id="309" r:id="rId14"/>
    <p:sldId id="310" r:id="rId15"/>
    <p:sldId id="272" r:id="rId16"/>
    <p:sldId id="271" r:id="rId17"/>
    <p:sldId id="308" r:id="rId18"/>
    <p:sldId id="289" r:id="rId19"/>
    <p:sldId id="290" r:id="rId20"/>
    <p:sldId id="276" r:id="rId21"/>
    <p:sldId id="291" r:id="rId22"/>
    <p:sldId id="273" r:id="rId23"/>
    <p:sldId id="295" r:id="rId24"/>
    <p:sldId id="275" r:id="rId25"/>
    <p:sldId id="274" r:id="rId26"/>
    <p:sldId id="280" r:id="rId27"/>
    <p:sldId id="277" r:id="rId28"/>
    <p:sldId id="321" r:id="rId29"/>
    <p:sldId id="322" r:id="rId30"/>
    <p:sldId id="318" r:id="rId31"/>
    <p:sldId id="317" r:id="rId32"/>
    <p:sldId id="319" r:id="rId33"/>
    <p:sldId id="261" r:id="rId34"/>
    <p:sldId id="282" r:id="rId35"/>
    <p:sldId id="284" r:id="rId36"/>
    <p:sldId id="286" r:id="rId37"/>
    <p:sldId id="288" r:id="rId38"/>
    <p:sldId id="287" r:id="rId39"/>
    <p:sldId id="316" r:id="rId4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97" autoAdjust="0"/>
    <p:restoredTop sz="94660"/>
  </p:normalViewPr>
  <p:slideViewPr>
    <p:cSldViewPr snapToGrid="0" showGuides="1">
      <p:cViewPr>
        <p:scale>
          <a:sx n="75" d="100"/>
          <a:sy n="75" d="100"/>
        </p:scale>
        <p:origin x="-852" y="858"/>
      </p:cViewPr>
      <p:guideLst>
        <p:guide orient="horz" pos="2137"/>
        <p:guide pos="3840"/>
        <p:guide orient="horz" pos="2183"/>
      </p:guideLst>
    </p:cSldViewPr>
  </p:slideViewPr>
  <p:notesTextViewPr>
    <p:cViewPr>
      <p:scale>
        <a:sx n="1" d="1"/>
        <a:sy n="1" d="1"/>
      </p:scale>
      <p:origin x="0" y="0"/>
    </p:cViewPr>
  </p:notesTextViewPr>
  <p:notesViewPr>
    <p:cSldViewPr snapToGrid="0" showGuides="1">
      <p:cViewPr varScale="1">
        <p:scale>
          <a:sx n="97" d="100"/>
          <a:sy n="97" d="100"/>
        </p:scale>
        <p:origin x="269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365F874-AB02-69EB-7A52-7A7D39D908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42C94F5-094F-6845-D914-030C7EDDD1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616876-CF45-4D1D-8328-03F3FD5CAD34}" type="datetimeFigureOut">
              <a:rPr kumimoji="1" lang="ja-JP" altLang="en-US" smtClean="0"/>
              <a:t>2023/7/20</a:t>
            </a:fld>
            <a:endParaRPr kumimoji="1" lang="ja-JP" altLang="en-US"/>
          </a:p>
        </p:txBody>
      </p:sp>
      <p:sp>
        <p:nvSpPr>
          <p:cNvPr id="4" name="フッター プレースホルダー 3">
            <a:extLst>
              <a:ext uri="{FF2B5EF4-FFF2-40B4-BE49-F238E27FC236}">
                <a16:creationId xmlns:a16="http://schemas.microsoft.com/office/drawing/2014/main" id="{061ED48E-E9C2-29D2-77F3-71D3844379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90EAAF5-B79A-FD5C-1C6C-EEAE2E7B2D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8FC50E-C882-4507-95D9-C7631848E9B7}" type="slidenum">
              <a:rPr kumimoji="1" lang="ja-JP" altLang="en-US" smtClean="0"/>
              <a:t>‹#›</a:t>
            </a:fld>
            <a:endParaRPr kumimoji="1" lang="ja-JP" altLang="en-US"/>
          </a:p>
        </p:txBody>
      </p:sp>
    </p:spTree>
    <p:extLst>
      <p:ext uri="{BB962C8B-B14F-4D97-AF65-F5344CB8AC3E}">
        <p14:creationId xmlns:p14="http://schemas.microsoft.com/office/powerpoint/2010/main" val="68806153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B505D-141C-4ED1-8966-C8311C8F2AC9}" type="datetimeFigureOut">
              <a:rPr kumimoji="1" lang="ja-JP" altLang="en-US" smtClean="0"/>
              <a:t>2023/7/20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6583F-9858-44D2-B9AE-C59897233067}" type="slidenum">
              <a:rPr kumimoji="1" lang="ja-JP" altLang="en-US" smtClean="0"/>
              <a:t>‹#›</a:t>
            </a:fld>
            <a:endParaRPr kumimoji="1" lang="ja-JP" altLang="en-US"/>
          </a:p>
        </p:txBody>
      </p:sp>
    </p:spTree>
    <p:extLst>
      <p:ext uri="{BB962C8B-B14F-4D97-AF65-F5344CB8AC3E}">
        <p14:creationId xmlns:p14="http://schemas.microsoft.com/office/powerpoint/2010/main" val="28975552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b="1">
                <a:ln w="19050">
                  <a:solidFill>
                    <a:schemeClr val="tx1"/>
                  </a:solidFill>
                </a:ln>
                <a:blipFill>
                  <a:blip r:embed="rId2"/>
                  <a:stretch>
                    <a:fillRect/>
                  </a:stretch>
                </a:blipFill>
                <a:latin typeface="+mj-ea"/>
                <a:ea typeface="+mj-ea"/>
              </a:defRPr>
            </a:lvl1pPr>
          </a:lstStyle>
          <a:p>
            <a:r>
              <a:rPr kumimoji="1" lang="ja-JP" altLang="en-US" dirty="0"/>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solidFill>
                  <a:schemeClr val="bg1">
                    <a:lumMod val="50000"/>
                  </a:schemeClr>
                </a:solidFill>
                <a:latin typeface="BIZ UDゴシック" panose="020B0400000000000000" pitchFamily="49" charset="-128"/>
                <a:ea typeface="BIZ UDゴシック" panose="020B0400000000000000"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p:txBody>
          <a:bodyPr/>
          <a:lstStyle>
            <a:lvl1pPr>
              <a:defRPr>
                <a:solidFill>
                  <a:schemeClr val="bg1"/>
                </a:solidFill>
              </a:defRPr>
            </a:lvl1pPr>
          </a:lstStyle>
          <a:p>
            <a:fld id="{23411AB7-C18C-4F28-8626-5BFDE77FEC8F}" type="datetime1">
              <a:rPr lang="ja-JP" altLang="en-US" smtClean="0"/>
              <a:t>2023/7/20</a:t>
            </a:fld>
            <a:endParaRPr lang="ja-JP" altLang="en-US"/>
          </a:p>
        </p:txBody>
      </p:sp>
      <p:sp>
        <p:nvSpPr>
          <p:cNvPr id="5" name="フッター プレースホルダー 4"/>
          <p:cNvSpPr>
            <a:spLocks noGrp="1"/>
          </p:cNvSpPr>
          <p:nvPr>
            <p:ph type="ftr" sz="quarter" idx="11"/>
          </p:nvPr>
        </p:nvSpPr>
        <p:spPr/>
        <p:txBody>
          <a:bodyPr/>
          <a:lstStyle>
            <a:lvl1pPr>
              <a:defRPr>
                <a:solidFill>
                  <a:schemeClr val="bg1"/>
                </a:solidFill>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solidFill>
                  <a:schemeClr val="bg1"/>
                </a:solidFill>
              </a:defRPr>
            </a:lvl1pPr>
          </a:lstStyle>
          <a:p>
            <a:fld id="{E8F10205-A00F-46AD-9A17-911A72FF31CF}" type="slidenum">
              <a:rPr lang="ja-JP" altLang="en-US" smtClean="0"/>
              <a:pPr/>
              <a:t>‹#›</a:t>
            </a:fld>
            <a:endParaRPr lang="ja-JP" altLang="en-US"/>
          </a:p>
        </p:txBody>
      </p:sp>
      <p:sp>
        <p:nvSpPr>
          <p:cNvPr id="15" name="フリーフォーム: 図形 14">
            <a:extLst>
              <a:ext uri="{FF2B5EF4-FFF2-40B4-BE49-F238E27FC236}">
                <a16:creationId xmlns:a16="http://schemas.microsoft.com/office/drawing/2014/main" id="{94DD4AD1-AEF5-1796-A81C-5E6ABF7A1A8C}"/>
              </a:ext>
            </a:extLst>
          </p:cNvPr>
          <p:cNvSpPr/>
          <p:nvPr/>
        </p:nvSpPr>
        <p:spPr>
          <a:xfrm>
            <a:off x="-12000" y="39994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9" name="フリーフォーム: 図形 18">
            <a:extLst>
              <a:ext uri="{FF2B5EF4-FFF2-40B4-BE49-F238E27FC236}">
                <a16:creationId xmlns:a16="http://schemas.microsoft.com/office/drawing/2014/main" id="{2BBD23C8-A555-BDBE-6051-6B51CBAA0CA8}"/>
              </a:ext>
            </a:extLst>
          </p:cNvPr>
          <p:cNvSpPr/>
          <p:nvPr userDrawn="1"/>
        </p:nvSpPr>
        <p:spPr>
          <a:xfrm>
            <a:off x="-12000" y="8038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F63AE711-F774-9BE7-A3DB-A30BE40F1415}"/>
              </a:ext>
            </a:extLst>
          </p:cNvPr>
          <p:cNvSpPr/>
          <p:nvPr userDrawn="1"/>
        </p:nvSpPr>
        <p:spPr>
          <a:xfrm>
            <a:off x="-12000" y="12076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707E47B9-A113-E42D-BC47-7FA3BA20EC6E}"/>
              </a:ext>
            </a:extLst>
          </p:cNvPr>
          <p:cNvSpPr/>
          <p:nvPr userDrawn="1"/>
        </p:nvSpPr>
        <p:spPr>
          <a:xfrm>
            <a:off x="-12000" y="161156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2" name="フリーフォーム: 図形 21">
            <a:extLst>
              <a:ext uri="{FF2B5EF4-FFF2-40B4-BE49-F238E27FC236}">
                <a16:creationId xmlns:a16="http://schemas.microsoft.com/office/drawing/2014/main" id="{A32EEF90-28AE-2170-BD24-5BC075B7F014}"/>
              </a:ext>
            </a:extLst>
          </p:cNvPr>
          <p:cNvSpPr/>
          <p:nvPr userDrawn="1"/>
        </p:nvSpPr>
        <p:spPr>
          <a:xfrm>
            <a:off x="-12000" y="201544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3D6D08ED-0262-845E-DAA3-CDEFB98FBC50}"/>
              </a:ext>
            </a:extLst>
          </p:cNvPr>
          <p:cNvSpPr/>
          <p:nvPr userDrawn="1"/>
        </p:nvSpPr>
        <p:spPr>
          <a:xfrm>
            <a:off x="-12000" y="24193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4" name="フリーフォーム: 図形 23">
            <a:extLst>
              <a:ext uri="{FF2B5EF4-FFF2-40B4-BE49-F238E27FC236}">
                <a16:creationId xmlns:a16="http://schemas.microsoft.com/office/drawing/2014/main" id="{735E36FE-80E3-B080-BFCA-4FAA1200E361}"/>
              </a:ext>
            </a:extLst>
          </p:cNvPr>
          <p:cNvSpPr/>
          <p:nvPr userDrawn="1"/>
        </p:nvSpPr>
        <p:spPr>
          <a:xfrm>
            <a:off x="-12000" y="28231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5" name="フリーフォーム: 図形 24">
            <a:extLst>
              <a:ext uri="{FF2B5EF4-FFF2-40B4-BE49-F238E27FC236}">
                <a16:creationId xmlns:a16="http://schemas.microsoft.com/office/drawing/2014/main" id="{D655A76A-4893-E12E-9E95-7B39D31F92A9}"/>
              </a:ext>
            </a:extLst>
          </p:cNvPr>
          <p:cNvSpPr/>
          <p:nvPr userDrawn="1"/>
        </p:nvSpPr>
        <p:spPr>
          <a:xfrm>
            <a:off x="-12000" y="322706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6" name="フリーフォーム: 図形 25">
            <a:extLst>
              <a:ext uri="{FF2B5EF4-FFF2-40B4-BE49-F238E27FC236}">
                <a16:creationId xmlns:a16="http://schemas.microsoft.com/office/drawing/2014/main" id="{BBB6B41C-D652-FA9B-1E2E-453B51FEDF8A}"/>
              </a:ext>
            </a:extLst>
          </p:cNvPr>
          <p:cNvSpPr/>
          <p:nvPr userDrawn="1"/>
        </p:nvSpPr>
        <p:spPr>
          <a:xfrm>
            <a:off x="-12000" y="363094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7" name="フリーフォーム: 図形 26">
            <a:extLst>
              <a:ext uri="{FF2B5EF4-FFF2-40B4-BE49-F238E27FC236}">
                <a16:creationId xmlns:a16="http://schemas.microsoft.com/office/drawing/2014/main" id="{641E7982-522D-2FB8-5CEA-F828501F86A0}"/>
              </a:ext>
            </a:extLst>
          </p:cNvPr>
          <p:cNvSpPr/>
          <p:nvPr userDrawn="1"/>
        </p:nvSpPr>
        <p:spPr>
          <a:xfrm>
            <a:off x="-12000" y="40348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8" name="フリーフォーム: 図形 27">
            <a:extLst>
              <a:ext uri="{FF2B5EF4-FFF2-40B4-BE49-F238E27FC236}">
                <a16:creationId xmlns:a16="http://schemas.microsoft.com/office/drawing/2014/main" id="{CE17F046-0AEC-5626-BEC5-C9836FB55C47}"/>
              </a:ext>
            </a:extLst>
          </p:cNvPr>
          <p:cNvSpPr/>
          <p:nvPr userDrawn="1"/>
        </p:nvSpPr>
        <p:spPr>
          <a:xfrm>
            <a:off x="-12000" y="44386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9" name="フリーフォーム: 図形 28">
            <a:extLst>
              <a:ext uri="{FF2B5EF4-FFF2-40B4-BE49-F238E27FC236}">
                <a16:creationId xmlns:a16="http://schemas.microsoft.com/office/drawing/2014/main" id="{052900C4-A330-A9D8-63CE-D960E867BC3E}"/>
              </a:ext>
            </a:extLst>
          </p:cNvPr>
          <p:cNvSpPr/>
          <p:nvPr userDrawn="1"/>
        </p:nvSpPr>
        <p:spPr>
          <a:xfrm>
            <a:off x="-12000" y="484256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30" name="フリーフォーム: 図形 29">
            <a:extLst>
              <a:ext uri="{FF2B5EF4-FFF2-40B4-BE49-F238E27FC236}">
                <a16:creationId xmlns:a16="http://schemas.microsoft.com/office/drawing/2014/main" id="{625BBE52-C6C9-4A3E-89E0-C72B0161A662}"/>
              </a:ext>
            </a:extLst>
          </p:cNvPr>
          <p:cNvSpPr/>
          <p:nvPr userDrawn="1"/>
        </p:nvSpPr>
        <p:spPr>
          <a:xfrm>
            <a:off x="-12000" y="524644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31" name="フリーフォーム: 図形 30">
            <a:extLst>
              <a:ext uri="{FF2B5EF4-FFF2-40B4-BE49-F238E27FC236}">
                <a16:creationId xmlns:a16="http://schemas.microsoft.com/office/drawing/2014/main" id="{60896C8C-D0EA-BE86-E0EA-0D69FAEB7748}"/>
              </a:ext>
            </a:extLst>
          </p:cNvPr>
          <p:cNvSpPr/>
          <p:nvPr userDrawn="1"/>
        </p:nvSpPr>
        <p:spPr>
          <a:xfrm>
            <a:off x="-12000" y="56503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32" name="フリーフォーム: 図形 31">
            <a:extLst>
              <a:ext uri="{FF2B5EF4-FFF2-40B4-BE49-F238E27FC236}">
                <a16:creationId xmlns:a16="http://schemas.microsoft.com/office/drawing/2014/main" id="{39FF0D8D-1504-7491-D87F-CE6A5A52B263}"/>
              </a:ext>
            </a:extLst>
          </p:cNvPr>
          <p:cNvSpPr/>
          <p:nvPr userDrawn="1"/>
        </p:nvSpPr>
        <p:spPr>
          <a:xfrm>
            <a:off x="-12000" y="60541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33" name="フリーフォーム: 図形 32">
            <a:extLst>
              <a:ext uri="{FF2B5EF4-FFF2-40B4-BE49-F238E27FC236}">
                <a16:creationId xmlns:a16="http://schemas.microsoft.com/office/drawing/2014/main" id="{965FC89E-A9AD-139E-CD4C-FCFCFF203322}"/>
              </a:ext>
            </a:extLst>
          </p:cNvPr>
          <p:cNvSpPr/>
          <p:nvPr userDrawn="1"/>
        </p:nvSpPr>
        <p:spPr>
          <a:xfrm>
            <a:off x="-12000" y="645806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Tree>
    <p:extLst>
      <p:ext uri="{BB962C8B-B14F-4D97-AF65-F5344CB8AC3E}">
        <p14:creationId xmlns:p14="http://schemas.microsoft.com/office/powerpoint/2010/main" val="931580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9FB442B-DE67-4EB1-985E-BF5C2FCA5456}" type="datetime1">
              <a:rPr kumimoji="1" lang="ja-JP" altLang="en-US" smtClean="0"/>
              <a:t>2023/7/20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8F10205-A00F-46AD-9A17-911A72FF31CF}" type="slidenum">
              <a:rPr kumimoji="1" lang="ja-JP" altLang="en-US" smtClean="0"/>
              <a:t>‹#›</a:t>
            </a:fld>
            <a:endParaRPr kumimoji="1" lang="ja-JP" altLang="en-US"/>
          </a:p>
        </p:txBody>
      </p:sp>
    </p:spTree>
    <p:extLst>
      <p:ext uri="{BB962C8B-B14F-4D97-AF65-F5344CB8AC3E}">
        <p14:creationId xmlns:p14="http://schemas.microsoft.com/office/powerpoint/2010/main" val="411797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8761DF6-7366-4FA6-89FC-918E2EC5AFE4}" type="datetime1">
              <a:rPr kumimoji="1" lang="ja-JP" altLang="en-US" smtClean="0"/>
              <a:t>2023/7/20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8F10205-A00F-46AD-9A17-911A72FF31CF}" type="slidenum">
              <a:rPr kumimoji="1" lang="ja-JP" altLang="en-US" smtClean="0"/>
              <a:t>‹#›</a:t>
            </a:fld>
            <a:endParaRPr kumimoji="1" lang="ja-JP" altLang="en-US"/>
          </a:p>
        </p:txBody>
      </p:sp>
    </p:spTree>
    <p:extLst>
      <p:ext uri="{BB962C8B-B14F-4D97-AF65-F5344CB8AC3E}">
        <p14:creationId xmlns:p14="http://schemas.microsoft.com/office/powerpoint/2010/main" val="571651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005842" y="119593"/>
            <a:ext cx="10843254" cy="684742"/>
          </a:xfrm>
          <a:noFill/>
        </p:spPr>
        <p:txBody>
          <a:bodyPr>
            <a:normAutofit/>
          </a:bodyPr>
          <a:lstStyle>
            <a:lvl1pPr>
              <a:defRPr sz="3200" b="1">
                <a:ln w="9525">
                  <a:solidFill>
                    <a:schemeClr val="tx1"/>
                  </a:solidFill>
                </a:ln>
                <a:blipFill>
                  <a:blip r:embed="rId2"/>
                  <a:stretch>
                    <a:fillRect/>
                  </a:stretch>
                </a:blipFill>
                <a:latin typeface="+mj-ea"/>
                <a:ea typeface="+mj-ea"/>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2686050" y="973667"/>
            <a:ext cx="9163050" cy="5203296"/>
          </a:xfrm>
        </p:spPr>
        <p:txBody>
          <a:bodyPr/>
          <a:lstStyle>
            <a:lvl1pPr>
              <a:defRPr>
                <a:latin typeface="BIZ UDゴシック" panose="020B0400000000000000" pitchFamily="49" charset="-128"/>
                <a:ea typeface="BIZ UDゴシック" panose="020B0400000000000000" pitchFamily="49" charset="-128"/>
              </a:defRPr>
            </a:lvl1pPr>
            <a:lvl2pPr>
              <a:defRPr>
                <a:latin typeface="BIZ UDゴシック" panose="020B0400000000000000" pitchFamily="49" charset="-128"/>
                <a:ea typeface="BIZ UDゴシック" panose="020B0400000000000000" pitchFamily="49" charset="-128"/>
              </a:defRPr>
            </a:lvl2pPr>
            <a:lvl3pPr>
              <a:defRPr>
                <a:latin typeface="BIZ UDゴシック" panose="020B0400000000000000" pitchFamily="49" charset="-128"/>
                <a:ea typeface="BIZ UDゴシック" panose="020B0400000000000000" pitchFamily="49" charset="-128"/>
              </a:defRPr>
            </a:lvl3pPr>
            <a:lvl4pPr>
              <a:defRPr>
                <a:latin typeface="BIZ UDゴシック" panose="020B0400000000000000" pitchFamily="49" charset="-128"/>
                <a:ea typeface="BIZ UDゴシック" panose="020B0400000000000000" pitchFamily="49" charset="-128"/>
              </a:defRPr>
            </a:lvl4pPr>
            <a:lvl5pPr>
              <a:defRPr>
                <a:latin typeface="BIZ UDゴシック" panose="020B0400000000000000" pitchFamily="49" charset="-128"/>
                <a:ea typeface="BIZ UDゴシック" panose="020B0400000000000000" pitchFamily="49"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lvl1pPr>
              <a:defRPr>
                <a:latin typeface="+mn-ea"/>
                <a:ea typeface="+mn-ea"/>
              </a:defRPr>
            </a:lvl1pPr>
          </a:lstStyle>
          <a:p>
            <a:fld id="{AB64F491-951D-4EA6-BEF9-661310377174}" type="datetime1">
              <a:rPr lang="ja-JP" altLang="en-US" smtClean="0"/>
              <a:pPr/>
              <a:t>2023/7/20</a:t>
            </a:fld>
            <a:endParaRPr lang="ja-JP" altLang="en-US"/>
          </a:p>
        </p:txBody>
      </p:sp>
      <p:sp>
        <p:nvSpPr>
          <p:cNvPr id="5" name="フッター プレースホルダー 4"/>
          <p:cNvSpPr>
            <a:spLocks noGrp="1"/>
          </p:cNvSpPr>
          <p:nvPr>
            <p:ph type="ftr" sz="quarter" idx="11"/>
          </p:nvPr>
        </p:nvSpPr>
        <p:spPr/>
        <p:txBody>
          <a:bodyPr/>
          <a:lstStyle>
            <a:lvl1pPr>
              <a:defRPr>
                <a:latin typeface="+mn-ea"/>
                <a:ea typeface="+mn-ea"/>
              </a:defRPr>
            </a:lvl1pPr>
          </a:lstStyle>
          <a:p>
            <a:endParaRPr lang="ja-JP" altLang="en-US"/>
          </a:p>
        </p:txBody>
      </p:sp>
      <p:sp>
        <p:nvSpPr>
          <p:cNvPr id="6" name="スライド番号プレースホルダー 5"/>
          <p:cNvSpPr>
            <a:spLocks noGrp="1"/>
          </p:cNvSpPr>
          <p:nvPr>
            <p:ph type="sldNum" sz="quarter" idx="12"/>
          </p:nvPr>
        </p:nvSpPr>
        <p:spPr>
          <a:xfrm>
            <a:off x="106328" y="125893"/>
            <a:ext cx="824022" cy="647699"/>
          </a:xfrm>
        </p:spPr>
        <p:txBody>
          <a:bodyPr/>
          <a:lstStyle>
            <a:lvl1pPr algn="ctr">
              <a:defRPr sz="3200" b="1">
                <a:ln>
                  <a:solidFill>
                    <a:schemeClr val="tx1"/>
                  </a:solidFill>
                </a:ln>
                <a:blipFill>
                  <a:blip r:embed="rId2"/>
                  <a:stretch>
                    <a:fillRect/>
                  </a:stretch>
                </a:blipFill>
                <a:latin typeface="+mj-lt"/>
              </a:defRPr>
            </a:lvl1pPr>
          </a:lstStyle>
          <a:p>
            <a:fld id="{E8F10205-A00F-46AD-9A17-911A72FF31CF}" type="slidenum">
              <a:rPr lang="ja-JP" altLang="en-US" smtClean="0"/>
              <a:pPr/>
              <a:t>‹#›</a:t>
            </a:fld>
            <a:endParaRPr lang="ja-JP" altLang="en-US" dirty="0"/>
          </a:p>
        </p:txBody>
      </p:sp>
      <p:sp>
        <p:nvSpPr>
          <p:cNvPr id="10" name="フリーフォーム: 図形 9">
            <a:extLst>
              <a:ext uri="{FF2B5EF4-FFF2-40B4-BE49-F238E27FC236}">
                <a16:creationId xmlns:a16="http://schemas.microsoft.com/office/drawing/2014/main" id="{5E53A8A5-4D7B-E735-CD96-4ED624FBC85D}"/>
              </a:ext>
            </a:extLst>
          </p:cNvPr>
          <p:cNvSpPr/>
          <p:nvPr userDrawn="1"/>
        </p:nvSpPr>
        <p:spPr>
          <a:xfrm>
            <a:off x="1772" y="883721"/>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rgbClr val="FFCC66"/>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1" name="フリーフォーム: 図形 10">
            <a:extLst>
              <a:ext uri="{FF2B5EF4-FFF2-40B4-BE49-F238E27FC236}">
                <a16:creationId xmlns:a16="http://schemas.microsoft.com/office/drawing/2014/main" id="{E536C64B-D52E-2764-6918-3066DDEDF72A}"/>
              </a:ext>
            </a:extLst>
          </p:cNvPr>
          <p:cNvSpPr/>
          <p:nvPr userDrawn="1"/>
        </p:nvSpPr>
        <p:spPr>
          <a:xfrm>
            <a:off x="974082" y="52439"/>
            <a:ext cx="0" cy="756000"/>
          </a:xfrm>
          <a:custGeom>
            <a:avLst/>
            <a:gdLst>
              <a:gd name="connsiteX0" fmla="*/ 0 w 0"/>
              <a:gd name="connsiteY0" fmla="*/ -419 h 756000"/>
              <a:gd name="connsiteX1" fmla="*/ 0 w 0"/>
              <a:gd name="connsiteY1" fmla="*/ 370021 h 756000"/>
              <a:gd name="connsiteX2" fmla="*/ 0 w 0"/>
              <a:gd name="connsiteY2" fmla="*/ 755581 h 756000"/>
            </a:gdLst>
            <a:ahLst/>
            <a:cxnLst>
              <a:cxn ang="0">
                <a:pos x="connsiteX0" y="connsiteY0"/>
              </a:cxn>
              <a:cxn ang="0">
                <a:pos x="connsiteX1" y="connsiteY1"/>
              </a:cxn>
              <a:cxn ang="0">
                <a:pos x="connsiteX2" y="connsiteY2"/>
              </a:cxn>
            </a:cxnLst>
            <a:rect l="l" t="t" r="r" b="b"/>
            <a:pathLst>
              <a:path h="756000" extrusionOk="0">
                <a:moveTo>
                  <a:pt x="0" y="-419"/>
                </a:moveTo>
                <a:cubicBezTo>
                  <a:pt x="-17141" y="132123"/>
                  <a:pt x="16663" y="212067"/>
                  <a:pt x="0" y="370021"/>
                </a:cubicBezTo>
                <a:cubicBezTo>
                  <a:pt x="-16663" y="527975"/>
                  <a:pt x="-2939" y="633776"/>
                  <a:pt x="0" y="755581"/>
                </a:cubicBezTo>
              </a:path>
            </a:pathLst>
          </a:custGeom>
          <a:noFill/>
          <a:ln w="18183" cap="flat">
            <a:solidFill>
              <a:srgbClr val="FFCC66"/>
            </a:solidFill>
            <a:prstDash val="solid"/>
            <a:round/>
            <a:extLst>
              <a:ext uri="{C807C97D-BFC1-408E-A445-0C87EB9F89A2}">
                <ask:lineSketchStyleProps xmlns:ask="http://schemas.microsoft.com/office/drawing/2018/sketchyshapes" xmlns="" sd="1219033472">
                  <a:custGeom>
                    <a:avLst/>
                    <a:gdLst>
                      <a:gd name="connsiteX0" fmla="*/ -174 w 9091"/>
                      <a:gd name="connsiteY0" fmla="*/ -609 h 1100098"/>
                      <a:gd name="connsiteX1" fmla="*/ -174 w 9091"/>
                      <a:gd name="connsiteY1" fmla="*/ 1099489 h 1100098"/>
                    </a:gdLst>
                    <a:ahLst/>
                    <a:cxnLst>
                      <a:cxn ang="0">
                        <a:pos x="connsiteX0" y="connsiteY0"/>
                      </a:cxn>
                      <a:cxn ang="0">
                        <a:pos x="connsiteX1" y="connsiteY1"/>
                      </a:cxn>
                    </a:cxnLst>
                    <a:rect l="l" t="t" r="r" b="b"/>
                    <a:pathLst>
                      <a:path w="9091" h="1100098">
                        <a:moveTo>
                          <a:pt x="-174" y="-609"/>
                        </a:moveTo>
                        <a:lnTo>
                          <a:pt x="-174" y="1099489"/>
                        </a:lnTo>
                      </a:path>
                    </a:pathLst>
                  </a:custGeom>
                  <ask:type>
                    <ask:lineSketchFreehand/>
                  </ask:type>
                </ask:lineSketchStyleProps>
              </a:ext>
            </a:extLst>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A1DC736E-4D2D-CE1E-2F5B-F0FFA42D8C09}"/>
              </a:ext>
            </a:extLst>
          </p:cNvPr>
          <p:cNvSpPr/>
          <p:nvPr userDrawn="1"/>
        </p:nvSpPr>
        <p:spPr>
          <a:xfrm>
            <a:off x="-12000" y="8038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4" name="フリーフォーム: 図形 13">
            <a:extLst>
              <a:ext uri="{FF2B5EF4-FFF2-40B4-BE49-F238E27FC236}">
                <a16:creationId xmlns:a16="http://schemas.microsoft.com/office/drawing/2014/main" id="{8BC2056D-60E3-56B1-ED27-F176554299D5}"/>
              </a:ext>
            </a:extLst>
          </p:cNvPr>
          <p:cNvSpPr/>
          <p:nvPr userDrawn="1"/>
        </p:nvSpPr>
        <p:spPr>
          <a:xfrm>
            <a:off x="-12000" y="12076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5" name="フリーフォーム: 図形 14">
            <a:extLst>
              <a:ext uri="{FF2B5EF4-FFF2-40B4-BE49-F238E27FC236}">
                <a16:creationId xmlns:a16="http://schemas.microsoft.com/office/drawing/2014/main" id="{C9D52808-0C7A-CFB8-A572-58F7F1126DFC}"/>
              </a:ext>
            </a:extLst>
          </p:cNvPr>
          <p:cNvSpPr/>
          <p:nvPr userDrawn="1"/>
        </p:nvSpPr>
        <p:spPr>
          <a:xfrm>
            <a:off x="-12000" y="161156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6" name="フリーフォーム: 図形 15">
            <a:extLst>
              <a:ext uri="{FF2B5EF4-FFF2-40B4-BE49-F238E27FC236}">
                <a16:creationId xmlns:a16="http://schemas.microsoft.com/office/drawing/2014/main" id="{86EB6536-07F8-0DFE-51EC-0D2B88527809}"/>
              </a:ext>
            </a:extLst>
          </p:cNvPr>
          <p:cNvSpPr/>
          <p:nvPr userDrawn="1"/>
        </p:nvSpPr>
        <p:spPr>
          <a:xfrm>
            <a:off x="-12000" y="201544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7" name="フリーフォーム: 図形 16">
            <a:extLst>
              <a:ext uri="{FF2B5EF4-FFF2-40B4-BE49-F238E27FC236}">
                <a16:creationId xmlns:a16="http://schemas.microsoft.com/office/drawing/2014/main" id="{A0472977-0A23-BFC0-A6B8-5BAF2BAE649D}"/>
              </a:ext>
            </a:extLst>
          </p:cNvPr>
          <p:cNvSpPr/>
          <p:nvPr userDrawn="1"/>
        </p:nvSpPr>
        <p:spPr>
          <a:xfrm>
            <a:off x="-12000" y="24193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8" name="フリーフォーム: 図形 17">
            <a:extLst>
              <a:ext uri="{FF2B5EF4-FFF2-40B4-BE49-F238E27FC236}">
                <a16:creationId xmlns:a16="http://schemas.microsoft.com/office/drawing/2014/main" id="{62D0A314-E13D-6FFD-4633-C4AAEA34DE81}"/>
              </a:ext>
            </a:extLst>
          </p:cNvPr>
          <p:cNvSpPr/>
          <p:nvPr userDrawn="1"/>
        </p:nvSpPr>
        <p:spPr>
          <a:xfrm>
            <a:off x="-12000" y="28231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9" name="フリーフォーム: 図形 18">
            <a:extLst>
              <a:ext uri="{FF2B5EF4-FFF2-40B4-BE49-F238E27FC236}">
                <a16:creationId xmlns:a16="http://schemas.microsoft.com/office/drawing/2014/main" id="{236A8FA3-EF82-41BB-D7B2-2931CE0DB55E}"/>
              </a:ext>
            </a:extLst>
          </p:cNvPr>
          <p:cNvSpPr/>
          <p:nvPr userDrawn="1"/>
        </p:nvSpPr>
        <p:spPr>
          <a:xfrm>
            <a:off x="-12000" y="322706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82076172-2A67-19CA-CB1E-58020AAF9652}"/>
              </a:ext>
            </a:extLst>
          </p:cNvPr>
          <p:cNvSpPr/>
          <p:nvPr userDrawn="1"/>
        </p:nvSpPr>
        <p:spPr>
          <a:xfrm>
            <a:off x="-12000" y="363094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F618403E-D73A-CC99-DF42-91D2CDE3C262}"/>
              </a:ext>
            </a:extLst>
          </p:cNvPr>
          <p:cNvSpPr/>
          <p:nvPr userDrawn="1"/>
        </p:nvSpPr>
        <p:spPr>
          <a:xfrm>
            <a:off x="-12000" y="40348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2" name="フリーフォーム: 図形 21">
            <a:extLst>
              <a:ext uri="{FF2B5EF4-FFF2-40B4-BE49-F238E27FC236}">
                <a16:creationId xmlns:a16="http://schemas.microsoft.com/office/drawing/2014/main" id="{9AC54390-0112-41BC-48AA-D4EAFB12D2AB}"/>
              </a:ext>
            </a:extLst>
          </p:cNvPr>
          <p:cNvSpPr/>
          <p:nvPr userDrawn="1"/>
        </p:nvSpPr>
        <p:spPr>
          <a:xfrm>
            <a:off x="-12000" y="44386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A0CF7708-0794-EC85-9FF4-BC67619DC97B}"/>
              </a:ext>
            </a:extLst>
          </p:cNvPr>
          <p:cNvSpPr/>
          <p:nvPr userDrawn="1"/>
        </p:nvSpPr>
        <p:spPr>
          <a:xfrm>
            <a:off x="-12000" y="484256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4" name="フリーフォーム: 図形 23">
            <a:extLst>
              <a:ext uri="{FF2B5EF4-FFF2-40B4-BE49-F238E27FC236}">
                <a16:creationId xmlns:a16="http://schemas.microsoft.com/office/drawing/2014/main" id="{2CF53033-EDD7-14EA-69E9-66DD0937B7A1}"/>
              </a:ext>
            </a:extLst>
          </p:cNvPr>
          <p:cNvSpPr/>
          <p:nvPr userDrawn="1"/>
        </p:nvSpPr>
        <p:spPr>
          <a:xfrm>
            <a:off x="-12000" y="524644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5" name="フリーフォーム: 図形 24">
            <a:extLst>
              <a:ext uri="{FF2B5EF4-FFF2-40B4-BE49-F238E27FC236}">
                <a16:creationId xmlns:a16="http://schemas.microsoft.com/office/drawing/2014/main" id="{4912A6B6-950A-4683-2CCA-A4A443E19724}"/>
              </a:ext>
            </a:extLst>
          </p:cNvPr>
          <p:cNvSpPr/>
          <p:nvPr userDrawn="1"/>
        </p:nvSpPr>
        <p:spPr>
          <a:xfrm>
            <a:off x="-12000" y="56503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6" name="フリーフォーム: 図形 25">
            <a:extLst>
              <a:ext uri="{FF2B5EF4-FFF2-40B4-BE49-F238E27FC236}">
                <a16:creationId xmlns:a16="http://schemas.microsoft.com/office/drawing/2014/main" id="{43F96EA9-ADA2-EE69-A734-4BEEB7A1B7B8}"/>
              </a:ext>
            </a:extLst>
          </p:cNvPr>
          <p:cNvSpPr/>
          <p:nvPr userDrawn="1"/>
        </p:nvSpPr>
        <p:spPr>
          <a:xfrm>
            <a:off x="-12000" y="60541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7" name="フリーフォーム: 図形 26">
            <a:extLst>
              <a:ext uri="{FF2B5EF4-FFF2-40B4-BE49-F238E27FC236}">
                <a16:creationId xmlns:a16="http://schemas.microsoft.com/office/drawing/2014/main" id="{9A6675AC-E792-7274-F2B8-E97985412AF2}"/>
              </a:ext>
            </a:extLst>
          </p:cNvPr>
          <p:cNvSpPr/>
          <p:nvPr userDrawn="1"/>
        </p:nvSpPr>
        <p:spPr>
          <a:xfrm>
            <a:off x="-12000" y="645806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Tree>
    <p:extLst>
      <p:ext uri="{BB962C8B-B14F-4D97-AF65-F5344CB8AC3E}">
        <p14:creationId xmlns:p14="http://schemas.microsoft.com/office/powerpoint/2010/main" val="102516609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lvl1pPr>
              <a:defRPr>
                <a:latin typeface="BIZ UDゴシック" panose="020B0400000000000000" pitchFamily="49" charset="-128"/>
                <a:ea typeface="BIZ UDゴシック" panose="020B0400000000000000" pitchFamily="49" charset="-128"/>
              </a:defRPr>
            </a:lvl1pPr>
          </a:lstStyle>
          <a:p>
            <a:fld id="{CD4809DD-DDE4-4CBB-8F5A-ECBF40EF0EC8}" type="datetime1">
              <a:rPr lang="ja-JP" altLang="en-US" smtClean="0"/>
              <a:pPr/>
              <a:t>2023/7/20</a:t>
            </a:fld>
            <a:endParaRPr lang="ja-JP" altLang="en-US"/>
          </a:p>
        </p:txBody>
      </p:sp>
      <p:sp>
        <p:nvSpPr>
          <p:cNvPr id="5" name="フッター プレースホルダー 4"/>
          <p:cNvSpPr>
            <a:spLocks noGrp="1"/>
          </p:cNvSpPr>
          <p:nvPr>
            <p:ph type="ftr" sz="quarter" idx="11"/>
          </p:nvPr>
        </p:nvSpPr>
        <p:spPr/>
        <p:txBody>
          <a:bodyPr/>
          <a:lstStyle>
            <a:lvl1pPr>
              <a:defRPr>
                <a:latin typeface="BIZ UDゴシック" panose="020B0400000000000000" pitchFamily="49" charset="-128"/>
                <a:ea typeface="BIZ UDゴシック" panose="020B0400000000000000" pitchFamily="49"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E8F10205-A00F-46AD-9A17-911A72FF31CF}" type="slidenum">
              <a:rPr lang="ja-JP" altLang="en-US" smtClean="0"/>
              <a:pPr/>
              <a:t>‹#›</a:t>
            </a:fld>
            <a:endParaRPr lang="ja-JP" altLang="en-US"/>
          </a:p>
        </p:txBody>
      </p:sp>
      <p:sp>
        <p:nvSpPr>
          <p:cNvPr id="8" name="正方形/長方形 7"/>
          <p:cNvSpPr/>
          <p:nvPr userDrawn="1"/>
        </p:nvSpPr>
        <p:spPr>
          <a:xfrm>
            <a:off x="838200" y="584731"/>
            <a:ext cx="160866" cy="121549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9" name="フリーフォーム: 図形 8">
            <a:extLst>
              <a:ext uri="{FF2B5EF4-FFF2-40B4-BE49-F238E27FC236}">
                <a16:creationId xmlns:a16="http://schemas.microsoft.com/office/drawing/2014/main" id="{C431F7A6-7D66-D8E4-5567-0285C774F9D9}"/>
              </a:ext>
            </a:extLst>
          </p:cNvPr>
          <p:cNvSpPr/>
          <p:nvPr userDrawn="1"/>
        </p:nvSpPr>
        <p:spPr>
          <a:xfrm>
            <a:off x="-12000" y="39994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0" name="フリーフォーム: 図形 9">
            <a:extLst>
              <a:ext uri="{FF2B5EF4-FFF2-40B4-BE49-F238E27FC236}">
                <a16:creationId xmlns:a16="http://schemas.microsoft.com/office/drawing/2014/main" id="{A47E8A26-3562-75FD-16D1-70F425E157EE}"/>
              </a:ext>
            </a:extLst>
          </p:cNvPr>
          <p:cNvSpPr/>
          <p:nvPr userDrawn="1"/>
        </p:nvSpPr>
        <p:spPr>
          <a:xfrm>
            <a:off x="-12000" y="8038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1" name="フリーフォーム: 図形 10">
            <a:extLst>
              <a:ext uri="{FF2B5EF4-FFF2-40B4-BE49-F238E27FC236}">
                <a16:creationId xmlns:a16="http://schemas.microsoft.com/office/drawing/2014/main" id="{A1360A33-9DCD-95F1-5F8C-959DC85844CC}"/>
              </a:ext>
            </a:extLst>
          </p:cNvPr>
          <p:cNvSpPr/>
          <p:nvPr userDrawn="1"/>
        </p:nvSpPr>
        <p:spPr>
          <a:xfrm>
            <a:off x="-12000" y="12076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2" name="フリーフォーム: 図形 11">
            <a:extLst>
              <a:ext uri="{FF2B5EF4-FFF2-40B4-BE49-F238E27FC236}">
                <a16:creationId xmlns:a16="http://schemas.microsoft.com/office/drawing/2014/main" id="{1F5F8609-3499-D4FA-9A6C-E15AC92BC47F}"/>
              </a:ext>
            </a:extLst>
          </p:cNvPr>
          <p:cNvSpPr/>
          <p:nvPr userDrawn="1"/>
        </p:nvSpPr>
        <p:spPr>
          <a:xfrm>
            <a:off x="-12000" y="161156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F07D0795-D074-E91A-C766-4F7120829933}"/>
              </a:ext>
            </a:extLst>
          </p:cNvPr>
          <p:cNvSpPr/>
          <p:nvPr userDrawn="1"/>
        </p:nvSpPr>
        <p:spPr>
          <a:xfrm>
            <a:off x="-12000" y="201544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4" name="フリーフォーム: 図形 13">
            <a:extLst>
              <a:ext uri="{FF2B5EF4-FFF2-40B4-BE49-F238E27FC236}">
                <a16:creationId xmlns:a16="http://schemas.microsoft.com/office/drawing/2014/main" id="{C38B2496-5EE7-4DEE-E34D-A4448F2FAF3B}"/>
              </a:ext>
            </a:extLst>
          </p:cNvPr>
          <p:cNvSpPr/>
          <p:nvPr userDrawn="1"/>
        </p:nvSpPr>
        <p:spPr>
          <a:xfrm>
            <a:off x="-12000" y="24193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5" name="フリーフォーム: 図形 14">
            <a:extLst>
              <a:ext uri="{FF2B5EF4-FFF2-40B4-BE49-F238E27FC236}">
                <a16:creationId xmlns:a16="http://schemas.microsoft.com/office/drawing/2014/main" id="{3E9A390A-BB06-4322-66CE-5B6D58208234}"/>
              </a:ext>
            </a:extLst>
          </p:cNvPr>
          <p:cNvSpPr/>
          <p:nvPr userDrawn="1"/>
        </p:nvSpPr>
        <p:spPr>
          <a:xfrm>
            <a:off x="-12000" y="28231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6" name="フリーフォーム: 図形 15">
            <a:extLst>
              <a:ext uri="{FF2B5EF4-FFF2-40B4-BE49-F238E27FC236}">
                <a16:creationId xmlns:a16="http://schemas.microsoft.com/office/drawing/2014/main" id="{A01958A1-A7B4-C3F7-F212-EC05F6EAE6BA}"/>
              </a:ext>
            </a:extLst>
          </p:cNvPr>
          <p:cNvSpPr/>
          <p:nvPr userDrawn="1"/>
        </p:nvSpPr>
        <p:spPr>
          <a:xfrm>
            <a:off x="-12000" y="322706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7" name="フリーフォーム: 図形 16">
            <a:extLst>
              <a:ext uri="{FF2B5EF4-FFF2-40B4-BE49-F238E27FC236}">
                <a16:creationId xmlns:a16="http://schemas.microsoft.com/office/drawing/2014/main" id="{69F3F4A3-E7F4-7621-DDC1-EC3BD7FD5E93}"/>
              </a:ext>
            </a:extLst>
          </p:cNvPr>
          <p:cNvSpPr/>
          <p:nvPr userDrawn="1"/>
        </p:nvSpPr>
        <p:spPr>
          <a:xfrm>
            <a:off x="-12000" y="363094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8" name="フリーフォーム: 図形 17">
            <a:extLst>
              <a:ext uri="{FF2B5EF4-FFF2-40B4-BE49-F238E27FC236}">
                <a16:creationId xmlns:a16="http://schemas.microsoft.com/office/drawing/2014/main" id="{8F338917-96F5-10BA-51A3-7F893FE9741A}"/>
              </a:ext>
            </a:extLst>
          </p:cNvPr>
          <p:cNvSpPr/>
          <p:nvPr userDrawn="1"/>
        </p:nvSpPr>
        <p:spPr>
          <a:xfrm>
            <a:off x="-12000" y="40348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9" name="フリーフォーム: 図形 18">
            <a:extLst>
              <a:ext uri="{FF2B5EF4-FFF2-40B4-BE49-F238E27FC236}">
                <a16:creationId xmlns:a16="http://schemas.microsoft.com/office/drawing/2014/main" id="{EE5B8D01-42F1-C2AC-F2E5-4AADC4DA3C79}"/>
              </a:ext>
            </a:extLst>
          </p:cNvPr>
          <p:cNvSpPr/>
          <p:nvPr userDrawn="1"/>
        </p:nvSpPr>
        <p:spPr>
          <a:xfrm>
            <a:off x="-12000" y="44386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BD7ADE1C-1C7D-5E76-53DC-AC5F919BD014}"/>
              </a:ext>
            </a:extLst>
          </p:cNvPr>
          <p:cNvSpPr/>
          <p:nvPr userDrawn="1"/>
        </p:nvSpPr>
        <p:spPr>
          <a:xfrm>
            <a:off x="-12000" y="484256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73E9677D-C510-C2B2-76A6-75494B7ABC06}"/>
              </a:ext>
            </a:extLst>
          </p:cNvPr>
          <p:cNvSpPr/>
          <p:nvPr userDrawn="1"/>
        </p:nvSpPr>
        <p:spPr>
          <a:xfrm>
            <a:off x="-12000" y="524644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2" name="フリーフォーム: 図形 21">
            <a:extLst>
              <a:ext uri="{FF2B5EF4-FFF2-40B4-BE49-F238E27FC236}">
                <a16:creationId xmlns:a16="http://schemas.microsoft.com/office/drawing/2014/main" id="{6DF1DCBF-60DB-8681-A614-E9104C607CB8}"/>
              </a:ext>
            </a:extLst>
          </p:cNvPr>
          <p:cNvSpPr/>
          <p:nvPr userDrawn="1"/>
        </p:nvSpPr>
        <p:spPr>
          <a:xfrm>
            <a:off x="-12000" y="56503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C87D9407-F3F5-F4DB-BC14-5220DFB9EA01}"/>
              </a:ext>
            </a:extLst>
          </p:cNvPr>
          <p:cNvSpPr/>
          <p:nvPr userDrawn="1"/>
        </p:nvSpPr>
        <p:spPr>
          <a:xfrm>
            <a:off x="-12000" y="60541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4" name="フリーフォーム: 図形 23">
            <a:extLst>
              <a:ext uri="{FF2B5EF4-FFF2-40B4-BE49-F238E27FC236}">
                <a16:creationId xmlns:a16="http://schemas.microsoft.com/office/drawing/2014/main" id="{C05B01FC-500F-80FB-563F-A6545C2D2A26}"/>
              </a:ext>
            </a:extLst>
          </p:cNvPr>
          <p:cNvSpPr/>
          <p:nvPr userDrawn="1"/>
        </p:nvSpPr>
        <p:spPr>
          <a:xfrm>
            <a:off x="-12000" y="645806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 name="タイトル 1"/>
          <p:cNvSpPr>
            <a:spLocks noGrp="1"/>
          </p:cNvSpPr>
          <p:nvPr>
            <p:ph type="title"/>
          </p:nvPr>
        </p:nvSpPr>
        <p:spPr>
          <a:xfrm>
            <a:off x="615018" y="501651"/>
            <a:ext cx="7611534" cy="719230"/>
          </a:xfrm>
        </p:spPr>
        <p:txBody>
          <a:bodyPr anchor="t">
            <a:normAutofit/>
          </a:bodyPr>
          <a:lstStyle>
            <a:lvl1pPr algn="l">
              <a:defRPr sz="3600" b="1">
                <a:ln>
                  <a:solidFill>
                    <a:schemeClr val="tx1"/>
                  </a:solidFill>
                </a:ln>
                <a:blipFill>
                  <a:blip r:embed="rId2"/>
                  <a:stretch>
                    <a:fillRect/>
                  </a:stretch>
                </a:blipFill>
                <a:latin typeface="+mj-lt"/>
                <a:ea typeface="+mj-ea"/>
              </a:defRPr>
            </a:lvl1pPr>
          </a:lstStyle>
          <a:p>
            <a:r>
              <a:rPr kumimoji="1" lang="ja-JP" altLang="en-US"/>
              <a:t>マスター タイトルの書式設定</a:t>
            </a:r>
          </a:p>
        </p:txBody>
      </p:sp>
      <p:sp>
        <p:nvSpPr>
          <p:cNvPr id="3" name="フリーフォーム: 図形 2">
            <a:extLst>
              <a:ext uri="{FF2B5EF4-FFF2-40B4-BE49-F238E27FC236}">
                <a16:creationId xmlns:a16="http://schemas.microsoft.com/office/drawing/2014/main" id="{9A8D95DE-0016-5438-A59B-0691ED84BFC3}"/>
              </a:ext>
            </a:extLst>
          </p:cNvPr>
          <p:cNvSpPr/>
          <p:nvPr userDrawn="1"/>
        </p:nvSpPr>
        <p:spPr>
          <a:xfrm>
            <a:off x="515471" y="1207684"/>
            <a:ext cx="7704000" cy="0"/>
          </a:xfrm>
          <a:custGeom>
            <a:avLst/>
            <a:gdLst>
              <a:gd name="connsiteX0" fmla="*/ -111 w 7704000"/>
              <a:gd name="connsiteY0" fmla="*/ 0 h 0"/>
              <a:gd name="connsiteX1" fmla="*/ 515464 w 7704000"/>
              <a:gd name="connsiteY1" fmla="*/ 0 h 0"/>
              <a:gd name="connsiteX2" fmla="*/ 876960 w 7704000"/>
              <a:gd name="connsiteY2" fmla="*/ 0 h 0"/>
              <a:gd name="connsiteX3" fmla="*/ 1623655 w 7704000"/>
              <a:gd name="connsiteY3" fmla="*/ 0 h 0"/>
              <a:gd name="connsiteX4" fmla="*/ 2139231 w 7704000"/>
              <a:gd name="connsiteY4" fmla="*/ 0 h 0"/>
              <a:gd name="connsiteX5" fmla="*/ 2654806 w 7704000"/>
              <a:gd name="connsiteY5" fmla="*/ 0 h 0"/>
              <a:gd name="connsiteX6" fmla="*/ 3401501 w 7704000"/>
              <a:gd name="connsiteY6" fmla="*/ 0 h 0"/>
              <a:gd name="connsiteX7" fmla="*/ 3840037 w 7704000"/>
              <a:gd name="connsiteY7" fmla="*/ 0 h 0"/>
              <a:gd name="connsiteX8" fmla="*/ 4586732 w 7704000"/>
              <a:gd name="connsiteY8" fmla="*/ 0 h 0"/>
              <a:gd name="connsiteX9" fmla="*/ 5333427 w 7704000"/>
              <a:gd name="connsiteY9" fmla="*/ 0 h 0"/>
              <a:gd name="connsiteX10" fmla="*/ 5926043 w 7704000"/>
              <a:gd name="connsiteY10" fmla="*/ 0 h 0"/>
              <a:gd name="connsiteX11" fmla="*/ 6672738 w 7704000"/>
              <a:gd name="connsiteY11" fmla="*/ 0 h 0"/>
              <a:gd name="connsiteX12" fmla="*/ 7188314 w 7704000"/>
              <a:gd name="connsiteY12" fmla="*/ 0 h 0"/>
              <a:gd name="connsiteX13" fmla="*/ 7703889 w 7704000"/>
              <a:gd name="connsiteY13"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04000" extrusionOk="0">
                <a:moveTo>
                  <a:pt x="-111" y="0"/>
                </a:moveTo>
                <a:cubicBezTo>
                  <a:pt x="255198" y="-47389"/>
                  <a:pt x="409532" y="10262"/>
                  <a:pt x="515464" y="0"/>
                </a:cubicBezTo>
                <a:cubicBezTo>
                  <a:pt x="621397" y="-10262"/>
                  <a:pt x="772358" y="27625"/>
                  <a:pt x="876960" y="0"/>
                </a:cubicBezTo>
                <a:cubicBezTo>
                  <a:pt x="981562" y="-27625"/>
                  <a:pt x="1308794" y="66802"/>
                  <a:pt x="1623655" y="0"/>
                </a:cubicBezTo>
                <a:cubicBezTo>
                  <a:pt x="1938516" y="-66802"/>
                  <a:pt x="1882232" y="48324"/>
                  <a:pt x="2139231" y="0"/>
                </a:cubicBezTo>
                <a:cubicBezTo>
                  <a:pt x="2396230" y="-48324"/>
                  <a:pt x="2465418" y="58378"/>
                  <a:pt x="2654806" y="0"/>
                </a:cubicBezTo>
                <a:cubicBezTo>
                  <a:pt x="2844194" y="-58378"/>
                  <a:pt x="3231841" y="32906"/>
                  <a:pt x="3401501" y="0"/>
                </a:cubicBezTo>
                <a:cubicBezTo>
                  <a:pt x="3571161" y="-32906"/>
                  <a:pt x="3728148" y="2698"/>
                  <a:pt x="3840037" y="0"/>
                </a:cubicBezTo>
                <a:cubicBezTo>
                  <a:pt x="3951926" y="-2698"/>
                  <a:pt x="4420760" y="3217"/>
                  <a:pt x="4586732" y="0"/>
                </a:cubicBezTo>
                <a:cubicBezTo>
                  <a:pt x="4752705" y="-3217"/>
                  <a:pt x="5121841" y="42174"/>
                  <a:pt x="5333427" y="0"/>
                </a:cubicBezTo>
                <a:cubicBezTo>
                  <a:pt x="5545014" y="-42174"/>
                  <a:pt x="5696041" y="52547"/>
                  <a:pt x="5926043" y="0"/>
                </a:cubicBezTo>
                <a:cubicBezTo>
                  <a:pt x="6156045" y="-52547"/>
                  <a:pt x="6398276" y="81277"/>
                  <a:pt x="6672738" y="0"/>
                </a:cubicBezTo>
                <a:cubicBezTo>
                  <a:pt x="6947200" y="-81277"/>
                  <a:pt x="6934030" y="53271"/>
                  <a:pt x="7188314" y="0"/>
                </a:cubicBezTo>
                <a:cubicBezTo>
                  <a:pt x="7442598" y="-53271"/>
                  <a:pt x="7594999" y="1407"/>
                  <a:pt x="7703889" y="0"/>
                </a:cubicBezTo>
              </a:path>
            </a:pathLst>
          </a:custGeom>
          <a:noFill/>
          <a:ln w="76200" cap="flat">
            <a:solidFill>
              <a:srgbClr val="FFCC66"/>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Scribble/>
                  </ask:type>
                </ask:lineSketchStyleProps>
              </a:ext>
            </a:extLst>
          </a:ln>
        </p:spPr>
        <p:txBody>
          <a:bodyPr rtlCol="0" anchor="ctr"/>
          <a:lstStyle/>
          <a:p>
            <a:endParaRPr lang="ja-JP" altLang="en-US"/>
          </a:p>
        </p:txBody>
      </p:sp>
    </p:spTree>
    <p:extLst>
      <p:ext uri="{BB962C8B-B14F-4D97-AF65-F5344CB8AC3E}">
        <p14:creationId xmlns:p14="http://schemas.microsoft.com/office/powerpoint/2010/main" val="2786699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70194DF-382C-45F7-8E4C-39850E0FDDC1}" type="datetime1">
              <a:rPr kumimoji="1" lang="ja-JP" altLang="en-US" smtClean="0"/>
              <a:t>2023/7/20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8F10205-A00F-46AD-9A17-911A72FF31CF}" type="slidenum">
              <a:rPr kumimoji="1" lang="ja-JP" altLang="en-US" smtClean="0"/>
              <a:t>‹#›</a:t>
            </a:fld>
            <a:endParaRPr kumimoji="1" lang="ja-JP" altLang="en-US"/>
          </a:p>
        </p:txBody>
      </p:sp>
    </p:spTree>
    <p:extLst>
      <p:ext uri="{BB962C8B-B14F-4D97-AF65-F5344CB8AC3E}">
        <p14:creationId xmlns:p14="http://schemas.microsoft.com/office/powerpoint/2010/main" val="38730449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172FF1E-CD53-4E06-B58C-85B40F30507F}" type="datetime1">
              <a:rPr kumimoji="1" lang="ja-JP" altLang="en-US" smtClean="0"/>
              <a:t>2023/7/20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8F10205-A00F-46AD-9A17-911A72FF31CF}" type="slidenum">
              <a:rPr kumimoji="1" lang="ja-JP" altLang="en-US" smtClean="0"/>
              <a:t>‹#›</a:t>
            </a:fld>
            <a:endParaRPr kumimoji="1" lang="ja-JP" altLang="en-US"/>
          </a:p>
        </p:txBody>
      </p:sp>
    </p:spTree>
    <p:extLst>
      <p:ext uri="{BB962C8B-B14F-4D97-AF65-F5344CB8AC3E}">
        <p14:creationId xmlns:p14="http://schemas.microsoft.com/office/powerpoint/2010/main" val="14097291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7C8840F-BB61-4DC5-AF35-5F76AF44F869}" type="datetime1">
              <a:rPr kumimoji="1" lang="ja-JP" altLang="en-US" smtClean="0"/>
              <a:t>2023/7/20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8F10205-A00F-46AD-9A17-911A72FF31CF}" type="slidenum">
              <a:rPr kumimoji="1" lang="ja-JP" altLang="en-US" smtClean="0"/>
              <a:t>‹#›</a:t>
            </a:fld>
            <a:endParaRPr kumimoji="1" lang="ja-JP" altLang="en-US"/>
          </a:p>
        </p:txBody>
      </p:sp>
    </p:spTree>
    <p:extLst>
      <p:ext uri="{BB962C8B-B14F-4D97-AF65-F5344CB8AC3E}">
        <p14:creationId xmlns:p14="http://schemas.microsoft.com/office/powerpoint/2010/main" val="23009175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DF4E7A5-2026-4C06-B4AA-85571EE6B4F2}" type="datetime1">
              <a:rPr kumimoji="1" lang="ja-JP" altLang="en-US" smtClean="0"/>
              <a:t>2023/7/20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8F10205-A00F-46AD-9A17-911A72FF31CF}" type="slidenum">
              <a:rPr kumimoji="1" lang="ja-JP" altLang="en-US" smtClean="0"/>
              <a:t>‹#›</a:t>
            </a:fld>
            <a:endParaRPr kumimoji="1" lang="ja-JP" altLang="en-US"/>
          </a:p>
        </p:txBody>
      </p:sp>
    </p:spTree>
    <p:extLst>
      <p:ext uri="{BB962C8B-B14F-4D97-AF65-F5344CB8AC3E}">
        <p14:creationId xmlns:p14="http://schemas.microsoft.com/office/powerpoint/2010/main" val="4143019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7616A83-5598-4435-AA15-8199B3A8DADF}" type="datetime1">
              <a:rPr kumimoji="1" lang="ja-JP" altLang="en-US" smtClean="0"/>
              <a:t>2023/7/20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8F10205-A00F-46AD-9A17-911A72FF31CF}" type="slidenum">
              <a:rPr kumimoji="1" lang="ja-JP" altLang="en-US" smtClean="0"/>
              <a:t>‹#›</a:t>
            </a:fld>
            <a:endParaRPr kumimoji="1" lang="ja-JP" altLang="en-US"/>
          </a:p>
        </p:txBody>
      </p:sp>
    </p:spTree>
    <p:extLst>
      <p:ext uri="{BB962C8B-B14F-4D97-AF65-F5344CB8AC3E}">
        <p14:creationId xmlns:p14="http://schemas.microsoft.com/office/powerpoint/2010/main" val="4069940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676147B-16E1-41EC-9473-95D4824ECD6D}" type="datetime1">
              <a:rPr kumimoji="1" lang="ja-JP" altLang="en-US" smtClean="0"/>
              <a:t>2023/7/20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8F10205-A00F-46AD-9A17-911A72FF31CF}" type="slidenum">
              <a:rPr kumimoji="1" lang="ja-JP" altLang="en-US" smtClean="0"/>
              <a:t>‹#›</a:t>
            </a:fld>
            <a:endParaRPr kumimoji="1" lang="ja-JP" altLang="en-US"/>
          </a:p>
        </p:txBody>
      </p:sp>
    </p:spTree>
    <p:extLst>
      <p:ext uri="{BB962C8B-B14F-4D97-AF65-F5344CB8AC3E}">
        <p14:creationId xmlns:p14="http://schemas.microsoft.com/office/powerpoint/2010/main" val="3300983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119593"/>
            <a:ext cx="10515600" cy="68474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973667"/>
            <a:ext cx="10515600" cy="520329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メイリオ" panose="020B0604030504040204" pitchFamily="50" charset="-128"/>
                <a:ea typeface="メイリオ" panose="020B0604030504040204" pitchFamily="50" charset="-128"/>
              </a:defRPr>
            </a:lvl1pPr>
          </a:lstStyle>
          <a:p>
            <a:fld id="{CB82E295-C806-42DD-97EA-BEFC31095624}" type="datetime1">
              <a:rPr lang="ja-JP" altLang="en-US" smtClean="0"/>
              <a:t>2023/7/20</a:t>
            </a:fld>
            <a:endParaRPr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メイリオ" panose="020B0604030504040204" pitchFamily="50" charset="-128"/>
                <a:ea typeface="メイリオ" panose="020B0604030504040204" pitchFamily="50" charset="-128"/>
              </a:defRPr>
            </a:lvl1pPr>
          </a:lstStyle>
          <a:p>
            <a:fld id="{E8F10205-A00F-46AD-9A17-911A72FF31CF}" type="slidenum">
              <a:rPr lang="ja-JP" altLang="en-US" smtClean="0"/>
              <a:pPr/>
              <a:t>‹#›</a:t>
            </a:fld>
            <a:endParaRPr lang="ja-JP" altLang="en-US"/>
          </a:p>
        </p:txBody>
      </p:sp>
    </p:spTree>
    <p:extLst>
      <p:ext uri="{BB962C8B-B14F-4D97-AF65-F5344CB8AC3E}">
        <p14:creationId xmlns:p14="http://schemas.microsoft.com/office/powerpoint/2010/main" val="3906272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3200" b="0" kern="1200">
          <a:solidFill>
            <a:schemeClr val="tx1"/>
          </a:solidFill>
          <a:latin typeface="メイリオ" panose="020B0604030504040204" pitchFamily="50" charset="-128"/>
          <a:ea typeface="メイリオ"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7.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041400"/>
            <a:ext cx="9144000" cy="2387600"/>
          </a:xfrm>
        </p:spPr>
        <p:txBody>
          <a:bodyPr>
            <a:normAutofit/>
          </a:bodyPr>
          <a:lstStyle/>
          <a:p>
            <a:r>
              <a:rPr kumimoji="1" lang="ja-JP" altLang="en-US" dirty="0">
                <a:ln w="15875">
                  <a:solidFill>
                    <a:schemeClr val="tx1"/>
                  </a:solidFill>
                </a:ln>
                <a:blipFill>
                  <a:blip r:embed="rId2"/>
                  <a:stretch>
                    <a:fillRect/>
                  </a:stretch>
                </a:blipFill>
                <a:latin typeface="+mj-lt"/>
              </a:rPr>
              <a:t>大阪府公立高等学校</a:t>
            </a:r>
            <a:r>
              <a:rPr kumimoji="1" lang="en-US" altLang="ja-JP" dirty="0">
                <a:ln w="15875">
                  <a:solidFill>
                    <a:schemeClr val="tx1"/>
                  </a:solidFill>
                </a:ln>
                <a:blipFill>
                  <a:blip r:embed="rId2"/>
                  <a:stretch>
                    <a:fillRect/>
                  </a:stretch>
                </a:blipFill>
                <a:latin typeface="+mj-lt"/>
              </a:rPr>
              <a:t/>
            </a:r>
            <a:br>
              <a:rPr kumimoji="1" lang="en-US" altLang="ja-JP" dirty="0">
                <a:ln w="15875">
                  <a:solidFill>
                    <a:schemeClr val="tx1"/>
                  </a:solidFill>
                </a:ln>
                <a:blipFill>
                  <a:blip r:embed="rId2"/>
                  <a:stretch>
                    <a:fillRect/>
                  </a:stretch>
                </a:blipFill>
                <a:latin typeface="+mj-lt"/>
              </a:rPr>
            </a:br>
            <a:r>
              <a:rPr kumimoji="1" lang="ja-JP" altLang="en-US" dirty="0">
                <a:ln w="15875">
                  <a:solidFill>
                    <a:schemeClr val="tx1"/>
                  </a:solidFill>
                </a:ln>
                <a:blipFill>
                  <a:blip r:embed="rId2"/>
                  <a:stretch>
                    <a:fillRect/>
                  </a:stretch>
                </a:blipFill>
                <a:latin typeface="+mj-lt"/>
              </a:rPr>
              <a:t>入学者選抜制度について</a:t>
            </a:r>
          </a:p>
        </p:txBody>
      </p:sp>
      <p:sp>
        <p:nvSpPr>
          <p:cNvPr id="3" name="サブタイトル 2"/>
          <p:cNvSpPr>
            <a:spLocks noGrp="1"/>
          </p:cNvSpPr>
          <p:nvPr>
            <p:ph type="subTitle" idx="1"/>
          </p:nvPr>
        </p:nvSpPr>
        <p:spPr>
          <a:xfrm>
            <a:off x="1524000" y="3925888"/>
            <a:ext cx="9144000" cy="1655762"/>
          </a:xfrm>
          <a:noFill/>
        </p:spPr>
        <p:txBody>
          <a:bodyPr>
            <a:normAutofit/>
          </a:bodyPr>
          <a:lstStyle/>
          <a:p>
            <a:r>
              <a:rPr kumimoji="1" lang="ja-JP" altLang="en-US" sz="3200" b="1" dirty="0">
                <a:ln>
                  <a:solidFill>
                    <a:schemeClr val="tx1"/>
                  </a:solidFill>
                </a:ln>
                <a:blipFill>
                  <a:blip r:embed="rId2"/>
                  <a:stretch>
                    <a:fillRect/>
                  </a:stretch>
                </a:blipFill>
                <a:latin typeface="BIZ UDPゴシック" panose="020B0400000000000000" pitchFamily="50" charset="-128"/>
                <a:ea typeface="BIZ UDPゴシック" panose="020B0400000000000000" pitchFamily="50" charset="-128"/>
              </a:rPr>
              <a:t>大阪府教育庁教育振興室</a:t>
            </a:r>
          </a:p>
        </p:txBody>
      </p:sp>
      <p:sp>
        <p:nvSpPr>
          <p:cNvPr id="4" name="フリーフォーム: 図形 3">
            <a:extLst>
              <a:ext uri="{FF2B5EF4-FFF2-40B4-BE49-F238E27FC236}">
                <a16:creationId xmlns:a16="http://schemas.microsoft.com/office/drawing/2014/main" id="{68D4A242-7D95-7E20-A112-9C3D893F86C3}"/>
              </a:ext>
            </a:extLst>
          </p:cNvPr>
          <p:cNvSpPr/>
          <p:nvPr/>
        </p:nvSpPr>
        <p:spPr>
          <a:xfrm>
            <a:off x="1524000" y="3509963"/>
            <a:ext cx="9144000" cy="0"/>
          </a:xfrm>
          <a:custGeom>
            <a:avLst/>
            <a:gdLst>
              <a:gd name="connsiteX0" fmla="*/ -131 w 9144000"/>
              <a:gd name="connsiteY0" fmla="*/ 0 h 0"/>
              <a:gd name="connsiteX1" fmla="*/ 479929 w 9144000"/>
              <a:gd name="connsiteY1" fmla="*/ 0 h 0"/>
              <a:gd name="connsiteX2" fmla="*/ 777109 w 9144000"/>
              <a:gd name="connsiteY2" fmla="*/ 0 h 0"/>
              <a:gd name="connsiteX3" fmla="*/ 1531489 w 9144000"/>
              <a:gd name="connsiteY3" fmla="*/ 0 h 0"/>
              <a:gd name="connsiteX4" fmla="*/ 2011549 w 9144000"/>
              <a:gd name="connsiteY4" fmla="*/ 0 h 0"/>
              <a:gd name="connsiteX5" fmla="*/ 2491609 w 9144000"/>
              <a:gd name="connsiteY5" fmla="*/ 0 h 0"/>
              <a:gd name="connsiteX6" fmla="*/ 3245989 w 9144000"/>
              <a:gd name="connsiteY6" fmla="*/ 0 h 0"/>
              <a:gd name="connsiteX7" fmla="*/ 3634609 w 9144000"/>
              <a:gd name="connsiteY7" fmla="*/ 0 h 0"/>
              <a:gd name="connsiteX8" fmla="*/ 4388989 w 9144000"/>
              <a:gd name="connsiteY8" fmla="*/ 0 h 0"/>
              <a:gd name="connsiteX9" fmla="*/ 5143369 w 9144000"/>
              <a:gd name="connsiteY9" fmla="*/ 0 h 0"/>
              <a:gd name="connsiteX10" fmla="*/ 5714869 w 9144000"/>
              <a:gd name="connsiteY10" fmla="*/ 0 h 0"/>
              <a:gd name="connsiteX11" fmla="*/ 6469249 w 9144000"/>
              <a:gd name="connsiteY11" fmla="*/ 0 h 0"/>
              <a:gd name="connsiteX12" fmla="*/ 6949309 w 9144000"/>
              <a:gd name="connsiteY12" fmla="*/ 0 h 0"/>
              <a:gd name="connsiteX13" fmla="*/ 7429369 w 9144000"/>
              <a:gd name="connsiteY13" fmla="*/ 0 h 0"/>
              <a:gd name="connsiteX14" fmla="*/ 8092309 w 9144000"/>
              <a:gd name="connsiteY14" fmla="*/ 0 h 0"/>
              <a:gd name="connsiteX15" fmla="*/ 8572369 w 9144000"/>
              <a:gd name="connsiteY15" fmla="*/ 0 h 0"/>
              <a:gd name="connsiteX16" fmla="*/ 9143869 w 9144000"/>
              <a:gd name="connsiteY16"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00" extrusionOk="0">
                <a:moveTo>
                  <a:pt x="-131" y="0"/>
                </a:moveTo>
                <a:cubicBezTo>
                  <a:pt x="207929" y="-22851"/>
                  <a:pt x="244408" y="5790"/>
                  <a:pt x="479929" y="0"/>
                </a:cubicBezTo>
                <a:cubicBezTo>
                  <a:pt x="715450" y="-5790"/>
                  <a:pt x="649252" y="1265"/>
                  <a:pt x="777109" y="0"/>
                </a:cubicBezTo>
                <a:cubicBezTo>
                  <a:pt x="904966" y="-1265"/>
                  <a:pt x="1301354" y="69370"/>
                  <a:pt x="1531489" y="0"/>
                </a:cubicBezTo>
                <a:cubicBezTo>
                  <a:pt x="1761624" y="-69370"/>
                  <a:pt x="1873128" y="32481"/>
                  <a:pt x="2011549" y="0"/>
                </a:cubicBezTo>
                <a:cubicBezTo>
                  <a:pt x="2149970" y="-32481"/>
                  <a:pt x="2390370" y="55364"/>
                  <a:pt x="2491609" y="0"/>
                </a:cubicBezTo>
                <a:cubicBezTo>
                  <a:pt x="2592848" y="-55364"/>
                  <a:pt x="2946752" y="47813"/>
                  <a:pt x="3245989" y="0"/>
                </a:cubicBezTo>
                <a:cubicBezTo>
                  <a:pt x="3545226" y="-47813"/>
                  <a:pt x="3485263" y="19186"/>
                  <a:pt x="3634609" y="0"/>
                </a:cubicBezTo>
                <a:cubicBezTo>
                  <a:pt x="3783955" y="-19186"/>
                  <a:pt x="4018308" y="72209"/>
                  <a:pt x="4388989" y="0"/>
                </a:cubicBezTo>
                <a:cubicBezTo>
                  <a:pt x="4759670" y="-72209"/>
                  <a:pt x="4968944" y="78407"/>
                  <a:pt x="5143369" y="0"/>
                </a:cubicBezTo>
                <a:cubicBezTo>
                  <a:pt x="5317794" y="-78407"/>
                  <a:pt x="5483799" y="6061"/>
                  <a:pt x="5714869" y="0"/>
                </a:cubicBezTo>
                <a:cubicBezTo>
                  <a:pt x="5945939" y="-6061"/>
                  <a:pt x="6237242" y="18662"/>
                  <a:pt x="6469249" y="0"/>
                </a:cubicBezTo>
                <a:cubicBezTo>
                  <a:pt x="6701256" y="-18662"/>
                  <a:pt x="6793107" y="52109"/>
                  <a:pt x="6949309" y="0"/>
                </a:cubicBezTo>
                <a:cubicBezTo>
                  <a:pt x="7105511" y="-52109"/>
                  <a:pt x="7258833" y="24167"/>
                  <a:pt x="7429369" y="0"/>
                </a:cubicBezTo>
                <a:cubicBezTo>
                  <a:pt x="7599905" y="-24167"/>
                  <a:pt x="7779111" y="64379"/>
                  <a:pt x="8092309" y="0"/>
                </a:cubicBezTo>
                <a:cubicBezTo>
                  <a:pt x="8405507" y="-64379"/>
                  <a:pt x="8393256" y="22971"/>
                  <a:pt x="8572369" y="0"/>
                </a:cubicBezTo>
                <a:cubicBezTo>
                  <a:pt x="8751482" y="-22971"/>
                  <a:pt x="8928492" y="14505"/>
                  <a:pt x="9143869" y="0"/>
                </a:cubicBezTo>
              </a:path>
            </a:pathLst>
          </a:custGeom>
          <a:noFill/>
          <a:ln w="76200" cap="flat">
            <a:solidFill>
              <a:srgbClr val="FFCC66"/>
            </a:solidFill>
            <a:prstDash val="solid"/>
            <a:round/>
            <a:extLst>
              <a:ext uri="{C807C97D-BFC1-408E-A445-0C87EB9F89A2}">
                <ask:lineSketchStyleProps xmlns:ask="http://schemas.microsoft.com/office/drawing/2018/sketchyshapes" xmln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Scribble/>
                  </ask:type>
                </ask:lineSketchStyleProps>
              </a:ext>
            </a:extLst>
          </a:ln>
        </p:spPr>
        <p:txBody>
          <a:bodyPr rtlCol="0" anchor="ctr"/>
          <a:lstStyle/>
          <a:p>
            <a:endParaRPr lang="ja-JP" altLang="en-US"/>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679672">
            <a:off x="835378" y="1400553"/>
            <a:ext cx="876500" cy="66055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34267">
            <a:off x="10343792" y="5050986"/>
            <a:ext cx="698659" cy="546224"/>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66259">
            <a:off x="941817" y="5108802"/>
            <a:ext cx="787579" cy="660550"/>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4288" y="1218483"/>
            <a:ext cx="736768" cy="660550"/>
          </a:xfrm>
          <a:prstGeom prst="rect">
            <a:avLst/>
          </a:prstGeom>
        </p:spPr>
      </p:pic>
      <p:pic>
        <p:nvPicPr>
          <p:cNvPr id="10" name="図 9"/>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72076" y="5581650"/>
            <a:ext cx="774877" cy="660550"/>
          </a:xfrm>
          <a:prstGeom prst="rect">
            <a:avLst/>
          </a:prstGeom>
        </p:spPr>
      </p:pic>
      <p:pic>
        <p:nvPicPr>
          <p:cNvPr id="12" name="図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71516" y="549400"/>
            <a:ext cx="681565" cy="690533"/>
          </a:xfrm>
          <a:prstGeom prst="rect">
            <a:avLst/>
          </a:prstGeom>
        </p:spPr>
      </p:pic>
    </p:spTree>
    <p:extLst>
      <p:ext uri="{BB962C8B-B14F-4D97-AF65-F5344CB8AC3E}">
        <p14:creationId xmlns:p14="http://schemas.microsoft.com/office/powerpoint/2010/main" val="34295716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エンパワメントスクール</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10</a:t>
            </a:fld>
            <a:endParaRPr lang="ja-JP" altLang="en-US"/>
          </a:p>
        </p:txBody>
      </p:sp>
      <p:sp>
        <p:nvSpPr>
          <p:cNvPr id="37" name="正方形/長方形 36"/>
          <p:cNvSpPr/>
          <p:nvPr/>
        </p:nvSpPr>
        <p:spPr>
          <a:xfrm>
            <a:off x="2587453" y="1300053"/>
            <a:ext cx="4825860" cy="2049318"/>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marR="0" lvl="0" indent="-285750" defTabSz="457200" rtl="0" eaLnBrk="1" fontAlgn="auto" latinLnBrk="0" hangingPunct="1">
              <a:lnSpc>
                <a:spcPct val="100000"/>
              </a:lnSpc>
              <a:spcBef>
                <a:spcPts val="0"/>
              </a:spcBef>
              <a:spcAft>
                <a:spcPts val="0"/>
              </a:spcAft>
              <a:buClrTx/>
              <a:buSzTx/>
              <a:buFont typeface="メイリオ" panose="020B0604030504040204" pitchFamily="50" charset="-128"/>
              <a:buChar char="○"/>
              <a:tabLst/>
              <a:defRPr/>
            </a:pPr>
            <a:endParaRPr kumimoji="1" lang="en-US" altLang="ja-JP" sz="1400" b="0" i="0" u="none" strike="noStrike" kern="1200" cap="none" spc="0" normalizeH="0" baseline="0" noProof="0" dirty="0">
              <a:ln>
                <a:noFill/>
              </a:ln>
              <a:solidFill>
                <a:prstClr val="black"/>
              </a:solidFill>
              <a:effectLst/>
              <a:uLnTx/>
              <a:uFillTx/>
              <a:latin typeface="+mn-ea"/>
            </a:endParaRPr>
          </a:p>
          <a:p>
            <a:pPr marL="285750" marR="0" lvl="0" indent="-285750" defTabSz="4572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zh-CN" altLang="en-US" sz="1400" b="0" i="0" u="none" strike="noStrike" kern="1200" cap="none" spc="0" normalizeH="0" baseline="0" noProof="0" dirty="0" smtClean="0">
                <a:ln>
                  <a:noFill/>
                </a:ln>
                <a:solidFill>
                  <a:prstClr val="black"/>
                </a:solidFill>
                <a:effectLst/>
                <a:uLnTx/>
                <a:uFillTx/>
                <a:latin typeface="+mn-ea"/>
              </a:rPr>
              <a:t>１</a:t>
            </a:r>
            <a:r>
              <a:rPr kumimoji="1" lang="ja-JP" altLang="en-US" sz="1400" b="0" i="0" u="none" strike="noStrike" kern="1200" cap="none" spc="0" normalizeH="0" baseline="0" noProof="0" dirty="0" smtClean="0">
                <a:ln>
                  <a:noFill/>
                </a:ln>
                <a:solidFill>
                  <a:prstClr val="black"/>
                </a:solidFill>
                <a:effectLst/>
                <a:uLnTx/>
                <a:uFillTx/>
                <a:latin typeface="+mn-ea"/>
              </a:rPr>
              <a:t>クラス　</a:t>
            </a:r>
            <a:r>
              <a:rPr kumimoji="1" lang="en-US" altLang="zh-CN" sz="1400" b="0" i="0" u="none" strike="noStrike" kern="1200" cap="none" spc="0" normalizeH="0" baseline="0" noProof="0" dirty="0" smtClean="0">
                <a:ln>
                  <a:noFill/>
                </a:ln>
                <a:solidFill>
                  <a:prstClr val="black"/>
                </a:solidFill>
                <a:effectLst/>
                <a:uLnTx/>
                <a:uFillTx/>
                <a:latin typeface="+mn-ea"/>
              </a:rPr>
              <a:t>35</a:t>
            </a:r>
            <a:r>
              <a:rPr kumimoji="1" lang="zh-CN" altLang="en-US" sz="1400" b="0" i="0" u="none" strike="noStrike" kern="1200" cap="none" spc="0" normalizeH="0" baseline="0" noProof="0" dirty="0">
                <a:ln>
                  <a:noFill/>
                </a:ln>
                <a:solidFill>
                  <a:prstClr val="black"/>
                </a:solidFill>
                <a:effectLst/>
                <a:uLnTx/>
                <a:uFillTx/>
                <a:latin typeface="+mn-ea"/>
              </a:rPr>
              <a:t>人</a:t>
            </a:r>
            <a:endParaRPr kumimoji="1" lang="en-US" altLang="ja-JP" sz="1400" b="0" i="0" u="none" strike="noStrike" kern="1200" cap="none" spc="0" normalizeH="0" baseline="0" noProof="0" dirty="0">
              <a:ln>
                <a:noFill/>
              </a:ln>
              <a:solidFill>
                <a:prstClr val="black"/>
              </a:solidFill>
              <a:effectLst/>
              <a:uLnTx/>
              <a:uFillTx/>
              <a:latin typeface="+mn-ea"/>
            </a:endParaRPr>
          </a:p>
          <a:p>
            <a:pPr marL="285750" marR="0" lvl="0" indent="-285750" defTabSz="4572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400" b="0" i="0" u="none" strike="noStrike" kern="1200" cap="none" spc="-150" normalizeH="0" baseline="0" noProof="0" dirty="0" smtClean="0">
                <a:ln>
                  <a:noFill/>
                </a:ln>
                <a:solidFill>
                  <a:prstClr val="black"/>
                </a:solidFill>
                <a:effectLst/>
                <a:uLnTx/>
                <a:uFillTx/>
                <a:latin typeface="+mn-ea"/>
              </a:rPr>
              <a:t>中学校までの学習の</a:t>
            </a:r>
            <a:r>
              <a:rPr kumimoji="1" lang="ja-JP" altLang="en-US" sz="1400" b="0" i="0" u="none" strike="noStrike" kern="1200" cap="none" spc="-150" normalizeH="0" baseline="0" noProof="0" dirty="0">
                <a:ln>
                  <a:noFill/>
                </a:ln>
                <a:solidFill>
                  <a:prstClr val="black"/>
                </a:solidFill>
                <a:effectLst/>
                <a:uLnTx/>
                <a:uFillTx/>
                <a:latin typeface="+mn-ea"/>
              </a:rPr>
              <a:t>「学び直し」のカリキュラムを設定</a:t>
            </a:r>
            <a:endParaRPr kumimoji="1" lang="en-US" altLang="ja-JP" sz="1400" b="0" i="0" u="none" strike="noStrike" kern="1200" cap="none" spc="-150" normalizeH="0" baseline="0" noProof="0" dirty="0">
              <a:ln>
                <a:noFill/>
              </a:ln>
              <a:solidFill>
                <a:prstClr val="black"/>
              </a:solidFill>
              <a:effectLst/>
              <a:uLnTx/>
              <a:uFillTx/>
              <a:latin typeface="+mn-ea"/>
            </a:endParaRPr>
          </a:p>
          <a:p>
            <a:pPr marL="285750" marR="0" lvl="0" indent="-285750" defTabSz="4572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400" b="0" i="0" u="none" strike="noStrike" kern="1200" cap="none" spc="0" normalizeH="0" baseline="0" noProof="0" dirty="0">
                <a:ln>
                  <a:noFill/>
                </a:ln>
                <a:solidFill>
                  <a:prstClr val="black"/>
                </a:solidFill>
                <a:effectLst/>
                <a:uLnTx/>
                <a:uFillTx/>
                <a:latin typeface="+mn-ea"/>
              </a:rPr>
              <a:t>１年</a:t>
            </a:r>
            <a:r>
              <a:rPr kumimoji="1" lang="ja-JP" altLang="en-US" sz="1400" b="0" i="0" u="none" strike="noStrike" kern="1200" cap="none" spc="0" normalizeH="0" baseline="0" noProof="0" dirty="0" smtClean="0">
                <a:ln>
                  <a:noFill/>
                </a:ln>
                <a:solidFill>
                  <a:prstClr val="black"/>
                </a:solidFill>
                <a:effectLst/>
                <a:uLnTx/>
                <a:uFillTx/>
                <a:latin typeface="+mn-ea"/>
              </a:rPr>
              <a:t>次は国数英で毎日</a:t>
            </a:r>
            <a:r>
              <a:rPr kumimoji="1" lang="ja-JP" altLang="en-US" sz="1400" b="0" i="0" u="none" strike="noStrike" kern="1200" cap="none" spc="0" normalizeH="0" baseline="0" noProof="0" dirty="0">
                <a:ln>
                  <a:noFill/>
                </a:ln>
                <a:solidFill>
                  <a:prstClr val="black"/>
                </a:solidFill>
                <a:effectLst/>
                <a:uLnTx/>
                <a:uFillTx/>
                <a:latin typeface="+mn-ea"/>
              </a:rPr>
              <a:t>各</a:t>
            </a:r>
            <a:r>
              <a:rPr kumimoji="1" lang="en-US" altLang="ja-JP" sz="1400" b="0" i="0" u="none" strike="noStrike" kern="1200" cap="none" spc="0" normalizeH="0" baseline="0" noProof="0" dirty="0">
                <a:ln>
                  <a:noFill/>
                </a:ln>
                <a:solidFill>
                  <a:prstClr val="black"/>
                </a:solidFill>
                <a:effectLst/>
                <a:uLnTx/>
                <a:uFillTx/>
                <a:latin typeface="+mn-ea"/>
              </a:rPr>
              <a:t>30</a:t>
            </a:r>
            <a:r>
              <a:rPr kumimoji="1" lang="ja-JP" altLang="en-US" sz="1400" b="0" i="0" u="none" strike="noStrike" kern="1200" cap="none" spc="0" normalizeH="0" baseline="0" noProof="0" dirty="0">
                <a:ln>
                  <a:noFill/>
                </a:ln>
                <a:solidFill>
                  <a:prstClr val="black"/>
                </a:solidFill>
                <a:effectLst/>
                <a:uLnTx/>
                <a:uFillTx/>
                <a:latin typeface="+mn-ea"/>
              </a:rPr>
              <a:t>分のモジュール授業</a:t>
            </a:r>
            <a:endParaRPr kumimoji="1" lang="en-US" altLang="ja-JP" sz="1400" b="0" i="0" u="none" strike="noStrike" kern="1200" cap="none" spc="0" normalizeH="0" baseline="0" noProof="0" dirty="0">
              <a:ln>
                <a:noFill/>
              </a:ln>
              <a:solidFill>
                <a:prstClr val="black"/>
              </a:solidFill>
              <a:effectLst/>
              <a:uLnTx/>
              <a:uFillTx/>
              <a:latin typeface="+mn-ea"/>
            </a:endParaRPr>
          </a:p>
          <a:p>
            <a:pPr marL="285750" marR="0" lvl="0" indent="-285750" defTabSz="4572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400" b="0" i="0" u="none" strike="noStrike" kern="1200" cap="none" spc="0" normalizeH="0" baseline="0" noProof="0" dirty="0">
                <a:ln>
                  <a:noFill/>
                </a:ln>
                <a:solidFill>
                  <a:prstClr val="black"/>
                </a:solidFill>
                <a:effectLst/>
                <a:uLnTx/>
                <a:uFillTx/>
                <a:latin typeface="+mn-ea"/>
              </a:rPr>
              <a:t>「エンパワメントタイム」では、社会人基礎力を身に付けるために、「正解が１つでない問題」について考える授業を実施</a:t>
            </a:r>
            <a:endParaRPr kumimoji="1" lang="en-US" altLang="ja-JP" sz="1400" b="0" i="0" u="none" strike="noStrike" kern="1200" cap="none" spc="0" normalizeH="0" baseline="0" noProof="0" dirty="0">
              <a:ln>
                <a:noFill/>
              </a:ln>
              <a:solidFill>
                <a:prstClr val="black"/>
              </a:solidFill>
              <a:effectLst/>
              <a:uLnTx/>
              <a:uFillTx/>
              <a:latin typeface="+mn-ea"/>
            </a:endParaRPr>
          </a:p>
          <a:p>
            <a:pPr marL="285750" marR="0" lvl="0" indent="-285750" defTabSz="4572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lang="ja-JP" altLang="en-US" sz="1400" dirty="0">
                <a:solidFill>
                  <a:prstClr val="black"/>
                </a:solidFill>
                <a:latin typeface="+mn-ea"/>
              </a:rPr>
              <a:t>入試</a:t>
            </a:r>
            <a:r>
              <a:rPr kumimoji="1" lang="ja-JP" altLang="en-US" sz="1400" b="0" i="0" u="none" strike="noStrike" kern="1200" cap="none" spc="0" normalizeH="0" baseline="0" noProof="0" dirty="0" smtClean="0">
                <a:ln>
                  <a:noFill/>
                </a:ln>
                <a:solidFill>
                  <a:prstClr val="black"/>
                </a:solidFill>
                <a:effectLst/>
                <a:uLnTx/>
                <a:uFillTx/>
                <a:latin typeface="+mn-ea"/>
              </a:rPr>
              <a:t>では</a:t>
            </a:r>
            <a:r>
              <a:rPr kumimoji="1" lang="ja-JP" altLang="en-US" sz="1400" b="0" i="0" u="none" strike="noStrike" kern="1200" cap="none" spc="0" normalizeH="0" baseline="0" noProof="0" dirty="0">
                <a:ln>
                  <a:noFill/>
                </a:ln>
                <a:solidFill>
                  <a:prstClr val="black"/>
                </a:solidFill>
                <a:effectLst/>
                <a:uLnTx/>
                <a:uFillTx/>
                <a:latin typeface="+mn-ea"/>
              </a:rPr>
              <a:t>、募集定員の最大</a:t>
            </a:r>
            <a:r>
              <a:rPr kumimoji="1" lang="en-US" altLang="ja-JP" sz="1400" b="0" i="0" u="none" strike="noStrike" kern="1200" cap="none" spc="0" normalizeH="0" baseline="0" noProof="0" dirty="0">
                <a:ln>
                  <a:noFill/>
                </a:ln>
                <a:solidFill>
                  <a:prstClr val="black"/>
                </a:solidFill>
                <a:effectLst/>
                <a:uLnTx/>
                <a:uFillTx/>
                <a:latin typeface="+mn-ea"/>
              </a:rPr>
              <a:t>50</a:t>
            </a:r>
            <a:r>
              <a:rPr kumimoji="1" lang="ja-JP" altLang="en-US" sz="1400" b="0" i="0" u="none" strike="noStrike" kern="1200" cap="none" spc="0" normalizeH="0" baseline="0" noProof="0" dirty="0">
                <a:ln>
                  <a:noFill/>
                </a:ln>
                <a:solidFill>
                  <a:prstClr val="black"/>
                </a:solidFill>
                <a:effectLst/>
                <a:uLnTx/>
                <a:uFillTx/>
                <a:latin typeface="+mn-ea"/>
              </a:rPr>
              <a:t>％を面接や自己申告書などを資料として、生徒の意欲を積極的に評価</a:t>
            </a:r>
            <a:endParaRPr kumimoji="1" lang="en-US" altLang="ja-JP" sz="1400" b="0" i="0" u="none" strike="noStrike" kern="1200" cap="none" spc="0" normalizeH="0" baseline="0" noProof="0" dirty="0">
              <a:ln>
                <a:noFill/>
              </a:ln>
              <a:solidFill>
                <a:prstClr val="black"/>
              </a:solidFill>
              <a:effectLst/>
              <a:uLnTx/>
              <a:uFillTx/>
              <a:latin typeface="+mn-ea"/>
            </a:endParaRPr>
          </a:p>
        </p:txBody>
      </p:sp>
      <p:sp>
        <p:nvSpPr>
          <p:cNvPr id="38" name="角丸四角形 37"/>
          <p:cNvSpPr/>
          <p:nvPr/>
        </p:nvSpPr>
        <p:spPr>
          <a:xfrm>
            <a:off x="2686048" y="1026629"/>
            <a:ext cx="4721054" cy="377517"/>
          </a:xfrm>
          <a:prstGeom prst="roundRect">
            <a:avLst/>
          </a:prstGeom>
          <a:solidFill>
            <a:schemeClr val="bg1"/>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effectLst/>
                <a:uLnTx/>
                <a:uFillTx/>
                <a:latin typeface="+mn-ea"/>
              </a:rPr>
              <a:t>エンパワメントスクールの主な特徴</a:t>
            </a:r>
          </a:p>
        </p:txBody>
      </p:sp>
      <p:pic>
        <p:nvPicPr>
          <p:cNvPr id="39" name="図 38"/>
          <p:cNvPicPr>
            <a:picLocks noChangeAspect="1"/>
          </p:cNvPicPr>
          <p:nvPr/>
        </p:nvPicPr>
        <p:blipFill>
          <a:blip r:embed="rId2"/>
          <a:stretch>
            <a:fillRect/>
          </a:stretch>
        </p:blipFill>
        <p:spPr>
          <a:xfrm>
            <a:off x="4120570" y="3470419"/>
            <a:ext cx="3309049" cy="3182813"/>
          </a:xfrm>
          <a:prstGeom prst="rect">
            <a:avLst/>
          </a:prstGeom>
        </p:spPr>
      </p:pic>
      <p:sp>
        <p:nvSpPr>
          <p:cNvPr id="40" name="角丸四角形 39"/>
          <p:cNvSpPr/>
          <p:nvPr/>
        </p:nvSpPr>
        <p:spPr>
          <a:xfrm>
            <a:off x="2587453" y="3630980"/>
            <a:ext cx="1431822" cy="11124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schemeClr val="accent1"/>
                </a:solidFill>
                <a:effectLst/>
                <a:uLnTx/>
                <a:uFillTx/>
                <a:latin typeface="+mn-ea"/>
              </a:rPr>
              <a:t>１年次の</a:t>
            </a:r>
            <a:endParaRPr kumimoji="1" lang="en-US" altLang="ja-JP" b="1" i="0" u="none" strike="noStrike" kern="1200" cap="none" spc="0" normalizeH="0" baseline="0" noProof="0" dirty="0">
              <a:ln>
                <a:noFill/>
              </a:ln>
              <a:solidFill>
                <a:schemeClr val="accent1"/>
              </a:solidFill>
              <a:effectLst/>
              <a:uLnTx/>
              <a:uFillTx/>
              <a:latin typeface="+mn-ea"/>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schemeClr val="accent1"/>
                </a:solidFill>
                <a:effectLst/>
                <a:uLnTx/>
                <a:uFillTx/>
                <a:latin typeface="+mn-ea"/>
              </a:rPr>
              <a:t>時間割</a:t>
            </a:r>
            <a:endParaRPr kumimoji="1" lang="en-US" altLang="ja-JP" b="1" i="0" u="none" strike="noStrike" kern="1200" cap="none" spc="0" normalizeH="0" baseline="0" noProof="0" dirty="0">
              <a:ln>
                <a:noFill/>
              </a:ln>
              <a:solidFill>
                <a:schemeClr val="accent1"/>
              </a:solidFill>
              <a:effectLst/>
              <a:uLnTx/>
              <a:uFillTx/>
              <a:latin typeface="+mn-ea"/>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schemeClr val="accent1"/>
                </a:solidFill>
                <a:effectLst/>
                <a:uLnTx/>
                <a:uFillTx/>
                <a:latin typeface="+mn-ea"/>
              </a:rPr>
              <a:t>イメージ</a:t>
            </a:r>
          </a:p>
        </p:txBody>
      </p:sp>
      <p:sp>
        <p:nvSpPr>
          <p:cNvPr id="41" name="正方形/長方形 40"/>
          <p:cNvSpPr/>
          <p:nvPr/>
        </p:nvSpPr>
        <p:spPr>
          <a:xfrm>
            <a:off x="7505700" y="1255829"/>
            <a:ext cx="4467226" cy="54592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b="0" i="0" u="none" strike="noStrike" kern="1200" cap="none" spc="0" normalizeH="0" baseline="0" noProof="0" dirty="0">
              <a:ln>
                <a:noFill/>
              </a:ln>
              <a:solidFill>
                <a:prstClr val="black"/>
              </a:solidFill>
              <a:effectLst/>
              <a:uLnTx/>
              <a:uFillTx/>
              <a:latin typeface="+mn-ea"/>
            </a:endParaRPr>
          </a:p>
        </p:txBody>
      </p:sp>
      <p:sp>
        <p:nvSpPr>
          <p:cNvPr id="42" name="角丸四角形 41"/>
          <p:cNvSpPr/>
          <p:nvPr/>
        </p:nvSpPr>
        <p:spPr>
          <a:xfrm>
            <a:off x="7505701" y="1032453"/>
            <a:ext cx="4467225" cy="408381"/>
          </a:xfrm>
          <a:prstGeom prst="roundRect">
            <a:avLst/>
          </a:prstGeom>
          <a:solidFill>
            <a:schemeClr val="bg1"/>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effectLst/>
                <a:uLnTx/>
                <a:uFillTx/>
                <a:latin typeface="+mn-ea"/>
              </a:rPr>
              <a:t>エンパワメントスクールの配置</a:t>
            </a:r>
            <a:endParaRPr kumimoji="1" lang="ja-JP" altLang="en-US" sz="1400" b="1" i="0" u="none" strike="noStrike" kern="1200" cap="none" spc="0" normalizeH="0" baseline="0" noProof="0" dirty="0">
              <a:ln>
                <a:noFill/>
              </a:ln>
              <a:effectLst/>
              <a:uLnTx/>
              <a:uFillTx/>
              <a:latin typeface="+mn-ea"/>
            </a:endParaRPr>
          </a:p>
        </p:txBody>
      </p:sp>
      <p:pic>
        <p:nvPicPr>
          <p:cNvPr id="43" name="図 42" descr="D:\NakaiHi\Desktop\公立学校MAP縦Ａ４.png"/>
          <p:cNvPicPr>
            <a:picLocks noChangeAspect="1"/>
          </p:cNvPicPr>
          <p:nvPr/>
        </p:nvPicPr>
        <p:blipFill rotWithShape="1">
          <a:blip r:embed="rId3" cstate="print">
            <a:extLst>
              <a:ext uri="{28A0092B-C50C-407E-A947-70E740481C1C}">
                <a14:useLocalDpi xmlns:a14="http://schemas.microsoft.com/office/drawing/2010/main" val="0"/>
              </a:ext>
            </a:extLst>
          </a:blip>
          <a:srcRect b="6928"/>
          <a:stretch/>
        </p:blipFill>
        <p:spPr bwMode="auto">
          <a:xfrm>
            <a:off x="7767617" y="1503564"/>
            <a:ext cx="4104000" cy="5083503"/>
          </a:xfrm>
          <a:prstGeom prst="rect">
            <a:avLst/>
          </a:prstGeom>
          <a:noFill/>
          <a:ln>
            <a:noFill/>
            <a:tailEnd type="diamond" w="lg" len="med"/>
          </a:ln>
        </p:spPr>
      </p:pic>
      <p:sp>
        <p:nvSpPr>
          <p:cNvPr id="44" name="星 5 43"/>
          <p:cNvSpPr>
            <a:spLocks noChangeAspect="1"/>
          </p:cNvSpPr>
          <p:nvPr/>
        </p:nvSpPr>
        <p:spPr>
          <a:xfrm>
            <a:off x="10506940" y="4481671"/>
            <a:ext cx="91440" cy="91440"/>
          </a:xfrm>
          <a:prstGeom prst="star5">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i="0" u="none" strike="noStrike" kern="1200" cap="none" spc="0" normalizeH="0" baseline="0" noProof="0">
              <a:ln>
                <a:noFill/>
              </a:ln>
              <a:solidFill>
                <a:prstClr val="white"/>
              </a:solidFill>
              <a:effectLst/>
              <a:uLnTx/>
              <a:uFillTx/>
              <a:latin typeface="+mn-ea"/>
            </a:endParaRPr>
          </a:p>
        </p:txBody>
      </p:sp>
      <p:sp>
        <p:nvSpPr>
          <p:cNvPr id="47" name="星 5 46"/>
          <p:cNvSpPr>
            <a:spLocks noChangeAspect="1"/>
          </p:cNvSpPr>
          <p:nvPr/>
        </p:nvSpPr>
        <p:spPr>
          <a:xfrm>
            <a:off x="9819617" y="5147399"/>
            <a:ext cx="91440" cy="91440"/>
          </a:xfrm>
          <a:prstGeom prst="star5">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i="0" u="none" strike="noStrike" kern="1200" cap="none" spc="0" normalizeH="0" baseline="0" noProof="0">
              <a:ln>
                <a:noFill/>
              </a:ln>
              <a:solidFill>
                <a:prstClr val="white"/>
              </a:solidFill>
              <a:effectLst/>
              <a:uLnTx/>
              <a:uFillTx/>
              <a:latin typeface="+mn-ea"/>
            </a:endParaRPr>
          </a:p>
        </p:txBody>
      </p:sp>
      <p:sp>
        <p:nvSpPr>
          <p:cNvPr id="48" name="星 5 47"/>
          <p:cNvSpPr>
            <a:spLocks noChangeAspect="1"/>
          </p:cNvSpPr>
          <p:nvPr/>
        </p:nvSpPr>
        <p:spPr>
          <a:xfrm>
            <a:off x="10667657" y="3983207"/>
            <a:ext cx="91440" cy="91440"/>
          </a:xfrm>
          <a:prstGeom prst="star5">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i="0" u="none" strike="noStrike" kern="1200" cap="none" spc="0" normalizeH="0" baseline="0" noProof="0">
              <a:ln>
                <a:noFill/>
              </a:ln>
              <a:solidFill>
                <a:prstClr val="white"/>
              </a:solidFill>
              <a:effectLst/>
              <a:uLnTx/>
              <a:uFillTx/>
              <a:latin typeface="+mn-ea"/>
            </a:endParaRPr>
          </a:p>
        </p:txBody>
      </p:sp>
      <p:sp>
        <p:nvSpPr>
          <p:cNvPr id="49" name="星 5 48"/>
          <p:cNvSpPr>
            <a:spLocks noChangeAspect="1"/>
          </p:cNvSpPr>
          <p:nvPr/>
        </p:nvSpPr>
        <p:spPr>
          <a:xfrm>
            <a:off x="10842290" y="4028927"/>
            <a:ext cx="91440" cy="91440"/>
          </a:xfrm>
          <a:prstGeom prst="star5">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i="0" u="none" strike="noStrike" kern="1200" cap="none" spc="0" normalizeH="0" baseline="0" noProof="0">
              <a:ln>
                <a:noFill/>
              </a:ln>
              <a:solidFill>
                <a:prstClr val="white"/>
              </a:solidFill>
              <a:effectLst/>
              <a:uLnTx/>
              <a:uFillTx/>
              <a:latin typeface="+mn-ea"/>
            </a:endParaRPr>
          </a:p>
        </p:txBody>
      </p:sp>
      <p:sp>
        <p:nvSpPr>
          <p:cNvPr id="50" name="星 5 49"/>
          <p:cNvSpPr>
            <a:spLocks noChangeAspect="1"/>
          </p:cNvSpPr>
          <p:nvPr/>
        </p:nvSpPr>
        <p:spPr>
          <a:xfrm>
            <a:off x="10506940" y="3525361"/>
            <a:ext cx="91440" cy="91440"/>
          </a:xfrm>
          <a:prstGeom prst="star5">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i="0" u="none" strike="noStrike" kern="1200" cap="none" spc="0" normalizeH="0" baseline="0" noProof="0">
              <a:ln>
                <a:noFill/>
              </a:ln>
              <a:solidFill>
                <a:prstClr val="white"/>
              </a:solidFill>
              <a:effectLst/>
              <a:uLnTx/>
              <a:uFillTx/>
              <a:latin typeface="+mn-ea"/>
            </a:endParaRPr>
          </a:p>
        </p:txBody>
      </p:sp>
      <p:sp>
        <p:nvSpPr>
          <p:cNvPr id="51" name="星 5 50"/>
          <p:cNvSpPr>
            <a:spLocks noChangeAspect="1"/>
          </p:cNvSpPr>
          <p:nvPr/>
        </p:nvSpPr>
        <p:spPr>
          <a:xfrm>
            <a:off x="10275227" y="2797640"/>
            <a:ext cx="91440" cy="91440"/>
          </a:xfrm>
          <a:prstGeom prst="star5">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i="0" u="none" strike="noStrike" kern="1200" cap="none" spc="0" normalizeH="0" baseline="0" noProof="0">
              <a:ln>
                <a:noFill/>
              </a:ln>
              <a:solidFill>
                <a:prstClr val="white"/>
              </a:solidFill>
              <a:effectLst/>
              <a:uLnTx/>
              <a:uFillTx/>
              <a:latin typeface="+mn-ea"/>
            </a:endParaRPr>
          </a:p>
        </p:txBody>
      </p:sp>
      <p:cxnSp>
        <p:nvCxnSpPr>
          <p:cNvPr id="52" name="直線コネクタ 51"/>
          <p:cNvCxnSpPr>
            <a:stCxn id="60" idx="3"/>
            <a:endCxn id="51" idx="1"/>
          </p:cNvCxnSpPr>
          <p:nvPr/>
        </p:nvCxnSpPr>
        <p:spPr>
          <a:xfrm>
            <a:off x="10119091" y="2778858"/>
            <a:ext cx="156136" cy="53709"/>
          </a:xfrm>
          <a:prstGeom prst="line">
            <a:avLst/>
          </a:prstGeom>
        </p:spPr>
        <p:style>
          <a:lnRef idx="2">
            <a:schemeClr val="accent5"/>
          </a:lnRef>
          <a:fillRef idx="1">
            <a:schemeClr val="lt1"/>
          </a:fillRef>
          <a:effectRef idx="0">
            <a:schemeClr val="accent5"/>
          </a:effectRef>
          <a:fontRef idx="minor">
            <a:schemeClr val="dk1"/>
          </a:fontRef>
        </p:style>
      </p:cxnSp>
      <p:cxnSp>
        <p:nvCxnSpPr>
          <p:cNvPr id="53" name="直線コネクタ 52"/>
          <p:cNvCxnSpPr>
            <a:cxnSpLocks/>
            <a:stCxn id="61" idx="2"/>
            <a:endCxn id="50" idx="1"/>
          </p:cNvCxnSpPr>
          <p:nvPr/>
        </p:nvCxnSpPr>
        <p:spPr>
          <a:xfrm flipH="1">
            <a:off x="10506940" y="3413578"/>
            <a:ext cx="641332" cy="146710"/>
          </a:xfrm>
          <a:prstGeom prst="line">
            <a:avLst/>
          </a:prstGeom>
        </p:spPr>
        <p:style>
          <a:lnRef idx="2">
            <a:schemeClr val="accent5"/>
          </a:lnRef>
          <a:fillRef idx="1">
            <a:schemeClr val="lt1"/>
          </a:fillRef>
          <a:effectRef idx="0">
            <a:schemeClr val="accent5"/>
          </a:effectRef>
          <a:fontRef idx="minor">
            <a:schemeClr val="dk1"/>
          </a:fontRef>
        </p:style>
      </p:cxnSp>
      <p:cxnSp>
        <p:nvCxnSpPr>
          <p:cNvPr id="54" name="直線コネクタ 53"/>
          <p:cNvCxnSpPr>
            <a:stCxn id="62" idx="3"/>
            <a:endCxn id="48" idx="0"/>
          </p:cNvCxnSpPr>
          <p:nvPr/>
        </p:nvCxnSpPr>
        <p:spPr>
          <a:xfrm>
            <a:off x="10525617" y="3785756"/>
            <a:ext cx="187760" cy="197451"/>
          </a:xfrm>
          <a:prstGeom prst="line">
            <a:avLst/>
          </a:prstGeom>
        </p:spPr>
        <p:style>
          <a:lnRef idx="2">
            <a:schemeClr val="accent5"/>
          </a:lnRef>
          <a:fillRef idx="1">
            <a:schemeClr val="lt1"/>
          </a:fillRef>
          <a:effectRef idx="0">
            <a:schemeClr val="accent5"/>
          </a:effectRef>
          <a:fontRef idx="minor">
            <a:schemeClr val="dk1"/>
          </a:fontRef>
        </p:style>
      </p:cxnSp>
      <p:cxnSp>
        <p:nvCxnSpPr>
          <p:cNvPr id="55" name="直線コネクタ 54"/>
          <p:cNvCxnSpPr>
            <a:cxnSpLocks/>
            <a:stCxn id="63" idx="3"/>
            <a:endCxn id="49" idx="1"/>
          </p:cNvCxnSpPr>
          <p:nvPr/>
        </p:nvCxnSpPr>
        <p:spPr>
          <a:xfrm flipV="1">
            <a:off x="10528709" y="4063854"/>
            <a:ext cx="313581" cy="122217"/>
          </a:xfrm>
          <a:prstGeom prst="line">
            <a:avLst/>
          </a:prstGeom>
        </p:spPr>
        <p:style>
          <a:lnRef idx="2">
            <a:schemeClr val="accent5"/>
          </a:lnRef>
          <a:fillRef idx="1">
            <a:schemeClr val="lt1"/>
          </a:fillRef>
          <a:effectRef idx="0">
            <a:schemeClr val="accent5"/>
          </a:effectRef>
          <a:fontRef idx="minor">
            <a:schemeClr val="dk1"/>
          </a:fontRef>
        </p:style>
      </p:cxnSp>
      <p:cxnSp>
        <p:nvCxnSpPr>
          <p:cNvPr id="57" name="直線コネクタ 56"/>
          <p:cNvCxnSpPr>
            <a:cxnSpLocks/>
            <a:stCxn id="65" idx="0"/>
            <a:endCxn id="44" idx="1"/>
          </p:cNvCxnSpPr>
          <p:nvPr/>
        </p:nvCxnSpPr>
        <p:spPr>
          <a:xfrm flipH="1" flipV="1">
            <a:off x="10506940" y="4516598"/>
            <a:ext cx="51079" cy="127664"/>
          </a:xfrm>
          <a:prstGeom prst="line">
            <a:avLst/>
          </a:prstGeom>
        </p:spPr>
        <p:style>
          <a:lnRef idx="2">
            <a:schemeClr val="accent5"/>
          </a:lnRef>
          <a:fillRef idx="1">
            <a:schemeClr val="lt1"/>
          </a:fillRef>
          <a:effectRef idx="0">
            <a:schemeClr val="accent5"/>
          </a:effectRef>
          <a:fontRef idx="minor">
            <a:schemeClr val="dk1"/>
          </a:fontRef>
        </p:style>
      </p:cxnSp>
      <p:cxnSp>
        <p:nvCxnSpPr>
          <p:cNvPr id="58" name="直線コネクタ 57"/>
          <p:cNvCxnSpPr>
            <a:cxnSpLocks/>
            <a:stCxn id="66" idx="0"/>
            <a:endCxn id="47" idx="1"/>
          </p:cNvCxnSpPr>
          <p:nvPr/>
        </p:nvCxnSpPr>
        <p:spPr>
          <a:xfrm flipV="1">
            <a:off x="9662272" y="5182326"/>
            <a:ext cx="157345" cy="225898"/>
          </a:xfrm>
          <a:prstGeom prst="line">
            <a:avLst/>
          </a:prstGeom>
        </p:spPr>
        <p:style>
          <a:lnRef idx="2">
            <a:schemeClr val="accent5"/>
          </a:lnRef>
          <a:fillRef idx="1">
            <a:schemeClr val="lt1"/>
          </a:fillRef>
          <a:effectRef idx="0">
            <a:schemeClr val="accent5"/>
          </a:effectRef>
          <a:fontRef idx="minor">
            <a:schemeClr val="dk1"/>
          </a:fontRef>
        </p:style>
      </p:cxnSp>
      <p:sp>
        <p:nvSpPr>
          <p:cNvPr id="60" name="正方形/長方形 59"/>
          <p:cNvSpPr/>
          <p:nvPr/>
        </p:nvSpPr>
        <p:spPr>
          <a:xfrm>
            <a:off x="8571091" y="2628908"/>
            <a:ext cx="1548000" cy="2999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n-ea"/>
              </a:rPr>
              <a:t>箕面東（</a:t>
            </a:r>
            <a:r>
              <a:rPr kumimoji="1" lang="en-US" altLang="ja-JP" sz="1400" i="0" u="none" strike="noStrike" kern="1200" cap="none" spc="0" normalizeH="0" baseline="0" noProof="0" dirty="0">
                <a:ln>
                  <a:noFill/>
                </a:ln>
                <a:solidFill>
                  <a:prstClr val="black"/>
                </a:solidFill>
                <a:effectLst/>
                <a:uLnTx/>
                <a:uFillTx/>
                <a:latin typeface="+mn-ea"/>
              </a:rPr>
              <a:t>H27</a:t>
            </a:r>
            <a:r>
              <a:rPr kumimoji="1" lang="ja-JP" altLang="en-US" sz="1400" i="0" u="none" strike="noStrike" kern="1200" cap="none" spc="0" normalizeH="0" baseline="0" noProof="0" dirty="0">
                <a:ln>
                  <a:noFill/>
                </a:ln>
                <a:solidFill>
                  <a:prstClr val="black"/>
                </a:solidFill>
                <a:effectLst/>
                <a:uLnTx/>
                <a:uFillTx/>
                <a:latin typeface="+mn-ea"/>
              </a:rPr>
              <a:t>）</a:t>
            </a:r>
          </a:p>
        </p:txBody>
      </p:sp>
      <p:sp>
        <p:nvSpPr>
          <p:cNvPr id="61" name="正方形/長方形 60"/>
          <p:cNvSpPr/>
          <p:nvPr/>
        </p:nvSpPr>
        <p:spPr>
          <a:xfrm>
            <a:off x="10374272" y="3122543"/>
            <a:ext cx="1548000" cy="29103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n-ea"/>
              </a:rPr>
              <a:t>淀川清流（</a:t>
            </a:r>
            <a:r>
              <a:rPr kumimoji="1" lang="en-US" altLang="ja-JP" sz="1400" i="0" u="none" strike="noStrike" kern="1200" cap="none" spc="0" normalizeH="0" baseline="0" noProof="0" dirty="0">
                <a:ln>
                  <a:noFill/>
                </a:ln>
                <a:solidFill>
                  <a:prstClr val="black"/>
                </a:solidFill>
                <a:effectLst/>
                <a:uLnTx/>
                <a:uFillTx/>
                <a:latin typeface="+mn-ea"/>
              </a:rPr>
              <a:t>H30</a:t>
            </a:r>
            <a:r>
              <a:rPr kumimoji="1" lang="ja-JP" altLang="en-US" sz="1400" i="0" u="none" strike="noStrike" kern="1200" cap="none" spc="0" normalizeH="0" baseline="0" noProof="0" dirty="0">
                <a:ln>
                  <a:noFill/>
                </a:ln>
                <a:solidFill>
                  <a:prstClr val="black"/>
                </a:solidFill>
                <a:effectLst/>
                <a:uLnTx/>
                <a:uFillTx/>
                <a:latin typeface="+mn-ea"/>
              </a:rPr>
              <a:t>）</a:t>
            </a:r>
          </a:p>
        </p:txBody>
      </p:sp>
      <p:sp>
        <p:nvSpPr>
          <p:cNvPr id="62" name="正方形/長方形 61"/>
          <p:cNvSpPr/>
          <p:nvPr/>
        </p:nvSpPr>
        <p:spPr>
          <a:xfrm>
            <a:off x="8977617" y="3645665"/>
            <a:ext cx="1548000" cy="28018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n-ea"/>
              </a:rPr>
              <a:t>成城（</a:t>
            </a:r>
            <a:r>
              <a:rPr kumimoji="1" lang="en-US" altLang="ja-JP" sz="1400" i="0" u="none" strike="noStrike" kern="1200" cap="none" spc="0" normalizeH="0" baseline="0" noProof="0" dirty="0">
                <a:ln>
                  <a:noFill/>
                </a:ln>
                <a:solidFill>
                  <a:prstClr val="black"/>
                </a:solidFill>
                <a:effectLst/>
                <a:uLnTx/>
                <a:uFillTx/>
                <a:latin typeface="+mn-ea"/>
              </a:rPr>
              <a:t>H28</a:t>
            </a:r>
            <a:r>
              <a:rPr kumimoji="1" lang="ja-JP" altLang="en-US" sz="1400" i="0" u="none" strike="noStrike" kern="1200" cap="none" spc="0" normalizeH="0" baseline="0" noProof="0" dirty="0">
                <a:ln>
                  <a:noFill/>
                </a:ln>
                <a:solidFill>
                  <a:prstClr val="black"/>
                </a:solidFill>
                <a:effectLst/>
                <a:uLnTx/>
                <a:uFillTx/>
                <a:latin typeface="+mn-ea"/>
              </a:rPr>
              <a:t>）</a:t>
            </a:r>
          </a:p>
        </p:txBody>
      </p:sp>
      <p:sp>
        <p:nvSpPr>
          <p:cNvPr id="63" name="正方形/長方形 62"/>
          <p:cNvSpPr/>
          <p:nvPr/>
        </p:nvSpPr>
        <p:spPr>
          <a:xfrm>
            <a:off x="8980709" y="4036925"/>
            <a:ext cx="1548000" cy="29829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n-ea"/>
              </a:rPr>
              <a:t>布施北（</a:t>
            </a:r>
            <a:r>
              <a:rPr kumimoji="1" lang="en-US" altLang="ja-JP" sz="1400" i="0" u="none" strike="noStrike" kern="1200" cap="none" spc="0" normalizeH="0" baseline="0" noProof="0" dirty="0">
                <a:ln>
                  <a:noFill/>
                </a:ln>
                <a:solidFill>
                  <a:prstClr val="black"/>
                </a:solidFill>
                <a:effectLst/>
                <a:uLnTx/>
                <a:uFillTx/>
                <a:latin typeface="+mn-ea"/>
              </a:rPr>
              <a:t>H29</a:t>
            </a:r>
            <a:r>
              <a:rPr kumimoji="1" lang="ja-JP" altLang="en-US" sz="1400" i="0" u="none" strike="noStrike" kern="1200" cap="none" spc="0" normalizeH="0" baseline="0" noProof="0" dirty="0">
                <a:ln>
                  <a:noFill/>
                </a:ln>
                <a:solidFill>
                  <a:prstClr val="black"/>
                </a:solidFill>
                <a:effectLst/>
                <a:uLnTx/>
                <a:uFillTx/>
                <a:latin typeface="+mn-ea"/>
              </a:rPr>
              <a:t>）</a:t>
            </a:r>
          </a:p>
        </p:txBody>
      </p:sp>
      <p:sp>
        <p:nvSpPr>
          <p:cNvPr id="65" name="正方形/長方形 64"/>
          <p:cNvSpPr/>
          <p:nvPr/>
        </p:nvSpPr>
        <p:spPr>
          <a:xfrm>
            <a:off x="9784019" y="4644262"/>
            <a:ext cx="1548000" cy="30530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n-ea"/>
              </a:rPr>
              <a:t>長吉（</a:t>
            </a:r>
            <a:r>
              <a:rPr kumimoji="1" lang="en-US" altLang="ja-JP" sz="1400" i="0" u="none" strike="noStrike" kern="1200" cap="none" spc="0" normalizeH="0" baseline="0" noProof="0" dirty="0">
                <a:ln>
                  <a:noFill/>
                </a:ln>
                <a:solidFill>
                  <a:prstClr val="black"/>
                </a:solidFill>
                <a:effectLst/>
                <a:uLnTx/>
                <a:uFillTx/>
                <a:latin typeface="+mn-ea"/>
              </a:rPr>
              <a:t>H27</a:t>
            </a:r>
            <a:r>
              <a:rPr kumimoji="1" lang="ja-JP" altLang="en-US" sz="1400" i="0" u="none" strike="noStrike" kern="1200" cap="none" spc="0" normalizeH="0" baseline="0" noProof="0" dirty="0">
                <a:ln>
                  <a:noFill/>
                </a:ln>
                <a:solidFill>
                  <a:prstClr val="black"/>
                </a:solidFill>
                <a:effectLst/>
                <a:uLnTx/>
                <a:uFillTx/>
                <a:latin typeface="+mn-ea"/>
              </a:rPr>
              <a:t>）</a:t>
            </a:r>
          </a:p>
        </p:txBody>
      </p:sp>
      <p:sp>
        <p:nvSpPr>
          <p:cNvPr id="66" name="正方形/長方形 65"/>
          <p:cNvSpPr/>
          <p:nvPr/>
        </p:nvSpPr>
        <p:spPr>
          <a:xfrm>
            <a:off x="8888272" y="5408224"/>
            <a:ext cx="1548000" cy="31254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n-ea"/>
              </a:rPr>
              <a:t>和泉総合（</a:t>
            </a:r>
            <a:r>
              <a:rPr kumimoji="1" lang="en-US" altLang="ja-JP" sz="1400" i="0" u="none" strike="noStrike" kern="1200" cap="none" spc="0" normalizeH="0" baseline="0" noProof="0" dirty="0">
                <a:ln>
                  <a:noFill/>
                </a:ln>
                <a:solidFill>
                  <a:prstClr val="black"/>
                </a:solidFill>
                <a:effectLst/>
                <a:uLnTx/>
                <a:uFillTx/>
                <a:latin typeface="+mn-ea"/>
              </a:rPr>
              <a:t>H30</a:t>
            </a:r>
            <a:r>
              <a:rPr kumimoji="1" lang="ja-JP" altLang="en-US" sz="1400" i="0" u="none" strike="noStrike" kern="1200" cap="none" spc="0" normalizeH="0" baseline="0" noProof="0" dirty="0">
                <a:ln>
                  <a:noFill/>
                </a:ln>
                <a:solidFill>
                  <a:prstClr val="black"/>
                </a:solidFill>
                <a:effectLst/>
                <a:uLnTx/>
                <a:uFillTx/>
                <a:latin typeface="+mn-ea"/>
              </a:rPr>
              <a:t>）</a:t>
            </a:r>
          </a:p>
        </p:txBody>
      </p:sp>
      <p:sp>
        <p:nvSpPr>
          <p:cNvPr id="76" name="正方形/長方形 75"/>
          <p:cNvSpPr/>
          <p:nvPr/>
        </p:nvSpPr>
        <p:spPr>
          <a:xfrm>
            <a:off x="10501469" y="1483891"/>
            <a:ext cx="1454245" cy="261610"/>
          </a:xfrm>
          <a:prstGeom prst="rect">
            <a:avLst/>
          </a:prstGeom>
        </p:spPr>
        <p:txBody>
          <a:bodyPr wrap="none">
            <a:spAutoFit/>
          </a:bodyPr>
          <a:lstStyle/>
          <a:p>
            <a:pPr lvl="0" algn="ctr" defTabSz="457200">
              <a:defRPr/>
            </a:pPr>
            <a:r>
              <a:rPr lang="en-US" altLang="ja-JP" sz="1100" dirty="0">
                <a:solidFill>
                  <a:schemeClr val="accent1"/>
                </a:solidFill>
                <a:latin typeface="+mn-ea"/>
              </a:rPr>
              <a:t>※(</a:t>
            </a:r>
            <a:r>
              <a:rPr lang="ja-JP" altLang="en-US" sz="1100" dirty="0">
                <a:solidFill>
                  <a:schemeClr val="accent1"/>
                </a:solidFill>
                <a:latin typeface="+mn-ea"/>
              </a:rPr>
              <a:t>　</a:t>
            </a:r>
            <a:r>
              <a:rPr lang="en-US" altLang="ja-JP" sz="1100" dirty="0">
                <a:solidFill>
                  <a:schemeClr val="accent1"/>
                </a:solidFill>
                <a:latin typeface="+mn-ea"/>
              </a:rPr>
              <a:t>)</a:t>
            </a:r>
            <a:r>
              <a:rPr lang="ja-JP" altLang="en-US" sz="1100" dirty="0">
                <a:solidFill>
                  <a:schemeClr val="accent1"/>
                </a:solidFill>
                <a:latin typeface="+mn-ea"/>
              </a:rPr>
              <a:t>内は開校年度</a:t>
            </a:r>
          </a:p>
        </p:txBody>
      </p:sp>
      <p:pic>
        <p:nvPicPr>
          <p:cNvPr id="56" name="図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9613" y="163853"/>
            <a:ext cx="698659" cy="609739"/>
          </a:xfrm>
          <a:prstGeom prst="rect">
            <a:avLst/>
          </a:prstGeom>
        </p:spPr>
      </p:pic>
      <p:grpSp>
        <p:nvGrpSpPr>
          <p:cNvPr id="59" name="グループ化 58"/>
          <p:cNvGrpSpPr/>
          <p:nvPr/>
        </p:nvGrpSpPr>
        <p:grpSpPr>
          <a:xfrm>
            <a:off x="201809" y="958476"/>
            <a:ext cx="2209259" cy="2858776"/>
            <a:chOff x="220986" y="1908282"/>
            <a:chExt cx="2209259" cy="2858776"/>
          </a:xfrm>
        </p:grpSpPr>
        <p:grpSp>
          <p:nvGrpSpPr>
            <p:cNvPr id="64" name="グループ化 63"/>
            <p:cNvGrpSpPr/>
            <p:nvPr/>
          </p:nvGrpSpPr>
          <p:grpSpPr>
            <a:xfrm>
              <a:off x="220986" y="1908282"/>
              <a:ext cx="369868" cy="2858776"/>
              <a:chOff x="1714500" y="2233612"/>
              <a:chExt cx="533400" cy="4122738"/>
            </a:xfrm>
            <a:solidFill>
              <a:schemeClr val="bg1">
                <a:lumMod val="85000"/>
              </a:schemeClr>
            </a:solidFill>
          </p:grpSpPr>
          <p:sp>
            <p:nvSpPr>
              <p:cNvPr id="73" name="楕円 72"/>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74" name="楕円 73"/>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75" name="楕円 74"/>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77" name="楕円 76"/>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78" name="楕円 77"/>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79" name="楕円 78"/>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80" name="直線コネクタ 79"/>
              <p:cNvCxnSpPr>
                <a:stCxn id="73" idx="4"/>
                <a:endCxn id="77"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a:stCxn id="77" idx="4"/>
                <a:endCxn id="78"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a:stCxn id="78" idx="4"/>
                <a:endCxn id="79"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a:stCxn id="79" idx="4"/>
                <a:endCxn id="75"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a:stCxn id="75" idx="4"/>
                <a:endCxn id="74"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67" name="テキスト ボックス 66"/>
            <p:cNvSpPr txBox="1"/>
            <p:nvPr/>
          </p:nvSpPr>
          <p:spPr>
            <a:xfrm>
              <a:off x="245031" y="1946382"/>
              <a:ext cx="1415772"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全日制の課程</a:t>
              </a:r>
            </a:p>
          </p:txBody>
        </p:sp>
        <p:sp>
          <p:nvSpPr>
            <p:cNvPr id="68" name="テキスト ボックス 67"/>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多部制単位制</a:t>
              </a:r>
              <a:r>
                <a:rPr kumimoji="1" lang="en-US" altLang="ja-JP" sz="1200" b="1" dirty="0">
                  <a:solidFill>
                    <a:schemeClr val="bg1">
                      <a:lumMod val="50000"/>
                    </a:schemeClr>
                  </a:solidFill>
                  <a:latin typeface="+mn-ea"/>
                </a:rPr>
                <a:t>Ⅰ</a:t>
              </a:r>
              <a:r>
                <a:rPr kumimoji="1" lang="ja-JP" altLang="en-US" sz="1200" b="1" dirty="0">
                  <a:solidFill>
                    <a:schemeClr val="bg1">
                      <a:lumMod val="50000"/>
                    </a:schemeClr>
                  </a:solidFill>
                  <a:latin typeface="+mn-ea"/>
                </a:rPr>
                <a:t>部・</a:t>
              </a:r>
              <a:r>
                <a:rPr kumimoji="1" lang="en-US" altLang="ja-JP" sz="1200" b="1" dirty="0">
                  <a:solidFill>
                    <a:schemeClr val="bg1">
                      <a:lumMod val="50000"/>
                    </a:schemeClr>
                  </a:solidFill>
                  <a:latin typeface="+mn-ea"/>
                </a:rPr>
                <a:t>Ⅱ</a:t>
              </a:r>
              <a:r>
                <a:rPr kumimoji="1" lang="ja-JP" altLang="en-US" sz="1200" b="1" dirty="0">
                  <a:solidFill>
                    <a:schemeClr val="bg1">
                      <a:lumMod val="50000"/>
                    </a:schemeClr>
                  </a:solidFill>
                  <a:latin typeface="+mn-ea"/>
                </a:rPr>
                <a:t>部</a:t>
              </a:r>
            </a:p>
          </p:txBody>
        </p:sp>
        <p:sp>
          <p:nvSpPr>
            <p:cNvPr id="69" name="テキスト ボックス 68"/>
            <p:cNvSpPr txBox="1"/>
            <p:nvPr/>
          </p:nvSpPr>
          <p:spPr>
            <a:xfrm>
              <a:off x="245031" y="2946288"/>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昼夜間単位制</a:t>
              </a:r>
            </a:p>
          </p:txBody>
        </p:sp>
        <p:sp>
          <p:nvSpPr>
            <p:cNvPr id="70" name="テキスト ボックス 69"/>
            <p:cNvSpPr txBox="1"/>
            <p:nvPr/>
          </p:nvSpPr>
          <p:spPr>
            <a:xfrm>
              <a:off x="245031" y="3446241"/>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定時制の課程</a:t>
              </a:r>
            </a:p>
          </p:txBody>
        </p:sp>
        <p:sp>
          <p:nvSpPr>
            <p:cNvPr id="71" name="テキスト ボックス 70"/>
            <p:cNvSpPr txBox="1"/>
            <p:nvPr/>
          </p:nvSpPr>
          <p:spPr>
            <a:xfrm>
              <a:off x="245031" y="3946194"/>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通信制の課程</a:t>
              </a:r>
            </a:p>
          </p:txBody>
        </p:sp>
        <p:sp>
          <p:nvSpPr>
            <p:cNvPr id="72" name="テキスト ボックス 71"/>
            <p:cNvSpPr txBox="1"/>
            <p:nvPr/>
          </p:nvSpPr>
          <p:spPr>
            <a:xfrm>
              <a:off x="245031" y="4446146"/>
              <a:ext cx="1723549" cy="276999"/>
            </a:xfrm>
            <a:prstGeom prst="rect">
              <a:avLst/>
            </a:prstGeom>
            <a:noFill/>
          </p:spPr>
          <p:txBody>
            <a:bodyPr wrap="none" rtlCol="0">
              <a:spAutoFit/>
            </a:bodyPr>
            <a:lstStyle/>
            <a:p>
              <a:r>
                <a:rPr lang="ja-JP" altLang="en-US" sz="1200" b="1" dirty="0">
                  <a:solidFill>
                    <a:schemeClr val="accent1"/>
                  </a:solidFill>
                  <a:latin typeface="+mn-ea"/>
                </a:rPr>
                <a:t>６</a:t>
              </a:r>
              <a:r>
                <a:rPr kumimoji="1" lang="ja-JP" altLang="en-US" sz="1200" b="1" dirty="0">
                  <a:solidFill>
                    <a:schemeClr val="accent1"/>
                  </a:solidFill>
                  <a:latin typeface="+mn-ea"/>
                </a:rPr>
                <a:t>　</a:t>
              </a:r>
              <a:r>
                <a:rPr lang="ja-JP" altLang="en-US" sz="1200" b="1" dirty="0">
                  <a:solidFill>
                    <a:schemeClr val="accent1"/>
                  </a:solidFill>
                  <a:latin typeface="+mn-ea"/>
                </a:rPr>
                <a:t>学科（学ぶ内容）</a:t>
              </a:r>
            </a:p>
          </p:txBody>
        </p:sp>
      </p:grpSp>
    </p:spTree>
    <p:extLst>
      <p:ext uri="{BB962C8B-B14F-4D97-AF65-F5344CB8AC3E}">
        <p14:creationId xmlns:p14="http://schemas.microsoft.com/office/powerpoint/2010/main" val="22681401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正方形/長方形 67">
            <a:extLst>
              <a:ext uri="{FF2B5EF4-FFF2-40B4-BE49-F238E27FC236}">
                <a16:creationId xmlns:a16="http://schemas.microsoft.com/office/drawing/2014/main" id="{315D926A-CFCB-F780-D6D8-48DD9A3251D8}"/>
              </a:ext>
            </a:extLst>
          </p:cNvPr>
          <p:cNvSpPr/>
          <p:nvPr/>
        </p:nvSpPr>
        <p:spPr>
          <a:xfrm>
            <a:off x="3665534" y="6567008"/>
            <a:ext cx="1908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315D926A-CFCB-F780-D6D8-48DD9A3251D8}"/>
              </a:ext>
            </a:extLst>
          </p:cNvPr>
          <p:cNvSpPr/>
          <p:nvPr/>
        </p:nvSpPr>
        <p:spPr>
          <a:xfrm>
            <a:off x="5792976" y="6569325"/>
            <a:ext cx="1584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多様な教育</a:t>
            </a:r>
            <a:r>
              <a:rPr kumimoji="1" lang="ja-JP" altLang="en-US" dirty="0" smtClean="0"/>
              <a:t>実践校（愛称：ステップスクール）</a:t>
            </a:r>
            <a:endParaRPr kumimoji="1" lang="ja-JP" altLang="en-US" dirty="0"/>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11</a:t>
            </a:fld>
            <a:endParaRPr lang="ja-JP" altLang="en-US"/>
          </a:p>
        </p:txBody>
      </p:sp>
      <p:pic>
        <p:nvPicPr>
          <p:cNvPr id="23" name="図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9613" y="163853"/>
            <a:ext cx="698659" cy="609739"/>
          </a:xfrm>
          <a:prstGeom prst="rect">
            <a:avLst/>
          </a:prstGeom>
        </p:spPr>
      </p:pic>
      <p:grpSp>
        <p:nvGrpSpPr>
          <p:cNvPr id="26" name="グループ化 25"/>
          <p:cNvGrpSpPr/>
          <p:nvPr/>
        </p:nvGrpSpPr>
        <p:grpSpPr>
          <a:xfrm>
            <a:off x="3335634" y="1027286"/>
            <a:ext cx="8747200" cy="5384801"/>
            <a:chOff x="3335634" y="1061153"/>
            <a:chExt cx="8747200" cy="5384801"/>
          </a:xfrm>
        </p:grpSpPr>
        <p:pic>
          <p:nvPicPr>
            <p:cNvPr id="24" name="図 23"/>
            <p:cNvPicPr>
              <a:picLocks noChangeAspect="1"/>
            </p:cNvPicPr>
            <p:nvPr/>
          </p:nvPicPr>
          <p:blipFill rotWithShape="1">
            <a:blip r:embed="rId3"/>
            <a:srcRect t="5659"/>
            <a:stretch/>
          </p:blipFill>
          <p:spPr>
            <a:xfrm>
              <a:off x="3336525" y="1061153"/>
              <a:ext cx="8732337" cy="2690481"/>
            </a:xfrm>
            <a:prstGeom prst="rect">
              <a:avLst/>
            </a:prstGeom>
          </p:spPr>
        </p:pic>
        <p:pic>
          <p:nvPicPr>
            <p:cNvPr id="25" name="図 24"/>
            <p:cNvPicPr>
              <a:picLocks noChangeAspect="1"/>
            </p:cNvPicPr>
            <p:nvPr/>
          </p:nvPicPr>
          <p:blipFill rotWithShape="1">
            <a:blip r:embed="rId4"/>
            <a:srcRect l="2155" t="1119"/>
            <a:stretch/>
          </p:blipFill>
          <p:spPr>
            <a:xfrm>
              <a:off x="3335634" y="3580415"/>
              <a:ext cx="8747200" cy="2865539"/>
            </a:xfrm>
            <a:prstGeom prst="rect">
              <a:avLst/>
            </a:prstGeom>
          </p:spPr>
        </p:pic>
      </p:grpSp>
      <p:pic>
        <p:nvPicPr>
          <p:cNvPr id="1026" name="Picture 2" descr="ステップスクールリーフレット表紙"/>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677" y="3899585"/>
            <a:ext cx="1558874" cy="2125266"/>
          </a:xfrm>
          <a:prstGeom prst="rect">
            <a:avLst/>
          </a:prstGeom>
          <a:noFill/>
          <a:extLst>
            <a:ext uri="{909E8E84-426E-40DD-AFC4-6F175D3DCCD1}">
              <a14:hiddenFill xmlns:a14="http://schemas.microsoft.com/office/drawing/2010/main">
                <a:solidFill>
                  <a:srgbClr val="FFFFFF"/>
                </a:solidFill>
              </a14:hiddenFill>
            </a:ext>
          </a:extLst>
        </p:spPr>
      </p:pic>
      <p:sp>
        <p:nvSpPr>
          <p:cNvPr id="27" name="フリーフォーム: 図形 42">
            <a:extLst>
              <a:ext uri="{FF2B5EF4-FFF2-40B4-BE49-F238E27FC236}">
                <a16:creationId xmlns:a16="http://schemas.microsoft.com/office/drawing/2014/main" id="{C22B406C-AB33-7661-CCED-AB07FCD4597E}"/>
              </a:ext>
            </a:extLst>
          </p:cNvPr>
          <p:cNvSpPr/>
          <p:nvPr/>
        </p:nvSpPr>
        <p:spPr>
          <a:xfrm rot="4576052" flipV="1">
            <a:off x="2497981" y="4936182"/>
            <a:ext cx="707782" cy="823031"/>
          </a:xfrm>
          <a:custGeom>
            <a:avLst/>
            <a:gdLst>
              <a:gd name="connsiteX0" fmla="*/ 758802 w 1055540"/>
              <a:gd name="connsiteY0" fmla="*/ 0 h 1227416"/>
              <a:gd name="connsiteX1" fmla="*/ 635143 w 1055540"/>
              <a:gd name="connsiteY1" fmla="*/ 457200 h 1227416"/>
              <a:gd name="connsiteX2" fmla="*/ 641380 w 1055540"/>
              <a:gd name="connsiteY2" fmla="*/ 552609 h 1227416"/>
              <a:gd name="connsiteX3" fmla="*/ 1055540 w 1055540"/>
              <a:gd name="connsiteY3" fmla="*/ 511591 h 1227416"/>
              <a:gd name="connsiteX4" fmla="*/ 593488 w 1055540"/>
              <a:gd name="connsiteY4" fmla="*/ 1227416 h 1227416"/>
              <a:gd name="connsiteX5" fmla="*/ 0 w 1055540"/>
              <a:gd name="connsiteY5" fmla="*/ 616132 h 1227416"/>
              <a:gd name="connsiteX6" fmla="*/ 321732 w 1055540"/>
              <a:gd name="connsiteY6" fmla="*/ 584268 h 1227416"/>
              <a:gd name="connsiteX7" fmla="*/ 310891 w 1055540"/>
              <a:gd name="connsiteY7" fmla="*/ 549342 h 1227416"/>
              <a:gd name="connsiteX8" fmla="*/ 301602 w 1055540"/>
              <a:gd name="connsiteY8" fmla="*/ 457200 h 1227416"/>
              <a:gd name="connsiteX9" fmla="*/ 758802 w 1055540"/>
              <a:gd name="connsiteY9" fmla="*/ 0 h 122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5540" h="1227416">
                <a:moveTo>
                  <a:pt x="758802" y="0"/>
                </a:moveTo>
                <a:cubicBezTo>
                  <a:pt x="676363" y="141252"/>
                  <a:pt x="635143" y="299225"/>
                  <a:pt x="635143" y="457200"/>
                </a:cubicBezTo>
                <a:lnTo>
                  <a:pt x="641380" y="552609"/>
                </a:lnTo>
                <a:lnTo>
                  <a:pt x="1055540" y="511591"/>
                </a:lnTo>
                <a:lnTo>
                  <a:pt x="593488" y="1227416"/>
                </a:lnTo>
                <a:lnTo>
                  <a:pt x="0" y="616132"/>
                </a:lnTo>
                <a:lnTo>
                  <a:pt x="321732" y="584268"/>
                </a:lnTo>
                <a:lnTo>
                  <a:pt x="310891" y="549342"/>
                </a:lnTo>
                <a:cubicBezTo>
                  <a:pt x="304801" y="519579"/>
                  <a:pt x="301602" y="488763"/>
                  <a:pt x="301602" y="457200"/>
                </a:cubicBezTo>
                <a:cubicBezTo>
                  <a:pt x="301602" y="204695"/>
                  <a:pt x="506297" y="0"/>
                  <a:pt x="758802" y="0"/>
                </a:cubicBezTo>
                <a:close/>
              </a:path>
            </a:pathLst>
          </a:cu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p:cNvGrpSpPr/>
          <p:nvPr/>
        </p:nvGrpSpPr>
        <p:grpSpPr>
          <a:xfrm>
            <a:off x="201809" y="958476"/>
            <a:ext cx="2209259" cy="2858776"/>
            <a:chOff x="220986" y="1908282"/>
            <a:chExt cx="2209259" cy="2858776"/>
          </a:xfrm>
        </p:grpSpPr>
        <p:grpSp>
          <p:nvGrpSpPr>
            <p:cNvPr id="48" name="グループ化 47"/>
            <p:cNvGrpSpPr/>
            <p:nvPr/>
          </p:nvGrpSpPr>
          <p:grpSpPr>
            <a:xfrm>
              <a:off x="220986" y="1908282"/>
              <a:ext cx="369868" cy="2858776"/>
              <a:chOff x="1714500" y="2233612"/>
              <a:chExt cx="533400" cy="4122738"/>
            </a:xfrm>
            <a:solidFill>
              <a:schemeClr val="bg1">
                <a:lumMod val="85000"/>
              </a:schemeClr>
            </a:solidFill>
          </p:grpSpPr>
          <p:sp>
            <p:nvSpPr>
              <p:cNvPr id="55" name="楕円 54"/>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6" name="楕円 55"/>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7" name="楕円 56"/>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8" name="楕円 57"/>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9" name="楕円 58"/>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0" name="楕円 59"/>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61" name="直線コネクタ 60"/>
              <p:cNvCxnSpPr>
                <a:stCxn id="55" idx="4"/>
                <a:endCxn id="58"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a:stCxn id="58" idx="4"/>
                <a:endCxn id="59"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a:stCxn id="59" idx="4"/>
                <a:endCxn id="60"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a:stCxn id="60" idx="4"/>
                <a:endCxn id="57"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a:stCxn id="57" idx="4"/>
                <a:endCxn id="56"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9" name="テキスト ボックス 48"/>
            <p:cNvSpPr txBox="1"/>
            <p:nvPr/>
          </p:nvSpPr>
          <p:spPr>
            <a:xfrm>
              <a:off x="245031" y="1946382"/>
              <a:ext cx="1415772"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全日制の課程</a:t>
              </a:r>
            </a:p>
          </p:txBody>
        </p:sp>
        <p:sp>
          <p:nvSpPr>
            <p:cNvPr id="50" name="テキスト ボックス 49"/>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多部制単位制</a:t>
              </a:r>
              <a:r>
                <a:rPr kumimoji="1" lang="en-US" altLang="ja-JP" sz="1200" b="1" dirty="0">
                  <a:solidFill>
                    <a:schemeClr val="bg1">
                      <a:lumMod val="50000"/>
                    </a:schemeClr>
                  </a:solidFill>
                  <a:latin typeface="+mn-ea"/>
                </a:rPr>
                <a:t>Ⅰ</a:t>
              </a:r>
              <a:r>
                <a:rPr kumimoji="1" lang="ja-JP" altLang="en-US" sz="1200" b="1" dirty="0">
                  <a:solidFill>
                    <a:schemeClr val="bg1">
                      <a:lumMod val="50000"/>
                    </a:schemeClr>
                  </a:solidFill>
                  <a:latin typeface="+mn-ea"/>
                </a:rPr>
                <a:t>部・</a:t>
              </a:r>
              <a:r>
                <a:rPr kumimoji="1" lang="en-US" altLang="ja-JP" sz="1200" b="1" dirty="0">
                  <a:solidFill>
                    <a:schemeClr val="bg1">
                      <a:lumMod val="50000"/>
                    </a:schemeClr>
                  </a:solidFill>
                  <a:latin typeface="+mn-ea"/>
                </a:rPr>
                <a:t>Ⅱ</a:t>
              </a:r>
              <a:r>
                <a:rPr kumimoji="1" lang="ja-JP" altLang="en-US" sz="1200" b="1" dirty="0">
                  <a:solidFill>
                    <a:schemeClr val="bg1">
                      <a:lumMod val="50000"/>
                    </a:schemeClr>
                  </a:solidFill>
                  <a:latin typeface="+mn-ea"/>
                </a:rPr>
                <a:t>部</a:t>
              </a:r>
            </a:p>
          </p:txBody>
        </p:sp>
        <p:sp>
          <p:nvSpPr>
            <p:cNvPr id="51" name="テキスト ボックス 50"/>
            <p:cNvSpPr txBox="1"/>
            <p:nvPr/>
          </p:nvSpPr>
          <p:spPr>
            <a:xfrm>
              <a:off x="245031" y="2946288"/>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昼夜間単位制</a:t>
              </a:r>
            </a:p>
          </p:txBody>
        </p:sp>
        <p:sp>
          <p:nvSpPr>
            <p:cNvPr id="52" name="テキスト ボックス 51"/>
            <p:cNvSpPr txBox="1"/>
            <p:nvPr/>
          </p:nvSpPr>
          <p:spPr>
            <a:xfrm>
              <a:off x="245031" y="3446241"/>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定時制の課程</a:t>
              </a:r>
            </a:p>
          </p:txBody>
        </p:sp>
        <p:sp>
          <p:nvSpPr>
            <p:cNvPr id="53" name="テキスト ボックス 52"/>
            <p:cNvSpPr txBox="1"/>
            <p:nvPr/>
          </p:nvSpPr>
          <p:spPr>
            <a:xfrm>
              <a:off x="245031" y="3946194"/>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通信制の課程</a:t>
              </a:r>
            </a:p>
          </p:txBody>
        </p:sp>
        <p:sp>
          <p:nvSpPr>
            <p:cNvPr id="54" name="テキスト ボックス 53"/>
            <p:cNvSpPr txBox="1"/>
            <p:nvPr/>
          </p:nvSpPr>
          <p:spPr>
            <a:xfrm>
              <a:off x="245031" y="4446146"/>
              <a:ext cx="1723549" cy="276999"/>
            </a:xfrm>
            <a:prstGeom prst="rect">
              <a:avLst/>
            </a:prstGeom>
            <a:noFill/>
          </p:spPr>
          <p:txBody>
            <a:bodyPr wrap="none" rtlCol="0">
              <a:spAutoFit/>
            </a:bodyPr>
            <a:lstStyle/>
            <a:p>
              <a:r>
                <a:rPr lang="ja-JP" altLang="en-US" sz="1200" b="1" dirty="0">
                  <a:solidFill>
                    <a:schemeClr val="accent1"/>
                  </a:solidFill>
                  <a:latin typeface="+mn-ea"/>
                </a:rPr>
                <a:t>６</a:t>
              </a:r>
              <a:r>
                <a:rPr kumimoji="1" lang="ja-JP" altLang="en-US" sz="1200" b="1" dirty="0">
                  <a:solidFill>
                    <a:schemeClr val="accent1"/>
                  </a:solidFill>
                  <a:latin typeface="+mn-ea"/>
                </a:rPr>
                <a:t>　</a:t>
              </a:r>
              <a:r>
                <a:rPr lang="ja-JP" altLang="en-US" sz="1200" b="1" dirty="0">
                  <a:solidFill>
                    <a:schemeClr val="accent1"/>
                  </a:solidFill>
                  <a:latin typeface="+mn-ea"/>
                </a:rPr>
                <a:t>学科（学ぶ内容）</a:t>
              </a:r>
            </a:p>
          </p:txBody>
        </p:sp>
      </p:grpSp>
      <p:sp>
        <p:nvSpPr>
          <p:cNvPr id="66" name="正方形/長方形 65"/>
          <p:cNvSpPr/>
          <p:nvPr/>
        </p:nvSpPr>
        <p:spPr>
          <a:xfrm>
            <a:off x="3335634" y="6438392"/>
            <a:ext cx="8552341" cy="369332"/>
          </a:xfrm>
          <a:prstGeom prst="rect">
            <a:avLst/>
          </a:prstGeom>
        </p:spPr>
        <p:txBody>
          <a:bodyPr wrap="none">
            <a:spAutoFit/>
          </a:bodyPr>
          <a:lstStyle/>
          <a:p>
            <a:pPr marL="285750" indent="-285750">
              <a:spcBef>
                <a:spcPts val="600"/>
              </a:spcBef>
              <a:spcAft>
                <a:spcPts val="600"/>
              </a:spcAft>
              <a:buFont typeface="メイリオ" panose="020B0604030504040204" pitchFamily="50" charset="-128"/>
              <a:buChar char="○"/>
            </a:pPr>
            <a:r>
              <a:rPr lang="ja-JP" altLang="en-US" b="1" dirty="0" smtClean="0">
                <a:solidFill>
                  <a:schemeClr val="accent1"/>
                </a:solidFill>
                <a:latin typeface="+mn-ea"/>
              </a:rPr>
              <a:t>府立西成高等学校</a:t>
            </a:r>
            <a:r>
              <a:rPr lang="ja-JP" altLang="en-US" dirty="0" smtClean="0">
                <a:latin typeface="+mn-ea"/>
              </a:rPr>
              <a:t>と</a:t>
            </a:r>
            <a:r>
              <a:rPr lang="ja-JP" altLang="en-US" b="1" dirty="0" smtClean="0">
                <a:solidFill>
                  <a:schemeClr val="accent1"/>
                </a:solidFill>
                <a:latin typeface="+mn-ea"/>
              </a:rPr>
              <a:t>府立岬高等学校</a:t>
            </a:r>
            <a:r>
              <a:rPr lang="ja-JP" altLang="en-US" dirty="0" smtClean="0">
                <a:latin typeface="+mn-ea"/>
              </a:rPr>
              <a:t>を指定校とし、令和６年度から募集開始。</a:t>
            </a:r>
            <a:endParaRPr lang="en-US" altLang="ja-JP" dirty="0">
              <a:latin typeface="+mn-ea"/>
            </a:endParaRPr>
          </a:p>
        </p:txBody>
      </p:sp>
      <p:sp>
        <p:nvSpPr>
          <p:cNvPr id="71" name="正方形/長方形 70">
            <a:extLst>
              <a:ext uri="{FF2B5EF4-FFF2-40B4-BE49-F238E27FC236}">
                <a16:creationId xmlns:a16="http://schemas.microsoft.com/office/drawing/2014/main" id="{1132E64A-C58B-ED3B-7F4A-89F709D07668}"/>
              </a:ext>
            </a:extLst>
          </p:cNvPr>
          <p:cNvSpPr/>
          <p:nvPr/>
        </p:nvSpPr>
        <p:spPr>
          <a:xfrm>
            <a:off x="462155" y="6613049"/>
            <a:ext cx="1404000" cy="180000"/>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テキスト ボックス 71"/>
          <p:cNvSpPr txBox="1"/>
          <p:nvPr/>
        </p:nvSpPr>
        <p:spPr>
          <a:xfrm>
            <a:off x="197055" y="6076665"/>
            <a:ext cx="2861512" cy="738664"/>
          </a:xfrm>
          <a:prstGeom prst="rect">
            <a:avLst/>
          </a:prstGeom>
          <a:noFill/>
        </p:spPr>
        <p:txBody>
          <a:bodyPr wrap="square" rtlCol="0">
            <a:spAutoFit/>
          </a:bodyPr>
          <a:lstStyle/>
          <a:p>
            <a:r>
              <a:rPr lang="ja-JP" altLang="en-US" sz="1400" dirty="0" smtClean="0">
                <a:latin typeface="+mn-ea"/>
              </a:rPr>
              <a:t>「</a:t>
            </a:r>
            <a:r>
              <a:rPr lang="ja-JP" altLang="en-US" sz="1400" b="1" dirty="0" smtClean="0">
                <a:latin typeface="+mn-ea"/>
              </a:rPr>
              <a:t>中学生のみなさん</a:t>
            </a:r>
            <a:r>
              <a:rPr lang="ja-JP" altLang="en-US" sz="1400" b="1" dirty="0">
                <a:latin typeface="+mn-ea"/>
              </a:rPr>
              <a:t>へ</a:t>
            </a:r>
            <a:r>
              <a:rPr lang="ja-JP" altLang="en-US" sz="1400" dirty="0" smtClean="0">
                <a:latin typeface="+mn-ea"/>
              </a:rPr>
              <a:t>」</a:t>
            </a:r>
            <a:endParaRPr lang="en-US" altLang="ja-JP" sz="1400" dirty="0" smtClean="0">
              <a:latin typeface="+mn-ea"/>
            </a:endParaRPr>
          </a:p>
          <a:p>
            <a:r>
              <a:rPr lang="ja-JP" altLang="en-US" sz="1400" dirty="0" smtClean="0">
                <a:latin typeface="+mn-ea"/>
              </a:rPr>
              <a:t>　　　　　にリンクを掲載中</a:t>
            </a:r>
            <a:endParaRPr lang="en-US" altLang="ja-JP" sz="1400" dirty="0" smtClean="0">
              <a:latin typeface="+mn-ea"/>
            </a:endParaRPr>
          </a:p>
          <a:p>
            <a:r>
              <a:rPr lang="ja-JP" altLang="en-US" sz="1400" dirty="0" smtClean="0">
                <a:latin typeface="+mn-ea"/>
              </a:rPr>
              <a:t>「</a:t>
            </a:r>
            <a:r>
              <a:rPr lang="ja-JP" altLang="en-US" sz="1400" b="1" dirty="0" smtClean="0">
                <a:solidFill>
                  <a:schemeClr val="accent1"/>
                </a:solidFill>
                <a:latin typeface="+mn-ea"/>
              </a:rPr>
              <a:t>ステップスクール</a:t>
            </a:r>
            <a:r>
              <a:rPr lang="ja-JP" altLang="en-US" sz="1400" dirty="0" smtClean="0">
                <a:latin typeface="+mn-ea"/>
              </a:rPr>
              <a:t>」を選択</a:t>
            </a:r>
            <a:endParaRPr lang="en-US" altLang="ja-JP" sz="1400" dirty="0">
              <a:latin typeface="+mn-ea"/>
            </a:endParaRPr>
          </a:p>
        </p:txBody>
      </p:sp>
    </p:spTree>
    <p:extLst>
      <p:ext uri="{BB962C8B-B14F-4D97-AF65-F5344CB8AC3E}">
        <p14:creationId xmlns:p14="http://schemas.microsoft.com/office/powerpoint/2010/main" val="19278958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入試制度</a:t>
            </a:r>
          </a:p>
        </p:txBody>
      </p:sp>
      <p:sp>
        <p:nvSpPr>
          <p:cNvPr id="4" name="スライド番号プレースホルダー 3"/>
          <p:cNvSpPr>
            <a:spLocks noGrp="1"/>
          </p:cNvSpPr>
          <p:nvPr>
            <p:ph type="sldNum" sz="quarter" idx="12"/>
          </p:nvPr>
        </p:nvSpPr>
        <p:spPr/>
        <p:txBody>
          <a:bodyPr/>
          <a:lstStyle/>
          <a:p>
            <a:fld id="{E8F10205-A00F-46AD-9A17-911A72FF31CF}" type="slidenum">
              <a:rPr kumimoji="1" lang="ja-JP" altLang="en-US" smtClean="0"/>
              <a:t>12</a:t>
            </a:fld>
            <a:endParaRPr kumimoji="1" lang="ja-JP" altLang="en-US"/>
          </a:p>
        </p:txBody>
      </p:sp>
      <p:grpSp>
        <p:nvGrpSpPr>
          <p:cNvPr id="43" name="グループ化 42">
            <a:extLst>
              <a:ext uri="{FF2B5EF4-FFF2-40B4-BE49-F238E27FC236}">
                <a16:creationId xmlns:a16="http://schemas.microsoft.com/office/drawing/2014/main" id="{4226E1C6-486A-99CF-F5AE-18EF7CD511C0}"/>
              </a:ext>
            </a:extLst>
          </p:cNvPr>
          <p:cNvGrpSpPr/>
          <p:nvPr/>
        </p:nvGrpSpPr>
        <p:grpSpPr>
          <a:xfrm>
            <a:off x="1763649" y="1959292"/>
            <a:ext cx="4406323" cy="4122738"/>
            <a:chOff x="1714500" y="2233612"/>
            <a:chExt cx="4406323" cy="4122738"/>
          </a:xfrm>
        </p:grpSpPr>
        <p:grpSp>
          <p:nvGrpSpPr>
            <p:cNvPr id="44" name="グループ化 43">
              <a:extLst>
                <a:ext uri="{FF2B5EF4-FFF2-40B4-BE49-F238E27FC236}">
                  <a16:creationId xmlns:a16="http://schemas.microsoft.com/office/drawing/2014/main" id="{7FB87D0A-CD4F-9E4F-DD1B-7A3B4CE0349E}"/>
                </a:ext>
              </a:extLst>
            </p:cNvPr>
            <p:cNvGrpSpPr/>
            <p:nvPr/>
          </p:nvGrpSpPr>
          <p:grpSpPr>
            <a:xfrm>
              <a:off x="1714500" y="2233612"/>
              <a:ext cx="533400" cy="4122738"/>
              <a:chOff x="1714500" y="2233612"/>
              <a:chExt cx="533400" cy="4122738"/>
            </a:xfrm>
          </p:grpSpPr>
          <p:sp>
            <p:nvSpPr>
              <p:cNvPr id="51" name="楕円 50">
                <a:extLst>
                  <a:ext uri="{FF2B5EF4-FFF2-40B4-BE49-F238E27FC236}">
                    <a16:creationId xmlns:a16="http://schemas.microsoft.com/office/drawing/2014/main" id="{3CFB06EF-472A-96F6-1E1E-E26E45F9058F}"/>
                  </a:ext>
                </a:extLst>
              </p:cNvPr>
              <p:cNvSpPr/>
              <p:nvPr/>
            </p:nvSpPr>
            <p:spPr>
              <a:xfrm>
                <a:off x="1714500" y="2233612"/>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52" name="楕円 51">
                <a:extLst>
                  <a:ext uri="{FF2B5EF4-FFF2-40B4-BE49-F238E27FC236}">
                    <a16:creationId xmlns:a16="http://schemas.microsoft.com/office/drawing/2014/main" id="{E40AE4AC-3133-8FA8-68AC-24414ED3E794}"/>
                  </a:ext>
                </a:extLst>
              </p:cNvPr>
              <p:cNvSpPr/>
              <p:nvPr/>
            </p:nvSpPr>
            <p:spPr>
              <a:xfrm>
                <a:off x="1714500" y="5822950"/>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53" name="楕円 52">
                <a:extLst>
                  <a:ext uri="{FF2B5EF4-FFF2-40B4-BE49-F238E27FC236}">
                    <a16:creationId xmlns:a16="http://schemas.microsoft.com/office/drawing/2014/main" id="{3363FB84-C399-A4F5-40CE-75BAF991E322}"/>
                  </a:ext>
                </a:extLst>
              </p:cNvPr>
              <p:cNvSpPr/>
              <p:nvPr/>
            </p:nvSpPr>
            <p:spPr>
              <a:xfrm>
                <a:off x="1714500" y="5105084"/>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54" name="楕円 53">
                <a:extLst>
                  <a:ext uri="{FF2B5EF4-FFF2-40B4-BE49-F238E27FC236}">
                    <a16:creationId xmlns:a16="http://schemas.microsoft.com/office/drawing/2014/main" id="{136E4CB9-60A0-1084-D1C9-52508861B4E6}"/>
                  </a:ext>
                </a:extLst>
              </p:cNvPr>
              <p:cNvSpPr/>
              <p:nvPr/>
            </p:nvSpPr>
            <p:spPr>
              <a:xfrm>
                <a:off x="1714500" y="2951480"/>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55" name="楕円 54">
                <a:extLst>
                  <a:ext uri="{FF2B5EF4-FFF2-40B4-BE49-F238E27FC236}">
                    <a16:creationId xmlns:a16="http://schemas.microsoft.com/office/drawing/2014/main" id="{FC69043C-9FFC-3756-4104-471A55B20E48}"/>
                  </a:ext>
                </a:extLst>
              </p:cNvPr>
              <p:cNvSpPr/>
              <p:nvPr/>
            </p:nvSpPr>
            <p:spPr>
              <a:xfrm>
                <a:off x="1714500" y="3669348"/>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56" name="楕円 55">
                <a:extLst>
                  <a:ext uri="{FF2B5EF4-FFF2-40B4-BE49-F238E27FC236}">
                    <a16:creationId xmlns:a16="http://schemas.microsoft.com/office/drawing/2014/main" id="{3B60E41A-43DA-61C2-7B4A-C51BB25BAB20}"/>
                  </a:ext>
                </a:extLst>
              </p:cNvPr>
              <p:cNvSpPr/>
              <p:nvPr/>
            </p:nvSpPr>
            <p:spPr>
              <a:xfrm>
                <a:off x="1714500" y="4387216"/>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cxnSp>
            <p:nvCxnSpPr>
              <p:cNvPr id="57" name="直線コネクタ 56">
                <a:extLst>
                  <a:ext uri="{FF2B5EF4-FFF2-40B4-BE49-F238E27FC236}">
                    <a16:creationId xmlns:a16="http://schemas.microsoft.com/office/drawing/2014/main" id="{78EE59FD-D118-346E-677F-9F4A7D5BB58A}"/>
                  </a:ext>
                </a:extLst>
              </p:cNvPr>
              <p:cNvCxnSpPr>
                <a:cxnSpLocks/>
                <a:stCxn id="51" idx="4"/>
                <a:endCxn id="54" idx="0"/>
              </p:cNvCxnSpPr>
              <p:nvPr/>
            </p:nvCxnSpPr>
            <p:spPr>
              <a:xfrm>
                <a:off x="1981200" y="2767012"/>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58" name="直線コネクタ 57">
                <a:extLst>
                  <a:ext uri="{FF2B5EF4-FFF2-40B4-BE49-F238E27FC236}">
                    <a16:creationId xmlns:a16="http://schemas.microsoft.com/office/drawing/2014/main" id="{093903EF-339C-D3C1-BBEB-CB328EA342D7}"/>
                  </a:ext>
                </a:extLst>
              </p:cNvPr>
              <p:cNvCxnSpPr>
                <a:cxnSpLocks/>
                <a:stCxn id="54" idx="4"/>
                <a:endCxn id="55" idx="0"/>
              </p:cNvCxnSpPr>
              <p:nvPr/>
            </p:nvCxnSpPr>
            <p:spPr>
              <a:xfrm>
                <a:off x="1981200" y="3484880"/>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59" name="直線コネクタ 58">
                <a:extLst>
                  <a:ext uri="{FF2B5EF4-FFF2-40B4-BE49-F238E27FC236}">
                    <a16:creationId xmlns:a16="http://schemas.microsoft.com/office/drawing/2014/main" id="{C2BCFF25-DBFE-680B-286E-84BF6E2CC247}"/>
                  </a:ext>
                </a:extLst>
              </p:cNvPr>
              <p:cNvCxnSpPr>
                <a:cxnSpLocks/>
                <a:stCxn id="55" idx="4"/>
                <a:endCxn id="56" idx="0"/>
              </p:cNvCxnSpPr>
              <p:nvPr/>
            </p:nvCxnSpPr>
            <p:spPr>
              <a:xfrm>
                <a:off x="1981200" y="4202748"/>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60" name="直線コネクタ 59">
                <a:extLst>
                  <a:ext uri="{FF2B5EF4-FFF2-40B4-BE49-F238E27FC236}">
                    <a16:creationId xmlns:a16="http://schemas.microsoft.com/office/drawing/2014/main" id="{F3BC4392-DCFD-4C9F-911B-5140DC0F7733}"/>
                  </a:ext>
                </a:extLst>
              </p:cNvPr>
              <p:cNvCxnSpPr>
                <a:cxnSpLocks/>
                <a:stCxn id="56" idx="4"/>
                <a:endCxn id="53" idx="0"/>
              </p:cNvCxnSpPr>
              <p:nvPr/>
            </p:nvCxnSpPr>
            <p:spPr>
              <a:xfrm>
                <a:off x="1981200" y="4920616"/>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61" name="直線コネクタ 60">
                <a:extLst>
                  <a:ext uri="{FF2B5EF4-FFF2-40B4-BE49-F238E27FC236}">
                    <a16:creationId xmlns:a16="http://schemas.microsoft.com/office/drawing/2014/main" id="{706FD0BC-2906-1E26-1205-97FE0460B43C}"/>
                  </a:ext>
                </a:extLst>
              </p:cNvPr>
              <p:cNvCxnSpPr>
                <a:cxnSpLocks/>
                <a:stCxn id="53" idx="4"/>
                <a:endCxn id="52" idx="0"/>
              </p:cNvCxnSpPr>
              <p:nvPr/>
            </p:nvCxnSpPr>
            <p:spPr>
              <a:xfrm>
                <a:off x="1981200" y="5638484"/>
                <a:ext cx="0" cy="184466"/>
              </a:xfrm>
              <a:prstGeom prst="line">
                <a:avLst/>
              </a:prstGeom>
              <a:ln/>
            </p:spPr>
            <p:style>
              <a:lnRef idx="2">
                <a:schemeClr val="accent1"/>
              </a:lnRef>
              <a:fillRef idx="1">
                <a:schemeClr val="lt1"/>
              </a:fillRef>
              <a:effectRef idx="0">
                <a:schemeClr val="accent1"/>
              </a:effectRef>
              <a:fontRef idx="minor">
                <a:schemeClr val="dk1"/>
              </a:fontRef>
            </p:style>
          </p:cxnSp>
        </p:grpSp>
        <p:sp>
          <p:nvSpPr>
            <p:cNvPr id="45" name="テキスト ボックス 44">
              <a:extLst>
                <a:ext uri="{FF2B5EF4-FFF2-40B4-BE49-F238E27FC236}">
                  <a16:creationId xmlns:a16="http://schemas.microsoft.com/office/drawing/2014/main" id="{6C4E5FF6-8B32-9A78-E545-A03869629C1C}"/>
                </a:ext>
              </a:extLst>
            </p:cNvPr>
            <p:cNvSpPr txBox="1"/>
            <p:nvPr/>
          </p:nvSpPr>
          <p:spPr>
            <a:xfrm>
              <a:off x="1781173" y="3036459"/>
              <a:ext cx="3185487"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２</a:t>
              </a:r>
              <a:r>
                <a:rPr kumimoji="1" lang="ja-JP" altLang="en-US" b="1" dirty="0">
                  <a:solidFill>
                    <a:schemeClr val="tx1">
                      <a:lumMod val="50000"/>
                      <a:lumOff val="50000"/>
                    </a:schemeClr>
                  </a:solidFill>
                  <a:latin typeface="+mj-ea"/>
                  <a:ea typeface="+mj-ea"/>
                </a:rPr>
                <a:t>　</a:t>
              </a:r>
              <a:r>
                <a:rPr lang="ja-JP" altLang="en-US" b="1" dirty="0">
                  <a:solidFill>
                    <a:schemeClr val="tx1">
                      <a:lumMod val="50000"/>
                      <a:lumOff val="50000"/>
                    </a:schemeClr>
                  </a:solidFill>
                  <a:latin typeface="+mj-ea"/>
                  <a:ea typeface="+mj-ea"/>
                </a:rPr>
                <a:t>高校入試のスケジュール</a:t>
              </a:r>
            </a:p>
          </p:txBody>
        </p:sp>
        <p:sp>
          <p:nvSpPr>
            <p:cNvPr id="46" name="テキスト ボックス 45">
              <a:extLst>
                <a:ext uri="{FF2B5EF4-FFF2-40B4-BE49-F238E27FC236}">
                  <a16:creationId xmlns:a16="http://schemas.microsoft.com/office/drawing/2014/main" id="{57CD615B-32F0-4F2C-0CED-AA30C788E8E4}"/>
                </a:ext>
              </a:extLst>
            </p:cNvPr>
            <p:cNvSpPr txBox="1"/>
            <p:nvPr/>
          </p:nvSpPr>
          <p:spPr>
            <a:xfrm>
              <a:off x="1781173" y="3757272"/>
              <a:ext cx="2723823"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３</a:t>
              </a:r>
              <a:r>
                <a:rPr kumimoji="1" lang="ja-JP" altLang="en-US" b="1" dirty="0">
                  <a:solidFill>
                    <a:schemeClr val="tx1">
                      <a:lumMod val="50000"/>
                      <a:lumOff val="50000"/>
                    </a:schemeClr>
                  </a:solidFill>
                  <a:latin typeface="+mj-ea"/>
                  <a:ea typeface="+mj-ea"/>
                </a:rPr>
                <a:t>　公立高校入試の日程</a:t>
              </a:r>
            </a:p>
          </p:txBody>
        </p:sp>
        <p:sp>
          <p:nvSpPr>
            <p:cNvPr id="47" name="テキスト ボックス 46">
              <a:extLst>
                <a:ext uri="{FF2B5EF4-FFF2-40B4-BE49-F238E27FC236}">
                  <a16:creationId xmlns:a16="http://schemas.microsoft.com/office/drawing/2014/main" id="{4CD03C3E-9FD6-D881-EBBF-4D2FEC63FBBF}"/>
                </a:ext>
              </a:extLst>
            </p:cNvPr>
            <p:cNvSpPr txBox="1"/>
            <p:nvPr/>
          </p:nvSpPr>
          <p:spPr>
            <a:xfrm>
              <a:off x="1781173" y="4478085"/>
              <a:ext cx="2262158"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４　特別選抜実施校</a:t>
              </a:r>
              <a:endParaRPr kumimoji="1" lang="ja-JP" altLang="en-US" b="1" dirty="0">
                <a:solidFill>
                  <a:schemeClr val="tx1">
                    <a:lumMod val="50000"/>
                    <a:lumOff val="50000"/>
                  </a:schemeClr>
                </a:solidFill>
                <a:latin typeface="+mj-ea"/>
                <a:ea typeface="+mj-ea"/>
              </a:endParaRPr>
            </a:p>
          </p:txBody>
        </p:sp>
        <p:sp>
          <p:nvSpPr>
            <p:cNvPr id="48" name="テキスト ボックス 47">
              <a:extLst>
                <a:ext uri="{FF2B5EF4-FFF2-40B4-BE49-F238E27FC236}">
                  <a16:creationId xmlns:a16="http://schemas.microsoft.com/office/drawing/2014/main" id="{FE0DFD97-3ABD-86EA-10ED-2E62D48E7BB3}"/>
                </a:ext>
              </a:extLst>
            </p:cNvPr>
            <p:cNvSpPr txBox="1"/>
            <p:nvPr/>
          </p:nvSpPr>
          <p:spPr>
            <a:xfrm>
              <a:off x="1781173" y="5198898"/>
              <a:ext cx="4339650"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５</a:t>
              </a:r>
              <a:r>
                <a:rPr kumimoji="1" lang="ja-JP" altLang="en-US" b="1" dirty="0">
                  <a:solidFill>
                    <a:schemeClr val="tx1">
                      <a:lumMod val="50000"/>
                      <a:lumOff val="50000"/>
                    </a:schemeClr>
                  </a:solidFill>
                  <a:latin typeface="+mj-ea"/>
                  <a:ea typeface="+mj-ea"/>
                </a:rPr>
                <a:t>　</a:t>
              </a:r>
              <a:r>
                <a:rPr lang="ja-JP" altLang="en-US" b="1" dirty="0">
                  <a:solidFill>
                    <a:schemeClr val="tx1">
                      <a:lumMod val="50000"/>
                      <a:lumOff val="50000"/>
                    </a:schemeClr>
                  </a:solidFill>
                  <a:latin typeface="+mj-ea"/>
                  <a:ea typeface="+mj-ea"/>
                </a:rPr>
                <a:t>帰国生選抜</a:t>
              </a:r>
              <a:endParaRPr lang="en-US" altLang="ja-JP" b="1" dirty="0">
                <a:solidFill>
                  <a:schemeClr val="tx1">
                    <a:lumMod val="50000"/>
                    <a:lumOff val="50000"/>
                  </a:schemeClr>
                </a:solidFill>
                <a:latin typeface="+mj-ea"/>
                <a:ea typeface="+mj-ea"/>
              </a:endParaRPr>
            </a:p>
            <a:p>
              <a:r>
                <a:rPr lang="ja-JP" altLang="en-US" b="1" dirty="0">
                  <a:solidFill>
                    <a:schemeClr val="tx1">
                      <a:lumMod val="50000"/>
                      <a:lumOff val="50000"/>
                    </a:schemeClr>
                  </a:solidFill>
                  <a:latin typeface="+mj-ea"/>
                  <a:ea typeface="+mj-ea"/>
                </a:rPr>
                <a:t>　　日本語指導が必要な生徒選抜実施校</a:t>
              </a:r>
              <a:endParaRPr kumimoji="1" lang="ja-JP" altLang="en-US" b="1" dirty="0">
                <a:solidFill>
                  <a:schemeClr val="tx1">
                    <a:lumMod val="50000"/>
                    <a:lumOff val="50000"/>
                  </a:schemeClr>
                </a:solidFill>
                <a:latin typeface="+mj-ea"/>
                <a:ea typeface="+mj-ea"/>
              </a:endParaRPr>
            </a:p>
          </p:txBody>
        </p:sp>
        <p:sp>
          <p:nvSpPr>
            <p:cNvPr id="49" name="テキスト ボックス 48">
              <a:extLst>
                <a:ext uri="{FF2B5EF4-FFF2-40B4-BE49-F238E27FC236}">
                  <a16:creationId xmlns:a16="http://schemas.microsoft.com/office/drawing/2014/main" id="{09C2B396-A278-E9DA-7727-9A97F9DD4EEF}"/>
                </a:ext>
              </a:extLst>
            </p:cNvPr>
            <p:cNvSpPr txBox="1"/>
            <p:nvPr/>
          </p:nvSpPr>
          <p:spPr>
            <a:xfrm>
              <a:off x="1781173" y="5919711"/>
              <a:ext cx="2262158"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６</a:t>
              </a:r>
              <a:r>
                <a:rPr kumimoji="1" lang="ja-JP" altLang="en-US" b="1" dirty="0">
                  <a:solidFill>
                    <a:schemeClr val="tx1">
                      <a:lumMod val="50000"/>
                      <a:lumOff val="50000"/>
                    </a:schemeClr>
                  </a:solidFill>
                  <a:latin typeface="+mj-ea"/>
                  <a:ea typeface="+mj-ea"/>
                </a:rPr>
                <a:t>　一般選抜実施校</a:t>
              </a:r>
            </a:p>
          </p:txBody>
        </p:sp>
        <p:sp>
          <p:nvSpPr>
            <p:cNvPr id="50" name="テキスト ボックス 49">
              <a:extLst>
                <a:ext uri="{FF2B5EF4-FFF2-40B4-BE49-F238E27FC236}">
                  <a16:creationId xmlns:a16="http://schemas.microsoft.com/office/drawing/2014/main" id="{3B920EAC-6760-6018-01A0-681E0083D796}"/>
                </a:ext>
              </a:extLst>
            </p:cNvPr>
            <p:cNvSpPr txBox="1"/>
            <p:nvPr/>
          </p:nvSpPr>
          <p:spPr>
            <a:xfrm>
              <a:off x="1781173" y="2315646"/>
              <a:ext cx="2492990"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b="1" dirty="0">
                  <a:solidFill>
                    <a:schemeClr val="tx1">
                      <a:lumMod val="50000"/>
                      <a:lumOff val="50000"/>
                    </a:schemeClr>
                  </a:solidFill>
                  <a:latin typeface="+mj-ea"/>
                  <a:ea typeface="+mj-ea"/>
                </a:rPr>
                <a:t>１　</a:t>
              </a:r>
              <a:r>
                <a:rPr lang="ja-JP" altLang="en-US" b="1" dirty="0">
                  <a:solidFill>
                    <a:schemeClr val="tx1">
                      <a:lumMod val="50000"/>
                      <a:lumOff val="50000"/>
                    </a:schemeClr>
                  </a:solidFill>
                  <a:latin typeface="+mj-ea"/>
                  <a:ea typeface="+mj-ea"/>
                </a:rPr>
                <a:t>入学者選抜の種類</a:t>
              </a:r>
              <a:endParaRPr kumimoji="1" lang="ja-JP" altLang="en-US" b="1" dirty="0">
                <a:solidFill>
                  <a:schemeClr val="tx1">
                    <a:lumMod val="50000"/>
                    <a:lumOff val="50000"/>
                  </a:schemeClr>
                </a:solidFill>
                <a:latin typeface="+mj-ea"/>
                <a:ea typeface="+mj-ea"/>
              </a:endParaRPr>
            </a:p>
          </p:txBody>
        </p:sp>
      </p:grpSp>
    </p:spTree>
    <p:extLst>
      <p:ext uri="{BB962C8B-B14F-4D97-AF65-F5344CB8AC3E}">
        <p14:creationId xmlns:p14="http://schemas.microsoft.com/office/powerpoint/2010/main" val="34496528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入学者選抜の種類</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13</a:t>
            </a:fld>
            <a:endParaRPr lang="ja-JP" altLang="en-US"/>
          </a:p>
        </p:txBody>
      </p:sp>
      <p:sp>
        <p:nvSpPr>
          <p:cNvPr id="72" name="テキスト ボックス 71"/>
          <p:cNvSpPr txBox="1"/>
          <p:nvPr/>
        </p:nvSpPr>
        <p:spPr>
          <a:xfrm>
            <a:off x="2411067" y="1382617"/>
            <a:ext cx="1800493" cy="369332"/>
          </a:xfrm>
          <a:prstGeom prst="rect">
            <a:avLst/>
          </a:prstGeom>
          <a:noFill/>
        </p:spPr>
        <p:txBody>
          <a:bodyPr wrap="none" rtlCol="0">
            <a:spAutoFit/>
          </a:bodyPr>
          <a:lstStyle/>
          <a:p>
            <a:pPr algn="ctr"/>
            <a:r>
              <a:rPr lang="ja-JP" altLang="en-US" b="1" dirty="0">
                <a:ln w="6350">
                  <a:solidFill>
                    <a:schemeClr val="accent5"/>
                  </a:solidFill>
                </a:ln>
                <a:blipFill>
                  <a:blip r:embed="rId2"/>
                  <a:stretch>
                    <a:fillRect/>
                  </a:stretch>
                </a:blipFill>
                <a:latin typeface="+mn-ea"/>
              </a:rPr>
              <a:t>特別入学者選抜</a:t>
            </a:r>
            <a:endParaRPr kumimoji="1" lang="ja-JP" altLang="en-US" b="1" dirty="0">
              <a:ln w="6350">
                <a:solidFill>
                  <a:schemeClr val="accent5"/>
                </a:solidFill>
              </a:ln>
              <a:blipFill>
                <a:blip r:embed="rId2"/>
                <a:stretch>
                  <a:fillRect/>
                </a:stretch>
              </a:blipFill>
              <a:latin typeface="+mn-ea"/>
            </a:endParaRPr>
          </a:p>
        </p:txBody>
      </p:sp>
      <p:graphicFrame>
        <p:nvGraphicFramePr>
          <p:cNvPr id="73" name="表 72"/>
          <p:cNvGraphicFramePr>
            <a:graphicFrameLocks noGrp="1"/>
          </p:cNvGraphicFramePr>
          <p:nvPr>
            <p:extLst>
              <p:ext uri="{D42A27DB-BD31-4B8C-83A1-F6EECF244321}">
                <p14:modId xmlns:p14="http://schemas.microsoft.com/office/powerpoint/2010/main" val="3041817185"/>
              </p:ext>
            </p:extLst>
          </p:nvPr>
        </p:nvGraphicFramePr>
        <p:xfrm>
          <a:off x="4340334" y="1011767"/>
          <a:ext cx="7227778" cy="3234360"/>
        </p:xfrm>
        <a:graphic>
          <a:graphicData uri="http://schemas.openxmlformats.org/drawingml/2006/table">
            <a:tbl>
              <a:tblPr firstRow="1" bandRow="1" bandCol="1">
                <a:tableStyleId>{5A111915-BE36-4E01-A7E5-04B1672EAD32}</a:tableStyleId>
              </a:tblPr>
              <a:tblGrid>
                <a:gridCol w="1532585">
                  <a:extLst>
                    <a:ext uri="{9D8B030D-6E8A-4147-A177-3AD203B41FA5}">
                      <a16:colId xmlns:a16="http://schemas.microsoft.com/office/drawing/2014/main" val="1371643354"/>
                    </a:ext>
                  </a:extLst>
                </a:gridCol>
                <a:gridCol w="2562896">
                  <a:extLst>
                    <a:ext uri="{9D8B030D-6E8A-4147-A177-3AD203B41FA5}">
                      <a16:colId xmlns:a16="http://schemas.microsoft.com/office/drawing/2014/main" val="1728945548"/>
                    </a:ext>
                  </a:extLst>
                </a:gridCol>
                <a:gridCol w="1545312">
                  <a:extLst>
                    <a:ext uri="{9D8B030D-6E8A-4147-A177-3AD203B41FA5}">
                      <a16:colId xmlns:a16="http://schemas.microsoft.com/office/drawing/2014/main" val="3420212368"/>
                    </a:ext>
                  </a:extLst>
                </a:gridCol>
                <a:gridCol w="1586985">
                  <a:extLst>
                    <a:ext uri="{9D8B030D-6E8A-4147-A177-3AD203B41FA5}">
                      <a16:colId xmlns:a16="http://schemas.microsoft.com/office/drawing/2014/main" val="2161103867"/>
                    </a:ext>
                  </a:extLst>
                </a:gridCol>
              </a:tblGrid>
              <a:tr h="391628">
                <a:tc gridSpan="2">
                  <a:txBody>
                    <a:bodyPr/>
                    <a:lstStyle/>
                    <a:p>
                      <a:pPr algn="ctr"/>
                      <a:r>
                        <a:rPr kumimoji="1" lang="ja-JP" altLang="en-US" sz="1800" dirty="0"/>
                        <a:t>課程・学科等</a:t>
                      </a:r>
                      <a:endParaRPr kumimoji="1" lang="ja-JP" altLang="en-US" sz="1800" dirty="0">
                        <a:latin typeface="+mn-ea"/>
                        <a:ea typeface="+mn-ea"/>
                      </a:endParaRPr>
                    </a:p>
                  </a:txBody>
                  <a:tcPr marL="72000" marR="72000" marT="72000" marB="72000" anchor="ctr"/>
                </a:tc>
                <a:tc hMerge="1">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72000" marR="72000" marT="72000" marB="72000" anchor="ctr"/>
                </a:tc>
                <a:tc>
                  <a:txBody>
                    <a:bodyPr/>
                    <a:lstStyle/>
                    <a:p>
                      <a:pPr algn="ctr"/>
                      <a:r>
                        <a:rPr kumimoji="1" lang="ja-JP" altLang="en-US" sz="1800" dirty="0"/>
                        <a:t>学力検査</a:t>
                      </a:r>
                      <a:endParaRPr kumimoji="1" lang="ja-JP" altLang="en-US" sz="1800" dirty="0">
                        <a:latin typeface="+mn-ea"/>
                        <a:ea typeface="+mn-ea"/>
                      </a:endParaRPr>
                    </a:p>
                  </a:txBody>
                  <a:tcPr marL="72000" marR="72000" marT="72000" marB="72000" anchor="ctr"/>
                </a:tc>
                <a:tc>
                  <a:txBody>
                    <a:bodyPr/>
                    <a:lstStyle/>
                    <a:p>
                      <a:pPr algn="ctr"/>
                      <a:r>
                        <a:rPr kumimoji="1" lang="ja-JP" altLang="en-US" sz="1800" dirty="0"/>
                        <a:t>学力検査以外</a:t>
                      </a:r>
                      <a:endParaRPr kumimoji="1" lang="ja-JP" altLang="en-US" sz="1800" dirty="0">
                        <a:latin typeface="+mn-ea"/>
                        <a:ea typeface="+mn-ea"/>
                      </a:endParaRPr>
                    </a:p>
                  </a:txBody>
                  <a:tcPr marL="72000" marR="72000" marT="72000" marB="72000" anchor="ctr"/>
                </a:tc>
                <a:extLst>
                  <a:ext uri="{0D108BD9-81ED-4DB2-BD59-A6C34878D82A}">
                    <a16:rowId xmlns:a16="http://schemas.microsoft.com/office/drawing/2014/main" val="1433737868"/>
                  </a:ext>
                </a:extLst>
              </a:tr>
              <a:tr h="537880">
                <a:tc rowSpan="2">
                  <a:txBody>
                    <a:bodyPr/>
                    <a:lstStyle/>
                    <a:p>
                      <a:r>
                        <a:rPr kumimoji="1" lang="ja-JP" altLang="en-US" dirty="0"/>
                        <a:t>全日制の課程</a:t>
                      </a:r>
                      <a:endParaRPr kumimoji="1" lang="ja-JP" altLang="en-US" dirty="0">
                        <a:latin typeface="+mn-ea"/>
                        <a:ea typeface="+mn-ea"/>
                      </a:endParaRPr>
                    </a:p>
                  </a:txBody>
                  <a:tcPr marL="72000" marR="72000" marT="72000" marB="72000" anchor="ctr"/>
                </a:tc>
                <a:tc>
                  <a:txBody>
                    <a:bodyPr/>
                    <a:lstStyle/>
                    <a:p>
                      <a:r>
                        <a:rPr kumimoji="1" lang="ja-JP" altLang="en-US" sz="1600" dirty="0"/>
                        <a:t>専門学科（一部）</a:t>
                      </a:r>
                      <a:endParaRPr kumimoji="1" lang="ja-JP" altLang="en-US" sz="1600" dirty="0">
                        <a:latin typeface="+mn-ea"/>
                        <a:ea typeface="+mn-ea"/>
                      </a:endParaRPr>
                    </a:p>
                  </a:txBody>
                  <a:tcPr marL="72000" marR="72000" marT="72000" marB="72000" anchor="ctr"/>
                </a:tc>
                <a:tc rowSpan="4">
                  <a:txBody>
                    <a:bodyPr/>
                    <a:lstStyle/>
                    <a:p>
                      <a:r>
                        <a:rPr kumimoji="1" lang="ja-JP" altLang="en-US" sz="1600" dirty="0"/>
                        <a:t>国数英</a:t>
                      </a:r>
                      <a:r>
                        <a:rPr kumimoji="1" lang="en-US" altLang="ja-JP" sz="1600" baseline="30000" dirty="0"/>
                        <a:t>※</a:t>
                      </a:r>
                      <a:r>
                        <a:rPr kumimoji="1" lang="ja-JP" altLang="en-US" sz="1600" dirty="0"/>
                        <a:t>理社</a:t>
                      </a:r>
                      <a:endParaRPr kumimoji="1" lang="en-US" altLang="ja-JP" sz="1600" dirty="0"/>
                    </a:p>
                    <a:p>
                      <a:r>
                        <a:rPr kumimoji="1" lang="en-US" altLang="ja-JP" sz="1200" dirty="0"/>
                        <a:t>※</a:t>
                      </a:r>
                      <a:r>
                        <a:rPr kumimoji="1" lang="ja-JP" altLang="en-US" sz="1200" dirty="0"/>
                        <a:t>リスニングを含む</a:t>
                      </a:r>
                      <a:endParaRPr kumimoji="1" lang="ja-JP" altLang="en-US" sz="1200" dirty="0">
                        <a:latin typeface="+mn-ea"/>
                        <a:ea typeface="+mn-ea"/>
                      </a:endParaRPr>
                    </a:p>
                  </a:txBody>
                  <a:tcPr marL="72000" marR="72000" marT="72000" marB="72000" anchor="ctr">
                    <a:lnB w="6350" cap="flat" cmpd="sng" algn="ctr">
                      <a:solidFill>
                        <a:srgbClr val="FF9933"/>
                      </a:solidFill>
                      <a:prstDash val="solid"/>
                      <a:round/>
                      <a:headEnd type="none" w="med" len="med"/>
                      <a:tailEnd type="none" w="med" len="med"/>
                    </a:lnB>
                  </a:tcPr>
                </a:tc>
                <a:tc>
                  <a:txBody>
                    <a:bodyPr/>
                    <a:lstStyle/>
                    <a:p>
                      <a:pPr algn="ctr"/>
                      <a:r>
                        <a:rPr kumimoji="1" lang="ja-JP" altLang="en-US" dirty="0"/>
                        <a:t>実技検査</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1354733847"/>
                  </a:ext>
                </a:extLst>
              </a:tr>
              <a:tr h="591374">
                <a:tc vMerge="1">
                  <a:txBody>
                    <a:bodyPr/>
                    <a:lstStyle/>
                    <a:p>
                      <a:endParaRPr kumimoji="1" lang="ja-JP" altLang="en-US" dirty="0">
                        <a:latin typeface="メイリオ" panose="020B0604030504040204" pitchFamily="50" charset="-128"/>
                        <a:ea typeface="メイリオ" panose="020B0604030504040204" pitchFamily="50" charset="-128"/>
                      </a:endParaRPr>
                    </a:p>
                  </a:txBody>
                  <a:tcPr marL="72000" marR="72000" marT="72000" marB="72000"/>
                </a:tc>
                <a:tc>
                  <a:txBody>
                    <a:bodyPr/>
                    <a:lstStyle/>
                    <a:p>
                      <a:r>
                        <a:rPr kumimoji="1" lang="ja-JP" altLang="en-US" sz="1600" dirty="0"/>
                        <a:t>総合学科</a:t>
                      </a:r>
                      <a:endParaRPr kumimoji="1" lang="en-US" altLang="ja-JP" sz="1600" dirty="0"/>
                    </a:p>
                    <a:p>
                      <a:r>
                        <a:rPr kumimoji="1" lang="ja-JP" altLang="en-US" sz="1400" spc="-150" dirty="0"/>
                        <a:t>（エンパワメントスクール）</a:t>
                      </a:r>
                      <a:endParaRPr kumimoji="1" lang="ja-JP" altLang="en-US" sz="1400" spc="-150" dirty="0">
                        <a:latin typeface="+mn-ea"/>
                        <a:ea typeface="+mn-ea"/>
                      </a:endParaRPr>
                    </a:p>
                  </a:txBody>
                  <a:tcPr marL="72000" marR="72000" marT="72000" marB="72000" anchor="ctr"/>
                </a:tc>
                <a:tc vMerge="1">
                  <a:txBody>
                    <a:bodyPr/>
                    <a:lstStyle/>
                    <a:p>
                      <a:endParaRPr kumimoji="1" lang="ja-JP" altLang="en-US" dirty="0">
                        <a:latin typeface="メイリオ" panose="020B0604030504040204" pitchFamily="50" charset="-128"/>
                        <a:ea typeface="メイリオ" panose="020B0604030504040204" pitchFamily="50" charset="-128"/>
                      </a:endParaRPr>
                    </a:p>
                  </a:txBody>
                  <a:tcPr marL="72000" marR="72000" marT="72000" marB="72000" anchor="ct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面接</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465464774"/>
                  </a:ext>
                </a:extLst>
              </a:tr>
              <a:tr h="537880">
                <a:tc>
                  <a:txBody>
                    <a:bodyPr/>
                    <a:lstStyle/>
                    <a:p>
                      <a:r>
                        <a:rPr kumimoji="1" lang="ja-JP" altLang="en-US" dirty="0"/>
                        <a:t>多部制単位制</a:t>
                      </a:r>
                      <a:endParaRPr kumimoji="1" lang="ja-JP" altLang="en-US" dirty="0">
                        <a:latin typeface="+mn-ea"/>
                        <a:ea typeface="+mn-ea"/>
                      </a:endParaRPr>
                    </a:p>
                  </a:txBody>
                  <a:tcPr marL="72000" marR="72000" marT="72000" marB="72000" anchor="ctr"/>
                </a:tc>
                <a:tc>
                  <a:txBody>
                    <a:bodyPr/>
                    <a:lstStyle/>
                    <a:p>
                      <a:r>
                        <a:rPr kumimoji="1" lang="en-US" altLang="ja-JP" sz="1600" dirty="0" err="1"/>
                        <a:t>ⅠⅡ</a:t>
                      </a:r>
                      <a:r>
                        <a:rPr kumimoji="1" lang="ja-JP" altLang="en-US" sz="1600" dirty="0"/>
                        <a:t>部　普通科</a:t>
                      </a:r>
                      <a:endParaRPr kumimoji="1" lang="ja-JP" altLang="en-US" sz="1600" dirty="0">
                        <a:latin typeface="+mn-ea"/>
                        <a:ea typeface="+mn-ea"/>
                      </a:endParaRPr>
                    </a:p>
                  </a:txBody>
                  <a:tcPr marL="72000" marR="72000" marT="72000" marB="72000" anchor="ctr"/>
                </a:tc>
                <a:tc vMerge="1">
                  <a:txBody>
                    <a:bodyPr/>
                    <a:lstStyle/>
                    <a:p>
                      <a:endParaRPr kumimoji="1" lang="ja-JP" altLang="en-US" dirty="0">
                        <a:latin typeface="メイリオ" panose="020B0604030504040204" pitchFamily="50" charset="-128"/>
                        <a:ea typeface="メイリオ" panose="020B0604030504040204" pitchFamily="50" charset="-128"/>
                      </a:endParaRPr>
                    </a:p>
                  </a:txBody>
                  <a:tcPr marL="72000" marR="72000" marT="72000" marB="72000" anchor="ctr"/>
                </a:tc>
                <a:tc vMerge="1">
                  <a:txBody>
                    <a:bodyPr/>
                    <a:lstStyle/>
                    <a:p>
                      <a:pPr algn="ctr"/>
                      <a:endParaRPr kumimoji="1" lang="ja-JP" altLang="en-US" dirty="0">
                        <a:latin typeface="メイリオ" panose="020B0604030504040204" pitchFamily="50" charset="-128"/>
                        <a:ea typeface="メイリオ" panose="020B0604030504040204" pitchFamily="50" charset="-128"/>
                      </a:endParaRPr>
                    </a:p>
                  </a:txBody>
                  <a:tcPr marL="72000" marR="72000" marT="72000" marB="72000" anchor="ctr"/>
                </a:tc>
                <a:extLst>
                  <a:ext uri="{0D108BD9-81ED-4DB2-BD59-A6C34878D82A}">
                    <a16:rowId xmlns:a16="http://schemas.microsoft.com/office/drawing/2014/main" val="158274760"/>
                  </a:ext>
                </a:extLst>
              </a:tr>
              <a:tr h="537880">
                <a:tc>
                  <a:txBody>
                    <a:bodyPr/>
                    <a:lstStyle/>
                    <a:p>
                      <a:r>
                        <a:rPr kumimoji="1" lang="ja-JP" altLang="en-US" dirty="0"/>
                        <a:t>昼夜間単位制</a:t>
                      </a:r>
                      <a:endParaRPr kumimoji="1" lang="ja-JP" altLang="en-US" dirty="0">
                        <a:latin typeface="+mn-ea"/>
                        <a:ea typeface="+mn-ea"/>
                      </a:endParaRPr>
                    </a:p>
                  </a:txBody>
                  <a:tcPr marL="72000" marR="72000" marT="72000" marB="72000" anchor="ctr"/>
                </a:tc>
                <a:tc>
                  <a:txBody>
                    <a:bodyPr/>
                    <a:lstStyle/>
                    <a:p>
                      <a:r>
                        <a:rPr kumimoji="1" lang="ja-JP" altLang="en-US" sz="1600" dirty="0"/>
                        <a:t>普通科・ビジネス科</a:t>
                      </a:r>
                      <a:endParaRPr kumimoji="1" lang="ja-JP" altLang="en-US" sz="1600" dirty="0">
                        <a:latin typeface="+mn-ea"/>
                        <a:ea typeface="+mn-ea"/>
                      </a:endParaRPr>
                    </a:p>
                  </a:txBody>
                  <a:tcPr marL="72000" marR="72000" marT="72000" marB="72000" anchor="ctr"/>
                </a:tc>
                <a:tc vMerge="1">
                  <a:txBody>
                    <a:bodyPr/>
                    <a:lstStyle/>
                    <a:p>
                      <a:endParaRPr kumimoji="1" lang="ja-JP" altLang="en-US" dirty="0">
                        <a:latin typeface="メイリオ" panose="020B0604030504040204" pitchFamily="50" charset="-128"/>
                        <a:ea typeface="メイリオ" panose="020B0604030504040204" pitchFamily="50" charset="-128"/>
                      </a:endParaRPr>
                    </a:p>
                  </a:txBody>
                  <a:tcPr marL="72000" marR="72000" marT="72000" marB="72000" anchor="ctr"/>
                </a:tc>
                <a:tc vMerge="1">
                  <a:txBody>
                    <a:bodyPr/>
                    <a:lstStyle/>
                    <a:p>
                      <a:pPr algn="ctr"/>
                      <a:endParaRPr kumimoji="1" lang="ja-JP" altLang="en-US" dirty="0">
                        <a:latin typeface="メイリオ" panose="020B0604030504040204" pitchFamily="50" charset="-128"/>
                        <a:ea typeface="メイリオ" panose="020B0604030504040204" pitchFamily="50" charset="-128"/>
                      </a:endParaRPr>
                    </a:p>
                  </a:txBody>
                  <a:tcPr marL="72000" marR="72000" marT="72000" marB="72000" anchor="ctr"/>
                </a:tc>
                <a:extLst>
                  <a:ext uri="{0D108BD9-81ED-4DB2-BD59-A6C34878D82A}">
                    <a16:rowId xmlns:a16="http://schemas.microsoft.com/office/drawing/2014/main" val="3330443164"/>
                  </a:ext>
                </a:extLst>
              </a:tr>
              <a:tr h="537880">
                <a:tc>
                  <a:txBody>
                    <a:bodyPr/>
                    <a:lstStyle/>
                    <a:p>
                      <a:r>
                        <a:rPr kumimoji="1" lang="ja-JP" altLang="en-US" dirty="0"/>
                        <a:t>全日制の課程</a:t>
                      </a:r>
                      <a:endParaRPr kumimoji="1" lang="ja-JP" altLang="en-US" dirty="0">
                        <a:latin typeface="+mn-ea"/>
                        <a:ea typeface="+mn-ea"/>
                      </a:endParaRPr>
                    </a:p>
                  </a:txBody>
                  <a:tcPr marL="72000" marR="72000" marT="72000" marB="72000" anchor="ctr"/>
                </a:tc>
                <a:tc>
                  <a:txBody>
                    <a:bodyPr/>
                    <a:lstStyle/>
                    <a:p>
                      <a:r>
                        <a:rPr kumimoji="1" lang="ja-JP" altLang="en-US" sz="1600" dirty="0"/>
                        <a:t>総合学科</a:t>
                      </a:r>
                      <a:endParaRPr kumimoji="1" lang="en-US" altLang="ja-JP" sz="1600" dirty="0"/>
                    </a:p>
                    <a:p>
                      <a:r>
                        <a:rPr kumimoji="1" lang="ja-JP" altLang="en-US" sz="1400" dirty="0"/>
                        <a:t>（多様な教育実践校）</a:t>
                      </a:r>
                      <a:endParaRPr kumimoji="1" lang="ja-JP" altLang="en-US" sz="1400" dirty="0">
                        <a:latin typeface="+mn-ea"/>
                        <a:ea typeface="+mn-ea"/>
                      </a:endParaRPr>
                    </a:p>
                  </a:txBody>
                  <a:tcPr marL="72000" marR="72000" marT="72000" marB="72000" anchor="ctr"/>
                </a:tc>
                <a:tc>
                  <a:txBody>
                    <a:bodyPr/>
                    <a:lstStyle/>
                    <a:p>
                      <a:r>
                        <a:rPr kumimoji="1" lang="ja-JP" altLang="en-US" sz="1600" dirty="0"/>
                        <a:t>国数英</a:t>
                      </a:r>
                      <a:r>
                        <a:rPr kumimoji="1" lang="en-US" altLang="ja-JP" sz="1600" baseline="30000" dirty="0"/>
                        <a:t>※</a:t>
                      </a:r>
                      <a:endParaRPr kumimoji="1" lang="en-US" altLang="ja-JP" sz="1600" dirty="0"/>
                    </a:p>
                    <a:p>
                      <a:r>
                        <a:rPr kumimoji="1" lang="en-US" altLang="ja-JP" sz="1200" dirty="0"/>
                        <a:t>※</a:t>
                      </a:r>
                      <a:r>
                        <a:rPr kumimoji="1" lang="ja-JP" altLang="en-US" sz="1200" dirty="0"/>
                        <a:t>リスニングを含む</a:t>
                      </a:r>
                      <a:endParaRPr kumimoji="1" lang="ja-JP" altLang="en-US" sz="1200" dirty="0">
                        <a:latin typeface="+mn-ea"/>
                        <a:ea typeface="+mn-ea"/>
                      </a:endParaRPr>
                    </a:p>
                  </a:txBody>
                  <a:tcPr marL="72000" marR="72000" marT="72000" marB="72000" anchor="ctr">
                    <a:lnT w="6350" cap="flat" cmpd="sng" algn="ctr">
                      <a:solidFill>
                        <a:srgbClr val="FF9933"/>
                      </a:solidFill>
                      <a:prstDash val="solid"/>
                      <a:round/>
                      <a:headEnd type="none" w="med" len="med"/>
                      <a:tailEnd type="none" w="med" len="med"/>
                    </a:lnT>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1970698376"/>
                  </a:ext>
                </a:extLst>
              </a:tr>
            </a:tbl>
          </a:graphicData>
        </a:graphic>
      </p:graphicFrame>
      <p:sp>
        <p:nvSpPr>
          <p:cNvPr id="74" name="テキスト ボックス 73"/>
          <p:cNvSpPr txBox="1"/>
          <p:nvPr/>
        </p:nvSpPr>
        <p:spPr>
          <a:xfrm>
            <a:off x="2411066" y="4784636"/>
            <a:ext cx="1800493" cy="369332"/>
          </a:xfrm>
          <a:prstGeom prst="rect">
            <a:avLst/>
          </a:prstGeom>
          <a:noFill/>
        </p:spPr>
        <p:txBody>
          <a:bodyPr wrap="none" rtlCol="0">
            <a:spAutoFit/>
          </a:bodyPr>
          <a:lstStyle/>
          <a:p>
            <a:r>
              <a:rPr lang="ja-JP" altLang="en-US" b="1" dirty="0">
                <a:ln w="6350">
                  <a:solidFill>
                    <a:schemeClr val="accent1"/>
                  </a:solidFill>
                </a:ln>
                <a:blipFill>
                  <a:blip r:embed="rId3"/>
                  <a:stretch>
                    <a:fillRect/>
                  </a:stretch>
                </a:blipFill>
                <a:latin typeface="+mn-ea"/>
              </a:rPr>
              <a:t>一般入学者選抜</a:t>
            </a:r>
            <a:endParaRPr lang="en-US" altLang="ja-JP" b="1" dirty="0">
              <a:ln w="6350">
                <a:solidFill>
                  <a:schemeClr val="accent1"/>
                </a:solidFill>
              </a:ln>
              <a:blipFill>
                <a:blip r:embed="rId3"/>
                <a:stretch>
                  <a:fillRect/>
                </a:stretch>
              </a:blipFill>
              <a:latin typeface="+mn-ea"/>
            </a:endParaRPr>
          </a:p>
        </p:txBody>
      </p:sp>
      <p:graphicFrame>
        <p:nvGraphicFramePr>
          <p:cNvPr id="38" name="表 37"/>
          <p:cNvGraphicFramePr>
            <a:graphicFrameLocks noGrp="1"/>
          </p:cNvGraphicFramePr>
          <p:nvPr>
            <p:extLst>
              <p:ext uri="{D42A27DB-BD31-4B8C-83A1-F6EECF244321}">
                <p14:modId xmlns:p14="http://schemas.microsoft.com/office/powerpoint/2010/main" val="483659857"/>
              </p:ext>
            </p:extLst>
          </p:nvPr>
        </p:nvGraphicFramePr>
        <p:xfrm>
          <a:off x="4340334" y="4378236"/>
          <a:ext cx="7227777" cy="2097640"/>
        </p:xfrm>
        <a:graphic>
          <a:graphicData uri="http://schemas.openxmlformats.org/drawingml/2006/table">
            <a:tbl>
              <a:tblPr firstRow="1" bandRow="1" bandCol="1">
                <a:tableStyleId>{69012ECD-51FC-41F1-AA8D-1B2483CD663E}</a:tableStyleId>
              </a:tblPr>
              <a:tblGrid>
                <a:gridCol w="1567192">
                  <a:extLst>
                    <a:ext uri="{9D8B030D-6E8A-4147-A177-3AD203B41FA5}">
                      <a16:colId xmlns:a16="http://schemas.microsoft.com/office/drawing/2014/main" val="1371643354"/>
                    </a:ext>
                  </a:extLst>
                </a:gridCol>
                <a:gridCol w="2551797">
                  <a:extLst>
                    <a:ext uri="{9D8B030D-6E8A-4147-A177-3AD203B41FA5}">
                      <a16:colId xmlns:a16="http://schemas.microsoft.com/office/drawing/2014/main" val="1728945548"/>
                    </a:ext>
                  </a:extLst>
                </a:gridCol>
                <a:gridCol w="1554394">
                  <a:extLst>
                    <a:ext uri="{9D8B030D-6E8A-4147-A177-3AD203B41FA5}">
                      <a16:colId xmlns:a16="http://schemas.microsoft.com/office/drawing/2014/main" val="4001740895"/>
                    </a:ext>
                  </a:extLst>
                </a:gridCol>
                <a:gridCol w="1554394">
                  <a:extLst>
                    <a:ext uri="{9D8B030D-6E8A-4147-A177-3AD203B41FA5}">
                      <a16:colId xmlns:a16="http://schemas.microsoft.com/office/drawing/2014/main" val="812832158"/>
                    </a:ext>
                  </a:extLst>
                </a:gridCol>
              </a:tblGrid>
              <a:tr h="391628">
                <a:tc gridSpan="2">
                  <a:txBody>
                    <a:bodyPr/>
                    <a:lstStyle/>
                    <a:p>
                      <a:pPr algn="ctr"/>
                      <a:r>
                        <a:rPr kumimoji="1" lang="ja-JP" altLang="en-US" sz="1800" dirty="0">
                          <a:latin typeface="+mn-ea"/>
                          <a:ea typeface="+mn-ea"/>
                        </a:rPr>
                        <a:t>課程・学科等</a:t>
                      </a:r>
                    </a:p>
                  </a:txBody>
                  <a:tcPr marL="72000" marR="72000" marT="72000" marB="7200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hMerge="1">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72000" marR="72000" marT="72000" marB="72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n-ea"/>
                          <a:ea typeface="+mn-ea"/>
                        </a:rPr>
                        <a:t>学力検査</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n-ea"/>
                          <a:ea typeface="+mn-ea"/>
                        </a:rPr>
                        <a:t>学力検査以外</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433737868"/>
                  </a:ext>
                </a:extLst>
              </a:tr>
              <a:tr h="537880">
                <a:tc>
                  <a:txBody>
                    <a:bodyPr/>
                    <a:lstStyle/>
                    <a:p>
                      <a:r>
                        <a:rPr kumimoji="1" lang="ja-JP" altLang="en-US" dirty="0">
                          <a:latin typeface="+mn-ea"/>
                          <a:ea typeface="+mn-ea"/>
                        </a:rPr>
                        <a:t>全日制の課程</a:t>
                      </a:r>
                    </a:p>
                  </a:txBody>
                  <a:tcPr marL="72000" marR="72000" marT="72000" marB="72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600" dirty="0">
                          <a:latin typeface="+mn-ea"/>
                          <a:ea typeface="+mn-ea"/>
                        </a:rPr>
                        <a:t>全ての学科</a:t>
                      </a:r>
                      <a:endParaRPr kumimoji="1" lang="en-US" altLang="ja-JP" sz="1600" dirty="0">
                        <a:latin typeface="+mn-ea"/>
                        <a:ea typeface="+mn-ea"/>
                      </a:endParaRPr>
                    </a:p>
                    <a:p>
                      <a:r>
                        <a:rPr kumimoji="1" lang="ja-JP" altLang="en-US" sz="1200" dirty="0">
                          <a:latin typeface="+mn-ea"/>
                          <a:ea typeface="+mn-ea"/>
                        </a:rPr>
                        <a:t>（特別選抜を行う学科を除く）</a:t>
                      </a:r>
                      <a:endParaRPr kumimoji="1" lang="ja-JP" altLang="en-US" sz="1600" dirty="0">
                        <a:latin typeface="+mn-ea"/>
                        <a:ea typeface="+mn-ea"/>
                      </a:endParaRPr>
                    </a:p>
                  </a:txBody>
                  <a:tcPr marL="72000" marR="72000" marT="72000" marB="72000" anchor="ctr"/>
                </a:tc>
                <a:tc>
                  <a:txBody>
                    <a:bodyPr/>
                    <a:lstStyle/>
                    <a:p>
                      <a:r>
                        <a:rPr kumimoji="1" lang="ja-JP" altLang="en-US" sz="1600" dirty="0">
                          <a:latin typeface="+mn-ea"/>
                          <a:ea typeface="+mn-ea"/>
                        </a:rPr>
                        <a:t>国数英</a:t>
                      </a:r>
                      <a:r>
                        <a:rPr kumimoji="1" lang="en-US" altLang="ja-JP" sz="1600" baseline="30000" dirty="0">
                          <a:latin typeface="+mn-ea"/>
                          <a:ea typeface="+mn-ea"/>
                        </a:rPr>
                        <a:t>※</a:t>
                      </a:r>
                      <a:r>
                        <a:rPr kumimoji="1" lang="ja-JP" altLang="en-US" sz="1600" dirty="0">
                          <a:latin typeface="+mn-ea"/>
                          <a:ea typeface="+mn-ea"/>
                        </a:rPr>
                        <a:t>理社</a:t>
                      </a:r>
                      <a:endParaRPr kumimoji="1" lang="en-US" altLang="ja-JP" sz="1600" dirty="0">
                        <a:latin typeface="+mn-ea"/>
                        <a:ea typeface="+mn-ea"/>
                      </a:endParaRPr>
                    </a:p>
                    <a:p>
                      <a:r>
                        <a:rPr kumimoji="1" lang="en-US" altLang="ja-JP" sz="1200" dirty="0">
                          <a:latin typeface="+mn-ea"/>
                          <a:ea typeface="+mn-ea"/>
                        </a:rPr>
                        <a:t>※</a:t>
                      </a:r>
                      <a:r>
                        <a:rPr kumimoji="1" lang="ja-JP" altLang="en-US" sz="1200" dirty="0">
                          <a:latin typeface="+mn-ea"/>
                          <a:ea typeface="+mn-ea"/>
                        </a:rPr>
                        <a:t>リスニングを含む</a:t>
                      </a:r>
                    </a:p>
                  </a:txBody>
                  <a:tcPr marL="72000" marR="72000" marT="72000" marB="72000" anchor="ctr"/>
                </a:tc>
                <a:tc>
                  <a:txBody>
                    <a:bodyPr/>
                    <a:lstStyle/>
                    <a:p>
                      <a:pPr algn="ctr"/>
                      <a:r>
                        <a:rPr kumimoji="1" lang="en-US" altLang="ja-JP" sz="1600" dirty="0">
                          <a:latin typeface="+mn-ea"/>
                          <a:ea typeface="+mn-ea"/>
                        </a:rPr>
                        <a:t>―</a:t>
                      </a:r>
                      <a:endParaRPr kumimoji="1" lang="ja-JP" altLang="en-US" sz="1600" dirty="0">
                        <a:latin typeface="+mn-ea"/>
                        <a:ea typeface="+mn-ea"/>
                      </a:endParaRPr>
                    </a:p>
                  </a:txBody>
                  <a:tcPr marL="72000" marR="72000" marT="72000" marB="72000" anchor="ctr"/>
                </a:tc>
                <a:extLst>
                  <a:ext uri="{0D108BD9-81ED-4DB2-BD59-A6C34878D82A}">
                    <a16:rowId xmlns:a16="http://schemas.microsoft.com/office/drawing/2014/main" val="1354733847"/>
                  </a:ext>
                </a:extLst>
              </a:tr>
              <a:tr h="537880">
                <a:tc>
                  <a:txBody>
                    <a:bodyPr/>
                    <a:lstStyle/>
                    <a:p>
                      <a:r>
                        <a:rPr kumimoji="1" lang="ja-JP" altLang="en-US" dirty="0">
                          <a:latin typeface="+mn-ea"/>
                          <a:ea typeface="+mn-ea"/>
                        </a:rPr>
                        <a:t>定時制の課程</a:t>
                      </a:r>
                    </a:p>
                  </a:txBody>
                  <a:tcPr marL="72000" marR="72000" marT="72000" marB="72000" anchor="ctr">
                    <a:lnT w="12700" cap="flat" cmpd="sng" algn="ctr">
                      <a:solidFill>
                        <a:schemeClr val="accent1"/>
                      </a:solidFill>
                      <a:prstDash val="solid"/>
                      <a:round/>
                      <a:headEnd type="none" w="med" len="med"/>
                      <a:tailEnd type="none" w="med" len="med"/>
                    </a:lnT>
                  </a:tcPr>
                </a:tc>
                <a:tc>
                  <a:txBody>
                    <a:bodyPr/>
                    <a:lstStyle/>
                    <a:p>
                      <a:r>
                        <a:rPr kumimoji="1" lang="ja-JP" altLang="en-US" sz="1600" dirty="0">
                          <a:latin typeface="+mn-ea"/>
                          <a:ea typeface="+mn-ea"/>
                        </a:rPr>
                        <a:t>全ての学科</a:t>
                      </a:r>
                      <a:r>
                        <a:rPr kumimoji="1" lang="ja-JP" altLang="en-US" sz="1200" dirty="0">
                          <a:latin typeface="+mn-ea"/>
                          <a:ea typeface="+mn-ea"/>
                        </a:rPr>
                        <a:t>（多部制単位制・</a:t>
                      </a:r>
                      <a:endParaRPr kumimoji="1" lang="en-US" altLang="ja-JP" sz="1200" dirty="0">
                        <a:latin typeface="+mn-ea"/>
                        <a:ea typeface="+mn-ea"/>
                      </a:endParaRPr>
                    </a:p>
                    <a:p>
                      <a:r>
                        <a:rPr kumimoji="1" lang="ja-JP" altLang="en-US" sz="1200" dirty="0">
                          <a:latin typeface="+mn-ea"/>
                          <a:ea typeface="+mn-ea"/>
                        </a:rPr>
                        <a:t>　昼夜間単位制を除く）</a:t>
                      </a:r>
                      <a:endParaRPr kumimoji="1" lang="ja-JP" altLang="en-US" sz="2000" dirty="0">
                        <a:latin typeface="+mn-ea"/>
                        <a:ea typeface="+mn-ea"/>
                      </a:endParaRPr>
                    </a:p>
                  </a:txBody>
                  <a:tcPr marL="72000" marR="72000" marT="72000" marB="72000" anchor="ctr"/>
                </a:tc>
                <a:tc>
                  <a:txBody>
                    <a:bodyPr/>
                    <a:lstStyle/>
                    <a:p>
                      <a:r>
                        <a:rPr kumimoji="1" lang="ja-JP" altLang="en-US" sz="1600" dirty="0">
                          <a:latin typeface="+mn-ea"/>
                          <a:ea typeface="+mn-ea"/>
                        </a:rPr>
                        <a:t>国数英</a:t>
                      </a:r>
                      <a:r>
                        <a:rPr kumimoji="1" lang="en-US" altLang="ja-JP" sz="1600" baseline="30000" dirty="0">
                          <a:latin typeface="+mn-ea"/>
                          <a:ea typeface="+mn-ea"/>
                        </a:rPr>
                        <a:t>※</a:t>
                      </a:r>
                      <a:endParaRPr kumimoji="1" lang="en-US" altLang="ja-JP" sz="1600" dirty="0">
                        <a:latin typeface="+mn-ea"/>
                        <a:ea typeface="+mn-ea"/>
                      </a:endParaRPr>
                    </a:p>
                    <a:p>
                      <a:r>
                        <a:rPr kumimoji="1" lang="en-US" altLang="ja-JP" sz="1200" dirty="0">
                          <a:latin typeface="+mn-ea"/>
                          <a:ea typeface="+mn-ea"/>
                        </a:rPr>
                        <a:t>※</a:t>
                      </a:r>
                      <a:r>
                        <a:rPr kumimoji="1" lang="ja-JP" altLang="en-US" sz="1200" dirty="0">
                          <a:latin typeface="+mn-ea"/>
                          <a:ea typeface="+mn-ea"/>
                        </a:rPr>
                        <a:t>リスニングを含む</a:t>
                      </a:r>
                    </a:p>
                  </a:txBody>
                  <a:tcPr marL="72000" marR="72000" marT="72000" marB="72000" anchor="ctr"/>
                </a:tc>
                <a:tc>
                  <a:txBody>
                    <a:bodyPr/>
                    <a:lstStyle/>
                    <a:p>
                      <a:pPr algn="ctr"/>
                      <a:r>
                        <a:rPr kumimoji="1" lang="en-US" altLang="ja-JP" sz="1600" dirty="0">
                          <a:latin typeface="+mn-ea"/>
                          <a:ea typeface="+mn-ea"/>
                        </a:rPr>
                        <a:t>―</a:t>
                      </a:r>
                      <a:endParaRPr kumimoji="1" lang="ja-JP" altLang="en-US" sz="1600" dirty="0">
                        <a:latin typeface="+mn-ea"/>
                        <a:ea typeface="+mn-ea"/>
                      </a:endParaRPr>
                    </a:p>
                  </a:txBody>
                  <a:tcPr marL="72000" marR="72000" marT="72000" marB="72000" anchor="ctr"/>
                </a:tc>
                <a:extLst>
                  <a:ext uri="{0D108BD9-81ED-4DB2-BD59-A6C34878D82A}">
                    <a16:rowId xmlns:a16="http://schemas.microsoft.com/office/drawing/2014/main" val="158274760"/>
                  </a:ext>
                </a:extLst>
              </a:tr>
              <a:tr h="537880">
                <a:tc>
                  <a:txBody>
                    <a:bodyPr/>
                    <a:lstStyle/>
                    <a:p>
                      <a:r>
                        <a:rPr kumimoji="1" lang="ja-JP" altLang="en-US" dirty="0">
                          <a:latin typeface="+mn-ea"/>
                          <a:ea typeface="+mn-ea"/>
                        </a:rPr>
                        <a:t>通信制の課程</a:t>
                      </a:r>
                    </a:p>
                  </a:txBody>
                  <a:tcPr marL="72000" marR="72000" marT="72000" marB="72000" anchor="ctr"/>
                </a:tc>
                <a:tc>
                  <a:txBody>
                    <a:bodyPr/>
                    <a:lstStyle/>
                    <a:p>
                      <a:r>
                        <a:rPr kumimoji="1" lang="ja-JP" altLang="en-US" sz="1600" dirty="0">
                          <a:latin typeface="+mn-ea"/>
                          <a:ea typeface="+mn-ea"/>
                        </a:rPr>
                        <a:t>普通科</a:t>
                      </a:r>
                    </a:p>
                  </a:txBody>
                  <a:tcPr marL="72000" marR="72000" marT="72000" marB="72000" anchor="ctr"/>
                </a:tc>
                <a:tc>
                  <a:txBody>
                    <a:bodyPr/>
                    <a:lstStyle/>
                    <a:p>
                      <a:pPr algn="ctr"/>
                      <a:r>
                        <a:rPr kumimoji="1" lang="en-US" altLang="ja-JP" sz="1600" dirty="0">
                          <a:latin typeface="+mn-ea"/>
                          <a:ea typeface="+mn-ea"/>
                        </a:rPr>
                        <a:t>―</a:t>
                      </a:r>
                      <a:endParaRPr kumimoji="1" lang="ja-JP" altLang="en-US" dirty="0">
                        <a:latin typeface="+mn-ea"/>
                        <a:ea typeface="+mn-ea"/>
                      </a:endParaRPr>
                    </a:p>
                  </a:txBody>
                  <a:tcPr marL="72000" marR="72000" marT="72000" marB="72000" anchor="ctr"/>
                </a:tc>
                <a:tc>
                  <a:txBody>
                    <a:bodyPr/>
                    <a:lstStyle/>
                    <a:p>
                      <a:pPr algn="ctr"/>
                      <a:r>
                        <a:rPr kumimoji="1" lang="ja-JP" altLang="en-US" dirty="0">
                          <a:latin typeface="+mn-ea"/>
                          <a:ea typeface="+mn-ea"/>
                        </a:rPr>
                        <a:t>面接</a:t>
                      </a:r>
                    </a:p>
                  </a:txBody>
                  <a:tcPr marL="72000" marR="72000" marT="72000" marB="72000" anchor="ctr"/>
                </a:tc>
                <a:extLst>
                  <a:ext uri="{0D108BD9-81ED-4DB2-BD59-A6C34878D82A}">
                    <a16:rowId xmlns:a16="http://schemas.microsoft.com/office/drawing/2014/main" val="3330443164"/>
                  </a:ext>
                </a:extLst>
              </a:tr>
            </a:tbl>
          </a:graphicData>
        </a:graphic>
      </p:graphicFrame>
      <p:sp>
        <p:nvSpPr>
          <p:cNvPr id="39" name="正方形/長方形 38"/>
          <p:cNvSpPr/>
          <p:nvPr/>
        </p:nvSpPr>
        <p:spPr>
          <a:xfrm>
            <a:off x="4615580" y="6506356"/>
            <a:ext cx="6952531" cy="307777"/>
          </a:xfrm>
          <a:prstGeom prst="rect">
            <a:avLst/>
          </a:prstGeom>
        </p:spPr>
        <p:txBody>
          <a:bodyPr wrap="square">
            <a:spAutoFit/>
          </a:bodyPr>
          <a:lstStyle/>
          <a:p>
            <a:pPr marL="133343" algn="r"/>
            <a:r>
              <a:rPr lang="ja-JP" altLang="en-US" sz="1400" dirty="0">
                <a:latin typeface="+mn-ea"/>
              </a:rPr>
              <a:t>・検査科目等は平成</a:t>
            </a:r>
            <a:r>
              <a:rPr lang="en-US" altLang="ja-JP" sz="1400" dirty="0">
                <a:latin typeface="+mn-ea"/>
              </a:rPr>
              <a:t>14</a:t>
            </a:r>
            <a:r>
              <a:rPr lang="ja-JP" altLang="en-US" sz="1400" dirty="0">
                <a:latin typeface="+mn-ea"/>
              </a:rPr>
              <a:t>年</a:t>
            </a:r>
            <a:r>
              <a:rPr lang="en-US" altLang="ja-JP" sz="1400" dirty="0">
                <a:latin typeface="+mn-ea"/>
              </a:rPr>
              <a:t>4</a:t>
            </a:r>
            <a:r>
              <a:rPr lang="ja-JP" altLang="en-US" sz="1400" dirty="0">
                <a:latin typeface="+mn-ea"/>
              </a:rPr>
              <a:t>月</a:t>
            </a:r>
            <a:r>
              <a:rPr lang="en-US" altLang="ja-JP" sz="1400" dirty="0">
                <a:latin typeface="+mn-ea"/>
              </a:rPr>
              <a:t>2</a:t>
            </a:r>
            <a:r>
              <a:rPr lang="ja-JP" altLang="en-US" sz="1400" dirty="0">
                <a:latin typeface="+mn-ea"/>
              </a:rPr>
              <a:t>日以降に生まれた者の場合</a:t>
            </a:r>
            <a:endParaRPr lang="en-US" altLang="ja-JP" sz="1400" dirty="0">
              <a:latin typeface="+mn-ea"/>
            </a:endParaRPr>
          </a:p>
        </p:txBody>
      </p:sp>
      <p:grpSp>
        <p:nvGrpSpPr>
          <p:cNvPr id="40" name="グループ化 39">
            <a:extLst>
              <a:ext uri="{FF2B5EF4-FFF2-40B4-BE49-F238E27FC236}">
                <a16:creationId xmlns:a16="http://schemas.microsoft.com/office/drawing/2014/main" id="{19E41A23-E6C0-2D7D-9CC5-1FEA26CD63E9}"/>
              </a:ext>
            </a:extLst>
          </p:cNvPr>
          <p:cNvGrpSpPr/>
          <p:nvPr/>
        </p:nvGrpSpPr>
        <p:grpSpPr>
          <a:xfrm>
            <a:off x="201809" y="958476"/>
            <a:ext cx="2363147" cy="2858776"/>
            <a:chOff x="220986" y="1908282"/>
            <a:chExt cx="2363147" cy="2858776"/>
          </a:xfrm>
        </p:grpSpPr>
        <p:grpSp>
          <p:nvGrpSpPr>
            <p:cNvPr id="41" name="グループ化 40">
              <a:extLst>
                <a:ext uri="{FF2B5EF4-FFF2-40B4-BE49-F238E27FC236}">
                  <a16:creationId xmlns:a16="http://schemas.microsoft.com/office/drawing/2014/main" id="{458711F5-B958-DCEF-D25E-9E7115935B9C}"/>
                </a:ext>
              </a:extLst>
            </p:cNvPr>
            <p:cNvGrpSpPr/>
            <p:nvPr/>
          </p:nvGrpSpPr>
          <p:grpSpPr>
            <a:xfrm>
              <a:off x="220986" y="1908282"/>
              <a:ext cx="369868" cy="2858776"/>
              <a:chOff x="1714500" y="2233612"/>
              <a:chExt cx="533400" cy="4122738"/>
            </a:xfrm>
            <a:solidFill>
              <a:schemeClr val="bg1">
                <a:lumMod val="85000"/>
              </a:schemeClr>
            </a:solidFill>
          </p:grpSpPr>
          <p:sp>
            <p:nvSpPr>
              <p:cNvPr id="48" name="楕円 47">
                <a:extLst>
                  <a:ext uri="{FF2B5EF4-FFF2-40B4-BE49-F238E27FC236}">
                    <a16:creationId xmlns:a16="http://schemas.microsoft.com/office/drawing/2014/main" id="{53F0971F-B0F3-8A26-0B1F-FD24AA3EAC43}"/>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9" name="楕円 48">
                <a:extLst>
                  <a:ext uri="{FF2B5EF4-FFF2-40B4-BE49-F238E27FC236}">
                    <a16:creationId xmlns:a16="http://schemas.microsoft.com/office/drawing/2014/main" id="{F93CE159-F11F-B28B-8C4D-40EABD0EF246}"/>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0" name="楕円 49">
                <a:extLst>
                  <a:ext uri="{FF2B5EF4-FFF2-40B4-BE49-F238E27FC236}">
                    <a16:creationId xmlns:a16="http://schemas.microsoft.com/office/drawing/2014/main" id="{A92F5588-6C52-9407-34E7-1E96772D91B6}"/>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1" name="楕円 50">
                <a:extLst>
                  <a:ext uri="{FF2B5EF4-FFF2-40B4-BE49-F238E27FC236}">
                    <a16:creationId xmlns:a16="http://schemas.microsoft.com/office/drawing/2014/main" id="{DC775177-D5FB-53D2-7143-E8BF1A97144E}"/>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2" name="楕円 51">
                <a:extLst>
                  <a:ext uri="{FF2B5EF4-FFF2-40B4-BE49-F238E27FC236}">
                    <a16:creationId xmlns:a16="http://schemas.microsoft.com/office/drawing/2014/main" id="{75F08307-46AE-5D6A-2274-DFF48E9468BD}"/>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3" name="楕円 52">
                <a:extLst>
                  <a:ext uri="{FF2B5EF4-FFF2-40B4-BE49-F238E27FC236}">
                    <a16:creationId xmlns:a16="http://schemas.microsoft.com/office/drawing/2014/main" id="{C608DBBC-C625-9D47-8315-D7F1BE099248}"/>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58" name="直線コネクタ 57">
                <a:extLst>
                  <a:ext uri="{FF2B5EF4-FFF2-40B4-BE49-F238E27FC236}">
                    <a16:creationId xmlns:a16="http://schemas.microsoft.com/office/drawing/2014/main" id="{1770191A-8156-6F63-A5FC-5BBF696422E0}"/>
                  </a:ext>
                </a:extLst>
              </p:cNvPr>
              <p:cNvCxnSpPr>
                <a:stCxn id="48" idx="4"/>
                <a:endCxn id="51"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E4745232-5AF8-9483-D078-6B2B792C60B1}"/>
                  </a:ext>
                </a:extLst>
              </p:cNvPr>
              <p:cNvCxnSpPr>
                <a:stCxn id="51" idx="4"/>
                <a:endCxn id="52"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68E478DE-8607-8C0D-0C5C-CC9F9885A845}"/>
                  </a:ext>
                </a:extLst>
              </p:cNvPr>
              <p:cNvCxnSpPr>
                <a:stCxn id="52" idx="4"/>
                <a:endCxn id="53"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1452C2DD-0BAA-50BF-73A6-41E2AFFFB679}"/>
                  </a:ext>
                </a:extLst>
              </p:cNvPr>
              <p:cNvCxnSpPr>
                <a:stCxn id="53" idx="4"/>
                <a:endCxn id="50"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67C9B49C-702B-B940-EC3C-2417032D2126}"/>
                  </a:ext>
                </a:extLst>
              </p:cNvPr>
              <p:cNvCxnSpPr>
                <a:stCxn id="50" idx="4"/>
                <a:endCxn id="49"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2" name="テキスト ボックス 41">
              <a:extLst>
                <a:ext uri="{FF2B5EF4-FFF2-40B4-BE49-F238E27FC236}">
                  <a16:creationId xmlns:a16="http://schemas.microsoft.com/office/drawing/2014/main" id="{9E753847-FEB4-B962-A588-F24CB5601628}"/>
                </a:ext>
              </a:extLst>
            </p:cNvPr>
            <p:cNvSpPr txBox="1"/>
            <p:nvPr/>
          </p:nvSpPr>
          <p:spPr>
            <a:xfrm>
              <a:off x="245031" y="1946382"/>
              <a:ext cx="1723549" cy="276999"/>
            </a:xfrm>
            <a:prstGeom prst="rect">
              <a:avLst/>
            </a:prstGeom>
            <a:noFill/>
          </p:spPr>
          <p:txBody>
            <a:bodyPr wrap="none" rtlCol="0">
              <a:spAutoFit/>
            </a:bodyPr>
            <a:lstStyle/>
            <a:p>
              <a:r>
                <a:rPr kumimoji="1" lang="ja-JP" altLang="en-US" sz="1200" b="1" dirty="0">
                  <a:solidFill>
                    <a:schemeClr val="accent1"/>
                  </a:solidFill>
                  <a:latin typeface="+mn-ea"/>
                </a:rPr>
                <a:t>１　入学者選抜の種類</a:t>
              </a:r>
            </a:p>
          </p:txBody>
        </p:sp>
        <p:sp>
          <p:nvSpPr>
            <p:cNvPr id="43" name="テキスト ボックス 42">
              <a:extLst>
                <a:ext uri="{FF2B5EF4-FFF2-40B4-BE49-F238E27FC236}">
                  <a16:creationId xmlns:a16="http://schemas.microsoft.com/office/drawing/2014/main" id="{7D632E23-EB16-89B2-1BC0-0287E95D1AC0}"/>
                </a:ext>
              </a:extLst>
            </p:cNvPr>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高校入試のスケジュール</a:t>
              </a:r>
              <a:endParaRPr kumimoji="1" lang="ja-JP" altLang="en-US" sz="1200" b="1" dirty="0">
                <a:solidFill>
                  <a:schemeClr val="bg1">
                    <a:lumMod val="50000"/>
                  </a:schemeClr>
                </a:solidFill>
                <a:latin typeface="+mn-ea"/>
              </a:endParaRPr>
            </a:p>
          </p:txBody>
        </p:sp>
        <p:sp>
          <p:nvSpPr>
            <p:cNvPr id="44" name="テキスト ボックス 43">
              <a:extLst>
                <a:ext uri="{FF2B5EF4-FFF2-40B4-BE49-F238E27FC236}">
                  <a16:creationId xmlns:a16="http://schemas.microsoft.com/office/drawing/2014/main" id="{A86DB598-60CD-F25D-98FF-8AB3C3DB6A58}"/>
                </a:ext>
              </a:extLst>
            </p:cNvPr>
            <p:cNvSpPr txBox="1"/>
            <p:nvPr/>
          </p:nvSpPr>
          <p:spPr>
            <a:xfrm>
              <a:off x="245031" y="2946288"/>
              <a:ext cx="187743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公立高校入試の日程</a:t>
              </a:r>
              <a:endParaRPr kumimoji="1" lang="ja-JP" altLang="en-US" sz="1200" b="1" dirty="0">
                <a:solidFill>
                  <a:schemeClr val="bg1">
                    <a:lumMod val="50000"/>
                  </a:schemeClr>
                </a:solidFill>
                <a:latin typeface="+mn-ea"/>
              </a:endParaRPr>
            </a:p>
          </p:txBody>
        </p:sp>
        <p:sp>
          <p:nvSpPr>
            <p:cNvPr id="45" name="テキスト ボックス 44">
              <a:extLst>
                <a:ext uri="{FF2B5EF4-FFF2-40B4-BE49-F238E27FC236}">
                  <a16:creationId xmlns:a16="http://schemas.microsoft.com/office/drawing/2014/main" id="{1C5E47EB-21B8-930E-6C93-8A22F425D855}"/>
                </a:ext>
              </a:extLst>
            </p:cNvPr>
            <p:cNvSpPr txBox="1"/>
            <p:nvPr/>
          </p:nvSpPr>
          <p:spPr>
            <a:xfrm>
              <a:off x="245031" y="3446241"/>
              <a:ext cx="1569660"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特別選抜実施校</a:t>
              </a:r>
              <a:endParaRPr kumimoji="1" lang="ja-JP" altLang="en-US" sz="1200" b="1" dirty="0">
                <a:solidFill>
                  <a:schemeClr val="bg1">
                    <a:lumMod val="50000"/>
                  </a:schemeClr>
                </a:solidFill>
                <a:latin typeface="+mn-ea"/>
              </a:endParaRPr>
            </a:p>
          </p:txBody>
        </p:sp>
        <p:sp>
          <p:nvSpPr>
            <p:cNvPr id="46" name="テキスト ボックス 45">
              <a:extLst>
                <a:ext uri="{FF2B5EF4-FFF2-40B4-BE49-F238E27FC236}">
                  <a16:creationId xmlns:a16="http://schemas.microsoft.com/office/drawing/2014/main" id="{BDCE0F62-A12B-F536-D6CE-4D895ED9142E}"/>
                </a:ext>
              </a:extLst>
            </p:cNvPr>
            <p:cNvSpPr txBox="1"/>
            <p:nvPr/>
          </p:nvSpPr>
          <p:spPr>
            <a:xfrm>
              <a:off x="245031" y="3946194"/>
              <a:ext cx="2339102" cy="461665"/>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帰国生選抜、日本語指導が</a:t>
              </a:r>
              <a:endParaRPr lang="en-US" altLang="ja-JP" sz="1200" b="1" dirty="0">
                <a:solidFill>
                  <a:schemeClr val="bg1">
                    <a:lumMod val="50000"/>
                  </a:schemeClr>
                </a:solidFill>
                <a:latin typeface="+mn-ea"/>
              </a:endParaRPr>
            </a:p>
            <a:p>
              <a:r>
                <a:rPr lang="ja-JP" altLang="en-US" sz="1200" b="1" dirty="0">
                  <a:solidFill>
                    <a:schemeClr val="bg1">
                      <a:lumMod val="50000"/>
                    </a:schemeClr>
                  </a:solidFill>
                  <a:latin typeface="+mn-ea"/>
                </a:rPr>
                <a:t>　　必要な生徒選抜</a:t>
              </a:r>
              <a:r>
                <a:rPr kumimoji="1" lang="ja-JP" altLang="en-US" sz="1200" b="1" dirty="0">
                  <a:solidFill>
                    <a:schemeClr val="bg1">
                      <a:lumMod val="50000"/>
                    </a:schemeClr>
                  </a:solidFill>
                  <a:latin typeface="+mn-ea"/>
                </a:rPr>
                <a:t>実施校</a:t>
              </a:r>
            </a:p>
          </p:txBody>
        </p:sp>
        <p:sp>
          <p:nvSpPr>
            <p:cNvPr id="47" name="テキスト ボックス 46">
              <a:extLst>
                <a:ext uri="{FF2B5EF4-FFF2-40B4-BE49-F238E27FC236}">
                  <a16:creationId xmlns:a16="http://schemas.microsoft.com/office/drawing/2014/main" id="{70D21C88-14FC-418F-1CBA-27F5B81CE2F4}"/>
                </a:ext>
              </a:extLst>
            </p:cNvPr>
            <p:cNvSpPr txBox="1"/>
            <p:nvPr/>
          </p:nvSpPr>
          <p:spPr>
            <a:xfrm>
              <a:off x="245031" y="4446146"/>
              <a:ext cx="1569660"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一般選抜実施校</a:t>
              </a:r>
              <a:endParaRPr kumimoji="1" lang="en-US" altLang="ja-JP" sz="1200" b="1" dirty="0">
                <a:solidFill>
                  <a:schemeClr val="bg1">
                    <a:lumMod val="50000"/>
                  </a:schemeClr>
                </a:solidFill>
                <a:latin typeface="+mn-ea"/>
              </a:endParaRPr>
            </a:p>
          </p:txBody>
        </p:sp>
      </p:grpSp>
      <p:sp>
        <p:nvSpPr>
          <p:cNvPr id="63" name="テキスト ボックス 62">
            <a:extLst>
              <a:ext uri="{FF2B5EF4-FFF2-40B4-BE49-F238E27FC236}">
                <a16:creationId xmlns:a16="http://schemas.microsoft.com/office/drawing/2014/main" id="{3E4FF924-4F75-0CBD-9A1D-8813C72550C1}"/>
              </a:ext>
            </a:extLst>
          </p:cNvPr>
          <p:cNvSpPr txBox="1"/>
          <p:nvPr/>
        </p:nvSpPr>
        <p:spPr>
          <a:xfrm>
            <a:off x="2585225" y="1804607"/>
            <a:ext cx="1467600" cy="954107"/>
          </a:xfrm>
          <a:prstGeom prst="rect">
            <a:avLst/>
          </a:prstGeom>
          <a:noFill/>
        </p:spPr>
        <p:txBody>
          <a:bodyPr wrap="square" rtlCol="0">
            <a:spAutoFit/>
          </a:bodyPr>
          <a:lstStyle/>
          <a:p>
            <a:r>
              <a:rPr lang="ja-JP" altLang="en-US" sz="1400" dirty="0"/>
              <a:t>実技検査や面接を実施する一部の学科において実施</a:t>
            </a:r>
            <a:endParaRPr kumimoji="1" lang="ja-JP" altLang="en-US" sz="1400" dirty="0"/>
          </a:p>
        </p:txBody>
      </p:sp>
      <p:sp>
        <p:nvSpPr>
          <p:cNvPr id="64" name="大かっこ 63">
            <a:extLst>
              <a:ext uri="{FF2B5EF4-FFF2-40B4-BE49-F238E27FC236}">
                <a16:creationId xmlns:a16="http://schemas.microsoft.com/office/drawing/2014/main" id="{AAECF01D-C4A9-7A7E-F792-7CFA08390A4D}"/>
              </a:ext>
            </a:extLst>
          </p:cNvPr>
          <p:cNvSpPr/>
          <p:nvPr/>
        </p:nvSpPr>
        <p:spPr>
          <a:xfrm>
            <a:off x="2539842" y="1828264"/>
            <a:ext cx="1574955" cy="896024"/>
          </a:xfrm>
          <a:prstGeom prst="bracketPair">
            <a:avLst>
              <a:gd name="adj" fmla="val 12311"/>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3140" y="118379"/>
            <a:ext cx="685956" cy="685956"/>
          </a:xfrm>
          <a:prstGeom prst="rect">
            <a:avLst/>
          </a:prstGeom>
        </p:spPr>
      </p:pic>
      <p:sp>
        <p:nvSpPr>
          <p:cNvPr id="31" name="テキスト ボックス 30"/>
          <p:cNvSpPr txBox="1"/>
          <p:nvPr/>
        </p:nvSpPr>
        <p:spPr>
          <a:xfrm>
            <a:off x="2411067" y="1031280"/>
            <a:ext cx="646331" cy="369332"/>
          </a:xfrm>
          <a:prstGeom prst="rect">
            <a:avLst/>
          </a:prstGeom>
          <a:noFill/>
        </p:spPr>
        <p:txBody>
          <a:bodyPr wrap="none" rtlCol="0">
            <a:spAutoFit/>
          </a:bodyPr>
          <a:lstStyle/>
          <a:p>
            <a:pPr algn="ctr"/>
            <a:r>
              <a:rPr lang="ja-JP" altLang="en-US" b="1" dirty="0" smtClean="0">
                <a:ln w="6350">
                  <a:solidFill>
                    <a:schemeClr val="accent5"/>
                  </a:solidFill>
                </a:ln>
                <a:blipFill>
                  <a:blip r:embed="rId2"/>
                  <a:stretch>
                    <a:fillRect/>
                  </a:stretch>
                </a:blipFill>
                <a:latin typeface="+mn-ea"/>
              </a:rPr>
              <a:t>２月</a:t>
            </a:r>
            <a:endParaRPr kumimoji="1" lang="ja-JP" altLang="en-US" b="1" dirty="0">
              <a:ln w="6350">
                <a:solidFill>
                  <a:schemeClr val="accent5"/>
                </a:solidFill>
              </a:ln>
              <a:blipFill>
                <a:blip r:embed="rId2"/>
                <a:stretch>
                  <a:fillRect/>
                </a:stretch>
              </a:blipFill>
              <a:latin typeface="+mn-ea"/>
            </a:endParaRPr>
          </a:p>
        </p:txBody>
      </p:sp>
      <p:sp>
        <p:nvSpPr>
          <p:cNvPr id="32" name="テキスト ボックス 31"/>
          <p:cNvSpPr txBox="1"/>
          <p:nvPr/>
        </p:nvSpPr>
        <p:spPr>
          <a:xfrm>
            <a:off x="2411065" y="4430145"/>
            <a:ext cx="646331" cy="369332"/>
          </a:xfrm>
          <a:prstGeom prst="rect">
            <a:avLst/>
          </a:prstGeom>
          <a:noFill/>
        </p:spPr>
        <p:txBody>
          <a:bodyPr wrap="none" rtlCol="0">
            <a:spAutoFit/>
          </a:bodyPr>
          <a:lstStyle/>
          <a:p>
            <a:r>
              <a:rPr lang="ja-JP" altLang="en-US" b="1" dirty="0" smtClean="0">
                <a:ln w="6350">
                  <a:solidFill>
                    <a:schemeClr val="accent1"/>
                  </a:solidFill>
                </a:ln>
                <a:blipFill>
                  <a:blip r:embed="rId3"/>
                  <a:stretch>
                    <a:fillRect/>
                  </a:stretch>
                </a:blipFill>
                <a:latin typeface="+mn-ea"/>
              </a:rPr>
              <a:t>３月</a:t>
            </a:r>
            <a:endParaRPr lang="en-US" altLang="ja-JP" b="1" dirty="0">
              <a:ln w="6350">
                <a:solidFill>
                  <a:schemeClr val="accent1"/>
                </a:solidFill>
              </a:ln>
              <a:blipFill>
                <a:blip r:embed="rId3"/>
                <a:stretch>
                  <a:fillRect/>
                </a:stretch>
              </a:blipFill>
              <a:latin typeface="+mn-ea"/>
            </a:endParaRPr>
          </a:p>
        </p:txBody>
      </p:sp>
    </p:spTree>
    <p:extLst>
      <p:ext uri="{BB962C8B-B14F-4D97-AF65-F5344CB8AC3E}">
        <p14:creationId xmlns:p14="http://schemas.microsoft.com/office/powerpoint/2010/main" val="20597570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CCDF4F95-0C63-AE46-707E-167EE74B4A78}"/>
              </a:ext>
            </a:extLst>
          </p:cNvPr>
          <p:cNvSpPr/>
          <p:nvPr/>
        </p:nvSpPr>
        <p:spPr>
          <a:xfrm>
            <a:off x="3811791" y="4988762"/>
            <a:ext cx="6120000" cy="198888"/>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B19582EF-693E-B9C1-F8F2-2FBA8C514BD8}"/>
              </a:ext>
            </a:extLst>
          </p:cNvPr>
          <p:cNvSpPr/>
          <p:nvPr/>
        </p:nvSpPr>
        <p:spPr>
          <a:xfrm>
            <a:off x="3787746" y="4739873"/>
            <a:ext cx="8064000" cy="198888"/>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入学者選抜の種類</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14</a:t>
            </a:fld>
            <a:endParaRPr lang="ja-JP" altLang="en-US"/>
          </a:p>
        </p:txBody>
      </p:sp>
      <p:sp>
        <p:nvSpPr>
          <p:cNvPr id="72" name="テキスト ボックス 71"/>
          <p:cNvSpPr txBox="1"/>
          <p:nvPr/>
        </p:nvSpPr>
        <p:spPr>
          <a:xfrm>
            <a:off x="3190519" y="1120416"/>
            <a:ext cx="7109639" cy="646331"/>
          </a:xfrm>
          <a:prstGeom prst="rect">
            <a:avLst/>
          </a:prstGeom>
          <a:noFill/>
        </p:spPr>
        <p:txBody>
          <a:bodyPr wrap="none" rtlCol="0">
            <a:spAutoFit/>
          </a:bodyPr>
          <a:lstStyle/>
          <a:p>
            <a:pPr algn="dist"/>
            <a:r>
              <a:rPr lang="ja-JP" altLang="en-US" b="1" dirty="0">
                <a:ln w="6350">
                  <a:solidFill>
                    <a:schemeClr val="accent5"/>
                  </a:solidFill>
                </a:ln>
                <a:blipFill>
                  <a:blip r:embed="rId2"/>
                  <a:stretch>
                    <a:fillRect/>
                  </a:stretch>
                </a:blipFill>
                <a:latin typeface="+mn-ea"/>
              </a:rPr>
              <a:t>大阪府立</a:t>
            </a:r>
            <a:r>
              <a:rPr lang="ja-JP" altLang="en-US" b="1" dirty="0" smtClean="0">
                <a:ln w="6350">
                  <a:solidFill>
                    <a:schemeClr val="accent5"/>
                  </a:solidFill>
                </a:ln>
                <a:blipFill>
                  <a:blip r:embed="rId2"/>
                  <a:stretch>
                    <a:fillRect/>
                  </a:stretch>
                </a:blipFill>
                <a:latin typeface="+mn-ea"/>
              </a:rPr>
              <a:t>豊中</a:t>
            </a:r>
            <a:r>
              <a:rPr lang="ja-JP" altLang="en-US" b="1" dirty="0">
                <a:ln w="6350">
                  <a:solidFill>
                    <a:schemeClr val="accent5"/>
                  </a:solidFill>
                </a:ln>
                <a:blipFill>
                  <a:blip r:embed="rId2"/>
                  <a:stretch>
                    <a:fillRect/>
                  </a:stretch>
                </a:blipFill>
                <a:latin typeface="+mn-ea"/>
              </a:rPr>
              <a:t>高等学校能勢分校に係る入学者</a:t>
            </a:r>
            <a:r>
              <a:rPr lang="ja-JP" altLang="en-US" b="1" dirty="0" smtClean="0">
                <a:ln w="6350">
                  <a:solidFill>
                    <a:schemeClr val="accent5"/>
                  </a:solidFill>
                </a:ln>
                <a:blipFill>
                  <a:blip r:embed="rId2"/>
                  <a:stretch>
                    <a:fillRect/>
                  </a:stretch>
                </a:blipFill>
                <a:latin typeface="+mn-ea"/>
              </a:rPr>
              <a:t>選抜（能勢分校選抜）</a:t>
            </a:r>
            <a:endParaRPr lang="en-US" altLang="ja-JP" b="1" dirty="0">
              <a:ln w="6350">
                <a:solidFill>
                  <a:schemeClr val="accent5"/>
                </a:solidFill>
              </a:ln>
              <a:blipFill>
                <a:blip r:embed="rId2"/>
                <a:stretch>
                  <a:fillRect/>
                </a:stretch>
              </a:blipFill>
              <a:latin typeface="+mn-ea"/>
            </a:endParaRPr>
          </a:p>
          <a:p>
            <a:r>
              <a:rPr lang="ja-JP" altLang="en-US" dirty="0">
                <a:latin typeface="+mn-ea"/>
              </a:rPr>
              <a:t>　・学力検査（国数英</a:t>
            </a:r>
            <a:r>
              <a:rPr lang="en-US" altLang="ja-JP" baseline="30000" dirty="0">
                <a:latin typeface="+mn-ea"/>
              </a:rPr>
              <a:t>※</a:t>
            </a:r>
            <a:r>
              <a:rPr lang="ja-JP" altLang="en-US" dirty="0">
                <a:latin typeface="+mn-ea"/>
              </a:rPr>
              <a:t>理社</a:t>
            </a:r>
            <a:r>
              <a:rPr lang="en-US" altLang="ja-JP" sz="1200" dirty="0">
                <a:latin typeface="+mn-ea"/>
              </a:rPr>
              <a:t>※</a:t>
            </a:r>
            <a:r>
              <a:rPr lang="ja-JP" altLang="en-US" sz="1200" dirty="0">
                <a:latin typeface="+mn-ea"/>
              </a:rPr>
              <a:t>リスニングを含む</a:t>
            </a:r>
            <a:r>
              <a:rPr lang="ja-JP" altLang="en-US" dirty="0">
                <a:latin typeface="+mn-ea"/>
              </a:rPr>
              <a:t>）と面接による判定</a:t>
            </a:r>
            <a:endParaRPr kumimoji="1" lang="ja-JP" altLang="en-US" dirty="0">
              <a:latin typeface="+mn-ea"/>
            </a:endParaRPr>
          </a:p>
        </p:txBody>
      </p:sp>
      <p:sp>
        <p:nvSpPr>
          <p:cNvPr id="74" name="テキスト ボックス 73"/>
          <p:cNvSpPr txBox="1"/>
          <p:nvPr/>
        </p:nvSpPr>
        <p:spPr>
          <a:xfrm>
            <a:off x="3194086" y="5530627"/>
            <a:ext cx="8494633" cy="1200329"/>
          </a:xfrm>
          <a:prstGeom prst="rect">
            <a:avLst/>
          </a:prstGeom>
          <a:noFill/>
        </p:spPr>
        <p:txBody>
          <a:bodyPr wrap="none" rtlCol="0">
            <a:spAutoFit/>
          </a:bodyPr>
          <a:lstStyle/>
          <a:p>
            <a:pPr algn="dist"/>
            <a:r>
              <a:rPr lang="ja-JP" altLang="en-US" b="1" dirty="0">
                <a:ln w="6350">
                  <a:solidFill>
                    <a:schemeClr val="accent1"/>
                  </a:solidFill>
                </a:ln>
                <a:blipFill>
                  <a:blip r:embed="rId3"/>
                  <a:stretch>
                    <a:fillRect/>
                  </a:stretch>
                </a:blipFill>
                <a:latin typeface="+mn-ea"/>
              </a:rPr>
              <a:t>二次入学者</a:t>
            </a:r>
            <a:r>
              <a:rPr lang="ja-JP" altLang="en-US" b="1" dirty="0" smtClean="0">
                <a:ln w="6350">
                  <a:solidFill>
                    <a:schemeClr val="accent1"/>
                  </a:solidFill>
                </a:ln>
                <a:blipFill>
                  <a:blip r:embed="rId3"/>
                  <a:stretch>
                    <a:fillRect/>
                  </a:stretch>
                </a:blipFill>
                <a:latin typeface="+mn-ea"/>
              </a:rPr>
              <a:t>選抜（二次選抜）</a:t>
            </a:r>
            <a:endParaRPr lang="en-US" altLang="ja-JP" b="1" dirty="0">
              <a:ln w="6350">
                <a:solidFill>
                  <a:schemeClr val="accent1"/>
                </a:solidFill>
              </a:ln>
              <a:blipFill>
                <a:blip r:embed="rId3"/>
                <a:stretch>
                  <a:fillRect/>
                </a:stretch>
              </a:blipFill>
              <a:latin typeface="+mn-ea"/>
            </a:endParaRPr>
          </a:p>
          <a:p>
            <a:r>
              <a:rPr lang="ja-JP" altLang="en-US" dirty="0">
                <a:latin typeface="+mn-ea"/>
              </a:rPr>
              <a:t>　・特別選抜・能勢分校選抜・一般選抜で合格者数が募集人員に</a:t>
            </a:r>
            <a:r>
              <a:rPr lang="ja-JP" altLang="en-US" dirty="0" smtClean="0">
                <a:latin typeface="+mn-ea"/>
              </a:rPr>
              <a:t>満たない学校・</a:t>
            </a:r>
            <a:endParaRPr lang="en-US" altLang="ja-JP" dirty="0" smtClean="0">
              <a:latin typeface="+mn-ea"/>
            </a:endParaRPr>
          </a:p>
          <a:p>
            <a:r>
              <a:rPr lang="ja-JP" altLang="en-US" dirty="0">
                <a:latin typeface="+mn-ea"/>
              </a:rPr>
              <a:t>　</a:t>
            </a:r>
            <a:r>
              <a:rPr lang="ja-JP" altLang="en-US" dirty="0" smtClean="0">
                <a:latin typeface="+mn-ea"/>
              </a:rPr>
              <a:t>　学科</a:t>
            </a:r>
            <a:r>
              <a:rPr lang="ja-JP" altLang="en-US" dirty="0">
                <a:latin typeface="+mn-ea"/>
              </a:rPr>
              <a:t>で</a:t>
            </a:r>
            <a:r>
              <a:rPr lang="ja-JP" altLang="en-US" dirty="0" smtClean="0">
                <a:latin typeface="+mn-ea"/>
              </a:rPr>
              <a:t>実施</a:t>
            </a:r>
            <a:r>
              <a:rPr lang="en-US" altLang="ja-JP" dirty="0" smtClean="0">
                <a:latin typeface="+mn-ea"/>
              </a:rPr>
              <a:t/>
            </a:r>
            <a:br>
              <a:rPr lang="en-US" altLang="ja-JP" dirty="0" smtClean="0">
                <a:latin typeface="+mn-ea"/>
              </a:rPr>
            </a:br>
            <a:r>
              <a:rPr lang="ja-JP" altLang="en-US" dirty="0" smtClean="0">
                <a:latin typeface="+mn-ea"/>
              </a:rPr>
              <a:t>　・面接による判定</a:t>
            </a:r>
            <a:endParaRPr lang="en-US" altLang="ja-JP" dirty="0">
              <a:latin typeface="+mn-ea"/>
            </a:endParaRPr>
          </a:p>
        </p:txBody>
      </p:sp>
      <p:sp>
        <p:nvSpPr>
          <p:cNvPr id="64" name="正方形/長方形 63">
            <a:extLst>
              <a:ext uri="{FF2B5EF4-FFF2-40B4-BE49-F238E27FC236}">
                <a16:creationId xmlns:a16="http://schemas.microsoft.com/office/drawing/2014/main" id="{4F0CC7AD-CEA9-298F-6B6A-0BDB5906CB96}"/>
              </a:ext>
            </a:extLst>
          </p:cNvPr>
          <p:cNvSpPr/>
          <p:nvPr/>
        </p:nvSpPr>
        <p:spPr>
          <a:xfrm>
            <a:off x="3708722" y="2369801"/>
            <a:ext cx="8280000" cy="198888"/>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3163606" y="1957763"/>
            <a:ext cx="8956298" cy="923330"/>
          </a:xfrm>
          <a:prstGeom prst="rect">
            <a:avLst/>
          </a:prstGeom>
          <a:noFill/>
        </p:spPr>
        <p:txBody>
          <a:bodyPr wrap="none" rtlCol="0">
            <a:spAutoFit/>
          </a:bodyPr>
          <a:lstStyle/>
          <a:p>
            <a:pPr algn="dist"/>
            <a:r>
              <a:rPr lang="ja-JP" altLang="en-US" b="1" dirty="0">
                <a:ln w="6350">
                  <a:solidFill>
                    <a:schemeClr val="accent5"/>
                  </a:solidFill>
                </a:ln>
                <a:blipFill>
                  <a:blip r:embed="rId2"/>
                  <a:stretch>
                    <a:fillRect/>
                  </a:stretch>
                </a:blipFill>
                <a:latin typeface="+mn-ea"/>
              </a:rPr>
              <a:t>海外から帰国した生徒の入学者</a:t>
            </a:r>
            <a:r>
              <a:rPr lang="ja-JP" altLang="en-US" b="1" dirty="0" smtClean="0">
                <a:ln w="6350">
                  <a:solidFill>
                    <a:schemeClr val="accent5"/>
                  </a:solidFill>
                </a:ln>
                <a:blipFill>
                  <a:blip r:embed="rId2"/>
                  <a:stretch>
                    <a:fillRect/>
                  </a:stretch>
                </a:blipFill>
                <a:latin typeface="+mn-ea"/>
              </a:rPr>
              <a:t>選抜（帰国生選抜）</a:t>
            </a:r>
            <a:endParaRPr lang="en-US" altLang="ja-JP" b="1" dirty="0">
              <a:ln w="6350">
                <a:solidFill>
                  <a:schemeClr val="accent5"/>
                </a:solidFill>
              </a:ln>
              <a:blipFill>
                <a:blip r:embed="rId2"/>
                <a:stretch>
                  <a:fillRect/>
                </a:stretch>
              </a:blipFill>
              <a:latin typeface="+mn-ea"/>
            </a:endParaRPr>
          </a:p>
          <a:p>
            <a:pPr algn="dist"/>
            <a:r>
              <a:rPr kumimoji="1" lang="ja-JP" altLang="en-US" dirty="0">
                <a:latin typeface="+mn-ea"/>
              </a:rPr>
              <a:t>　・</a:t>
            </a:r>
            <a:r>
              <a:rPr lang="ja-JP" altLang="en-US" dirty="0">
                <a:latin typeface="+mn-ea"/>
              </a:rPr>
              <a:t>原則として、外国において継続して２年以上在留し、帰国後２年以内の者を対象</a:t>
            </a:r>
            <a:endParaRPr lang="en-US" altLang="ja-JP" dirty="0">
              <a:latin typeface="+mn-ea"/>
            </a:endParaRPr>
          </a:p>
          <a:p>
            <a:pPr algn="dist"/>
            <a:r>
              <a:rPr lang="ja-JP" altLang="en-US" dirty="0">
                <a:latin typeface="+mn-ea"/>
              </a:rPr>
              <a:t>　・数学・英語・面接による判定</a:t>
            </a:r>
            <a:endParaRPr lang="en-US" altLang="ja-JP" dirty="0">
              <a:latin typeface="+mn-ea"/>
            </a:endParaRPr>
          </a:p>
        </p:txBody>
      </p:sp>
      <p:sp>
        <p:nvSpPr>
          <p:cNvPr id="66" name="正方形/長方形 65">
            <a:extLst>
              <a:ext uri="{FF2B5EF4-FFF2-40B4-BE49-F238E27FC236}">
                <a16:creationId xmlns:a16="http://schemas.microsoft.com/office/drawing/2014/main" id="{CCDF4F95-0C63-AE46-707E-167EE74B4A78}"/>
              </a:ext>
            </a:extLst>
          </p:cNvPr>
          <p:cNvSpPr/>
          <p:nvPr/>
        </p:nvSpPr>
        <p:spPr>
          <a:xfrm>
            <a:off x="3710191" y="3718762"/>
            <a:ext cx="4140000" cy="198888"/>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B19582EF-693E-B9C1-F8F2-2FBA8C514BD8}"/>
              </a:ext>
            </a:extLst>
          </p:cNvPr>
          <p:cNvSpPr/>
          <p:nvPr/>
        </p:nvSpPr>
        <p:spPr>
          <a:xfrm>
            <a:off x="3686146" y="3469873"/>
            <a:ext cx="8064000" cy="198888"/>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3163606" y="3049808"/>
            <a:ext cx="9187130" cy="1200329"/>
          </a:xfrm>
          <a:prstGeom prst="rect">
            <a:avLst/>
          </a:prstGeom>
          <a:noFill/>
        </p:spPr>
        <p:txBody>
          <a:bodyPr wrap="none" rtlCol="0">
            <a:spAutoFit/>
          </a:bodyPr>
          <a:lstStyle/>
          <a:p>
            <a:pPr algn="dist"/>
            <a:r>
              <a:rPr lang="ja-JP" altLang="en-US" b="1" dirty="0">
                <a:ln w="6350">
                  <a:solidFill>
                    <a:schemeClr val="accent5"/>
                  </a:solidFill>
                </a:ln>
                <a:blipFill>
                  <a:blip r:embed="rId2"/>
                  <a:stretch>
                    <a:fillRect/>
                  </a:stretch>
                </a:blipFill>
                <a:latin typeface="+mn-ea"/>
              </a:rPr>
              <a:t>日本語指導が必要な帰国生徒・外国人生徒入学者</a:t>
            </a:r>
            <a:r>
              <a:rPr lang="ja-JP" altLang="en-US" b="1" dirty="0" smtClean="0">
                <a:ln w="6350">
                  <a:solidFill>
                    <a:schemeClr val="accent5"/>
                  </a:solidFill>
                </a:ln>
                <a:blipFill>
                  <a:blip r:embed="rId2"/>
                  <a:stretch>
                    <a:fillRect/>
                  </a:stretch>
                </a:blipFill>
                <a:latin typeface="+mn-ea"/>
              </a:rPr>
              <a:t>選抜（日本語指導が必要な生徒選抜）</a:t>
            </a:r>
            <a:endParaRPr lang="en-US" altLang="ja-JP" b="1" dirty="0">
              <a:ln w="6350">
                <a:solidFill>
                  <a:schemeClr val="accent5"/>
                </a:solidFill>
              </a:ln>
              <a:blipFill>
                <a:blip r:embed="rId2"/>
                <a:stretch>
                  <a:fillRect/>
                </a:stretch>
              </a:blipFill>
              <a:latin typeface="+mn-ea"/>
            </a:endParaRPr>
          </a:p>
          <a:p>
            <a:pPr algn="dist"/>
            <a:r>
              <a:rPr kumimoji="1" lang="ja-JP" altLang="en-US" dirty="0">
                <a:latin typeface="+mn-ea"/>
              </a:rPr>
              <a:t>　・</a:t>
            </a:r>
            <a:r>
              <a:rPr lang="ja-JP" altLang="ja-JP" dirty="0">
                <a:latin typeface="+mn-ea"/>
              </a:rPr>
              <a:t>原則として、中国等から帰国した者又は外国籍を有する者で、小学校第４学年</a:t>
            </a:r>
            <a:endParaRPr lang="en-US" altLang="ja-JP" dirty="0">
              <a:latin typeface="+mn-ea"/>
            </a:endParaRPr>
          </a:p>
          <a:p>
            <a:pPr algn="dist"/>
            <a:r>
              <a:rPr lang="ja-JP" altLang="en-US" dirty="0">
                <a:latin typeface="+mn-ea"/>
              </a:rPr>
              <a:t>　　</a:t>
            </a:r>
            <a:r>
              <a:rPr lang="ja-JP" altLang="ja-JP" dirty="0">
                <a:latin typeface="+mn-ea"/>
              </a:rPr>
              <a:t>以上の学年に初めて編入学した者</a:t>
            </a:r>
            <a:r>
              <a:rPr lang="ja-JP" altLang="en-US" dirty="0">
                <a:latin typeface="+mn-ea"/>
              </a:rPr>
              <a:t>を対象</a:t>
            </a:r>
            <a:endParaRPr lang="en-US" altLang="ja-JP" dirty="0">
              <a:latin typeface="+mn-ea"/>
            </a:endParaRPr>
          </a:p>
          <a:p>
            <a:pPr algn="dist"/>
            <a:r>
              <a:rPr lang="ja-JP" altLang="en-US" dirty="0">
                <a:latin typeface="+mn-ea"/>
              </a:rPr>
              <a:t>　・数学・英語・作文による判定</a:t>
            </a:r>
            <a:endParaRPr kumimoji="1" lang="ja-JP" altLang="en-US" dirty="0">
              <a:latin typeface="+mn-ea"/>
            </a:endParaRPr>
          </a:p>
        </p:txBody>
      </p:sp>
      <p:grpSp>
        <p:nvGrpSpPr>
          <p:cNvPr id="39" name="グループ化 38">
            <a:extLst>
              <a:ext uri="{FF2B5EF4-FFF2-40B4-BE49-F238E27FC236}">
                <a16:creationId xmlns:a16="http://schemas.microsoft.com/office/drawing/2014/main" id="{397954E7-4AD2-D5C5-8C3B-9657B51F2001}"/>
              </a:ext>
            </a:extLst>
          </p:cNvPr>
          <p:cNvGrpSpPr/>
          <p:nvPr/>
        </p:nvGrpSpPr>
        <p:grpSpPr>
          <a:xfrm>
            <a:off x="201809" y="958476"/>
            <a:ext cx="2363147" cy="2858776"/>
            <a:chOff x="220986" y="1908282"/>
            <a:chExt cx="2363147" cy="2858776"/>
          </a:xfrm>
        </p:grpSpPr>
        <p:grpSp>
          <p:nvGrpSpPr>
            <p:cNvPr id="42" name="グループ化 41">
              <a:extLst>
                <a:ext uri="{FF2B5EF4-FFF2-40B4-BE49-F238E27FC236}">
                  <a16:creationId xmlns:a16="http://schemas.microsoft.com/office/drawing/2014/main" id="{3FA7A8D3-B52B-A879-0AC4-619A6648EA18}"/>
                </a:ext>
              </a:extLst>
            </p:cNvPr>
            <p:cNvGrpSpPr/>
            <p:nvPr/>
          </p:nvGrpSpPr>
          <p:grpSpPr>
            <a:xfrm>
              <a:off x="220986" y="1908282"/>
              <a:ext cx="369868" cy="2858776"/>
              <a:chOff x="1714500" y="2233612"/>
              <a:chExt cx="533400" cy="4122738"/>
            </a:xfrm>
            <a:solidFill>
              <a:schemeClr val="bg1">
                <a:lumMod val="85000"/>
              </a:schemeClr>
            </a:solidFill>
          </p:grpSpPr>
          <p:sp>
            <p:nvSpPr>
              <p:cNvPr id="49" name="楕円 48">
                <a:extLst>
                  <a:ext uri="{FF2B5EF4-FFF2-40B4-BE49-F238E27FC236}">
                    <a16:creationId xmlns:a16="http://schemas.microsoft.com/office/drawing/2014/main" id="{CEED7F18-2635-A99B-9D83-5DA062DA703B}"/>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0" name="楕円 49">
                <a:extLst>
                  <a:ext uri="{FF2B5EF4-FFF2-40B4-BE49-F238E27FC236}">
                    <a16:creationId xmlns:a16="http://schemas.microsoft.com/office/drawing/2014/main" id="{53D0C783-7DBE-BC8D-E94B-EC6BBE37DD57}"/>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1" name="楕円 50">
                <a:extLst>
                  <a:ext uri="{FF2B5EF4-FFF2-40B4-BE49-F238E27FC236}">
                    <a16:creationId xmlns:a16="http://schemas.microsoft.com/office/drawing/2014/main" id="{62A51727-F1D8-CE32-8302-15B1050374D2}"/>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2" name="楕円 51">
                <a:extLst>
                  <a:ext uri="{FF2B5EF4-FFF2-40B4-BE49-F238E27FC236}">
                    <a16:creationId xmlns:a16="http://schemas.microsoft.com/office/drawing/2014/main" id="{277EB3AD-26C5-1D81-40AE-0C874D319B81}"/>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3" name="楕円 52">
                <a:extLst>
                  <a:ext uri="{FF2B5EF4-FFF2-40B4-BE49-F238E27FC236}">
                    <a16:creationId xmlns:a16="http://schemas.microsoft.com/office/drawing/2014/main" id="{1B4CF32A-AFBD-5AD9-8CB7-7274B4C94934}"/>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8" name="楕円 57">
                <a:extLst>
                  <a:ext uri="{FF2B5EF4-FFF2-40B4-BE49-F238E27FC236}">
                    <a16:creationId xmlns:a16="http://schemas.microsoft.com/office/drawing/2014/main" id="{475E6A8A-DBD5-23B0-CA9A-E6315E63A44E}"/>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59" name="直線コネクタ 58">
                <a:extLst>
                  <a:ext uri="{FF2B5EF4-FFF2-40B4-BE49-F238E27FC236}">
                    <a16:creationId xmlns:a16="http://schemas.microsoft.com/office/drawing/2014/main" id="{BC9FD415-D928-6B82-0D05-F14286811A2D}"/>
                  </a:ext>
                </a:extLst>
              </p:cNvPr>
              <p:cNvCxnSpPr>
                <a:stCxn id="49" idx="4"/>
                <a:endCxn id="52"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EED2A207-BF46-FB4E-76C2-A5BF096F92D7}"/>
                  </a:ext>
                </a:extLst>
              </p:cNvPr>
              <p:cNvCxnSpPr>
                <a:stCxn id="52" idx="4"/>
                <a:endCxn id="53"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EE64FD49-4591-CB3B-EAD6-BF65B2E5F9B1}"/>
                  </a:ext>
                </a:extLst>
              </p:cNvPr>
              <p:cNvCxnSpPr>
                <a:stCxn id="53" idx="4"/>
                <a:endCxn id="58"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6146DEED-6ABB-B3D7-4A34-58F27BDD6612}"/>
                  </a:ext>
                </a:extLst>
              </p:cNvPr>
              <p:cNvCxnSpPr>
                <a:stCxn id="58" idx="4"/>
                <a:endCxn id="51"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7E6CB657-8AB0-A11A-5A1E-A0231D9B6DE6}"/>
                  </a:ext>
                </a:extLst>
              </p:cNvPr>
              <p:cNvCxnSpPr>
                <a:stCxn id="51" idx="4"/>
                <a:endCxn id="50"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3" name="テキスト ボックス 42">
              <a:extLst>
                <a:ext uri="{FF2B5EF4-FFF2-40B4-BE49-F238E27FC236}">
                  <a16:creationId xmlns:a16="http://schemas.microsoft.com/office/drawing/2014/main" id="{7495EB4A-E8F8-37EE-8D0B-7CF4793CE3EB}"/>
                </a:ext>
              </a:extLst>
            </p:cNvPr>
            <p:cNvSpPr txBox="1"/>
            <p:nvPr/>
          </p:nvSpPr>
          <p:spPr>
            <a:xfrm>
              <a:off x="245031" y="1946382"/>
              <a:ext cx="1723549" cy="276999"/>
            </a:xfrm>
            <a:prstGeom prst="rect">
              <a:avLst/>
            </a:prstGeom>
            <a:noFill/>
          </p:spPr>
          <p:txBody>
            <a:bodyPr wrap="none" rtlCol="0">
              <a:spAutoFit/>
            </a:bodyPr>
            <a:lstStyle/>
            <a:p>
              <a:r>
                <a:rPr kumimoji="1" lang="ja-JP" altLang="en-US" sz="1200" b="1" dirty="0">
                  <a:solidFill>
                    <a:schemeClr val="accent1"/>
                  </a:solidFill>
                  <a:latin typeface="+mn-ea"/>
                </a:rPr>
                <a:t>１　入学者選抜の種類</a:t>
              </a:r>
            </a:p>
          </p:txBody>
        </p:sp>
        <p:sp>
          <p:nvSpPr>
            <p:cNvPr id="44" name="テキスト ボックス 43">
              <a:extLst>
                <a:ext uri="{FF2B5EF4-FFF2-40B4-BE49-F238E27FC236}">
                  <a16:creationId xmlns:a16="http://schemas.microsoft.com/office/drawing/2014/main" id="{04437532-B39C-FF5A-F63E-C6017A543D84}"/>
                </a:ext>
              </a:extLst>
            </p:cNvPr>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高校入試のスケジュール</a:t>
              </a:r>
              <a:endParaRPr kumimoji="1" lang="ja-JP" altLang="en-US" sz="1200" b="1" dirty="0">
                <a:solidFill>
                  <a:schemeClr val="bg1">
                    <a:lumMod val="50000"/>
                  </a:schemeClr>
                </a:solidFill>
                <a:latin typeface="+mn-ea"/>
              </a:endParaRPr>
            </a:p>
          </p:txBody>
        </p:sp>
        <p:sp>
          <p:nvSpPr>
            <p:cNvPr id="45" name="テキスト ボックス 44">
              <a:extLst>
                <a:ext uri="{FF2B5EF4-FFF2-40B4-BE49-F238E27FC236}">
                  <a16:creationId xmlns:a16="http://schemas.microsoft.com/office/drawing/2014/main" id="{5F8E0C57-3947-62DD-FD07-0D2038C9920D}"/>
                </a:ext>
              </a:extLst>
            </p:cNvPr>
            <p:cNvSpPr txBox="1"/>
            <p:nvPr/>
          </p:nvSpPr>
          <p:spPr>
            <a:xfrm>
              <a:off x="245031" y="2946288"/>
              <a:ext cx="187743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公立高校入試の日程</a:t>
              </a:r>
              <a:endParaRPr kumimoji="1" lang="ja-JP" altLang="en-US" sz="1200" b="1" dirty="0">
                <a:solidFill>
                  <a:schemeClr val="bg1">
                    <a:lumMod val="50000"/>
                  </a:schemeClr>
                </a:solidFill>
                <a:latin typeface="+mn-ea"/>
              </a:endParaRPr>
            </a:p>
          </p:txBody>
        </p:sp>
        <p:sp>
          <p:nvSpPr>
            <p:cNvPr id="46" name="テキスト ボックス 45">
              <a:extLst>
                <a:ext uri="{FF2B5EF4-FFF2-40B4-BE49-F238E27FC236}">
                  <a16:creationId xmlns:a16="http://schemas.microsoft.com/office/drawing/2014/main" id="{9E7F28D0-1124-3502-A702-9E3C0E3FEFE1}"/>
                </a:ext>
              </a:extLst>
            </p:cNvPr>
            <p:cNvSpPr txBox="1"/>
            <p:nvPr/>
          </p:nvSpPr>
          <p:spPr>
            <a:xfrm>
              <a:off x="245031" y="3446241"/>
              <a:ext cx="1569660"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特別選抜実施校</a:t>
              </a:r>
              <a:endParaRPr kumimoji="1" lang="ja-JP" altLang="en-US" sz="1200" b="1" dirty="0">
                <a:solidFill>
                  <a:schemeClr val="bg1">
                    <a:lumMod val="50000"/>
                  </a:schemeClr>
                </a:solidFill>
                <a:latin typeface="+mn-ea"/>
              </a:endParaRPr>
            </a:p>
          </p:txBody>
        </p:sp>
        <p:sp>
          <p:nvSpPr>
            <p:cNvPr id="47" name="テキスト ボックス 46">
              <a:extLst>
                <a:ext uri="{FF2B5EF4-FFF2-40B4-BE49-F238E27FC236}">
                  <a16:creationId xmlns:a16="http://schemas.microsoft.com/office/drawing/2014/main" id="{988ACA9E-ADE6-C5F7-0D2A-EAF3E77BCBD4}"/>
                </a:ext>
              </a:extLst>
            </p:cNvPr>
            <p:cNvSpPr txBox="1"/>
            <p:nvPr/>
          </p:nvSpPr>
          <p:spPr>
            <a:xfrm>
              <a:off x="245031" y="3946194"/>
              <a:ext cx="2339102" cy="461665"/>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帰国生選抜、日本語指導が</a:t>
              </a:r>
              <a:endParaRPr lang="en-US" altLang="ja-JP" sz="1200" b="1" dirty="0">
                <a:solidFill>
                  <a:schemeClr val="bg1">
                    <a:lumMod val="50000"/>
                  </a:schemeClr>
                </a:solidFill>
                <a:latin typeface="+mn-ea"/>
              </a:endParaRPr>
            </a:p>
            <a:p>
              <a:r>
                <a:rPr lang="ja-JP" altLang="en-US" sz="1200" b="1" dirty="0">
                  <a:solidFill>
                    <a:schemeClr val="bg1">
                      <a:lumMod val="50000"/>
                    </a:schemeClr>
                  </a:solidFill>
                  <a:latin typeface="+mn-ea"/>
                </a:rPr>
                <a:t>　　必要な生徒選抜</a:t>
              </a:r>
              <a:r>
                <a:rPr kumimoji="1" lang="ja-JP" altLang="en-US" sz="1200" b="1" dirty="0">
                  <a:solidFill>
                    <a:schemeClr val="bg1">
                      <a:lumMod val="50000"/>
                    </a:schemeClr>
                  </a:solidFill>
                  <a:latin typeface="+mn-ea"/>
                </a:rPr>
                <a:t>実施校</a:t>
              </a:r>
            </a:p>
          </p:txBody>
        </p:sp>
        <p:sp>
          <p:nvSpPr>
            <p:cNvPr id="48" name="テキスト ボックス 47">
              <a:extLst>
                <a:ext uri="{FF2B5EF4-FFF2-40B4-BE49-F238E27FC236}">
                  <a16:creationId xmlns:a16="http://schemas.microsoft.com/office/drawing/2014/main" id="{E46AB3E0-FC1F-144E-2ACE-A51E3C23D9F3}"/>
                </a:ext>
              </a:extLst>
            </p:cNvPr>
            <p:cNvSpPr txBox="1"/>
            <p:nvPr/>
          </p:nvSpPr>
          <p:spPr>
            <a:xfrm>
              <a:off x="245031" y="4446146"/>
              <a:ext cx="1569660"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一般選抜実施校</a:t>
              </a:r>
              <a:endParaRPr kumimoji="1" lang="en-US" altLang="ja-JP" sz="1200" b="1" dirty="0">
                <a:solidFill>
                  <a:schemeClr val="bg1">
                    <a:lumMod val="50000"/>
                  </a:schemeClr>
                </a:solidFill>
                <a:latin typeface="+mn-ea"/>
              </a:endParaRPr>
            </a:p>
          </p:txBody>
        </p:sp>
      </p:grpSp>
      <p:pic>
        <p:nvPicPr>
          <p:cNvPr id="31" name="図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3140" y="118379"/>
            <a:ext cx="685956" cy="685956"/>
          </a:xfrm>
          <a:prstGeom prst="rect">
            <a:avLst/>
          </a:prstGeom>
        </p:spPr>
      </p:pic>
      <p:sp>
        <p:nvSpPr>
          <p:cNvPr id="33" name="テキスト ボックス 32"/>
          <p:cNvSpPr txBox="1"/>
          <p:nvPr/>
        </p:nvSpPr>
        <p:spPr>
          <a:xfrm>
            <a:off x="2459017" y="1123425"/>
            <a:ext cx="646331" cy="369332"/>
          </a:xfrm>
          <a:prstGeom prst="rect">
            <a:avLst/>
          </a:prstGeom>
          <a:noFill/>
        </p:spPr>
        <p:txBody>
          <a:bodyPr wrap="none" rtlCol="0">
            <a:spAutoFit/>
          </a:bodyPr>
          <a:lstStyle/>
          <a:p>
            <a:pPr algn="ctr"/>
            <a:r>
              <a:rPr lang="ja-JP" altLang="en-US" b="1" dirty="0" smtClean="0">
                <a:ln w="6350">
                  <a:solidFill>
                    <a:schemeClr val="accent5"/>
                  </a:solidFill>
                </a:ln>
                <a:blipFill>
                  <a:blip r:embed="rId2"/>
                  <a:stretch>
                    <a:fillRect/>
                  </a:stretch>
                </a:blipFill>
                <a:latin typeface="+mn-ea"/>
              </a:rPr>
              <a:t>２月</a:t>
            </a:r>
            <a:endParaRPr kumimoji="1" lang="ja-JP" altLang="en-US" b="1" dirty="0">
              <a:ln w="6350">
                <a:solidFill>
                  <a:schemeClr val="accent5"/>
                </a:solidFill>
              </a:ln>
              <a:blipFill>
                <a:blip r:embed="rId2"/>
                <a:stretch>
                  <a:fillRect/>
                </a:stretch>
              </a:blipFill>
              <a:latin typeface="+mn-ea"/>
            </a:endParaRPr>
          </a:p>
        </p:txBody>
      </p:sp>
      <p:sp>
        <p:nvSpPr>
          <p:cNvPr id="34" name="テキスト ボックス 33"/>
          <p:cNvSpPr txBox="1"/>
          <p:nvPr/>
        </p:nvSpPr>
        <p:spPr>
          <a:xfrm>
            <a:off x="2228185" y="5542665"/>
            <a:ext cx="877163" cy="369332"/>
          </a:xfrm>
          <a:prstGeom prst="rect">
            <a:avLst/>
          </a:prstGeom>
          <a:noFill/>
        </p:spPr>
        <p:txBody>
          <a:bodyPr wrap="none" rtlCol="0">
            <a:spAutoFit/>
          </a:bodyPr>
          <a:lstStyle/>
          <a:p>
            <a:r>
              <a:rPr lang="ja-JP" altLang="en-US" b="1" dirty="0" smtClean="0">
                <a:ln w="6350">
                  <a:solidFill>
                    <a:schemeClr val="accent1"/>
                  </a:solidFill>
                </a:ln>
                <a:blipFill>
                  <a:blip r:embed="rId3"/>
                  <a:stretch>
                    <a:fillRect/>
                  </a:stretch>
                </a:blipFill>
                <a:latin typeface="+mn-ea"/>
              </a:rPr>
              <a:t>３月末</a:t>
            </a:r>
            <a:endParaRPr lang="en-US" altLang="ja-JP" b="1" dirty="0">
              <a:ln w="6350">
                <a:solidFill>
                  <a:schemeClr val="accent1"/>
                </a:solidFill>
              </a:ln>
              <a:blipFill>
                <a:blip r:embed="rId3"/>
                <a:stretch>
                  <a:fillRect/>
                </a:stretch>
              </a:blipFill>
              <a:latin typeface="+mn-ea"/>
            </a:endParaRPr>
          </a:p>
        </p:txBody>
      </p:sp>
      <p:sp>
        <p:nvSpPr>
          <p:cNvPr id="35" name="テキスト ボックス 34"/>
          <p:cNvSpPr txBox="1"/>
          <p:nvPr/>
        </p:nvSpPr>
        <p:spPr>
          <a:xfrm>
            <a:off x="3190518" y="4307955"/>
            <a:ext cx="8798203" cy="1200329"/>
          </a:xfrm>
          <a:prstGeom prst="rect">
            <a:avLst/>
          </a:prstGeom>
          <a:noFill/>
        </p:spPr>
        <p:txBody>
          <a:bodyPr wrap="square" rtlCol="0">
            <a:spAutoFit/>
          </a:bodyPr>
          <a:lstStyle/>
          <a:p>
            <a:r>
              <a:rPr lang="ja-JP" altLang="en-US" b="1" dirty="0">
                <a:ln w="6350">
                  <a:solidFill>
                    <a:schemeClr val="accent5"/>
                  </a:solidFill>
                </a:ln>
                <a:blipFill>
                  <a:blip r:embed="rId2"/>
                  <a:stretch>
                    <a:fillRect/>
                  </a:stretch>
                </a:blipFill>
                <a:latin typeface="+mn-ea"/>
              </a:rPr>
              <a:t>知的障がい生徒自立支援コース入学者</a:t>
            </a:r>
            <a:r>
              <a:rPr lang="ja-JP" altLang="en-US" b="1" dirty="0" smtClean="0">
                <a:ln w="6350">
                  <a:solidFill>
                    <a:schemeClr val="accent5"/>
                  </a:solidFill>
                </a:ln>
                <a:blipFill>
                  <a:blip r:embed="rId2"/>
                  <a:stretch>
                    <a:fillRect/>
                  </a:stretch>
                </a:blipFill>
                <a:latin typeface="+mn-ea"/>
              </a:rPr>
              <a:t>選抜（自立支援選抜）</a:t>
            </a:r>
            <a:endParaRPr lang="en-US" altLang="ja-JP" b="1" dirty="0">
              <a:ln w="6350">
                <a:solidFill>
                  <a:schemeClr val="accent5"/>
                </a:solidFill>
              </a:ln>
              <a:blipFill>
                <a:blip r:embed="rId2"/>
                <a:stretch>
                  <a:fillRect/>
                </a:stretch>
              </a:blipFill>
              <a:latin typeface="+mn-ea"/>
            </a:endParaRPr>
          </a:p>
          <a:p>
            <a:r>
              <a:rPr kumimoji="1" lang="ja-JP" altLang="en-US" dirty="0">
                <a:latin typeface="+mn-ea"/>
              </a:rPr>
              <a:t>　</a:t>
            </a:r>
            <a:r>
              <a:rPr kumimoji="1" lang="ja-JP" altLang="en-US" dirty="0" smtClean="0">
                <a:latin typeface="+mn-ea"/>
              </a:rPr>
              <a:t>・当該年度に府内中学校等を卒業見込みであり、療育</a:t>
            </a:r>
            <a:r>
              <a:rPr kumimoji="1" lang="ja-JP" altLang="en-US" dirty="0">
                <a:latin typeface="+mn-ea"/>
              </a:rPr>
              <a:t>手帳を所持している者又</a:t>
            </a:r>
            <a:r>
              <a:rPr kumimoji="1" lang="ja-JP" altLang="en-US" dirty="0" smtClean="0">
                <a:latin typeface="+mn-ea"/>
              </a:rPr>
              <a:t>は</a:t>
            </a:r>
            <a:r>
              <a:rPr kumimoji="1" lang="en-US" altLang="ja-JP" dirty="0" smtClean="0">
                <a:latin typeface="+mn-ea"/>
              </a:rPr>
              <a:t/>
            </a:r>
            <a:br>
              <a:rPr kumimoji="1" lang="en-US" altLang="ja-JP" dirty="0" smtClean="0">
                <a:latin typeface="+mn-ea"/>
              </a:rPr>
            </a:br>
            <a:r>
              <a:rPr kumimoji="1" lang="ja-JP" altLang="en-US" dirty="0" smtClean="0">
                <a:latin typeface="+mn-ea"/>
              </a:rPr>
              <a:t>　　公的</a:t>
            </a:r>
            <a:r>
              <a:rPr kumimoji="1" lang="ja-JP" altLang="en-US" dirty="0">
                <a:latin typeface="+mn-ea"/>
              </a:rPr>
              <a:t>機関により知的障がいを有すると判定</a:t>
            </a:r>
            <a:r>
              <a:rPr kumimoji="1" lang="ja-JP" altLang="en-US" dirty="0" smtClean="0">
                <a:latin typeface="+mn-ea"/>
              </a:rPr>
              <a:t>を受けた</a:t>
            </a:r>
            <a:r>
              <a:rPr kumimoji="1" lang="ja-JP" altLang="en-US" dirty="0">
                <a:latin typeface="+mn-ea"/>
              </a:rPr>
              <a:t>者を対象</a:t>
            </a:r>
            <a:endParaRPr kumimoji="1" lang="en-US" altLang="ja-JP" dirty="0">
              <a:latin typeface="+mn-ea"/>
            </a:endParaRPr>
          </a:p>
          <a:p>
            <a:r>
              <a:rPr lang="ja-JP" altLang="en-US" dirty="0">
                <a:latin typeface="+mn-ea"/>
              </a:rPr>
              <a:t>　・面接による判定</a:t>
            </a:r>
            <a:endParaRPr kumimoji="1" lang="ja-JP" altLang="en-US" dirty="0">
              <a:latin typeface="+mn-ea"/>
            </a:endParaRPr>
          </a:p>
        </p:txBody>
      </p:sp>
    </p:spTree>
    <p:extLst>
      <p:ext uri="{BB962C8B-B14F-4D97-AF65-F5344CB8AC3E}">
        <p14:creationId xmlns:p14="http://schemas.microsoft.com/office/powerpoint/2010/main" val="392304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公立高校入試の日程</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15</a:t>
            </a:fld>
            <a:endParaRPr lang="ja-JP" altLang="en-US"/>
          </a:p>
        </p:txBody>
      </p:sp>
      <p:graphicFrame>
        <p:nvGraphicFramePr>
          <p:cNvPr id="5" name="表 4"/>
          <p:cNvGraphicFramePr>
            <a:graphicFrameLocks noGrp="1"/>
          </p:cNvGraphicFramePr>
          <p:nvPr>
            <p:extLst>
              <p:ext uri="{D42A27DB-BD31-4B8C-83A1-F6EECF244321}">
                <p14:modId xmlns:p14="http://schemas.microsoft.com/office/powerpoint/2010/main" val="1246402579"/>
              </p:ext>
            </p:extLst>
          </p:nvPr>
        </p:nvGraphicFramePr>
        <p:xfrm>
          <a:off x="2692538" y="982532"/>
          <a:ext cx="9404212" cy="5711779"/>
        </p:xfrm>
        <a:graphic>
          <a:graphicData uri="http://schemas.openxmlformats.org/drawingml/2006/table">
            <a:tbl>
              <a:tblPr firstRow="1" bandRow="1">
                <a:tableStyleId>{69012ECD-51FC-41F1-AA8D-1B2483CD663E}</a:tableStyleId>
              </a:tblPr>
              <a:tblGrid>
                <a:gridCol w="5743576">
                  <a:extLst>
                    <a:ext uri="{9D8B030D-6E8A-4147-A177-3AD203B41FA5}">
                      <a16:colId xmlns:a16="http://schemas.microsoft.com/office/drawing/2014/main" val="1714689097"/>
                    </a:ext>
                  </a:extLst>
                </a:gridCol>
                <a:gridCol w="1220212">
                  <a:extLst>
                    <a:ext uri="{9D8B030D-6E8A-4147-A177-3AD203B41FA5}">
                      <a16:colId xmlns:a16="http://schemas.microsoft.com/office/drawing/2014/main" val="309042775"/>
                    </a:ext>
                  </a:extLst>
                </a:gridCol>
                <a:gridCol w="1220212">
                  <a:extLst>
                    <a:ext uri="{9D8B030D-6E8A-4147-A177-3AD203B41FA5}">
                      <a16:colId xmlns:a16="http://schemas.microsoft.com/office/drawing/2014/main" val="3466722340"/>
                    </a:ext>
                  </a:extLst>
                </a:gridCol>
                <a:gridCol w="1220212">
                  <a:extLst>
                    <a:ext uri="{9D8B030D-6E8A-4147-A177-3AD203B41FA5}">
                      <a16:colId xmlns:a16="http://schemas.microsoft.com/office/drawing/2014/main" val="1097436252"/>
                    </a:ext>
                  </a:extLst>
                </a:gridCol>
              </a:tblGrid>
              <a:tr h="474538">
                <a:tc>
                  <a:txBody>
                    <a:bodyPr/>
                    <a:lstStyle/>
                    <a:p>
                      <a:r>
                        <a:rPr kumimoji="1" lang="ja-JP" altLang="en-US" dirty="0">
                          <a:latin typeface="+mn-ea"/>
                          <a:ea typeface="+mn-ea"/>
                        </a:rPr>
                        <a:t>選抜の種類</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dirty="0">
                          <a:latin typeface="+mn-ea"/>
                          <a:ea typeface="+mn-ea"/>
                        </a:rPr>
                        <a:t>受付</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pc="-300" dirty="0">
                          <a:latin typeface="+mn-ea"/>
                          <a:ea typeface="+mn-ea"/>
                        </a:rPr>
                        <a:t>学力検査等</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dirty="0">
                          <a:latin typeface="+mn-ea"/>
                          <a:ea typeface="+mn-ea"/>
                        </a:rPr>
                        <a:t>合格発表</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9373898"/>
                  </a:ext>
                </a:extLst>
              </a:tr>
              <a:tr h="7100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特別入学者選抜</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　（特別選抜）</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4">
                  <a:txBody>
                    <a:bodyPr/>
                    <a:lstStyle/>
                    <a:p>
                      <a:pPr algn="ctr"/>
                      <a:r>
                        <a:rPr kumimoji="1" lang="ja-JP" altLang="en-US" dirty="0" smtClean="0">
                          <a:latin typeface="+mn-ea"/>
                          <a:ea typeface="+mn-ea"/>
                        </a:rPr>
                        <a:t>令和６年</a:t>
                      </a:r>
                      <a:endParaRPr kumimoji="1" lang="en-US" altLang="ja-JP" dirty="0">
                        <a:latin typeface="+mn-ea"/>
                        <a:ea typeface="+mn-ea"/>
                      </a:endParaRPr>
                    </a:p>
                    <a:p>
                      <a:pPr algn="ctr"/>
                      <a:r>
                        <a:rPr kumimoji="1" lang="ja-JP" altLang="en-US" dirty="0">
                          <a:latin typeface="+mn-ea"/>
                          <a:ea typeface="+mn-ea"/>
                        </a:rPr>
                        <a:t>２月</a:t>
                      </a:r>
                      <a:r>
                        <a:rPr kumimoji="1" lang="en-US" altLang="ja-JP" dirty="0">
                          <a:latin typeface="+mn-ea"/>
                          <a:ea typeface="+mn-ea"/>
                        </a:rPr>
                        <a:t>14</a:t>
                      </a:r>
                      <a:r>
                        <a:rPr kumimoji="1" lang="ja-JP" altLang="en-US" dirty="0">
                          <a:latin typeface="+mn-ea"/>
                          <a:ea typeface="+mn-ea"/>
                        </a:rPr>
                        <a:t>日</a:t>
                      </a:r>
                      <a:endParaRPr kumimoji="1" lang="en-US" altLang="ja-JP" dirty="0">
                        <a:latin typeface="+mn-ea"/>
                        <a:ea typeface="+mn-ea"/>
                      </a:endParaRPr>
                    </a:p>
                    <a:p>
                      <a:pPr algn="ctr"/>
                      <a:r>
                        <a:rPr kumimoji="1" lang="ja-JP" altLang="en-US" dirty="0">
                          <a:latin typeface="+mn-ea"/>
                          <a:ea typeface="+mn-ea"/>
                        </a:rPr>
                        <a:t>　　</a:t>
                      </a:r>
                      <a:r>
                        <a:rPr kumimoji="1" lang="en-US" altLang="ja-JP" dirty="0">
                          <a:latin typeface="+mn-ea"/>
                          <a:ea typeface="+mn-ea"/>
                        </a:rPr>
                        <a:t>15</a:t>
                      </a:r>
                      <a:r>
                        <a:rPr kumimoji="1" lang="ja-JP" altLang="en-US" dirty="0">
                          <a:latin typeface="+mn-ea"/>
                          <a:ea typeface="+mn-ea"/>
                        </a:rPr>
                        <a:t>日</a:t>
                      </a:r>
                      <a:endParaRPr kumimoji="1" lang="en-US" altLang="ja-JP" dirty="0">
                        <a:latin typeface="+mn-ea"/>
                        <a:ea typeface="+mn-ea"/>
                      </a:endParaRPr>
                    </a:p>
                    <a:p>
                      <a:pPr algn="ctr"/>
                      <a:endParaRPr kumimoji="1" lang="en-US" altLang="ja-JP" sz="1400" dirty="0" smtClean="0">
                        <a:latin typeface="+mn-ea"/>
                        <a:ea typeface="+mn-ea"/>
                      </a:endParaRPr>
                    </a:p>
                    <a:p>
                      <a:pPr algn="ctr"/>
                      <a:r>
                        <a:rPr kumimoji="1" lang="ja-JP" altLang="en-US" sz="1400" dirty="0" smtClean="0">
                          <a:latin typeface="+mn-ea"/>
                          <a:ea typeface="+mn-ea"/>
                        </a:rPr>
                        <a:t>音楽科</a:t>
                      </a:r>
                      <a:endParaRPr kumimoji="1" lang="en-US" altLang="ja-JP" sz="1400" dirty="0">
                        <a:latin typeface="+mn-ea"/>
                        <a:ea typeface="+mn-ea"/>
                      </a:endParaRPr>
                    </a:p>
                    <a:p>
                      <a:pPr algn="ctr"/>
                      <a:r>
                        <a:rPr kumimoji="1" lang="ja-JP" altLang="en-US" sz="1400" dirty="0" smtClean="0">
                          <a:latin typeface="+mn-ea"/>
                          <a:ea typeface="+mn-ea"/>
                        </a:rPr>
                        <a:t>２月６日</a:t>
                      </a:r>
                      <a:endParaRPr kumimoji="1" lang="en-US" altLang="ja-JP" sz="1400" dirty="0">
                        <a:latin typeface="+mn-ea"/>
                        <a:ea typeface="+mn-ea"/>
                      </a:endParaRPr>
                    </a:p>
                    <a:p>
                      <a:pPr algn="ctr"/>
                      <a:r>
                        <a:rPr kumimoji="1" lang="ja-JP" altLang="en-US" sz="1400" dirty="0">
                          <a:latin typeface="+mn-ea"/>
                          <a:ea typeface="+mn-ea"/>
                        </a:rPr>
                        <a:t>　　</a:t>
                      </a:r>
                      <a:r>
                        <a:rPr kumimoji="1" lang="ja-JP" altLang="en-US" sz="1400" dirty="0" smtClean="0">
                          <a:latin typeface="+mn-ea"/>
                          <a:ea typeface="+mn-ea"/>
                        </a:rPr>
                        <a:t>７日</a:t>
                      </a:r>
                      <a:endParaRPr kumimoji="1" lang="ja-JP" altLang="en-US" sz="1400" dirty="0">
                        <a:latin typeface="+mn-ea"/>
                        <a:ea typeface="+mn-ea"/>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r>
                        <a:rPr kumimoji="1" lang="ja-JP" altLang="en-US" dirty="0" smtClean="0">
                          <a:latin typeface="+mn-ea"/>
                          <a:ea typeface="+mn-ea"/>
                        </a:rPr>
                        <a:t>令和６年</a:t>
                      </a:r>
                      <a:endParaRPr kumimoji="1" lang="en-US" altLang="ja-JP" dirty="0">
                        <a:latin typeface="+mn-ea"/>
                        <a:ea typeface="+mn-ea"/>
                      </a:endParaRPr>
                    </a:p>
                    <a:p>
                      <a:pPr algn="ctr"/>
                      <a:r>
                        <a:rPr kumimoji="1" lang="ja-JP" altLang="en-US" dirty="0">
                          <a:latin typeface="+mn-ea"/>
                          <a:ea typeface="+mn-ea"/>
                        </a:rPr>
                        <a:t>２月</a:t>
                      </a:r>
                      <a:r>
                        <a:rPr kumimoji="1" lang="en-US" altLang="ja-JP" dirty="0">
                          <a:latin typeface="+mn-ea"/>
                          <a:ea typeface="+mn-ea"/>
                        </a:rPr>
                        <a:t>20</a:t>
                      </a:r>
                      <a:r>
                        <a:rPr kumimoji="1" lang="ja-JP" altLang="en-US" dirty="0">
                          <a:latin typeface="+mn-ea"/>
                          <a:ea typeface="+mn-ea"/>
                        </a:rPr>
                        <a:t>日</a:t>
                      </a:r>
                      <a:endParaRPr kumimoji="1" lang="en-US" altLang="ja-JP" dirty="0">
                        <a:latin typeface="+mn-ea"/>
                        <a:ea typeface="+mn-ea"/>
                      </a:endParaRPr>
                    </a:p>
                    <a:p>
                      <a:pPr algn="ctr"/>
                      <a:r>
                        <a:rPr kumimoji="1" lang="ja-JP" altLang="en-US" dirty="0">
                          <a:latin typeface="+mn-ea"/>
                          <a:ea typeface="+mn-ea"/>
                        </a:rPr>
                        <a:t>　　</a:t>
                      </a:r>
                      <a:r>
                        <a:rPr kumimoji="1" lang="en-US" altLang="ja-JP" dirty="0">
                          <a:latin typeface="+mn-ea"/>
                          <a:ea typeface="+mn-ea"/>
                        </a:rPr>
                        <a:t>21</a:t>
                      </a:r>
                      <a:r>
                        <a:rPr kumimoji="1" lang="ja-JP" altLang="en-US" dirty="0">
                          <a:latin typeface="+mn-ea"/>
                          <a:ea typeface="+mn-ea"/>
                        </a:rPr>
                        <a:t>日</a:t>
                      </a:r>
                      <a:endParaRPr kumimoji="1" lang="en-US" altLang="ja-JP" dirty="0">
                        <a:latin typeface="+mn-ea"/>
                        <a:ea typeface="+mn-ea"/>
                      </a:endParaRPr>
                    </a:p>
                    <a:p>
                      <a:pPr algn="ctr"/>
                      <a:r>
                        <a:rPr kumimoji="1" lang="ja-JP" altLang="en-US" sz="1400" dirty="0" smtClean="0">
                          <a:latin typeface="+mn-ea"/>
                          <a:ea typeface="+mn-ea"/>
                        </a:rPr>
                        <a:t>音楽科</a:t>
                      </a:r>
                      <a:endParaRPr kumimoji="1" lang="en-US" altLang="ja-JP" sz="1400" dirty="0">
                        <a:latin typeface="+mn-ea"/>
                        <a:ea typeface="+mn-ea"/>
                      </a:endParaRPr>
                    </a:p>
                    <a:p>
                      <a:pPr algn="ctr"/>
                      <a:r>
                        <a:rPr kumimoji="1" lang="ja-JP" altLang="en-US" sz="1400" dirty="0" smtClean="0">
                          <a:latin typeface="+mn-ea"/>
                          <a:ea typeface="+mn-ea"/>
                        </a:rPr>
                        <a:t>２月</a:t>
                      </a:r>
                      <a:r>
                        <a:rPr kumimoji="1" lang="en-US" altLang="ja-JP" sz="1400" dirty="0" smtClean="0">
                          <a:latin typeface="+mn-ea"/>
                          <a:ea typeface="+mn-ea"/>
                        </a:rPr>
                        <a:t>17</a:t>
                      </a:r>
                      <a:r>
                        <a:rPr kumimoji="1" lang="ja-JP" altLang="en-US" sz="1400" dirty="0" smtClean="0">
                          <a:latin typeface="+mn-ea"/>
                          <a:ea typeface="+mn-ea"/>
                        </a:rPr>
                        <a:t>日</a:t>
                      </a:r>
                      <a:endParaRPr kumimoji="1" lang="en-US" altLang="ja-JP" sz="1400" dirty="0">
                        <a:latin typeface="+mn-ea"/>
                        <a:ea typeface="+mn-ea"/>
                      </a:endParaRPr>
                    </a:p>
                    <a:p>
                      <a:pPr algn="ctr"/>
                      <a:r>
                        <a:rPr kumimoji="1" lang="ja-JP" altLang="en-US" sz="1400" dirty="0">
                          <a:latin typeface="+mn-ea"/>
                          <a:ea typeface="+mn-ea"/>
                        </a:rPr>
                        <a:t>　　</a:t>
                      </a:r>
                      <a:r>
                        <a:rPr kumimoji="1" lang="en-US" altLang="ja-JP" sz="1400" dirty="0">
                          <a:latin typeface="+mn-ea"/>
                          <a:ea typeface="+mn-ea"/>
                        </a:rPr>
                        <a:t>20</a:t>
                      </a:r>
                      <a:r>
                        <a:rPr kumimoji="1" lang="ja-JP" altLang="en-US" sz="1400" dirty="0" smtClean="0">
                          <a:latin typeface="+mn-ea"/>
                          <a:ea typeface="+mn-ea"/>
                        </a:rPr>
                        <a:t>日</a:t>
                      </a:r>
                      <a:r>
                        <a:rPr kumimoji="1" lang="en-US" altLang="ja-JP" sz="1400" dirty="0" smtClean="0">
                          <a:latin typeface="+mn-ea"/>
                          <a:ea typeface="+mn-ea"/>
                        </a:rPr>
                        <a:t/>
                      </a:r>
                      <a:br>
                        <a:rPr kumimoji="1" lang="en-US" altLang="ja-JP" sz="1400" dirty="0" smtClean="0">
                          <a:latin typeface="+mn-ea"/>
                          <a:ea typeface="+mn-ea"/>
                        </a:rPr>
                      </a:br>
                      <a:r>
                        <a:rPr kumimoji="1" lang="ja-JP" altLang="en-US" sz="1400" dirty="0" smtClean="0">
                          <a:latin typeface="+mn-ea"/>
                          <a:ea typeface="+mn-ea"/>
                        </a:rPr>
                        <a:t>多様な</a:t>
                      </a:r>
                      <a:r>
                        <a:rPr kumimoji="1" lang="en-US" altLang="ja-JP" sz="1400" dirty="0" smtClean="0">
                          <a:latin typeface="+mn-ea"/>
                          <a:ea typeface="+mn-ea"/>
                        </a:rPr>
                        <a:t/>
                      </a:r>
                      <a:br>
                        <a:rPr kumimoji="1" lang="en-US" altLang="ja-JP" sz="1400" dirty="0" smtClean="0">
                          <a:latin typeface="+mn-ea"/>
                          <a:ea typeface="+mn-ea"/>
                        </a:rPr>
                      </a:br>
                      <a:r>
                        <a:rPr kumimoji="1" lang="ja-JP" altLang="en-US" sz="1400" dirty="0" smtClean="0">
                          <a:latin typeface="+mn-ea"/>
                          <a:ea typeface="+mn-ea"/>
                        </a:rPr>
                        <a:t>教育実践校</a:t>
                      </a:r>
                      <a:r>
                        <a:rPr kumimoji="1" lang="en-US" altLang="ja-JP" sz="1400" dirty="0" smtClean="0">
                          <a:latin typeface="+mn-ea"/>
                          <a:ea typeface="+mn-ea"/>
                        </a:rPr>
                        <a:t/>
                      </a:r>
                      <a:br>
                        <a:rPr kumimoji="1" lang="en-US" altLang="ja-JP" sz="1400" dirty="0" smtClean="0">
                          <a:latin typeface="+mn-ea"/>
                          <a:ea typeface="+mn-ea"/>
                        </a:rPr>
                      </a:br>
                      <a:r>
                        <a:rPr kumimoji="1" lang="ja-JP" altLang="en-US" sz="1400" dirty="0" smtClean="0">
                          <a:latin typeface="+mn-ea"/>
                          <a:ea typeface="+mn-ea"/>
                        </a:rPr>
                        <a:t>２月</a:t>
                      </a:r>
                      <a:r>
                        <a:rPr kumimoji="1" lang="en-US" altLang="ja-JP" sz="1400" dirty="0" smtClean="0">
                          <a:latin typeface="+mn-ea"/>
                          <a:ea typeface="+mn-ea"/>
                        </a:rPr>
                        <a:t>20</a:t>
                      </a:r>
                      <a:r>
                        <a:rPr kumimoji="1" lang="ja-JP" altLang="en-US" sz="1400" dirty="0" smtClean="0">
                          <a:latin typeface="+mn-ea"/>
                          <a:ea typeface="+mn-ea"/>
                        </a:rPr>
                        <a:t>日</a:t>
                      </a:r>
                      <a:r>
                        <a:rPr kumimoji="1" lang="en-US" altLang="ja-JP" sz="1400" dirty="0" smtClean="0">
                          <a:latin typeface="+mn-ea"/>
                          <a:ea typeface="+mn-ea"/>
                        </a:rPr>
                        <a:t/>
                      </a:r>
                      <a:br>
                        <a:rPr kumimoji="1" lang="en-US" altLang="ja-JP" sz="1400" dirty="0" smtClean="0">
                          <a:latin typeface="+mn-ea"/>
                          <a:ea typeface="+mn-ea"/>
                        </a:rPr>
                      </a:br>
                      <a:r>
                        <a:rPr kumimoji="1" lang="ja-JP" altLang="en-US" sz="1400" dirty="0" smtClean="0">
                          <a:latin typeface="+mn-ea"/>
                          <a:ea typeface="+mn-ea"/>
                        </a:rPr>
                        <a:t>及び</a:t>
                      </a:r>
                      <a:r>
                        <a:rPr kumimoji="1" lang="en-US" altLang="ja-JP" sz="1400" dirty="0" smtClean="0">
                          <a:latin typeface="+mn-ea"/>
                          <a:ea typeface="+mn-ea"/>
                        </a:rPr>
                        <a:t>21</a:t>
                      </a:r>
                      <a:r>
                        <a:rPr kumimoji="1" lang="ja-JP" altLang="en-US" sz="1400" dirty="0" smtClean="0">
                          <a:latin typeface="+mn-ea"/>
                          <a:ea typeface="+mn-ea"/>
                        </a:rPr>
                        <a:t>日</a:t>
                      </a:r>
                      <a:endParaRPr kumimoji="1" lang="en-US" altLang="ja-JP" sz="1400" dirty="0" smtClean="0">
                        <a:latin typeface="+mn-ea"/>
                        <a:ea typeface="+mn-ea"/>
                      </a:endParaRPr>
                    </a:p>
                    <a:p>
                      <a:pPr algn="ctr"/>
                      <a:r>
                        <a:rPr kumimoji="1" lang="ja-JP" altLang="en-US" sz="1400" dirty="0" smtClean="0">
                          <a:latin typeface="+mn-ea"/>
                          <a:ea typeface="+mn-ea"/>
                        </a:rPr>
                        <a:t>又は</a:t>
                      </a:r>
                      <a:r>
                        <a:rPr kumimoji="1" lang="en-US" altLang="ja-JP" sz="1400" dirty="0" smtClean="0">
                          <a:latin typeface="+mn-ea"/>
                          <a:ea typeface="+mn-ea"/>
                        </a:rPr>
                        <a:t>22</a:t>
                      </a:r>
                      <a:r>
                        <a:rPr kumimoji="1" lang="ja-JP" altLang="en-US" sz="1400" dirty="0" smtClean="0">
                          <a:latin typeface="+mn-ea"/>
                          <a:ea typeface="+mn-ea"/>
                        </a:rPr>
                        <a:t>日</a:t>
                      </a:r>
                      <a:endParaRPr kumimoji="1" lang="ja-JP" altLang="en-US" sz="1400" dirty="0">
                        <a:latin typeface="+mn-ea"/>
                        <a:ea typeface="+mn-ea"/>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r>
                        <a:rPr kumimoji="1" lang="ja-JP" altLang="en-US" dirty="0" smtClean="0">
                          <a:latin typeface="+mn-ea"/>
                          <a:ea typeface="+mn-ea"/>
                        </a:rPr>
                        <a:t>令和６年</a:t>
                      </a:r>
                      <a:endParaRPr kumimoji="1" lang="en-US" altLang="ja-JP" dirty="0">
                        <a:latin typeface="+mn-ea"/>
                        <a:ea typeface="+mn-ea"/>
                      </a:endParaRPr>
                    </a:p>
                    <a:p>
                      <a:pPr algn="ctr"/>
                      <a:r>
                        <a:rPr kumimoji="1" lang="ja-JP" altLang="en-US" dirty="0" smtClean="0">
                          <a:latin typeface="+mn-ea"/>
                          <a:ea typeface="+mn-ea"/>
                        </a:rPr>
                        <a:t>２月</a:t>
                      </a:r>
                      <a:r>
                        <a:rPr kumimoji="1" lang="en-US" altLang="ja-JP" dirty="0" smtClean="0">
                          <a:latin typeface="+mn-ea"/>
                          <a:ea typeface="+mn-ea"/>
                        </a:rPr>
                        <a:t>29</a:t>
                      </a:r>
                      <a:r>
                        <a:rPr kumimoji="1" lang="ja-JP" altLang="en-US" dirty="0" smtClean="0">
                          <a:latin typeface="+mn-ea"/>
                          <a:ea typeface="+mn-ea"/>
                        </a:rPr>
                        <a:t>日</a:t>
                      </a:r>
                      <a:endParaRPr kumimoji="1" lang="en-US" altLang="ja-JP" dirty="0">
                        <a:latin typeface="+mn-ea"/>
                        <a:ea typeface="+mn-ea"/>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0294573"/>
                  </a:ext>
                </a:extLst>
              </a:tr>
              <a:tr h="7100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大阪府立豊中高等学校能勢分校に係る入学者</a:t>
                      </a:r>
                      <a:r>
                        <a:rPr kumimoji="1" lang="ja-JP" altLang="en-US" dirty="0">
                          <a:latin typeface="+mn-ea"/>
                          <a:ea typeface="+mn-ea"/>
                        </a:rPr>
                        <a:t>選抜</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　（能勢分校選抜）</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3752703688"/>
                  </a:ext>
                </a:extLst>
              </a:tr>
              <a:tr h="7100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海外から帰国した生徒の入学者</a:t>
                      </a:r>
                      <a:r>
                        <a:rPr kumimoji="1" lang="ja-JP" altLang="en-US" dirty="0">
                          <a:latin typeface="+mn-ea"/>
                          <a:ea typeface="+mn-ea"/>
                        </a:rPr>
                        <a:t>選抜</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　（帰国生選抜）</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4208933098"/>
                  </a:ext>
                </a:extLst>
              </a:tr>
              <a:tr h="777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日本語指導が必要な帰国生徒・外国人生徒入学者</a:t>
                      </a:r>
                      <a:r>
                        <a:rPr kumimoji="1" lang="ja-JP" altLang="en-US" dirty="0">
                          <a:latin typeface="+mn-ea"/>
                          <a:ea typeface="+mn-ea"/>
                        </a:rPr>
                        <a:t>選抜</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　（日本語指導が必要な生徒選抜）</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52146533"/>
                  </a:ext>
                </a:extLst>
              </a:tr>
              <a:tr h="23292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一般入学者</a:t>
                      </a:r>
                      <a:r>
                        <a:rPr kumimoji="1" lang="ja-JP" altLang="en-US" dirty="0">
                          <a:latin typeface="+mn-ea"/>
                          <a:ea typeface="+mn-ea"/>
                        </a:rPr>
                        <a:t>選抜</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　（一般選抜）</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r>
                        <a:rPr kumimoji="1" lang="ja-JP" altLang="en-US" dirty="0" smtClean="0">
                          <a:latin typeface="+mn-ea"/>
                          <a:ea typeface="+mn-ea"/>
                        </a:rPr>
                        <a:t>令和６年</a:t>
                      </a:r>
                      <a:endParaRPr kumimoji="1" lang="en-US" altLang="ja-JP" dirty="0">
                        <a:latin typeface="+mn-ea"/>
                        <a:ea typeface="+mn-ea"/>
                      </a:endParaRPr>
                    </a:p>
                    <a:p>
                      <a:pPr algn="ctr"/>
                      <a:r>
                        <a:rPr kumimoji="1" lang="ja-JP" altLang="en-US" dirty="0" smtClean="0">
                          <a:latin typeface="+mn-ea"/>
                          <a:ea typeface="+mn-ea"/>
                        </a:rPr>
                        <a:t>３月４日</a:t>
                      </a:r>
                      <a:endParaRPr kumimoji="1" lang="en-US" altLang="ja-JP" dirty="0">
                        <a:latin typeface="+mn-ea"/>
                        <a:ea typeface="+mn-ea"/>
                      </a:endParaRPr>
                    </a:p>
                    <a:p>
                      <a:pPr algn="ctr"/>
                      <a:r>
                        <a:rPr kumimoji="1" lang="ja-JP" altLang="en-US" dirty="0">
                          <a:latin typeface="+mn-ea"/>
                          <a:ea typeface="+mn-ea"/>
                        </a:rPr>
                        <a:t>　　</a:t>
                      </a:r>
                      <a:r>
                        <a:rPr kumimoji="1" lang="ja-JP" altLang="en-US" dirty="0" smtClean="0">
                          <a:latin typeface="+mn-ea"/>
                          <a:ea typeface="+mn-ea"/>
                        </a:rPr>
                        <a:t>５日</a:t>
                      </a:r>
                      <a:endParaRPr kumimoji="1" lang="en-US" altLang="ja-JP" dirty="0">
                        <a:latin typeface="+mn-ea"/>
                        <a:ea typeface="+mn-ea"/>
                      </a:endParaRPr>
                    </a:p>
                    <a:p>
                      <a:pPr algn="ctr"/>
                      <a:r>
                        <a:rPr kumimoji="1" lang="ja-JP" altLang="en-US" dirty="0">
                          <a:latin typeface="+mn-ea"/>
                          <a:ea typeface="+mn-ea"/>
                        </a:rPr>
                        <a:t>　　</a:t>
                      </a:r>
                      <a:r>
                        <a:rPr kumimoji="1" lang="ja-JP" altLang="en-US" dirty="0" smtClean="0">
                          <a:latin typeface="+mn-ea"/>
                          <a:ea typeface="+mn-ea"/>
                        </a:rPr>
                        <a:t>６日</a:t>
                      </a:r>
                      <a:endParaRPr kumimoji="1" lang="en-US" altLang="ja-JP" dirty="0">
                        <a:latin typeface="+mn-ea"/>
                        <a:ea typeface="+mn-ea"/>
                      </a:endParaRPr>
                    </a:p>
                    <a:p>
                      <a:pPr algn="ctr"/>
                      <a:r>
                        <a:rPr kumimoji="1" lang="ja-JP" altLang="en-US" sz="1400" spc="-150" dirty="0">
                          <a:latin typeface="+mn-ea"/>
                          <a:ea typeface="+mn-ea"/>
                        </a:rPr>
                        <a:t>通信制の課程</a:t>
                      </a:r>
                      <a:endParaRPr kumimoji="1" lang="en-US" altLang="ja-JP" sz="1400" spc="-150" dirty="0">
                        <a:latin typeface="+mn-ea"/>
                        <a:ea typeface="+mn-ea"/>
                      </a:endParaRPr>
                    </a:p>
                    <a:p>
                      <a:pPr algn="ctr"/>
                      <a:r>
                        <a:rPr kumimoji="1" lang="ja-JP" altLang="en-US" sz="1400" dirty="0" smtClean="0">
                          <a:latin typeface="+mn-ea"/>
                          <a:ea typeface="+mn-ea"/>
                        </a:rPr>
                        <a:t>３月１日</a:t>
                      </a:r>
                      <a:endParaRPr kumimoji="1" lang="en-US" altLang="ja-JP" sz="1400" dirty="0">
                        <a:latin typeface="+mn-ea"/>
                        <a:ea typeface="+mn-ea"/>
                      </a:endParaRPr>
                    </a:p>
                    <a:p>
                      <a:pPr algn="ctr"/>
                      <a:r>
                        <a:rPr kumimoji="1" lang="ja-JP" altLang="en-US" sz="1400" dirty="0">
                          <a:latin typeface="+mn-ea"/>
                          <a:ea typeface="+mn-ea"/>
                        </a:rPr>
                        <a:t>　　</a:t>
                      </a:r>
                      <a:r>
                        <a:rPr kumimoji="1" lang="ja-JP" altLang="en-US" sz="1400" dirty="0" smtClean="0">
                          <a:latin typeface="+mn-ea"/>
                          <a:ea typeface="+mn-ea"/>
                        </a:rPr>
                        <a:t>３日</a:t>
                      </a:r>
                      <a:endParaRPr kumimoji="1" lang="en-US" altLang="ja-JP" sz="1400" dirty="0">
                        <a:latin typeface="+mn-ea"/>
                        <a:ea typeface="+mn-ea"/>
                      </a:endParaRPr>
                    </a:p>
                    <a:p>
                      <a:pPr algn="ctr"/>
                      <a:r>
                        <a:rPr kumimoji="1" lang="ja-JP" altLang="en-US" sz="1400" dirty="0">
                          <a:latin typeface="+mn-ea"/>
                          <a:ea typeface="+mn-ea"/>
                        </a:rPr>
                        <a:t>　　</a:t>
                      </a:r>
                      <a:r>
                        <a:rPr kumimoji="1" lang="ja-JP" altLang="en-US" sz="1400" dirty="0" smtClean="0">
                          <a:latin typeface="+mn-ea"/>
                          <a:ea typeface="+mn-ea"/>
                        </a:rPr>
                        <a:t>４日</a:t>
                      </a:r>
                      <a:endParaRPr kumimoji="1" lang="ja-JP" altLang="en-US" sz="1400" dirty="0">
                        <a:latin typeface="+mn-ea"/>
                        <a:ea typeface="+mn-ea"/>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r>
                        <a:rPr kumimoji="1" lang="ja-JP" altLang="en-US" dirty="0" smtClean="0">
                          <a:latin typeface="+mn-ea"/>
                          <a:ea typeface="+mn-ea"/>
                        </a:rPr>
                        <a:t>令和６年</a:t>
                      </a:r>
                      <a:endParaRPr kumimoji="1" lang="en-US" altLang="ja-JP" dirty="0">
                        <a:latin typeface="+mn-ea"/>
                        <a:ea typeface="+mn-ea"/>
                      </a:endParaRPr>
                    </a:p>
                    <a:p>
                      <a:pPr algn="ctr"/>
                      <a:r>
                        <a:rPr kumimoji="1" lang="ja-JP" altLang="en-US" dirty="0">
                          <a:latin typeface="+mn-ea"/>
                          <a:ea typeface="+mn-ea"/>
                        </a:rPr>
                        <a:t>３月</a:t>
                      </a:r>
                      <a:r>
                        <a:rPr kumimoji="1" lang="en-US" altLang="ja-JP" dirty="0" smtClean="0">
                          <a:latin typeface="+mn-ea"/>
                          <a:ea typeface="+mn-ea"/>
                        </a:rPr>
                        <a:t>11</a:t>
                      </a:r>
                      <a:r>
                        <a:rPr kumimoji="1" lang="ja-JP" altLang="en-US" dirty="0" smtClean="0">
                          <a:latin typeface="+mn-ea"/>
                          <a:ea typeface="+mn-ea"/>
                        </a:rPr>
                        <a:t>日</a:t>
                      </a:r>
                      <a:r>
                        <a:rPr kumimoji="1" lang="en-US" altLang="ja-JP" dirty="0">
                          <a:latin typeface="+mn-ea"/>
                          <a:ea typeface="+mn-ea"/>
                        </a:rPr>
                        <a:t/>
                      </a:r>
                      <a:br>
                        <a:rPr kumimoji="1" lang="en-US" altLang="ja-JP" dirty="0">
                          <a:latin typeface="+mn-ea"/>
                          <a:ea typeface="+mn-ea"/>
                        </a:rPr>
                      </a:br>
                      <a:endParaRPr kumimoji="1" lang="en-US" altLang="ja-JP" sz="1400" spc="-150" dirty="0">
                        <a:latin typeface="+mn-ea"/>
                        <a:ea typeface="+mn-ea"/>
                      </a:endParaRPr>
                    </a:p>
                    <a:p>
                      <a:pPr algn="ctr"/>
                      <a:r>
                        <a:rPr kumimoji="1" lang="ja-JP" altLang="en-US" sz="1400" spc="-150" dirty="0">
                          <a:latin typeface="+mn-ea"/>
                          <a:ea typeface="+mn-ea"/>
                        </a:rPr>
                        <a:t>通信制の課程</a:t>
                      </a:r>
                      <a:endParaRPr kumimoji="1" lang="en-US" altLang="ja-JP" sz="1400" spc="-150" dirty="0">
                        <a:latin typeface="+mn-ea"/>
                        <a:ea typeface="+mn-ea"/>
                      </a:endParaRPr>
                    </a:p>
                    <a:p>
                      <a:pPr algn="ctr"/>
                      <a:r>
                        <a:rPr kumimoji="1" lang="ja-JP" altLang="en-US" sz="1400" dirty="0" smtClean="0">
                          <a:latin typeface="+mn-ea"/>
                          <a:ea typeface="+mn-ea"/>
                        </a:rPr>
                        <a:t>３月７日</a:t>
                      </a:r>
                      <a:endParaRPr kumimoji="1" lang="en-US" altLang="ja-JP" sz="1400" dirty="0">
                        <a:latin typeface="+mn-ea"/>
                        <a:ea typeface="+mn-ea"/>
                      </a:endParaRPr>
                    </a:p>
                    <a:p>
                      <a:pPr algn="ctr"/>
                      <a:r>
                        <a:rPr kumimoji="1" lang="ja-JP" altLang="en-US" sz="1400" dirty="0">
                          <a:latin typeface="+mn-ea"/>
                          <a:ea typeface="+mn-ea"/>
                        </a:rPr>
                        <a:t>　　</a:t>
                      </a:r>
                      <a:r>
                        <a:rPr kumimoji="1" lang="ja-JP" altLang="en-US" sz="1400" dirty="0" smtClean="0">
                          <a:latin typeface="+mn-ea"/>
                          <a:ea typeface="+mn-ea"/>
                        </a:rPr>
                        <a:t>８日</a:t>
                      </a:r>
                      <a:endParaRPr kumimoji="1" lang="en-US" altLang="ja-JP" sz="1400" dirty="0">
                        <a:latin typeface="+mn-ea"/>
                        <a:ea typeface="+mn-ea"/>
                      </a:endParaRPr>
                    </a:p>
                    <a:p>
                      <a:pPr algn="ctr"/>
                      <a:r>
                        <a:rPr kumimoji="1" lang="ja-JP" altLang="en-US" sz="1400" dirty="0">
                          <a:latin typeface="+mn-ea"/>
                          <a:ea typeface="+mn-ea"/>
                        </a:rPr>
                        <a:t>　　</a:t>
                      </a:r>
                      <a:r>
                        <a:rPr kumimoji="1" lang="en-US" altLang="ja-JP" sz="1400" dirty="0" smtClean="0">
                          <a:latin typeface="+mn-ea"/>
                          <a:ea typeface="+mn-ea"/>
                        </a:rPr>
                        <a:t>10</a:t>
                      </a:r>
                      <a:r>
                        <a:rPr kumimoji="1" lang="ja-JP" altLang="en-US" sz="1400" dirty="0" smtClean="0">
                          <a:latin typeface="+mn-ea"/>
                          <a:ea typeface="+mn-ea"/>
                        </a:rPr>
                        <a:t>日</a:t>
                      </a:r>
                      <a:endParaRPr kumimoji="1" lang="en-US" altLang="ja-JP" sz="1400" dirty="0">
                        <a:latin typeface="+mn-ea"/>
                        <a:ea typeface="+mn-ea"/>
                      </a:endParaRPr>
                    </a:p>
                    <a:p>
                      <a:pPr algn="ctr"/>
                      <a:r>
                        <a:rPr kumimoji="1" lang="ja-JP" altLang="en-US" sz="1400" dirty="0">
                          <a:latin typeface="+mn-ea"/>
                          <a:ea typeface="+mn-ea"/>
                        </a:rPr>
                        <a:t>のうち１日</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r>
                        <a:rPr kumimoji="1" lang="ja-JP" altLang="en-US" dirty="0" smtClean="0">
                          <a:latin typeface="+mn-ea"/>
                          <a:ea typeface="+mn-ea"/>
                        </a:rPr>
                        <a:t>令和６年</a:t>
                      </a:r>
                      <a:endParaRPr kumimoji="1" lang="en-US" altLang="ja-JP" dirty="0">
                        <a:latin typeface="+mn-ea"/>
                        <a:ea typeface="+mn-ea"/>
                      </a:endParaRPr>
                    </a:p>
                    <a:p>
                      <a:pPr algn="ctr"/>
                      <a:r>
                        <a:rPr kumimoji="1" lang="ja-JP" altLang="en-US" dirty="0" smtClean="0">
                          <a:latin typeface="+mn-ea"/>
                          <a:ea typeface="+mn-ea"/>
                        </a:rPr>
                        <a:t>３月</a:t>
                      </a:r>
                      <a:r>
                        <a:rPr kumimoji="1" lang="en-US" altLang="ja-JP" dirty="0" smtClean="0">
                          <a:latin typeface="+mn-ea"/>
                          <a:ea typeface="+mn-ea"/>
                        </a:rPr>
                        <a:t>19</a:t>
                      </a:r>
                      <a:r>
                        <a:rPr kumimoji="1" lang="ja-JP" altLang="en-US" dirty="0" smtClean="0">
                          <a:latin typeface="+mn-ea"/>
                          <a:ea typeface="+mn-ea"/>
                        </a:rPr>
                        <a:t>日</a:t>
                      </a:r>
                      <a:endParaRPr kumimoji="1" lang="ja-JP" altLang="en-US" dirty="0">
                        <a:latin typeface="+mn-ea"/>
                        <a:ea typeface="+mn-ea"/>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19683692"/>
                  </a:ext>
                </a:extLst>
              </a:tr>
            </a:tbl>
          </a:graphicData>
        </a:graphic>
      </p:graphicFrame>
      <p:sp>
        <p:nvSpPr>
          <p:cNvPr id="6" name="大かっこ 5"/>
          <p:cNvSpPr/>
          <p:nvPr/>
        </p:nvSpPr>
        <p:spPr>
          <a:xfrm>
            <a:off x="9783958" y="2475110"/>
            <a:ext cx="949326" cy="661798"/>
          </a:xfrm>
          <a:prstGeom prst="bracketPair">
            <a:avLst>
              <a:gd name="adj" fmla="val 73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大かっこ 6"/>
          <p:cNvSpPr/>
          <p:nvPr/>
        </p:nvSpPr>
        <p:spPr>
          <a:xfrm>
            <a:off x="8547492" y="3126732"/>
            <a:ext cx="949326" cy="661798"/>
          </a:xfrm>
          <a:prstGeom prst="bracketPair">
            <a:avLst>
              <a:gd name="adj" fmla="val 73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大かっこ 7"/>
          <p:cNvSpPr/>
          <p:nvPr/>
        </p:nvSpPr>
        <p:spPr>
          <a:xfrm>
            <a:off x="8492756" y="5682695"/>
            <a:ext cx="1072382" cy="812800"/>
          </a:xfrm>
          <a:prstGeom prst="bracketPair">
            <a:avLst>
              <a:gd name="adj" fmla="val 73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大かっこ 8"/>
          <p:cNvSpPr/>
          <p:nvPr/>
        </p:nvSpPr>
        <p:spPr>
          <a:xfrm>
            <a:off x="9755166" y="5397297"/>
            <a:ext cx="1072382" cy="1019175"/>
          </a:xfrm>
          <a:prstGeom prst="bracketPair">
            <a:avLst>
              <a:gd name="adj" fmla="val 73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312709E5-5F03-90A0-0A43-327994100868}"/>
              </a:ext>
            </a:extLst>
          </p:cNvPr>
          <p:cNvGrpSpPr/>
          <p:nvPr/>
        </p:nvGrpSpPr>
        <p:grpSpPr>
          <a:xfrm>
            <a:off x="201809" y="958476"/>
            <a:ext cx="2363147" cy="2858776"/>
            <a:chOff x="220986" y="1908282"/>
            <a:chExt cx="2363147" cy="2858776"/>
          </a:xfrm>
        </p:grpSpPr>
        <p:grpSp>
          <p:nvGrpSpPr>
            <p:cNvPr id="48" name="グループ化 47">
              <a:extLst>
                <a:ext uri="{FF2B5EF4-FFF2-40B4-BE49-F238E27FC236}">
                  <a16:creationId xmlns:a16="http://schemas.microsoft.com/office/drawing/2014/main" id="{DF096BB8-76C3-6B7B-C188-C89B5742E0A4}"/>
                </a:ext>
              </a:extLst>
            </p:cNvPr>
            <p:cNvGrpSpPr/>
            <p:nvPr/>
          </p:nvGrpSpPr>
          <p:grpSpPr>
            <a:xfrm>
              <a:off x="220986" y="1908282"/>
              <a:ext cx="369868" cy="2858776"/>
              <a:chOff x="1714500" y="2233612"/>
              <a:chExt cx="533400" cy="4122738"/>
            </a:xfrm>
            <a:solidFill>
              <a:schemeClr val="bg1">
                <a:lumMod val="85000"/>
              </a:schemeClr>
            </a:solidFill>
          </p:grpSpPr>
          <p:sp>
            <p:nvSpPr>
              <p:cNvPr id="55" name="楕円 54">
                <a:extLst>
                  <a:ext uri="{FF2B5EF4-FFF2-40B4-BE49-F238E27FC236}">
                    <a16:creationId xmlns:a16="http://schemas.microsoft.com/office/drawing/2014/main" id="{DA296F90-D2BC-8CDA-77F5-85B666B3A378}"/>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6" name="楕円 55">
                <a:extLst>
                  <a:ext uri="{FF2B5EF4-FFF2-40B4-BE49-F238E27FC236}">
                    <a16:creationId xmlns:a16="http://schemas.microsoft.com/office/drawing/2014/main" id="{4CB36E56-517E-775C-884C-C828594843CE}"/>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7" name="楕円 56">
                <a:extLst>
                  <a:ext uri="{FF2B5EF4-FFF2-40B4-BE49-F238E27FC236}">
                    <a16:creationId xmlns:a16="http://schemas.microsoft.com/office/drawing/2014/main" id="{DCB00B69-86FD-0D79-C6DB-23DE1AF847E4}"/>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8" name="楕円 57">
                <a:extLst>
                  <a:ext uri="{FF2B5EF4-FFF2-40B4-BE49-F238E27FC236}">
                    <a16:creationId xmlns:a16="http://schemas.microsoft.com/office/drawing/2014/main" id="{74B47C7C-C9A7-287A-DA90-37AD59732120}"/>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9" name="楕円 58">
                <a:extLst>
                  <a:ext uri="{FF2B5EF4-FFF2-40B4-BE49-F238E27FC236}">
                    <a16:creationId xmlns:a16="http://schemas.microsoft.com/office/drawing/2014/main" id="{7141A8AD-1EC5-6EC8-A9E7-1810F116BF8A}"/>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0" name="楕円 59">
                <a:extLst>
                  <a:ext uri="{FF2B5EF4-FFF2-40B4-BE49-F238E27FC236}">
                    <a16:creationId xmlns:a16="http://schemas.microsoft.com/office/drawing/2014/main" id="{CCA33B8E-D3DE-DB99-BDC8-50A52C6A54B2}"/>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61" name="直線コネクタ 60">
                <a:extLst>
                  <a:ext uri="{FF2B5EF4-FFF2-40B4-BE49-F238E27FC236}">
                    <a16:creationId xmlns:a16="http://schemas.microsoft.com/office/drawing/2014/main" id="{BA2860CF-BFCB-DA4D-6121-596E7B360375}"/>
                  </a:ext>
                </a:extLst>
              </p:cNvPr>
              <p:cNvCxnSpPr>
                <a:stCxn id="55" idx="4"/>
                <a:endCxn id="58"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793DF570-A2EA-5B5C-16B3-C61FD4D3C9B9}"/>
                  </a:ext>
                </a:extLst>
              </p:cNvPr>
              <p:cNvCxnSpPr>
                <a:stCxn id="58" idx="4"/>
                <a:endCxn id="59"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1DEB4636-7949-0946-5AA9-646B377EC5EB}"/>
                  </a:ext>
                </a:extLst>
              </p:cNvPr>
              <p:cNvCxnSpPr>
                <a:stCxn id="59" idx="4"/>
                <a:endCxn id="60"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02F427AA-8FAA-6A1D-E856-DC1081B86161}"/>
                  </a:ext>
                </a:extLst>
              </p:cNvPr>
              <p:cNvCxnSpPr>
                <a:stCxn id="60" idx="4"/>
                <a:endCxn id="57"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6204C29A-1998-99AB-BA2F-65339170E271}"/>
                  </a:ext>
                </a:extLst>
              </p:cNvPr>
              <p:cNvCxnSpPr>
                <a:stCxn id="57" idx="4"/>
                <a:endCxn id="56"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9" name="テキスト ボックス 48">
              <a:extLst>
                <a:ext uri="{FF2B5EF4-FFF2-40B4-BE49-F238E27FC236}">
                  <a16:creationId xmlns:a16="http://schemas.microsoft.com/office/drawing/2014/main" id="{292AAEF5-EA27-2B29-860D-4CF3B297DE28}"/>
                </a:ext>
              </a:extLst>
            </p:cNvPr>
            <p:cNvSpPr txBox="1"/>
            <p:nvPr/>
          </p:nvSpPr>
          <p:spPr>
            <a:xfrm>
              <a:off x="245031" y="1946382"/>
              <a:ext cx="1723549"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入学者選抜の種類</a:t>
              </a:r>
            </a:p>
          </p:txBody>
        </p:sp>
        <p:sp>
          <p:nvSpPr>
            <p:cNvPr id="50" name="テキスト ボックス 49">
              <a:extLst>
                <a:ext uri="{FF2B5EF4-FFF2-40B4-BE49-F238E27FC236}">
                  <a16:creationId xmlns:a16="http://schemas.microsoft.com/office/drawing/2014/main" id="{931A7810-C30A-C72E-D35F-B4B28CC56903}"/>
                </a:ext>
              </a:extLst>
            </p:cNvPr>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高校入試のスケジュール</a:t>
              </a:r>
              <a:endParaRPr kumimoji="1" lang="ja-JP" altLang="en-US" sz="1200" b="1" dirty="0">
                <a:solidFill>
                  <a:schemeClr val="bg1">
                    <a:lumMod val="50000"/>
                  </a:schemeClr>
                </a:solidFill>
                <a:latin typeface="+mn-ea"/>
              </a:endParaRPr>
            </a:p>
          </p:txBody>
        </p:sp>
        <p:sp>
          <p:nvSpPr>
            <p:cNvPr id="51" name="テキスト ボックス 50">
              <a:extLst>
                <a:ext uri="{FF2B5EF4-FFF2-40B4-BE49-F238E27FC236}">
                  <a16:creationId xmlns:a16="http://schemas.microsoft.com/office/drawing/2014/main" id="{B1B48772-2673-4E73-BB3E-2A658AF014E7}"/>
                </a:ext>
              </a:extLst>
            </p:cNvPr>
            <p:cNvSpPr txBox="1"/>
            <p:nvPr/>
          </p:nvSpPr>
          <p:spPr>
            <a:xfrm>
              <a:off x="245031" y="2946288"/>
              <a:ext cx="1877437" cy="276999"/>
            </a:xfrm>
            <a:prstGeom prst="rect">
              <a:avLst/>
            </a:prstGeom>
            <a:noFill/>
          </p:spPr>
          <p:txBody>
            <a:bodyPr wrap="none" rtlCol="0">
              <a:spAutoFit/>
            </a:bodyPr>
            <a:lstStyle/>
            <a:p>
              <a:r>
                <a:rPr lang="ja-JP" altLang="en-US" sz="1200" b="1" dirty="0">
                  <a:solidFill>
                    <a:schemeClr val="accent1"/>
                  </a:solidFill>
                  <a:latin typeface="+mn-ea"/>
                </a:rPr>
                <a:t>３</a:t>
              </a:r>
              <a:r>
                <a:rPr kumimoji="1" lang="ja-JP" altLang="en-US" sz="1200" b="1" dirty="0">
                  <a:solidFill>
                    <a:schemeClr val="accent1"/>
                  </a:solidFill>
                  <a:latin typeface="+mn-ea"/>
                </a:rPr>
                <a:t>　</a:t>
              </a:r>
              <a:r>
                <a:rPr lang="ja-JP" altLang="en-US" sz="1200" b="1" dirty="0">
                  <a:solidFill>
                    <a:schemeClr val="accent1"/>
                  </a:solidFill>
                  <a:latin typeface="+mn-ea"/>
                </a:rPr>
                <a:t>公立高校入試の日程</a:t>
              </a:r>
              <a:endParaRPr kumimoji="1" lang="ja-JP" altLang="en-US" sz="1200" b="1" dirty="0">
                <a:solidFill>
                  <a:schemeClr val="accent1"/>
                </a:solidFill>
                <a:latin typeface="+mn-ea"/>
              </a:endParaRPr>
            </a:p>
          </p:txBody>
        </p:sp>
        <p:sp>
          <p:nvSpPr>
            <p:cNvPr id="52" name="テキスト ボックス 51">
              <a:extLst>
                <a:ext uri="{FF2B5EF4-FFF2-40B4-BE49-F238E27FC236}">
                  <a16:creationId xmlns:a16="http://schemas.microsoft.com/office/drawing/2014/main" id="{AA8A158E-18B6-F144-6613-FE04E267CDAF}"/>
                </a:ext>
              </a:extLst>
            </p:cNvPr>
            <p:cNvSpPr txBox="1"/>
            <p:nvPr/>
          </p:nvSpPr>
          <p:spPr>
            <a:xfrm>
              <a:off x="245031" y="3446241"/>
              <a:ext cx="1569660"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特別選抜実施校</a:t>
              </a:r>
              <a:endParaRPr kumimoji="1" lang="ja-JP" altLang="en-US" sz="1200" b="1" dirty="0">
                <a:solidFill>
                  <a:schemeClr val="bg1">
                    <a:lumMod val="50000"/>
                  </a:schemeClr>
                </a:solidFill>
                <a:latin typeface="+mn-ea"/>
              </a:endParaRPr>
            </a:p>
          </p:txBody>
        </p:sp>
        <p:sp>
          <p:nvSpPr>
            <p:cNvPr id="53" name="テキスト ボックス 52">
              <a:extLst>
                <a:ext uri="{FF2B5EF4-FFF2-40B4-BE49-F238E27FC236}">
                  <a16:creationId xmlns:a16="http://schemas.microsoft.com/office/drawing/2014/main" id="{E9D84E4A-B409-2DFE-D9DB-13BFCE7A913D}"/>
                </a:ext>
              </a:extLst>
            </p:cNvPr>
            <p:cNvSpPr txBox="1"/>
            <p:nvPr/>
          </p:nvSpPr>
          <p:spPr>
            <a:xfrm>
              <a:off x="245031" y="3946194"/>
              <a:ext cx="2339102" cy="461665"/>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帰国生選抜、日本語指導が</a:t>
              </a:r>
              <a:endParaRPr lang="en-US" altLang="ja-JP" sz="1200" b="1" dirty="0">
                <a:solidFill>
                  <a:schemeClr val="bg1">
                    <a:lumMod val="50000"/>
                  </a:schemeClr>
                </a:solidFill>
                <a:latin typeface="+mn-ea"/>
              </a:endParaRPr>
            </a:p>
            <a:p>
              <a:r>
                <a:rPr lang="ja-JP" altLang="en-US" sz="1200" b="1" dirty="0">
                  <a:solidFill>
                    <a:schemeClr val="bg1">
                      <a:lumMod val="50000"/>
                    </a:schemeClr>
                  </a:solidFill>
                  <a:latin typeface="+mn-ea"/>
                </a:rPr>
                <a:t>　　必要な生徒選抜</a:t>
              </a:r>
              <a:r>
                <a:rPr kumimoji="1" lang="ja-JP" altLang="en-US" sz="1200" b="1" dirty="0">
                  <a:solidFill>
                    <a:schemeClr val="bg1">
                      <a:lumMod val="50000"/>
                    </a:schemeClr>
                  </a:solidFill>
                  <a:latin typeface="+mn-ea"/>
                </a:rPr>
                <a:t>実施校</a:t>
              </a:r>
            </a:p>
          </p:txBody>
        </p:sp>
        <p:sp>
          <p:nvSpPr>
            <p:cNvPr id="54" name="テキスト ボックス 53">
              <a:extLst>
                <a:ext uri="{FF2B5EF4-FFF2-40B4-BE49-F238E27FC236}">
                  <a16:creationId xmlns:a16="http://schemas.microsoft.com/office/drawing/2014/main" id="{06CAB831-F05E-6726-592E-DDCFF71598C0}"/>
                </a:ext>
              </a:extLst>
            </p:cNvPr>
            <p:cNvSpPr txBox="1"/>
            <p:nvPr/>
          </p:nvSpPr>
          <p:spPr>
            <a:xfrm>
              <a:off x="245031" y="4446146"/>
              <a:ext cx="1569660"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一般選抜実施校</a:t>
              </a:r>
              <a:endParaRPr kumimoji="1" lang="en-US" altLang="ja-JP" sz="1200" b="1" dirty="0">
                <a:solidFill>
                  <a:schemeClr val="bg1">
                    <a:lumMod val="50000"/>
                  </a:schemeClr>
                </a:solidFill>
                <a:latin typeface="+mn-ea"/>
              </a:endParaRPr>
            </a:p>
          </p:txBody>
        </p:sp>
      </p:grpSp>
      <p:pic>
        <p:nvPicPr>
          <p:cNvPr id="28" name="図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3140" y="118379"/>
            <a:ext cx="685956" cy="685956"/>
          </a:xfrm>
          <a:prstGeom prst="rect">
            <a:avLst/>
          </a:prstGeom>
        </p:spPr>
      </p:pic>
      <p:sp>
        <p:nvSpPr>
          <p:cNvPr id="29" name="大かっこ 28"/>
          <p:cNvSpPr/>
          <p:nvPr/>
        </p:nvSpPr>
        <p:spPr>
          <a:xfrm>
            <a:off x="9778288" y="3150601"/>
            <a:ext cx="949326" cy="1085552"/>
          </a:xfrm>
          <a:prstGeom prst="bracketPair">
            <a:avLst>
              <a:gd name="adj" fmla="val 73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392445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特別選抜実施校</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16</a:t>
            </a:fld>
            <a:endParaRPr lang="ja-JP" altLang="en-US"/>
          </a:p>
        </p:txBody>
      </p:sp>
      <p:graphicFrame>
        <p:nvGraphicFramePr>
          <p:cNvPr id="5" name="表 4"/>
          <p:cNvGraphicFramePr>
            <a:graphicFrameLocks noGrp="1"/>
          </p:cNvGraphicFramePr>
          <p:nvPr>
            <p:extLst>
              <p:ext uri="{D42A27DB-BD31-4B8C-83A1-F6EECF244321}">
                <p14:modId xmlns:p14="http://schemas.microsoft.com/office/powerpoint/2010/main" val="1121414810"/>
              </p:ext>
            </p:extLst>
          </p:nvPr>
        </p:nvGraphicFramePr>
        <p:xfrm>
          <a:off x="333829" y="1358501"/>
          <a:ext cx="5652243" cy="5280480"/>
        </p:xfrm>
        <a:graphic>
          <a:graphicData uri="http://schemas.openxmlformats.org/drawingml/2006/table">
            <a:tbl>
              <a:tblPr firstRow="1">
                <a:tableStyleId>{FABFCF23-3B69-468F-B69F-88F6DE6A72F2}</a:tableStyleId>
              </a:tblPr>
              <a:tblGrid>
                <a:gridCol w="435832">
                  <a:extLst>
                    <a:ext uri="{9D8B030D-6E8A-4147-A177-3AD203B41FA5}">
                      <a16:colId xmlns:a16="http://schemas.microsoft.com/office/drawing/2014/main" val="2554905755"/>
                    </a:ext>
                  </a:extLst>
                </a:gridCol>
                <a:gridCol w="2382320">
                  <a:extLst>
                    <a:ext uri="{9D8B030D-6E8A-4147-A177-3AD203B41FA5}">
                      <a16:colId xmlns:a16="http://schemas.microsoft.com/office/drawing/2014/main" val="2619565474"/>
                    </a:ext>
                  </a:extLst>
                </a:gridCol>
                <a:gridCol w="2834091">
                  <a:extLst>
                    <a:ext uri="{9D8B030D-6E8A-4147-A177-3AD203B41FA5}">
                      <a16:colId xmlns:a16="http://schemas.microsoft.com/office/drawing/2014/main" val="1705299630"/>
                    </a:ext>
                  </a:extLst>
                </a:gridCol>
              </a:tblGrid>
              <a:tr h="0">
                <a:tc gridSpan="2">
                  <a:txBody>
                    <a:bodyPr/>
                    <a:lstStyle/>
                    <a:p>
                      <a:pPr algn="ctr" latinLnBrk="0">
                        <a:lnSpc>
                          <a:spcPct val="100000"/>
                        </a:lnSpc>
                        <a:spcAft>
                          <a:spcPts val="0"/>
                        </a:spcAft>
                      </a:pPr>
                      <a:r>
                        <a:rPr lang="ja-JP" dirty="0"/>
                        <a:t>学科名等</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latinLnBrk="0">
                        <a:lnSpc>
                          <a:spcPct val="100000"/>
                        </a:lnSpc>
                        <a:spcAft>
                          <a:spcPts val="0"/>
                        </a:spcAft>
                      </a:pPr>
                      <a:r>
                        <a:rPr lang="zh-CN" dirty="0"/>
                        <a:t>学校名</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3695107"/>
                  </a:ext>
                </a:extLst>
              </a:tr>
              <a:tr h="762000">
                <a:tc rowSpan="2">
                  <a:txBody>
                    <a:bodyPr/>
                    <a:lstStyle/>
                    <a:p>
                      <a:pPr marL="71755" marR="81280" algn="l" latinLnBrk="0">
                        <a:lnSpc>
                          <a:spcPct val="100000"/>
                        </a:lnSpc>
                        <a:spcAft>
                          <a:spcPts val="0"/>
                        </a:spcAft>
                      </a:pPr>
                      <a:r>
                        <a:rPr lang="ja-JP" sz="1600" dirty="0"/>
                        <a:t>工業に関する学科</a:t>
                      </a:r>
                      <a:endParaRPr lang="ja-JP" sz="1600" dirty="0">
                        <a:latin typeface="+mn-ea"/>
                        <a:ea typeface="+mn-ea"/>
                      </a:endParaRPr>
                    </a:p>
                  </a:txBody>
                  <a:tcPr marL="72000" marR="72000" marT="72000" marB="72000" vert="eaVert"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4770" marR="57150" algn="l" latinLnBrk="0">
                        <a:lnSpc>
                          <a:spcPct val="100000"/>
                        </a:lnSpc>
                        <a:spcAft>
                          <a:spcPts val="0"/>
                        </a:spcAft>
                      </a:pPr>
                      <a:r>
                        <a:rPr lang="ja-JP" dirty="0"/>
                        <a:t>建築デザイン科</a:t>
                      </a:r>
                    </a:p>
                    <a:p>
                      <a:pPr marL="64770" marR="57150" algn="l" latinLnBrk="0">
                        <a:lnSpc>
                          <a:spcPct val="100000"/>
                        </a:lnSpc>
                        <a:spcAft>
                          <a:spcPts val="0"/>
                        </a:spcAft>
                      </a:pPr>
                      <a:r>
                        <a:rPr lang="ja-JP" spc="-150" dirty="0"/>
                        <a:t>インテリアデザイン科</a:t>
                      </a:r>
                    </a:p>
                    <a:p>
                      <a:pPr marL="64770" marR="57150" algn="l" latinLnBrk="0">
                        <a:lnSpc>
                          <a:spcPct val="100000"/>
                        </a:lnSpc>
                        <a:spcAft>
                          <a:spcPts val="0"/>
                        </a:spcAft>
                      </a:pPr>
                      <a:r>
                        <a:rPr lang="ja-JP" spc="-150" dirty="0"/>
                        <a:t>ビジュアルデザイン科</a:t>
                      </a:r>
                      <a:r>
                        <a:rPr lang="en-US" altLang="ja-JP" spc="-150" dirty="0"/>
                        <a:t/>
                      </a:r>
                      <a:br>
                        <a:rPr lang="en-US" altLang="ja-JP" spc="-150" dirty="0"/>
                      </a:br>
                      <a:r>
                        <a:rPr lang="ja-JP" dirty="0"/>
                        <a:t>映像デザイン科</a:t>
                      </a:r>
                    </a:p>
                    <a:p>
                      <a:pPr marL="64770" marR="57150" algn="l" latinLnBrk="0">
                        <a:lnSpc>
                          <a:spcPct val="100000"/>
                        </a:lnSpc>
                        <a:spcAft>
                          <a:spcPts val="0"/>
                        </a:spcAft>
                      </a:pPr>
                      <a:r>
                        <a:rPr lang="ja-JP" spc="-150" dirty="0"/>
                        <a:t>プロダクトデザイン科</a:t>
                      </a:r>
                      <a:endParaRPr lang="ja-JP" spc="-150"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8580" algn="l" latinLnBrk="1">
                        <a:lnSpc>
                          <a:spcPct val="100000"/>
                        </a:lnSpc>
                        <a:spcAft>
                          <a:spcPts val="0"/>
                        </a:spcAft>
                      </a:pPr>
                      <a:r>
                        <a:rPr lang="ja-JP" dirty="0"/>
                        <a:t>工芸</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3882216"/>
                  </a:ext>
                </a:extLst>
              </a:tr>
              <a:tr h="288290">
                <a:tc vMerge="1">
                  <a:txBody>
                    <a:bodyPr/>
                    <a:lstStyle/>
                    <a:p>
                      <a:endParaRPr kumimoji="1" lang="ja-JP" altLang="en-US"/>
                    </a:p>
                  </a:txBody>
                  <a:tcPr/>
                </a:tc>
                <a:tc>
                  <a:txBody>
                    <a:bodyPr/>
                    <a:lstStyle/>
                    <a:p>
                      <a:pPr marL="64770" marR="81280" algn="l" latinLnBrk="0">
                        <a:lnSpc>
                          <a:spcPct val="100000"/>
                        </a:lnSpc>
                        <a:spcAft>
                          <a:spcPts val="0"/>
                        </a:spcAft>
                      </a:pPr>
                      <a:r>
                        <a:rPr lang="ja-JP"/>
                        <a:t>デザインシステム科</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6675" indent="1270" algn="l" latinLnBrk="1">
                        <a:lnSpc>
                          <a:spcPct val="100000"/>
                        </a:lnSpc>
                        <a:spcAft>
                          <a:spcPts val="0"/>
                        </a:spcAft>
                      </a:pPr>
                      <a:r>
                        <a:rPr lang="ja-JP" altLang="ja-JP" dirty="0"/>
                        <a:t>岸和田市立産業</a:t>
                      </a:r>
                      <a:endParaRPr lang="ja-JP" alt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7023370"/>
                  </a:ext>
                </a:extLst>
              </a:tr>
              <a:tr h="288290">
                <a:tc gridSpan="2">
                  <a:txBody>
                    <a:bodyPr/>
                    <a:lstStyle/>
                    <a:p>
                      <a:pPr marR="81280" indent="91440" algn="l" latinLnBrk="0">
                        <a:lnSpc>
                          <a:spcPct val="100000"/>
                        </a:lnSpc>
                        <a:spcAft>
                          <a:spcPts val="0"/>
                        </a:spcAft>
                      </a:pPr>
                      <a:r>
                        <a:rPr lang="ja-JP" dirty="0"/>
                        <a:t>総合造形科</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66675" algn="l" latinLnBrk="0">
                        <a:lnSpc>
                          <a:spcPct val="100000"/>
                        </a:lnSpc>
                        <a:spcAft>
                          <a:spcPts val="0"/>
                        </a:spcAft>
                      </a:pPr>
                      <a:r>
                        <a:rPr lang="ja-JP"/>
                        <a:t>港南造形</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4879541"/>
                  </a:ext>
                </a:extLst>
              </a:tr>
              <a:tr h="288290">
                <a:tc gridSpan="2">
                  <a:txBody>
                    <a:bodyPr/>
                    <a:lstStyle/>
                    <a:p>
                      <a:pPr marR="81280" indent="91440" algn="l" latinLnBrk="0">
                        <a:lnSpc>
                          <a:spcPct val="100000"/>
                        </a:lnSpc>
                        <a:spcAft>
                          <a:spcPts val="0"/>
                        </a:spcAft>
                      </a:pPr>
                      <a:r>
                        <a:rPr lang="ja-JP"/>
                        <a:t>美術科</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66675" algn="l" latinLnBrk="0">
                        <a:lnSpc>
                          <a:spcPct val="100000"/>
                        </a:lnSpc>
                        <a:spcAft>
                          <a:spcPts val="0"/>
                        </a:spcAft>
                      </a:pPr>
                      <a:r>
                        <a:rPr lang="ja-JP"/>
                        <a:t>工芸</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0240722"/>
                  </a:ext>
                </a:extLst>
              </a:tr>
              <a:tr h="288290">
                <a:tc gridSpan="2">
                  <a:txBody>
                    <a:bodyPr/>
                    <a:lstStyle/>
                    <a:p>
                      <a:pPr marR="81280" indent="91440" algn="l" latinLnBrk="0">
                        <a:lnSpc>
                          <a:spcPct val="100000"/>
                        </a:lnSpc>
                        <a:spcAft>
                          <a:spcPts val="0"/>
                        </a:spcAft>
                      </a:pPr>
                      <a:r>
                        <a:rPr lang="ja-JP"/>
                        <a:t>音楽科</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66675" algn="l" latinLnBrk="0">
                        <a:lnSpc>
                          <a:spcPct val="100000"/>
                        </a:lnSpc>
                        <a:spcAft>
                          <a:spcPts val="0"/>
                        </a:spcAft>
                      </a:pPr>
                      <a:r>
                        <a:rPr lang="ja-JP"/>
                        <a:t>夕陽丘</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3258001"/>
                  </a:ext>
                </a:extLst>
              </a:tr>
              <a:tr h="288290">
                <a:tc gridSpan="2">
                  <a:txBody>
                    <a:bodyPr/>
                    <a:lstStyle/>
                    <a:p>
                      <a:pPr marR="81280" indent="91440" algn="l" latinLnBrk="0">
                        <a:lnSpc>
                          <a:spcPct val="100000"/>
                        </a:lnSpc>
                        <a:spcAft>
                          <a:spcPts val="0"/>
                        </a:spcAft>
                      </a:pPr>
                      <a:r>
                        <a:rPr lang="ja-JP"/>
                        <a:t>体育に関する学科</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66675" algn="l" latinLnBrk="0">
                        <a:lnSpc>
                          <a:spcPct val="100000"/>
                        </a:lnSpc>
                        <a:spcAft>
                          <a:spcPts val="0"/>
                        </a:spcAft>
                      </a:pPr>
                      <a:r>
                        <a:rPr lang="ja-JP"/>
                        <a:t>桜宮、汎愛、摂津、大塚</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5838591"/>
                  </a:ext>
                </a:extLst>
              </a:tr>
              <a:tr h="288290">
                <a:tc gridSpan="2">
                  <a:txBody>
                    <a:bodyPr/>
                    <a:lstStyle/>
                    <a:p>
                      <a:pPr marR="81280" indent="91440" algn="l" latinLnBrk="0">
                        <a:lnSpc>
                          <a:spcPct val="100000"/>
                        </a:lnSpc>
                        <a:spcAft>
                          <a:spcPts val="0"/>
                        </a:spcAft>
                      </a:pPr>
                      <a:r>
                        <a:rPr lang="ja-JP"/>
                        <a:t>グローバル探究科</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66675" algn="l" latinLnBrk="0">
                        <a:lnSpc>
                          <a:spcPct val="100000"/>
                        </a:lnSpc>
                        <a:spcAft>
                          <a:spcPts val="0"/>
                        </a:spcAft>
                      </a:pPr>
                      <a:r>
                        <a:rPr lang="ja-JP"/>
                        <a:t>水都国際</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1139261"/>
                  </a:ext>
                </a:extLst>
              </a:tr>
              <a:tr h="288290">
                <a:tc gridSpan="2">
                  <a:txBody>
                    <a:bodyPr/>
                    <a:lstStyle/>
                    <a:p>
                      <a:pPr marR="81280" indent="91440" algn="l" latinLnBrk="0">
                        <a:lnSpc>
                          <a:spcPct val="100000"/>
                        </a:lnSpc>
                        <a:spcAft>
                          <a:spcPts val="0"/>
                        </a:spcAft>
                      </a:pPr>
                      <a:r>
                        <a:rPr lang="ja-JP"/>
                        <a:t>演劇科</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66675" algn="l" latinLnBrk="0">
                        <a:lnSpc>
                          <a:spcPct val="100000"/>
                        </a:lnSpc>
                        <a:spcAft>
                          <a:spcPts val="0"/>
                        </a:spcAft>
                      </a:pPr>
                      <a:r>
                        <a:rPr lang="ja-JP"/>
                        <a:t>咲くやこの花</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115289"/>
                  </a:ext>
                </a:extLst>
              </a:tr>
              <a:tr h="288290">
                <a:tc gridSpan="2">
                  <a:txBody>
                    <a:bodyPr/>
                    <a:lstStyle/>
                    <a:p>
                      <a:pPr marR="81280" indent="91440" algn="l" latinLnBrk="0">
                        <a:lnSpc>
                          <a:spcPct val="100000"/>
                        </a:lnSpc>
                        <a:spcAft>
                          <a:spcPts val="0"/>
                        </a:spcAft>
                      </a:pPr>
                      <a:r>
                        <a:rPr lang="ja-JP" dirty="0"/>
                        <a:t>芸能文化科</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66675" algn="l" latinLnBrk="0">
                        <a:lnSpc>
                          <a:spcPct val="100000"/>
                        </a:lnSpc>
                        <a:spcAft>
                          <a:spcPts val="0"/>
                        </a:spcAft>
                      </a:pPr>
                      <a:r>
                        <a:rPr lang="ja-JP" dirty="0"/>
                        <a:t>東住吉</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9680869"/>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710101899"/>
              </p:ext>
            </p:extLst>
          </p:nvPr>
        </p:nvGraphicFramePr>
        <p:xfrm>
          <a:off x="6205928" y="1358501"/>
          <a:ext cx="5652243" cy="1110960"/>
        </p:xfrm>
        <a:graphic>
          <a:graphicData uri="http://schemas.openxmlformats.org/drawingml/2006/table">
            <a:tbl>
              <a:tblPr firstRow="1">
                <a:tableStyleId>{5A111915-BE36-4E01-A7E5-04B1672EAD32}</a:tableStyleId>
              </a:tblPr>
              <a:tblGrid>
                <a:gridCol w="2628790">
                  <a:extLst>
                    <a:ext uri="{9D8B030D-6E8A-4147-A177-3AD203B41FA5}">
                      <a16:colId xmlns:a16="http://schemas.microsoft.com/office/drawing/2014/main" val="363246862"/>
                    </a:ext>
                  </a:extLst>
                </a:gridCol>
                <a:gridCol w="3023453">
                  <a:extLst>
                    <a:ext uri="{9D8B030D-6E8A-4147-A177-3AD203B41FA5}">
                      <a16:colId xmlns:a16="http://schemas.microsoft.com/office/drawing/2014/main" val="3317765038"/>
                    </a:ext>
                  </a:extLst>
                </a:gridCol>
              </a:tblGrid>
              <a:tr h="0">
                <a:tc>
                  <a:txBody>
                    <a:bodyPr/>
                    <a:lstStyle/>
                    <a:p>
                      <a:pPr algn="ctr" latinLnBrk="0">
                        <a:lnSpc>
                          <a:spcPct val="100000"/>
                        </a:lnSpc>
                        <a:spcAft>
                          <a:spcPts val="0"/>
                        </a:spcAft>
                      </a:pPr>
                      <a:r>
                        <a:rPr lang="ja-JP" dirty="0"/>
                        <a:t>学科名</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algn="ctr" latinLnBrk="0">
                        <a:lnSpc>
                          <a:spcPct val="100000"/>
                        </a:lnSpc>
                        <a:spcAft>
                          <a:spcPts val="0"/>
                        </a:spcAft>
                      </a:pPr>
                      <a:r>
                        <a:rPr lang="zh-CN" dirty="0"/>
                        <a:t>学校名</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225455934"/>
                  </a:ext>
                </a:extLst>
              </a:tr>
              <a:tr h="288290">
                <a:tc>
                  <a:txBody>
                    <a:bodyPr/>
                    <a:lstStyle/>
                    <a:p>
                      <a:pPr algn="ctr" latinLnBrk="0">
                        <a:lnSpc>
                          <a:spcPct val="100000"/>
                        </a:lnSpc>
                        <a:spcAft>
                          <a:spcPts val="0"/>
                        </a:spcAft>
                      </a:pPr>
                      <a:r>
                        <a:rPr lang="ja-JP" dirty="0"/>
                        <a:t>総合学科</a:t>
                      </a:r>
                      <a:endParaRPr lang="en-US" altLang="ja-JP" dirty="0"/>
                    </a:p>
                    <a:p>
                      <a:pPr algn="ctr" latinLnBrk="0">
                        <a:lnSpc>
                          <a:spcPct val="100000"/>
                        </a:lnSpc>
                        <a:spcAft>
                          <a:spcPts val="0"/>
                        </a:spcAft>
                      </a:pPr>
                      <a:r>
                        <a:rPr lang="ja-JP" altLang="en-US" sz="1400" dirty="0"/>
                        <a:t>（エンパワメントスクール）</a:t>
                      </a:r>
                      <a:endParaRPr lang="ja-JP" sz="1400"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66675" algn="just" latinLnBrk="0">
                        <a:lnSpc>
                          <a:spcPct val="100000"/>
                        </a:lnSpc>
                        <a:spcAft>
                          <a:spcPts val="0"/>
                        </a:spcAft>
                      </a:pPr>
                      <a:r>
                        <a:rPr lang="ja-JP" dirty="0"/>
                        <a:t>淀川清流、成城、長吉、</a:t>
                      </a:r>
                      <a:endParaRPr lang="en-US" altLang="ja-JP" dirty="0"/>
                    </a:p>
                    <a:p>
                      <a:pPr marL="66675" algn="just" latinLnBrk="0">
                        <a:lnSpc>
                          <a:spcPct val="100000"/>
                        </a:lnSpc>
                        <a:spcAft>
                          <a:spcPts val="0"/>
                        </a:spcAft>
                      </a:pPr>
                      <a:r>
                        <a:rPr lang="ja-JP" dirty="0"/>
                        <a:t>箕面東、布施北、和泉総合</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4246240067"/>
                  </a:ext>
                </a:extLst>
              </a:tr>
            </a:tbl>
          </a:graphicData>
        </a:graphic>
      </p:graphicFrame>
      <p:sp>
        <p:nvSpPr>
          <p:cNvPr id="7" name="テキスト ボックス 6"/>
          <p:cNvSpPr txBox="1"/>
          <p:nvPr/>
        </p:nvSpPr>
        <p:spPr>
          <a:xfrm>
            <a:off x="333829" y="948235"/>
            <a:ext cx="2723823" cy="369332"/>
          </a:xfrm>
          <a:prstGeom prst="rect">
            <a:avLst/>
          </a:prstGeom>
          <a:noFill/>
        </p:spPr>
        <p:txBody>
          <a:bodyPr wrap="none" rtlCol="0">
            <a:spAutoFit/>
          </a:bodyPr>
          <a:lstStyle/>
          <a:p>
            <a:pPr algn="dist"/>
            <a:r>
              <a:rPr lang="ja-JP" altLang="en-US" b="1" dirty="0">
                <a:ln w="6350">
                  <a:solidFill>
                    <a:schemeClr val="accent5"/>
                  </a:solidFill>
                </a:ln>
                <a:blipFill>
                  <a:blip r:embed="rId2"/>
                  <a:stretch>
                    <a:fillRect/>
                  </a:stretch>
                </a:blipFill>
                <a:latin typeface="+mn-ea"/>
              </a:rPr>
              <a:t>全日制の課程　専門学科</a:t>
            </a:r>
          </a:p>
        </p:txBody>
      </p:sp>
      <p:sp>
        <p:nvSpPr>
          <p:cNvPr id="8" name="テキスト ボックス 7"/>
          <p:cNvSpPr txBox="1"/>
          <p:nvPr/>
        </p:nvSpPr>
        <p:spPr>
          <a:xfrm>
            <a:off x="6205928" y="961437"/>
            <a:ext cx="5493812" cy="369332"/>
          </a:xfrm>
          <a:prstGeom prst="rect">
            <a:avLst/>
          </a:prstGeom>
          <a:noFill/>
        </p:spPr>
        <p:txBody>
          <a:bodyPr wrap="none" rtlCol="0">
            <a:spAutoFit/>
          </a:bodyPr>
          <a:lstStyle/>
          <a:p>
            <a:pPr algn="dist"/>
            <a:r>
              <a:rPr lang="ja-JP" altLang="en-US" b="1" dirty="0">
                <a:ln w="6350">
                  <a:solidFill>
                    <a:schemeClr val="accent5"/>
                  </a:solidFill>
                </a:ln>
                <a:blipFill>
                  <a:blip r:embed="rId2"/>
                  <a:stretch>
                    <a:fillRect/>
                  </a:stretch>
                </a:blipFill>
                <a:latin typeface="+mn-ea"/>
              </a:rPr>
              <a:t>全日制の課程総合学科（エンパワメントスクール）</a:t>
            </a:r>
          </a:p>
        </p:txBody>
      </p:sp>
      <p:graphicFrame>
        <p:nvGraphicFramePr>
          <p:cNvPr id="9" name="表 8"/>
          <p:cNvGraphicFramePr>
            <a:graphicFrameLocks noGrp="1"/>
          </p:cNvGraphicFramePr>
          <p:nvPr>
            <p:extLst>
              <p:ext uri="{D42A27DB-BD31-4B8C-83A1-F6EECF244321}">
                <p14:modId xmlns:p14="http://schemas.microsoft.com/office/powerpoint/2010/main" val="375335485"/>
              </p:ext>
            </p:extLst>
          </p:nvPr>
        </p:nvGraphicFramePr>
        <p:xfrm>
          <a:off x="6205928" y="4725197"/>
          <a:ext cx="5652243" cy="1803600"/>
        </p:xfrm>
        <a:graphic>
          <a:graphicData uri="http://schemas.openxmlformats.org/drawingml/2006/table">
            <a:tbl>
              <a:tblPr firstRow="1">
                <a:tableStyleId>{5A111915-BE36-4E01-A7E5-04B1672EAD32}</a:tableStyleId>
              </a:tblPr>
              <a:tblGrid>
                <a:gridCol w="1884081">
                  <a:extLst>
                    <a:ext uri="{9D8B030D-6E8A-4147-A177-3AD203B41FA5}">
                      <a16:colId xmlns:a16="http://schemas.microsoft.com/office/drawing/2014/main" val="3194218168"/>
                    </a:ext>
                  </a:extLst>
                </a:gridCol>
                <a:gridCol w="1884081">
                  <a:extLst>
                    <a:ext uri="{9D8B030D-6E8A-4147-A177-3AD203B41FA5}">
                      <a16:colId xmlns:a16="http://schemas.microsoft.com/office/drawing/2014/main" val="1517301761"/>
                    </a:ext>
                  </a:extLst>
                </a:gridCol>
                <a:gridCol w="1884081">
                  <a:extLst>
                    <a:ext uri="{9D8B030D-6E8A-4147-A177-3AD203B41FA5}">
                      <a16:colId xmlns:a16="http://schemas.microsoft.com/office/drawing/2014/main" val="626030297"/>
                    </a:ext>
                  </a:extLst>
                </a:gridCol>
              </a:tblGrid>
              <a:tr h="182245">
                <a:tc>
                  <a:txBody>
                    <a:bodyPr/>
                    <a:lstStyle/>
                    <a:p>
                      <a:pPr algn="ctr" latinLnBrk="0">
                        <a:lnSpc>
                          <a:spcPct val="100000"/>
                        </a:lnSpc>
                        <a:spcAft>
                          <a:spcPts val="0"/>
                        </a:spcAft>
                      </a:pPr>
                      <a:r>
                        <a:rPr lang="ja-JP" dirty="0"/>
                        <a:t>課程等</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algn="ctr" latinLnBrk="0">
                        <a:lnSpc>
                          <a:spcPct val="100000"/>
                        </a:lnSpc>
                        <a:spcAft>
                          <a:spcPts val="0"/>
                        </a:spcAft>
                      </a:pPr>
                      <a:r>
                        <a:rPr lang="ja-JP" altLang="en-US" dirty="0"/>
                        <a:t>学科名等</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algn="ctr" latinLnBrk="0">
                        <a:lnSpc>
                          <a:spcPct val="100000"/>
                        </a:lnSpc>
                        <a:spcAft>
                          <a:spcPts val="0"/>
                        </a:spcAft>
                      </a:pPr>
                      <a:r>
                        <a:rPr lang="zh-CN" dirty="0"/>
                        <a:t>学校名</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185460858"/>
                  </a:ext>
                </a:extLst>
              </a:tr>
              <a:tr h="431800">
                <a:tc>
                  <a:txBody>
                    <a:bodyPr/>
                    <a:lstStyle/>
                    <a:p>
                      <a:pPr indent="1270" algn="ctr" latinLnBrk="0">
                        <a:lnSpc>
                          <a:spcPct val="100000"/>
                        </a:lnSpc>
                        <a:spcAft>
                          <a:spcPts val="0"/>
                        </a:spcAft>
                      </a:pPr>
                      <a:r>
                        <a:rPr lang="ja-JP" dirty="0"/>
                        <a:t>多部制単位制</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R="261620" algn="ctr" latinLnBrk="0">
                        <a:lnSpc>
                          <a:spcPct val="100000"/>
                        </a:lnSpc>
                        <a:spcAft>
                          <a:spcPts val="0"/>
                        </a:spcAft>
                      </a:pPr>
                      <a:r>
                        <a:rPr lang="en-US" altLang="ja-JP" dirty="0"/>
                        <a:t>Ⅰ</a:t>
                      </a:r>
                      <a:r>
                        <a:rPr lang="ja-JP" altLang="en-US" dirty="0"/>
                        <a:t>部</a:t>
                      </a:r>
                      <a:r>
                        <a:rPr lang="en-US" altLang="ja-JP" dirty="0"/>
                        <a:t>Ⅱ</a:t>
                      </a:r>
                      <a:r>
                        <a:rPr lang="ja-JP" altLang="en-US" dirty="0" smtClean="0"/>
                        <a:t>部</a:t>
                      </a:r>
                      <a:endParaRPr lang="en-US" altLang="ja-JP" dirty="0" smtClean="0"/>
                    </a:p>
                    <a:p>
                      <a:pPr marR="261620" algn="ctr" latinLnBrk="0">
                        <a:lnSpc>
                          <a:spcPct val="100000"/>
                        </a:lnSpc>
                        <a:spcAft>
                          <a:spcPts val="0"/>
                        </a:spcAft>
                      </a:pPr>
                      <a:r>
                        <a:rPr lang="ja-JP" altLang="en-US" dirty="0" smtClean="0"/>
                        <a:t>普通科</a:t>
                      </a:r>
                      <a:endParaRPr lang="ja-JP" dirty="0">
                        <a:latin typeface="+mn-ea"/>
                        <a:ea typeface="+mn-ea"/>
                      </a:endParaRPr>
                    </a:p>
                  </a:txBody>
                  <a:tcPr marL="216000" marR="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66675" algn="l" latinLnBrk="0">
                        <a:lnSpc>
                          <a:spcPct val="100000"/>
                        </a:lnSpc>
                        <a:spcAft>
                          <a:spcPts val="0"/>
                        </a:spcAft>
                      </a:pPr>
                      <a:r>
                        <a:rPr lang="ja-JP" dirty="0"/>
                        <a:t>大阪わかば</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984373461"/>
                  </a:ext>
                </a:extLst>
              </a:tr>
              <a:tr h="575945">
                <a:tc>
                  <a:txBody>
                    <a:bodyPr/>
                    <a:lstStyle/>
                    <a:p>
                      <a:pPr indent="68580" algn="ctr" latinLnBrk="0">
                        <a:lnSpc>
                          <a:spcPct val="100000"/>
                        </a:lnSpc>
                        <a:spcAft>
                          <a:spcPts val="0"/>
                        </a:spcAft>
                      </a:pPr>
                      <a:r>
                        <a:rPr lang="ja-JP" dirty="0"/>
                        <a:t>昼夜間単位制</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R="261620" algn="ctr" latinLnBrk="0">
                        <a:lnSpc>
                          <a:spcPct val="100000"/>
                        </a:lnSpc>
                        <a:spcAft>
                          <a:spcPts val="0"/>
                        </a:spcAft>
                      </a:pPr>
                      <a:r>
                        <a:rPr lang="ja-JP" altLang="en-US" dirty="0"/>
                        <a:t>普通科</a:t>
                      </a:r>
                      <a:endParaRPr lang="en-US" altLang="ja-JP" dirty="0"/>
                    </a:p>
                    <a:p>
                      <a:pPr marR="261620" algn="ctr" latinLnBrk="0">
                        <a:lnSpc>
                          <a:spcPct val="100000"/>
                        </a:lnSpc>
                        <a:spcAft>
                          <a:spcPts val="0"/>
                        </a:spcAft>
                      </a:pPr>
                      <a:r>
                        <a:rPr lang="ja-JP" altLang="en-US" dirty="0"/>
                        <a:t>ビジネス科</a:t>
                      </a:r>
                      <a:endParaRPr lang="ja-JP" dirty="0">
                        <a:latin typeface="+mn-ea"/>
                        <a:ea typeface="+mn-ea"/>
                      </a:endParaRPr>
                    </a:p>
                  </a:txBody>
                  <a:tcPr marL="216000" marR="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66675" algn="l" latinLnBrk="0">
                        <a:lnSpc>
                          <a:spcPct val="100000"/>
                        </a:lnSpc>
                        <a:spcAft>
                          <a:spcPts val="0"/>
                        </a:spcAft>
                      </a:pPr>
                      <a:r>
                        <a:rPr lang="ja-JP" dirty="0"/>
                        <a:t>中央</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824450436"/>
                  </a:ext>
                </a:extLst>
              </a:tr>
            </a:tbl>
          </a:graphicData>
        </a:graphic>
      </p:graphicFrame>
      <p:sp>
        <p:nvSpPr>
          <p:cNvPr id="10" name="Rectangle 1"/>
          <p:cNvSpPr>
            <a:spLocks noChangeArrowheads="1"/>
          </p:cNvSpPr>
          <p:nvPr/>
        </p:nvSpPr>
        <p:spPr bwMode="auto">
          <a:xfrm>
            <a:off x="6205928" y="4355865"/>
            <a:ext cx="51013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68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68263" algn="dist" eaLnBrk="1" fontAlgn="base" hangingPunct="1">
              <a:lnSpc>
                <a:spcPct val="100000"/>
              </a:lnSpc>
              <a:spcBef>
                <a:spcPct val="0"/>
              </a:spcBef>
              <a:spcAft>
                <a:spcPct val="0"/>
              </a:spcAft>
              <a:buClrTx/>
              <a:buSzTx/>
              <a:buFontTx/>
              <a:buNone/>
              <a:tabLst/>
            </a:pPr>
            <a:r>
              <a:rPr lang="ja-JP" altLang="ja-JP" b="1" dirty="0">
                <a:ln w="6350">
                  <a:solidFill>
                    <a:schemeClr val="accent5"/>
                  </a:solidFill>
                </a:ln>
                <a:blipFill>
                  <a:blip r:embed="rId2"/>
                  <a:stretch>
                    <a:fillRect/>
                  </a:stretch>
                </a:blipFill>
                <a:latin typeface="+mn-ea"/>
              </a:rPr>
              <a:t>多部制単位制Ⅰ部及びⅡ部並びに昼夜間単位制</a:t>
            </a:r>
          </a:p>
        </p:txBody>
      </p:sp>
      <p:graphicFrame>
        <p:nvGraphicFramePr>
          <p:cNvPr id="3" name="表 2">
            <a:extLst>
              <a:ext uri="{FF2B5EF4-FFF2-40B4-BE49-F238E27FC236}">
                <a16:creationId xmlns:a16="http://schemas.microsoft.com/office/drawing/2014/main" id="{69C63FFE-F002-EDF1-F35B-E3CE5749175C}"/>
              </a:ext>
            </a:extLst>
          </p:cNvPr>
          <p:cNvGraphicFramePr>
            <a:graphicFrameLocks noGrp="1"/>
          </p:cNvGraphicFramePr>
          <p:nvPr>
            <p:extLst>
              <p:ext uri="{D42A27DB-BD31-4B8C-83A1-F6EECF244321}">
                <p14:modId xmlns:p14="http://schemas.microsoft.com/office/powerpoint/2010/main" val="3524640527"/>
              </p:ext>
            </p:extLst>
          </p:nvPr>
        </p:nvGraphicFramePr>
        <p:xfrm>
          <a:off x="6223853" y="3083251"/>
          <a:ext cx="5652243" cy="1050000"/>
        </p:xfrm>
        <a:graphic>
          <a:graphicData uri="http://schemas.openxmlformats.org/drawingml/2006/table">
            <a:tbl>
              <a:tblPr firstRow="1">
                <a:tableStyleId>{5A111915-BE36-4E01-A7E5-04B1672EAD32}</a:tableStyleId>
              </a:tblPr>
              <a:tblGrid>
                <a:gridCol w="2628790">
                  <a:extLst>
                    <a:ext uri="{9D8B030D-6E8A-4147-A177-3AD203B41FA5}">
                      <a16:colId xmlns:a16="http://schemas.microsoft.com/office/drawing/2014/main" val="363246862"/>
                    </a:ext>
                  </a:extLst>
                </a:gridCol>
                <a:gridCol w="3023453">
                  <a:extLst>
                    <a:ext uri="{9D8B030D-6E8A-4147-A177-3AD203B41FA5}">
                      <a16:colId xmlns:a16="http://schemas.microsoft.com/office/drawing/2014/main" val="3317765038"/>
                    </a:ext>
                  </a:extLst>
                </a:gridCol>
              </a:tblGrid>
              <a:tr h="0">
                <a:tc>
                  <a:txBody>
                    <a:bodyPr/>
                    <a:lstStyle/>
                    <a:p>
                      <a:pPr algn="ctr" latinLnBrk="0">
                        <a:lnSpc>
                          <a:spcPct val="100000"/>
                        </a:lnSpc>
                        <a:spcAft>
                          <a:spcPts val="0"/>
                        </a:spcAft>
                      </a:pPr>
                      <a:r>
                        <a:rPr lang="ja-JP" dirty="0"/>
                        <a:t>学科名</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algn="ctr" latinLnBrk="0">
                        <a:lnSpc>
                          <a:spcPct val="100000"/>
                        </a:lnSpc>
                        <a:spcAft>
                          <a:spcPts val="0"/>
                        </a:spcAft>
                      </a:pPr>
                      <a:r>
                        <a:rPr lang="zh-CN" dirty="0"/>
                        <a:t>学校名</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225455934"/>
                  </a:ext>
                </a:extLst>
              </a:tr>
              <a:tr h="288290">
                <a:tc>
                  <a:txBody>
                    <a:bodyPr/>
                    <a:lstStyle/>
                    <a:p>
                      <a:pPr algn="ctr" latinLnBrk="0">
                        <a:lnSpc>
                          <a:spcPct val="100000"/>
                        </a:lnSpc>
                        <a:spcAft>
                          <a:spcPts val="0"/>
                        </a:spcAft>
                      </a:pPr>
                      <a:r>
                        <a:rPr lang="ja-JP" dirty="0"/>
                        <a:t>総合学科</a:t>
                      </a:r>
                      <a:endParaRPr lang="en-US" altLang="ja-JP" dirty="0"/>
                    </a:p>
                    <a:p>
                      <a:pPr algn="ctr" latinLnBrk="0">
                        <a:lnSpc>
                          <a:spcPct val="100000"/>
                        </a:lnSpc>
                        <a:spcAft>
                          <a:spcPts val="0"/>
                        </a:spcAft>
                      </a:pPr>
                      <a:r>
                        <a:rPr lang="ja-JP" altLang="en-US" sz="1400" dirty="0"/>
                        <a:t>（多様な教育実践校）</a:t>
                      </a:r>
                      <a:endParaRPr lang="ja-JP" sz="1400"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66675" algn="just" latinLnBrk="0">
                        <a:lnSpc>
                          <a:spcPct val="100000"/>
                        </a:lnSpc>
                        <a:spcAft>
                          <a:spcPts val="0"/>
                        </a:spcAft>
                      </a:pPr>
                      <a:r>
                        <a:rPr lang="ja-JP" altLang="en-US" dirty="0"/>
                        <a:t>西成、岬</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4246240067"/>
                  </a:ext>
                </a:extLst>
              </a:tr>
            </a:tbl>
          </a:graphicData>
        </a:graphic>
      </p:graphicFrame>
      <p:sp>
        <p:nvSpPr>
          <p:cNvPr id="11" name="テキスト ボックス 10">
            <a:extLst>
              <a:ext uri="{FF2B5EF4-FFF2-40B4-BE49-F238E27FC236}">
                <a16:creationId xmlns:a16="http://schemas.microsoft.com/office/drawing/2014/main" id="{B6904F9E-1718-DAAF-9591-7BFC08163FC3}"/>
              </a:ext>
            </a:extLst>
          </p:cNvPr>
          <p:cNvSpPr txBox="1"/>
          <p:nvPr/>
        </p:nvSpPr>
        <p:spPr>
          <a:xfrm>
            <a:off x="6205928" y="2692075"/>
            <a:ext cx="4801314" cy="369332"/>
          </a:xfrm>
          <a:prstGeom prst="rect">
            <a:avLst/>
          </a:prstGeom>
          <a:noFill/>
        </p:spPr>
        <p:txBody>
          <a:bodyPr wrap="none" rtlCol="0">
            <a:spAutoFit/>
          </a:bodyPr>
          <a:lstStyle/>
          <a:p>
            <a:pPr algn="dist"/>
            <a:r>
              <a:rPr lang="ja-JP" altLang="en-US" b="1" dirty="0">
                <a:ln w="6350">
                  <a:solidFill>
                    <a:schemeClr val="accent5"/>
                  </a:solidFill>
                </a:ln>
                <a:blipFill>
                  <a:blip r:embed="rId2"/>
                  <a:stretch>
                    <a:fillRect/>
                  </a:stretch>
                </a:blipFill>
                <a:latin typeface="+mn-ea"/>
              </a:rPr>
              <a:t>全日制の課程総合学科（多様な教育実践校）</a:t>
            </a: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3140" y="118379"/>
            <a:ext cx="685956" cy="685956"/>
          </a:xfrm>
          <a:prstGeom prst="rect">
            <a:avLst/>
          </a:prstGeom>
        </p:spPr>
      </p:pic>
    </p:spTree>
    <p:extLst>
      <p:ext uri="{BB962C8B-B14F-4D97-AF65-F5344CB8AC3E}">
        <p14:creationId xmlns:p14="http://schemas.microsoft.com/office/powerpoint/2010/main" val="1999796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30063C7B-273A-B2EA-958F-BCFDCE790251}"/>
              </a:ext>
            </a:extLst>
          </p:cNvPr>
          <p:cNvSpPr/>
          <p:nvPr/>
        </p:nvSpPr>
        <p:spPr>
          <a:xfrm>
            <a:off x="6591313" y="2150360"/>
            <a:ext cx="5040000" cy="198888"/>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DDC2F66B-5CAB-CB7B-7796-198D3163C347}"/>
              </a:ext>
            </a:extLst>
          </p:cNvPr>
          <p:cNvSpPr/>
          <p:nvPr/>
        </p:nvSpPr>
        <p:spPr>
          <a:xfrm>
            <a:off x="1890063" y="1633729"/>
            <a:ext cx="4032000" cy="198888"/>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A093F14E-1307-2959-9A57-CDB497D4EC4B}"/>
              </a:ext>
            </a:extLst>
          </p:cNvPr>
          <p:cNvSpPr/>
          <p:nvPr/>
        </p:nvSpPr>
        <p:spPr>
          <a:xfrm>
            <a:off x="518339" y="1896061"/>
            <a:ext cx="2088000" cy="198888"/>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帰国生選抜・日本語指導が必要な生徒選抜実施校</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17</a:t>
            </a:fld>
            <a:endParaRPr lang="ja-JP" altLang="en-US"/>
          </a:p>
        </p:txBody>
      </p:sp>
      <p:sp>
        <p:nvSpPr>
          <p:cNvPr id="12" name="テキスト ボックス 11"/>
          <p:cNvSpPr txBox="1"/>
          <p:nvPr/>
        </p:nvSpPr>
        <p:spPr>
          <a:xfrm>
            <a:off x="360861" y="1028276"/>
            <a:ext cx="1723549" cy="46166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rtlCol="0">
            <a:spAutoFit/>
          </a:bodyPr>
          <a:lstStyle/>
          <a:p>
            <a:pPr algn="dist"/>
            <a:r>
              <a:rPr lang="ja-JP" altLang="en-US" sz="2400" b="1" dirty="0">
                <a:ln w="6350">
                  <a:solidFill>
                    <a:schemeClr val="accent5"/>
                  </a:solidFill>
                </a:ln>
                <a:blipFill>
                  <a:blip r:embed="rId2"/>
                  <a:stretch>
                    <a:fillRect/>
                  </a:stretch>
                </a:blipFill>
                <a:latin typeface="+mn-ea"/>
              </a:rPr>
              <a:t>帰国生選抜</a:t>
            </a:r>
          </a:p>
        </p:txBody>
      </p:sp>
      <p:graphicFrame>
        <p:nvGraphicFramePr>
          <p:cNvPr id="14" name="表 13"/>
          <p:cNvGraphicFramePr>
            <a:graphicFrameLocks noGrp="1"/>
          </p:cNvGraphicFramePr>
          <p:nvPr>
            <p:extLst>
              <p:ext uri="{D42A27DB-BD31-4B8C-83A1-F6EECF244321}">
                <p14:modId xmlns:p14="http://schemas.microsoft.com/office/powerpoint/2010/main" val="3313988472"/>
              </p:ext>
            </p:extLst>
          </p:nvPr>
        </p:nvGraphicFramePr>
        <p:xfrm>
          <a:off x="360861" y="2817591"/>
          <a:ext cx="5495168" cy="3881520"/>
        </p:xfrm>
        <a:graphic>
          <a:graphicData uri="http://schemas.openxmlformats.org/drawingml/2006/table">
            <a:tbl>
              <a:tblPr firstRow="1" bandRow="1" bandCol="1">
                <a:tableStyleId>{5A111915-BE36-4E01-A7E5-04B1672EAD32}</a:tableStyleId>
              </a:tblPr>
              <a:tblGrid>
                <a:gridCol w="2098623">
                  <a:extLst>
                    <a:ext uri="{9D8B030D-6E8A-4147-A177-3AD203B41FA5}">
                      <a16:colId xmlns:a16="http://schemas.microsoft.com/office/drawing/2014/main" val="1728945548"/>
                    </a:ext>
                  </a:extLst>
                </a:gridCol>
                <a:gridCol w="3396545">
                  <a:extLst>
                    <a:ext uri="{9D8B030D-6E8A-4147-A177-3AD203B41FA5}">
                      <a16:colId xmlns:a16="http://schemas.microsoft.com/office/drawing/2014/main" val="3420212368"/>
                    </a:ext>
                  </a:extLst>
                </a:gridCol>
              </a:tblGrid>
              <a:tr h="396000">
                <a:tc>
                  <a:txBody>
                    <a:bodyPr/>
                    <a:lstStyle/>
                    <a:p>
                      <a:pPr algn="ctr"/>
                      <a:r>
                        <a:rPr kumimoji="1" lang="ja-JP" altLang="en-US" dirty="0"/>
                        <a:t>課程・学科等</a:t>
                      </a:r>
                      <a:endParaRPr kumimoji="1" lang="ja-JP" altLang="en-US" dirty="0">
                        <a:latin typeface="+mn-ea"/>
                        <a:ea typeface="+mn-ea"/>
                      </a:endParaRPr>
                    </a:p>
                  </a:txBody>
                  <a:tcPr marL="72000" marR="72000" marT="72000" marB="72000" anchor="ctr"/>
                </a:tc>
                <a:tc>
                  <a:txBody>
                    <a:bodyPr/>
                    <a:lstStyle/>
                    <a:p>
                      <a:pPr algn="ctr"/>
                      <a:r>
                        <a:rPr kumimoji="1" lang="ja-JP" altLang="en-US" dirty="0"/>
                        <a:t>学校名</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2014497892"/>
                  </a:ext>
                </a:extLst>
              </a:tr>
              <a:tr h="692640">
                <a:tc>
                  <a:txBody>
                    <a:bodyPr/>
                    <a:lstStyle/>
                    <a:p>
                      <a:r>
                        <a:rPr kumimoji="1" lang="ja-JP" altLang="en-US" dirty="0"/>
                        <a:t>総合科学科</a:t>
                      </a:r>
                      <a:endParaRPr kumimoji="1" lang="ja-JP" altLang="en-US" dirty="0">
                        <a:latin typeface="+mn-ea"/>
                        <a:ea typeface="+mn-ea"/>
                      </a:endParaRPr>
                    </a:p>
                  </a:txBody>
                  <a:tcPr marL="72000" marR="72000" marT="72000" marB="72000" anchor="ctr"/>
                </a:tc>
                <a:tc>
                  <a:txBody>
                    <a:bodyPr/>
                    <a:lstStyle/>
                    <a:p>
                      <a:r>
                        <a:rPr kumimoji="1" lang="ja-JP" altLang="en-US" dirty="0"/>
                        <a:t>住吉、千里、泉北</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1354733847"/>
                  </a:ext>
                </a:extLst>
              </a:tr>
              <a:tr h="692640">
                <a:tc>
                  <a:txBody>
                    <a:bodyPr/>
                    <a:lstStyle/>
                    <a:p>
                      <a:r>
                        <a:rPr kumimoji="1" lang="ja-JP" altLang="en-US" dirty="0"/>
                        <a:t>英語科</a:t>
                      </a:r>
                      <a:endParaRPr kumimoji="1" lang="ja-JP" altLang="en-US" dirty="0">
                        <a:latin typeface="+mn-ea"/>
                        <a:ea typeface="+mn-ea"/>
                      </a:endParaRPr>
                    </a:p>
                  </a:txBody>
                  <a:tcPr marL="72000" marR="72000" marT="72000" marB="72000" anchor="ctr"/>
                </a:tc>
                <a:tc>
                  <a:txBody>
                    <a:bodyPr/>
                    <a:lstStyle/>
                    <a:p>
                      <a:r>
                        <a:rPr kumimoji="1" lang="ja-JP" altLang="en-US" dirty="0"/>
                        <a:t>東、いちりつ、東大阪市立日新</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3247201339"/>
                  </a:ext>
                </a:extLst>
              </a:tr>
              <a:tr h="692640">
                <a:tc>
                  <a:txBody>
                    <a:bodyPr/>
                    <a:lstStyle/>
                    <a:p>
                      <a:r>
                        <a:rPr kumimoji="1" lang="ja-JP" altLang="en-US" sz="1800" spc="-150" dirty="0"/>
                        <a:t>国際文化科</a:t>
                      </a:r>
                      <a:endParaRPr kumimoji="1" lang="ja-JP" altLang="en-US" sz="1800" spc="-150" dirty="0">
                        <a:latin typeface="+mn-ea"/>
                        <a:ea typeface="+mn-ea"/>
                      </a:endParaRPr>
                    </a:p>
                  </a:txBody>
                  <a:tcPr marL="72000" marR="72000" marT="72000" marB="72000" anchor="ctr"/>
                </a:tc>
                <a:tc>
                  <a:txBody>
                    <a:bodyPr/>
                    <a:lstStyle/>
                    <a:p>
                      <a:pPr algn="l"/>
                      <a:r>
                        <a:rPr kumimoji="1" lang="ja-JP" altLang="en-US" spc="0" dirty="0"/>
                        <a:t>旭、枚方、花園、長野、佐野、</a:t>
                      </a:r>
                      <a:endParaRPr kumimoji="1" lang="en-US" altLang="ja-JP" spc="0" dirty="0"/>
                    </a:p>
                    <a:p>
                      <a:r>
                        <a:rPr kumimoji="1" lang="ja-JP" altLang="en-US" dirty="0"/>
                        <a:t>住吉、千里、泉北</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465464774"/>
                  </a:ext>
                </a:extLst>
              </a:tr>
              <a:tr h="692640">
                <a:tc>
                  <a:txBody>
                    <a:bodyPr/>
                    <a:lstStyle/>
                    <a:p>
                      <a:r>
                        <a:rPr kumimoji="1" lang="ja-JP" altLang="en-US" dirty="0"/>
                        <a:t>グローバル科</a:t>
                      </a:r>
                      <a:endParaRPr kumimoji="1" lang="ja-JP" altLang="en-US" dirty="0">
                        <a:latin typeface="+mn-ea"/>
                        <a:ea typeface="+mn-ea"/>
                      </a:endParaRPr>
                    </a:p>
                  </a:txBody>
                  <a:tcPr marL="72000" marR="72000" marT="72000" marB="72000" anchor="ctr"/>
                </a:tc>
                <a:tc>
                  <a:txBody>
                    <a:bodyPr/>
                    <a:lstStyle/>
                    <a:p>
                      <a:r>
                        <a:rPr kumimoji="1" lang="ja-JP" altLang="en-US" dirty="0"/>
                        <a:t>箕面、和泉</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158274760"/>
                  </a:ext>
                </a:extLst>
              </a:tr>
              <a:tr h="692640">
                <a:tc>
                  <a:txBody>
                    <a:bodyPr/>
                    <a:lstStyle/>
                    <a:p>
                      <a:r>
                        <a:rPr kumimoji="1" lang="ja-JP" altLang="en-US" dirty="0"/>
                        <a:t>グローバル探究科</a:t>
                      </a:r>
                      <a:endParaRPr kumimoji="1" lang="ja-JP" altLang="en-US" dirty="0">
                        <a:latin typeface="+mn-ea"/>
                        <a:ea typeface="+mn-ea"/>
                      </a:endParaRPr>
                    </a:p>
                  </a:txBody>
                  <a:tcPr marL="72000" marR="72000" marT="72000" marB="72000" anchor="ctr"/>
                </a:tc>
                <a:tc>
                  <a:txBody>
                    <a:bodyPr/>
                    <a:lstStyle/>
                    <a:p>
                      <a:r>
                        <a:rPr kumimoji="1" lang="ja-JP" altLang="en-US" dirty="0"/>
                        <a:t>水都国際</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4267272445"/>
                  </a:ext>
                </a:extLst>
              </a:tr>
            </a:tbl>
          </a:graphicData>
        </a:graphic>
      </p:graphicFrame>
      <p:sp>
        <p:nvSpPr>
          <p:cNvPr id="16" name="正方形/長方形 15"/>
          <p:cNvSpPr/>
          <p:nvPr/>
        </p:nvSpPr>
        <p:spPr>
          <a:xfrm>
            <a:off x="60445" y="1489941"/>
            <a:ext cx="6096000" cy="923330"/>
          </a:xfrm>
          <a:prstGeom prst="rect">
            <a:avLst/>
          </a:prstGeom>
        </p:spPr>
        <p:txBody>
          <a:bodyPr>
            <a:spAutoFit/>
          </a:bodyPr>
          <a:lstStyle/>
          <a:p>
            <a:pPr marL="133343"/>
            <a:r>
              <a:rPr lang="ja-JP" altLang="en-US" dirty="0">
                <a:latin typeface="+mn-ea"/>
              </a:rPr>
              <a:t>・原則として、</a:t>
            </a:r>
            <a:r>
              <a:rPr lang="ja-JP" altLang="en-US" b="1" dirty="0">
                <a:solidFill>
                  <a:schemeClr val="accent5"/>
                </a:solidFill>
                <a:latin typeface="+mn-ea"/>
              </a:rPr>
              <a:t>外国において継続して２年以上在留し、　</a:t>
            </a:r>
            <a:endParaRPr lang="en-US" altLang="ja-JP" b="1" dirty="0">
              <a:solidFill>
                <a:schemeClr val="accent5"/>
              </a:solidFill>
              <a:latin typeface="+mn-ea"/>
            </a:endParaRPr>
          </a:p>
          <a:p>
            <a:pPr marL="133343"/>
            <a:r>
              <a:rPr lang="ja-JP" altLang="en-US" b="1" dirty="0">
                <a:solidFill>
                  <a:schemeClr val="accent5"/>
                </a:solidFill>
                <a:latin typeface="+mn-ea"/>
              </a:rPr>
              <a:t>　帰国後２年以内の者</a:t>
            </a:r>
            <a:endParaRPr lang="en-US" altLang="ja-JP" b="1" dirty="0">
              <a:solidFill>
                <a:schemeClr val="accent5"/>
              </a:solidFill>
              <a:latin typeface="+mn-ea"/>
            </a:endParaRPr>
          </a:p>
          <a:p>
            <a:pPr marL="133343"/>
            <a:r>
              <a:rPr lang="ja-JP" altLang="en-US" dirty="0">
                <a:latin typeface="+mn-ea"/>
              </a:rPr>
              <a:t>・出願資格の審査が必要</a:t>
            </a:r>
            <a:endParaRPr lang="en-US" altLang="ja-JP" dirty="0">
              <a:latin typeface="+mn-ea"/>
            </a:endParaRPr>
          </a:p>
        </p:txBody>
      </p:sp>
      <p:sp>
        <p:nvSpPr>
          <p:cNvPr id="19" name="テキスト ボックス 18"/>
          <p:cNvSpPr txBox="1"/>
          <p:nvPr/>
        </p:nvSpPr>
        <p:spPr>
          <a:xfrm>
            <a:off x="6385921" y="1028276"/>
            <a:ext cx="4185761" cy="46166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rtlCol="0">
            <a:spAutoFit/>
          </a:bodyPr>
          <a:lstStyle/>
          <a:p>
            <a:pPr algn="dist"/>
            <a:r>
              <a:rPr lang="ja-JP" altLang="en-US" sz="2400" b="1" dirty="0">
                <a:ln w="6350">
                  <a:solidFill>
                    <a:schemeClr val="accent5"/>
                  </a:solidFill>
                </a:ln>
                <a:blipFill>
                  <a:blip r:embed="rId2"/>
                  <a:stretch>
                    <a:fillRect/>
                  </a:stretch>
                </a:blipFill>
                <a:latin typeface="+mn-ea"/>
              </a:rPr>
              <a:t>日本語指導が必要な生徒選抜</a:t>
            </a:r>
          </a:p>
        </p:txBody>
      </p:sp>
      <p:graphicFrame>
        <p:nvGraphicFramePr>
          <p:cNvPr id="21" name="表 20"/>
          <p:cNvGraphicFramePr>
            <a:graphicFrameLocks noGrp="1"/>
          </p:cNvGraphicFramePr>
          <p:nvPr>
            <p:extLst>
              <p:ext uri="{D42A27DB-BD31-4B8C-83A1-F6EECF244321}">
                <p14:modId xmlns:p14="http://schemas.microsoft.com/office/powerpoint/2010/main" val="2036888205"/>
              </p:ext>
            </p:extLst>
          </p:nvPr>
        </p:nvGraphicFramePr>
        <p:xfrm>
          <a:off x="6385921" y="2814709"/>
          <a:ext cx="5494124" cy="3188880"/>
        </p:xfrm>
        <a:graphic>
          <a:graphicData uri="http://schemas.openxmlformats.org/drawingml/2006/table">
            <a:tbl>
              <a:tblPr firstRow="1" bandRow="1" bandCol="1">
                <a:tableStyleId>{5A111915-BE36-4E01-A7E5-04B1672EAD32}</a:tableStyleId>
              </a:tblPr>
              <a:tblGrid>
                <a:gridCol w="2643985">
                  <a:extLst>
                    <a:ext uri="{9D8B030D-6E8A-4147-A177-3AD203B41FA5}">
                      <a16:colId xmlns:a16="http://schemas.microsoft.com/office/drawing/2014/main" val="1728945548"/>
                    </a:ext>
                  </a:extLst>
                </a:gridCol>
                <a:gridCol w="2850139">
                  <a:extLst>
                    <a:ext uri="{9D8B030D-6E8A-4147-A177-3AD203B41FA5}">
                      <a16:colId xmlns:a16="http://schemas.microsoft.com/office/drawing/2014/main" val="3420212368"/>
                    </a:ext>
                  </a:extLst>
                </a:gridCol>
              </a:tblGrid>
              <a:tr h="396000">
                <a:tc>
                  <a:txBody>
                    <a:bodyPr/>
                    <a:lstStyle/>
                    <a:p>
                      <a:pPr algn="ctr"/>
                      <a:r>
                        <a:rPr kumimoji="1" lang="ja-JP" altLang="en-US" dirty="0"/>
                        <a:t>課程・学科等</a:t>
                      </a:r>
                      <a:endParaRPr kumimoji="1" lang="ja-JP" altLang="en-US" dirty="0">
                        <a:latin typeface="+mn-ea"/>
                        <a:ea typeface="+mn-ea"/>
                      </a:endParaRPr>
                    </a:p>
                  </a:txBody>
                  <a:tcPr marL="72000" marR="72000" marT="72000" marB="72000" anchor="ctr"/>
                </a:tc>
                <a:tc>
                  <a:txBody>
                    <a:bodyPr/>
                    <a:lstStyle/>
                    <a:p>
                      <a:pPr algn="ctr"/>
                      <a:r>
                        <a:rPr kumimoji="1" lang="ja-JP" altLang="en-US" dirty="0"/>
                        <a:t>学校名</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853270756"/>
                  </a:ext>
                </a:extLst>
              </a:tr>
              <a:tr h="692640">
                <a:tc>
                  <a:txBody>
                    <a:bodyPr/>
                    <a:lstStyle/>
                    <a:p>
                      <a:r>
                        <a:rPr kumimoji="1" lang="ja-JP" altLang="en-US" dirty="0"/>
                        <a:t>普通科</a:t>
                      </a:r>
                      <a:endParaRPr kumimoji="1" lang="ja-JP" altLang="en-US" dirty="0">
                        <a:latin typeface="+mn-ea"/>
                        <a:ea typeface="+mn-ea"/>
                      </a:endParaRPr>
                    </a:p>
                  </a:txBody>
                  <a:tcPr marL="72000" marR="72000" marT="72000" marB="72000" anchor="ctr"/>
                </a:tc>
                <a:tc>
                  <a:txBody>
                    <a:bodyPr/>
                    <a:lstStyle/>
                    <a:p>
                      <a:r>
                        <a:rPr kumimoji="1" lang="ja-JP" altLang="en-US" dirty="0"/>
                        <a:t>東淀川</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1354733847"/>
                  </a:ext>
                </a:extLst>
              </a:tr>
              <a:tr h="692640">
                <a:tc>
                  <a:txBody>
                    <a:bodyPr/>
                    <a:lstStyle/>
                    <a:p>
                      <a:r>
                        <a:rPr kumimoji="1" lang="ja-JP" altLang="en-US" dirty="0"/>
                        <a:t>総合学科</a:t>
                      </a:r>
                      <a:endParaRPr kumimoji="1" lang="ja-JP" altLang="en-US" dirty="0">
                        <a:latin typeface="+mn-ea"/>
                        <a:ea typeface="+mn-ea"/>
                      </a:endParaRPr>
                    </a:p>
                  </a:txBody>
                  <a:tcPr marL="72000" marR="72000" marT="72000" marB="72000" anchor="ctr"/>
                </a:tc>
                <a:tc>
                  <a:txBody>
                    <a:bodyPr/>
                    <a:lstStyle/>
                    <a:p>
                      <a:r>
                        <a:rPr kumimoji="1" lang="ja-JP" altLang="en-US" dirty="0"/>
                        <a:t>福井、門真なみはや、</a:t>
                      </a:r>
                      <a:endParaRPr kumimoji="1" lang="en-US" altLang="ja-JP" dirty="0"/>
                    </a:p>
                    <a:p>
                      <a:r>
                        <a:rPr kumimoji="1" lang="ja-JP" altLang="en-US" dirty="0"/>
                        <a:t>八尾北、成美</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3247201339"/>
                  </a:ext>
                </a:extLst>
              </a:tr>
              <a:tr h="692640">
                <a:tc>
                  <a:txBody>
                    <a:bodyPr/>
                    <a:lstStyle/>
                    <a:p>
                      <a:r>
                        <a:rPr kumimoji="1" lang="ja-JP" altLang="en-US" dirty="0"/>
                        <a:t>総合学科</a:t>
                      </a:r>
                      <a:endParaRPr kumimoji="1" lang="en-US" altLang="ja-JP" dirty="0"/>
                    </a:p>
                    <a:p>
                      <a:r>
                        <a:rPr kumimoji="1" lang="ja-JP" altLang="en-US" sz="1400" spc="-150" dirty="0"/>
                        <a:t>（エンパワメントスクール）</a:t>
                      </a:r>
                      <a:endParaRPr kumimoji="1" lang="ja-JP" altLang="en-US" sz="1400" spc="-150" dirty="0">
                        <a:latin typeface="+mn-ea"/>
                        <a:ea typeface="+mn-ea"/>
                      </a:endParaRPr>
                    </a:p>
                  </a:txBody>
                  <a:tcPr marL="72000" marR="72000" marT="72000" marB="72000" anchor="ctr"/>
                </a:tc>
                <a:tc>
                  <a:txBody>
                    <a:bodyPr/>
                    <a:lstStyle/>
                    <a:p>
                      <a:r>
                        <a:rPr kumimoji="1" lang="ja-JP" altLang="en-US" dirty="0"/>
                        <a:t>長吉、布施北</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465464774"/>
                  </a:ext>
                </a:extLst>
              </a:tr>
              <a:tr h="692640">
                <a:tc>
                  <a:txBody>
                    <a:bodyPr/>
                    <a:lstStyle/>
                    <a:p>
                      <a:r>
                        <a:rPr kumimoji="1" lang="ja-JP" altLang="en-US" dirty="0"/>
                        <a:t>多部制単位制</a:t>
                      </a:r>
                      <a:r>
                        <a:rPr kumimoji="1" lang="en-US" altLang="ja-JP" dirty="0"/>
                        <a:t>Ⅰ</a:t>
                      </a:r>
                      <a:r>
                        <a:rPr kumimoji="1" lang="ja-JP" altLang="en-US" dirty="0"/>
                        <a:t>部</a:t>
                      </a:r>
                      <a:endParaRPr kumimoji="1" lang="en-US" altLang="ja-JP" dirty="0"/>
                    </a:p>
                    <a:p>
                      <a:r>
                        <a:rPr kumimoji="1" lang="ja-JP" altLang="en-US" dirty="0"/>
                        <a:t>普通科</a:t>
                      </a:r>
                      <a:endParaRPr kumimoji="1" lang="ja-JP" altLang="en-US" dirty="0">
                        <a:latin typeface="+mn-ea"/>
                        <a:ea typeface="+mn-ea"/>
                      </a:endParaRPr>
                    </a:p>
                  </a:txBody>
                  <a:tcPr marL="72000" marR="72000" marT="72000" marB="72000" anchor="ctr"/>
                </a:tc>
                <a:tc>
                  <a:txBody>
                    <a:bodyPr/>
                    <a:lstStyle/>
                    <a:p>
                      <a:r>
                        <a:rPr kumimoji="1" lang="ja-JP" altLang="en-US" dirty="0"/>
                        <a:t>大阪わかば</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158274760"/>
                  </a:ext>
                </a:extLst>
              </a:tr>
            </a:tbl>
          </a:graphicData>
        </a:graphic>
      </p:graphicFrame>
      <p:sp>
        <p:nvSpPr>
          <p:cNvPr id="22" name="正方形/長方形 21"/>
          <p:cNvSpPr/>
          <p:nvPr/>
        </p:nvSpPr>
        <p:spPr>
          <a:xfrm>
            <a:off x="6270011" y="1464754"/>
            <a:ext cx="5494123" cy="1200329"/>
          </a:xfrm>
          <a:prstGeom prst="rect">
            <a:avLst/>
          </a:prstGeom>
        </p:spPr>
        <p:txBody>
          <a:bodyPr wrap="square">
            <a:spAutoFit/>
          </a:bodyPr>
          <a:lstStyle/>
          <a:p>
            <a:r>
              <a:rPr lang="ja-JP" altLang="en-US" dirty="0">
                <a:latin typeface="+mn-ea"/>
              </a:rPr>
              <a:t>・</a:t>
            </a:r>
            <a:r>
              <a:rPr lang="ja-JP" altLang="ja-JP" dirty="0">
                <a:latin typeface="+mn-ea"/>
              </a:rPr>
              <a:t>原則として、中国等から帰国した者</a:t>
            </a:r>
            <a:endParaRPr lang="en-US" altLang="ja-JP" dirty="0">
              <a:latin typeface="+mn-ea"/>
            </a:endParaRPr>
          </a:p>
          <a:p>
            <a:r>
              <a:rPr lang="ja-JP" altLang="en-US" dirty="0">
                <a:latin typeface="+mn-ea"/>
              </a:rPr>
              <a:t>　または</a:t>
            </a:r>
            <a:r>
              <a:rPr lang="ja-JP" altLang="ja-JP" dirty="0">
                <a:latin typeface="+mn-ea"/>
              </a:rPr>
              <a:t>外国籍を有する者で、</a:t>
            </a:r>
            <a:endParaRPr lang="en-US" altLang="ja-JP" dirty="0">
              <a:latin typeface="+mn-ea"/>
            </a:endParaRPr>
          </a:p>
          <a:p>
            <a:r>
              <a:rPr lang="ja-JP" altLang="en-US" b="1" dirty="0">
                <a:solidFill>
                  <a:schemeClr val="accent1"/>
                </a:solidFill>
                <a:latin typeface="+mn-ea"/>
              </a:rPr>
              <a:t>　</a:t>
            </a:r>
            <a:r>
              <a:rPr lang="ja-JP" altLang="ja-JP" b="1" dirty="0">
                <a:solidFill>
                  <a:schemeClr val="accent5"/>
                </a:solidFill>
                <a:latin typeface="+mn-ea"/>
              </a:rPr>
              <a:t>小学校第４学年以上の学年に初めて編入学した者</a:t>
            </a:r>
            <a:endParaRPr lang="en-US" altLang="ja-JP" b="1" dirty="0">
              <a:solidFill>
                <a:schemeClr val="accent5"/>
              </a:solidFill>
              <a:latin typeface="+mn-ea"/>
            </a:endParaRPr>
          </a:p>
          <a:p>
            <a:r>
              <a:rPr lang="ja-JP" altLang="en-US" dirty="0">
                <a:latin typeface="+mn-ea"/>
              </a:rPr>
              <a:t>・出願資格の申請・承認が必要</a:t>
            </a:r>
          </a:p>
        </p:txBody>
      </p:sp>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3140" y="118379"/>
            <a:ext cx="685956" cy="685956"/>
          </a:xfrm>
          <a:prstGeom prst="rect">
            <a:avLst/>
          </a:prstGeom>
        </p:spPr>
      </p:pic>
    </p:spTree>
    <p:extLst>
      <p:ext uri="{BB962C8B-B14F-4D97-AF65-F5344CB8AC3E}">
        <p14:creationId xmlns:p14="http://schemas.microsoft.com/office/powerpoint/2010/main" val="9444273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一般選抜実施校</a:t>
            </a: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110094712"/>
              </p:ext>
            </p:extLst>
          </p:nvPr>
        </p:nvGraphicFramePr>
        <p:xfrm>
          <a:off x="2725845" y="1288766"/>
          <a:ext cx="9163050" cy="3351200"/>
        </p:xfrm>
        <a:graphic>
          <a:graphicData uri="http://schemas.openxmlformats.org/drawingml/2006/table">
            <a:tbl>
              <a:tblPr firstRow="1" bandRow="1">
                <a:tableStyleId>{69012ECD-51FC-41F1-AA8D-1B2483CD663E}</a:tableStyleId>
              </a:tblPr>
              <a:tblGrid>
                <a:gridCol w="2211915">
                  <a:extLst>
                    <a:ext uri="{9D8B030D-6E8A-4147-A177-3AD203B41FA5}">
                      <a16:colId xmlns:a16="http://schemas.microsoft.com/office/drawing/2014/main" val="3289438811"/>
                    </a:ext>
                  </a:extLst>
                </a:gridCol>
                <a:gridCol w="6951135">
                  <a:extLst>
                    <a:ext uri="{9D8B030D-6E8A-4147-A177-3AD203B41FA5}">
                      <a16:colId xmlns:a16="http://schemas.microsoft.com/office/drawing/2014/main" val="1134762344"/>
                    </a:ext>
                  </a:extLst>
                </a:gridCol>
              </a:tblGrid>
              <a:tr h="625058">
                <a:tc>
                  <a:txBody>
                    <a:bodyPr/>
                    <a:lstStyle/>
                    <a:p>
                      <a:r>
                        <a:rPr kumimoji="1" lang="ja-JP" altLang="en-US" dirty="0">
                          <a:latin typeface="+mn-ea"/>
                          <a:ea typeface="+mn-ea"/>
                        </a:rPr>
                        <a:t>課程</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r>
                        <a:rPr kumimoji="1" lang="ja-JP" altLang="en-US" dirty="0">
                          <a:latin typeface="+mn-ea"/>
                          <a:ea typeface="+mn-ea"/>
                        </a:rPr>
                        <a:t>学科等</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75985506"/>
                  </a:ext>
                </a:extLst>
              </a:tr>
              <a:tr h="908714">
                <a:tc>
                  <a:txBody>
                    <a:bodyPr/>
                    <a:lstStyle/>
                    <a:p>
                      <a:r>
                        <a:rPr kumimoji="1" lang="ja-JP" altLang="en-US" dirty="0">
                          <a:latin typeface="+mn-ea"/>
                          <a:ea typeface="+mn-ea"/>
                        </a:rPr>
                        <a:t>全日制の課程</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r>
                        <a:rPr kumimoji="1" lang="ja-JP" altLang="en-US" dirty="0">
                          <a:latin typeface="+mn-ea"/>
                          <a:ea typeface="+mn-ea"/>
                        </a:rPr>
                        <a:t>全ての学科</a:t>
                      </a:r>
                      <a:endParaRPr kumimoji="1" lang="en-US" altLang="ja-JP" dirty="0">
                        <a:latin typeface="+mn-ea"/>
                        <a:ea typeface="+mn-ea"/>
                      </a:endParaRPr>
                    </a:p>
                    <a:p>
                      <a:r>
                        <a:rPr kumimoji="1" lang="ja-JP" altLang="en-US" dirty="0">
                          <a:latin typeface="+mn-ea"/>
                          <a:ea typeface="+mn-ea"/>
                        </a:rPr>
                        <a:t>（特別選抜を行う学科を除く）</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4676266"/>
                  </a:ext>
                </a:extLst>
              </a:tr>
              <a:tr h="908714">
                <a:tc>
                  <a:txBody>
                    <a:bodyPr/>
                    <a:lstStyle/>
                    <a:p>
                      <a:r>
                        <a:rPr kumimoji="1" lang="ja-JP" altLang="en-US" dirty="0">
                          <a:latin typeface="+mn-ea"/>
                          <a:ea typeface="+mn-ea"/>
                        </a:rPr>
                        <a:t>定時制の課程</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r>
                        <a:rPr kumimoji="1" lang="ja-JP" altLang="en-US" dirty="0">
                          <a:latin typeface="+mn-ea"/>
                          <a:ea typeface="+mn-ea"/>
                        </a:rPr>
                        <a:t>全ての学科</a:t>
                      </a:r>
                      <a:endParaRPr kumimoji="1" lang="en-US" altLang="ja-JP" dirty="0">
                        <a:latin typeface="+mn-ea"/>
                        <a:ea typeface="+mn-ea"/>
                      </a:endParaRPr>
                    </a:p>
                    <a:p>
                      <a:r>
                        <a:rPr kumimoji="1" lang="ja-JP" altLang="en-US" dirty="0">
                          <a:latin typeface="+mn-ea"/>
                          <a:ea typeface="+mn-ea"/>
                        </a:rPr>
                        <a:t>（多部制単位制・昼夜間単位制を除く）</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13897027"/>
                  </a:ext>
                </a:extLst>
              </a:tr>
              <a:tr h="908714">
                <a:tc>
                  <a:txBody>
                    <a:bodyPr/>
                    <a:lstStyle/>
                    <a:p>
                      <a:r>
                        <a:rPr kumimoji="1" lang="ja-JP" altLang="en-US" dirty="0">
                          <a:latin typeface="+mn-ea"/>
                          <a:ea typeface="+mn-ea"/>
                        </a:rPr>
                        <a:t>通信制の課程</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r>
                        <a:rPr kumimoji="1" lang="ja-JP" altLang="en-US" dirty="0">
                          <a:latin typeface="+mn-ea"/>
                          <a:ea typeface="+mn-ea"/>
                        </a:rPr>
                        <a:t>普通科</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101946143"/>
                  </a:ext>
                </a:extLst>
              </a:tr>
            </a:tbl>
          </a:graphicData>
        </a:graphic>
      </p:graphicFrame>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18</a:t>
            </a:fld>
            <a:endParaRPr lang="ja-JP" altLang="en-US"/>
          </a:p>
        </p:txBody>
      </p:sp>
      <p:grpSp>
        <p:nvGrpSpPr>
          <p:cNvPr id="3" name="グループ化 2">
            <a:extLst>
              <a:ext uri="{FF2B5EF4-FFF2-40B4-BE49-F238E27FC236}">
                <a16:creationId xmlns:a16="http://schemas.microsoft.com/office/drawing/2014/main" id="{7EAA77FE-CDF1-AA25-2BE3-EEFF418855A5}"/>
              </a:ext>
            </a:extLst>
          </p:cNvPr>
          <p:cNvGrpSpPr/>
          <p:nvPr/>
        </p:nvGrpSpPr>
        <p:grpSpPr>
          <a:xfrm>
            <a:off x="201809" y="958476"/>
            <a:ext cx="2363147" cy="2858776"/>
            <a:chOff x="220986" y="1908282"/>
            <a:chExt cx="2363147" cy="2858776"/>
          </a:xfrm>
        </p:grpSpPr>
        <p:grpSp>
          <p:nvGrpSpPr>
            <p:cNvPr id="25" name="グループ化 24">
              <a:extLst>
                <a:ext uri="{FF2B5EF4-FFF2-40B4-BE49-F238E27FC236}">
                  <a16:creationId xmlns:a16="http://schemas.microsoft.com/office/drawing/2014/main" id="{51270D2A-BA31-A80E-D296-61969703F3E2}"/>
                </a:ext>
              </a:extLst>
            </p:cNvPr>
            <p:cNvGrpSpPr/>
            <p:nvPr/>
          </p:nvGrpSpPr>
          <p:grpSpPr>
            <a:xfrm>
              <a:off x="220986" y="1908282"/>
              <a:ext cx="369868" cy="2858776"/>
              <a:chOff x="1714500" y="2233612"/>
              <a:chExt cx="533400" cy="4122738"/>
            </a:xfrm>
            <a:solidFill>
              <a:schemeClr val="bg1">
                <a:lumMod val="85000"/>
              </a:schemeClr>
            </a:solidFill>
          </p:grpSpPr>
          <p:sp>
            <p:nvSpPr>
              <p:cNvPr id="32" name="楕円 31">
                <a:extLst>
                  <a:ext uri="{FF2B5EF4-FFF2-40B4-BE49-F238E27FC236}">
                    <a16:creationId xmlns:a16="http://schemas.microsoft.com/office/drawing/2014/main" id="{B699DAE5-F74A-7CA4-46AE-00B5B2FA1B5A}"/>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3" name="楕円 32">
                <a:extLst>
                  <a:ext uri="{FF2B5EF4-FFF2-40B4-BE49-F238E27FC236}">
                    <a16:creationId xmlns:a16="http://schemas.microsoft.com/office/drawing/2014/main" id="{430C0FA0-E5C3-FA9C-DEFF-8609CFBE843A}"/>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4" name="楕円 33">
                <a:extLst>
                  <a:ext uri="{FF2B5EF4-FFF2-40B4-BE49-F238E27FC236}">
                    <a16:creationId xmlns:a16="http://schemas.microsoft.com/office/drawing/2014/main" id="{7C0F3FF5-217E-D8EC-1196-ACDE8B22FB7E}"/>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5" name="楕円 34">
                <a:extLst>
                  <a:ext uri="{FF2B5EF4-FFF2-40B4-BE49-F238E27FC236}">
                    <a16:creationId xmlns:a16="http://schemas.microsoft.com/office/drawing/2014/main" id="{98629B58-D7B2-7567-D014-CFF5A5625466}"/>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6" name="楕円 35">
                <a:extLst>
                  <a:ext uri="{FF2B5EF4-FFF2-40B4-BE49-F238E27FC236}">
                    <a16:creationId xmlns:a16="http://schemas.microsoft.com/office/drawing/2014/main" id="{FC8B2F9A-8F0C-B9D0-C744-A32F06F3032B}"/>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7" name="楕円 36">
                <a:extLst>
                  <a:ext uri="{FF2B5EF4-FFF2-40B4-BE49-F238E27FC236}">
                    <a16:creationId xmlns:a16="http://schemas.microsoft.com/office/drawing/2014/main" id="{BD22913B-37DF-CB28-B518-523BD74ACF48}"/>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38" name="直線コネクタ 37">
                <a:extLst>
                  <a:ext uri="{FF2B5EF4-FFF2-40B4-BE49-F238E27FC236}">
                    <a16:creationId xmlns:a16="http://schemas.microsoft.com/office/drawing/2014/main" id="{1645133D-E986-2778-C76E-93BF7E8FCA48}"/>
                  </a:ext>
                </a:extLst>
              </p:cNvPr>
              <p:cNvCxnSpPr>
                <a:stCxn id="32" idx="4"/>
                <a:endCxn id="35"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A037B1F8-0B6D-A7CD-D8D8-7D13500E8762}"/>
                  </a:ext>
                </a:extLst>
              </p:cNvPr>
              <p:cNvCxnSpPr>
                <a:stCxn id="35" idx="4"/>
                <a:endCxn id="36"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1389915-A899-56AA-B26A-5A52EC37C92D}"/>
                  </a:ext>
                </a:extLst>
              </p:cNvPr>
              <p:cNvCxnSpPr>
                <a:stCxn id="36" idx="4"/>
                <a:endCxn id="37"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026B473-3957-8A65-467F-91EAFF5CF8A0}"/>
                  </a:ext>
                </a:extLst>
              </p:cNvPr>
              <p:cNvCxnSpPr>
                <a:stCxn id="37" idx="4"/>
                <a:endCxn id="34"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3863C376-EE72-F43D-ED41-855C2A4E333C}"/>
                  </a:ext>
                </a:extLst>
              </p:cNvPr>
              <p:cNvCxnSpPr>
                <a:stCxn id="34" idx="4"/>
                <a:endCxn id="33"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6" name="テキスト ボックス 25">
              <a:extLst>
                <a:ext uri="{FF2B5EF4-FFF2-40B4-BE49-F238E27FC236}">
                  <a16:creationId xmlns:a16="http://schemas.microsoft.com/office/drawing/2014/main" id="{96400AD4-221C-CFB6-94E8-2FA519E780C2}"/>
                </a:ext>
              </a:extLst>
            </p:cNvPr>
            <p:cNvSpPr txBox="1"/>
            <p:nvPr/>
          </p:nvSpPr>
          <p:spPr>
            <a:xfrm>
              <a:off x="245031" y="1946382"/>
              <a:ext cx="1723549"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入学者選抜の種類</a:t>
              </a:r>
            </a:p>
          </p:txBody>
        </p:sp>
        <p:sp>
          <p:nvSpPr>
            <p:cNvPr id="27" name="テキスト ボックス 26">
              <a:extLst>
                <a:ext uri="{FF2B5EF4-FFF2-40B4-BE49-F238E27FC236}">
                  <a16:creationId xmlns:a16="http://schemas.microsoft.com/office/drawing/2014/main" id="{8E4BECF5-BE56-E810-3F47-6E5DCD7BC58E}"/>
                </a:ext>
              </a:extLst>
            </p:cNvPr>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高校入試のスケジュール</a:t>
              </a:r>
              <a:endParaRPr kumimoji="1" lang="ja-JP" altLang="en-US" sz="1200" b="1" dirty="0">
                <a:solidFill>
                  <a:schemeClr val="bg1">
                    <a:lumMod val="50000"/>
                  </a:schemeClr>
                </a:solidFill>
                <a:latin typeface="+mn-ea"/>
              </a:endParaRPr>
            </a:p>
          </p:txBody>
        </p:sp>
        <p:sp>
          <p:nvSpPr>
            <p:cNvPr id="28" name="テキスト ボックス 27">
              <a:extLst>
                <a:ext uri="{FF2B5EF4-FFF2-40B4-BE49-F238E27FC236}">
                  <a16:creationId xmlns:a16="http://schemas.microsoft.com/office/drawing/2014/main" id="{488E07D5-7418-EBBC-2F81-4743BCA40ADD}"/>
                </a:ext>
              </a:extLst>
            </p:cNvPr>
            <p:cNvSpPr txBox="1"/>
            <p:nvPr/>
          </p:nvSpPr>
          <p:spPr>
            <a:xfrm>
              <a:off x="245031" y="2946288"/>
              <a:ext cx="187743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公立高校入試の日程</a:t>
              </a:r>
              <a:endParaRPr kumimoji="1" lang="ja-JP" altLang="en-US" sz="1200" b="1" dirty="0">
                <a:solidFill>
                  <a:schemeClr val="bg1">
                    <a:lumMod val="50000"/>
                  </a:schemeClr>
                </a:solidFill>
                <a:latin typeface="+mn-ea"/>
              </a:endParaRPr>
            </a:p>
          </p:txBody>
        </p:sp>
        <p:sp>
          <p:nvSpPr>
            <p:cNvPr id="29" name="テキスト ボックス 28">
              <a:extLst>
                <a:ext uri="{FF2B5EF4-FFF2-40B4-BE49-F238E27FC236}">
                  <a16:creationId xmlns:a16="http://schemas.microsoft.com/office/drawing/2014/main" id="{19349A09-0250-89A8-B3DB-4F24BCA34569}"/>
                </a:ext>
              </a:extLst>
            </p:cNvPr>
            <p:cNvSpPr txBox="1"/>
            <p:nvPr/>
          </p:nvSpPr>
          <p:spPr>
            <a:xfrm>
              <a:off x="245031" y="3446241"/>
              <a:ext cx="1569660"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特別選抜実施校</a:t>
              </a:r>
              <a:endParaRPr kumimoji="1" lang="ja-JP" altLang="en-US" sz="1200" b="1" dirty="0">
                <a:solidFill>
                  <a:schemeClr val="bg1">
                    <a:lumMod val="50000"/>
                  </a:schemeClr>
                </a:solidFill>
                <a:latin typeface="+mn-ea"/>
              </a:endParaRPr>
            </a:p>
          </p:txBody>
        </p:sp>
        <p:sp>
          <p:nvSpPr>
            <p:cNvPr id="30" name="テキスト ボックス 29">
              <a:extLst>
                <a:ext uri="{FF2B5EF4-FFF2-40B4-BE49-F238E27FC236}">
                  <a16:creationId xmlns:a16="http://schemas.microsoft.com/office/drawing/2014/main" id="{57E1A5B0-2412-ECCA-632F-0256442963FD}"/>
                </a:ext>
              </a:extLst>
            </p:cNvPr>
            <p:cNvSpPr txBox="1"/>
            <p:nvPr/>
          </p:nvSpPr>
          <p:spPr>
            <a:xfrm>
              <a:off x="245031" y="3946194"/>
              <a:ext cx="2339102" cy="461665"/>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帰国生選抜、日本語指導が</a:t>
              </a:r>
              <a:endParaRPr lang="en-US" altLang="ja-JP" sz="1200" b="1" dirty="0">
                <a:solidFill>
                  <a:schemeClr val="bg1">
                    <a:lumMod val="50000"/>
                  </a:schemeClr>
                </a:solidFill>
                <a:latin typeface="+mn-ea"/>
              </a:endParaRPr>
            </a:p>
            <a:p>
              <a:r>
                <a:rPr lang="ja-JP" altLang="en-US" sz="1200" b="1" dirty="0">
                  <a:solidFill>
                    <a:schemeClr val="bg1">
                      <a:lumMod val="50000"/>
                    </a:schemeClr>
                  </a:solidFill>
                  <a:latin typeface="+mn-ea"/>
                </a:rPr>
                <a:t>　　必要な生徒選抜</a:t>
              </a:r>
              <a:r>
                <a:rPr kumimoji="1" lang="ja-JP" altLang="en-US" sz="1200" b="1" dirty="0">
                  <a:solidFill>
                    <a:schemeClr val="bg1">
                      <a:lumMod val="50000"/>
                    </a:schemeClr>
                  </a:solidFill>
                  <a:latin typeface="+mn-ea"/>
                </a:rPr>
                <a:t>実施校</a:t>
              </a:r>
            </a:p>
          </p:txBody>
        </p:sp>
        <p:sp>
          <p:nvSpPr>
            <p:cNvPr id="31" name="テキスト ボックス 30">
              <a:extLst>
                <a:ext uri="{FF2B5EF4-FFF2-40B4-BE49-F238E27FC236}">
                  <a16:creationId xmlns:a16="http://schemas.microsoft.com/office/drawing/2014/main" id="{42E68842-0689-3D1E-11EF-2EA17D492661}"/>
                </a:ext>
              </a:extLst>
            </p:cNvPr>
            <p:cNvSpPr txBox="1"/>
            <p:nvPr/>
          </p:nvSpPr>
          <p:spPr>
            <a:xfrm>
              <a:off x="245031" y="4446146"/>
              <a:ext cx="1569660" cy="276999"/>
            </a:xfrm>
            <a:prstGeom prst="rect">
              <a:avLst/>
            </a:prstGeom>
            <a:noFill/>
          </p:spPr>
          <p:txBody>
            <a:bodyPr wrap="none" rtlCol="0">
              <a:spAutoFit/>
            </a:bodyPr>
            <a:lstStyle/>
            <a:p>
              <a:r>
                <a:rPr lang="ja-JP" altLang="en-US" sz="1200" b="1" dirty="0">
                  <a:solidFill>
                    <a:schemeClr val="accent1"/>
                  </a:solidFill>
                  <a:latin typeface="+mn-ea"/>
                </a:rPr>
                <a:t>６</a:t>
              </a:r>
              <a:r>
                <a:rPr kumimoji="1" lang="ja-JP" altLang="en-US" sz="1200" b="1" dirty="0">
                  <a:solidFill>
                    <a:schemeClr val="accent1"/>
                  </a:solidFill>
                  <a:latin typeface="+mn-ea"/>
                </a:rPr>
                <a:t>　</a:t>
              </a:r>
              <a:r>
                <a:rPr lang="ja-JP" altLang="en-US" sz="1200" b="1" dirty="0">
                  <a:solidFill>
                    <a:schemeClr val="accent1"/>
                  </a:solidFill>
                  <a:latin typeface="+mn-ea"/>
                </a:rPr>
                <a:t>一般選抜実施校</a:t>
              </a:r>
              <a:endParaRPr kumimoji="1" lang="en-US" altLang="ja-JP" sz="1200" b="1" dirty="0">
                <a:solidFill>
                  <a:schemeClr val="accent1"/>
                </a:solidFill>
                <a:latin typeface="+mn-ea"/>
              </a:endParaRPr>
            </a:p>
          </p:txBody>
        </p:sp>
      </p:grpSp>
      <p:pic>
        <p:nvPicPr>
          <p:cNvPr id="24" name="図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3140" y="118379"/>
            <a:ext cx="685956" cy="685956"/>
          </a:xfrm>
          <a:prstGeom prst="rect">
            <a:avLst/>
          </a:prstGeom>
        </p:spPr>
      </p:pic>
    </p:spTree>
    <p:extLst>
      <p:ext uri="{BB962C8B-B14F-4D97-AF65-F5344CB8AC3E}">
        <p14:creationId xmlns:p14="http://schemas.microsoft.com/office/powerpoint/2010/main" val="17124756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入試の</a:t>
            </a:r>
            <a:r>
              <a:rPr lang="ja-JP" altLang="en-US" dirty="0" smtClean="0"/>
              <a:t>資料と選抜方法</a:t>
            </a:r>
            <a:endParaRPr kumimoji="1" lang="ja-JP" altLang="en-US" dirty="0"/>
          </a:p>
        </p:txBody>
      </p:sp>
      <p:sp>
        <p:nvSpPr>
          <p:cNvPr id="4" name="スライド番号プレースホルダー 3"/>
          <p:cNvSpPr>
            <a:spLocks noGrp="1"/>
          </p:cNvSpPr>
          <p:nvPr>
            <p:ph type="sldNum" sz="quarter" idx="12"/>
          </p:nvPr>
        </p:nvSpPr>
        <p:spPr/>
        <p:txBody>
          <a:bodyPr/>
          <a:lstStyle/>
          <a:p>
            <a:fld id="{E8F10205-A00F-46AD-9A17-911A72FF31CF}" type="slidenum">
              <a:rPr kumimoji="1" lang="ja-JP" altLang="en-US" smtClean="0"/>
              <a:t>19</a:t>
            </a:fld>
            <a:endParaRPr kumimoji="1" lang="ja-JP" altLang="en-US"/>
          </a:p>
        </p:txBody>
      </p:sp>
      <p:grpSp>
        <p:nvGrpSpPr>
          <p:cNvPr id="24" name="グループ化 23">
            <a:extLst>
              <a:ext uri="{FF2B5EF4-FFF2-40B4-BE49-F238E27FC236}">
                <a16:creationId xmlns:a16="http://schemas.microsoft.com/office/drawing/2014/main" id="{5ED44AE6-D5A0-E653-C4D1-028B78AAC53B}"/>
              </a:ext>
            </a:extLst>
          </p:cNvPr>
          <p:cNvGrpSpPr/>
          <p:nvPr/>
        </p:nvGrpSpPr>
        <p:grpSpPr>
          <a:xfrm>
            <a:off x="1763649" y="1959292"/>
            <a:ext cx="3252160" cy="4122738"/>
            <a:chOff x="1714500" y="2233612"/>
            <a:chExt cx="3252160" cy="4122738"/>
          </a:xfrm>
        </p:grpSpPr>
        <p:grpSp>
          <p:nvGrpSpPr>
            <p:cNvPr id="25" name="グループ化 24">
              <a:extLst>
                <a:ext uri="{FF2B5EF4-FFF2-40B4-BE49-F238E27FC236}">
                  <a16:creationId xmlns:a16="http://schemas.microsoft.com/office/drawing/2014/main" id="{1E66E3DB-55C5-6C3D-69D8-A52772AD0086}"/>
                </a:ext>
              </a:extLst>
            </p:cNvPr>
            <p:cNvGrpSpPr/>
            <p:nvPr/>
          </p:nvGrpSpPr>
          <p:grpSpPr>
            <a:xfrm>
              <a:off x="1714500" y="2233612"/>
              <a:ext cx="533400" cy="4122738"/>
              <a:chOff x="1714500" y="2233612"/>
              <a:chExt cx="533400" cy="4122738"/>
            </a:xfrm>
          </p:grpSpPr>
          <p:sp>
            <p:nvSpPr>
              <p:cNvPr id="32" name="楕円 31">
                <a:extLst>
                  <a:ext uri="{FF2B5EF4-FFF2-40B4-BE49-F238E27FC236}">
                    <a16:creationId xmlns:a16="http://schemas.microsoft.com/office/drawing/2014/main" id="{5092EE9D-F955-44F3-C363-A82B4CCEF6F0}"/>
                  </a:ext>
                </a:extLst>
              </p:cNvPr>
              <p:cNvSpPr/>
              <p:nvPr/>
            </p:nvSpPr>
            <p:spPr>
              <a:xfrm>
                <a:off x="1714500" y="2233612"/>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3" name="楕円 32">
                <a:extLst>
                  <a:ext uri="{FF2B5EF4-FFF2-40B4-BE49-F238E27FC236}">
                    <a16:creationId xmlns:a16="http://schemas.microsoft.com/office/drawing/2014/main" id="{C4B7D82C-4B3E-BEDA-C632-A68B8FB08DA7}"/>
                  </a:ext>
                </a:extLst>
              </p:cNvPr>
              <p:cNvSpPr/>
              <p:nvPr/>
            </p:nvSpPr>
            <p:spPr>
              <a:xfrm>
                <a:off x="1714500" y="5822950"/>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4" name="楕円 33">
                <a:extLst>
                  <a:ext uri="{FF2B5EF4-FFF2-40B4-BE49-F238E27FC236}">
                    <a16:creationId xmlns:a16="http://schemas.microsoft.com/office/drawing/2014/main" id="{99ED374D-3B22-0571-FDDE-24509A69BAE3}"/>
                  </a:ext>
                </a:extLst>
              </p:cNvPr>
              <p:cNvSpPr/>
              <p:nvPr/>
            </p:nvSpPr>
            <p:spPr>
              <a:xfrm>
                <a:off x="1714500" y="5105084"/>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5" name="楕円 34">
                <a:extLst>
                  <a:ext uri="{FF2B5EF4-FFF2-40B4-BE49-F238E27FC236}">
                    <a16:creationId xmlns:a16="http://schemas.microsoft.com/office/drawing/2014/main" id="{185871C7-82B8-8290-C02E-221CAC6A2E39}"/>
                  </a:ext>
                </a:extLst>
              </p:cNvPr>
              <p:cNvSpPr/>
              <p:nvPr/>
            </p:nvSpPr>
            <p:spPr>
              <a:xfrm>
                <a:off x="1714500" y="2951480"/>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6" name="楕円 35">
                <a:extLst>
                  <a:ext uri="{FF2B5EF4-FFF2-40B4-BE49-F238E27FC236}">
                    <a16:creationId xmlns:a16="http://schemas.microsoft.com/office/drawing/2014/main" id="{61513C09-BA8E-1BBE-7FB6-2FA96D0031B9}"/>
                  </a:ext>
                </a:extLst>
              </p:cNvPr>
              <p:cNvSpPr/>
              <p:nvPr/>
            </p:nvSpPr>
            <p:spPr>
              <a:xfrm>
                <a:off x="1714500" y="3669348"/>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7" name="楕円 36">
                <a:extLst>
                  <a:ext uri="{FF2B5EF4-FFF2-40B4-BE49-F238E27FC236}">
                    <a16:creationId xmlns:a16="http://schemas.microsoft.com/office/drawing/2014/main" id="{13ED81AF-571D-2DF8-95A4-0F0CE125BA26}"/>
                  </a:ext>
                </a:extLst>
              </p:cNvPr>
              <p:cNvSpPr/>
              <p:nvPr/>
            </p:nvSpPr>
            <p:spPr>
              <a:xfrm>
                <a:off x="1714500" y="4387216"/>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cxnSp>
            <p:nvCxnSpPr>
              <p:cNvPr id="38" name="直線コネクタ 37">
                <a:extLst>
                  <a:ext uri="{FF2B5EF4-FFF2-40B4-BE49-F238E27FC236}">
                    <a16:creationId xmlns:a16="http://schemas.microsoft.com/office/drawing/2014/main" id="{31E925D9-B3DF-673B-3BE7-E9E951F0AF1E}"/>
                  </a:ext>
                </a:extLst>
              </p:cNvPr>
              <p:cNvCxnSpPr>
                <a:cxnSpLocks/>
                <a:stCxn id="32" idx="4"/>
                <a:endCxn id="35" idx="0"/>
              </p:cNvCxnSpPr>
              <p:nvPr/>
            </p:nvCxnSpPr>
            <p:spPr>
              <a:xfrm>
                <a:off x="1981200" y="2767012"/>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39" name="直線コネクタ 38">
                <a:extLst>
                  <a:ext uri="{FF2B5EF4-FFF2-40B4-BE49-F238E27FC236}">
                    <a16:creationId xmlns:a16="http://schemas.microsoft.com/office/drawing/2014/main" id="{D4052E91-AF9E-D83B-590B-54068F7B9851}"/>
                  </a:ext>
                </a:extLst>
              </p:cNvPr>
              <p:cNvCxnSpPr>
                <a:cxnSpLocks/>
                <a:stCxn id="35" idx="4"/>
                <a:endCxn id="36" idx="0"/>
              </p:cNvCxnSpPr>
              <p:nvPr/>
            </p:nvCxnSpPr>
            <p:spPr>
              <a:xfrm>
                <a:off x="1981200" y="3484880"/>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40" name="直線コネクタ 39">
                <a:extLst>
                  <a:ext uri="{FF2B5EF4-FFF2-40B4-BE49-F238E27FC236}">
                    <a16:creationId xmlns:a16="http://schemas.microsoft.com/office/drawing/2014/main" id="{4E5DF678-86EC-7774-E847-37FE3FA7DF0E}"/>
                  </a:ext>
                </a:extLst>
              </p:cNvPr>
              <p:cNvCxnSpPr>
                <a:cxnSpLocks/>
                <a:stCxn id="36" idx="4"/>
                <a:endCxn id="37" idx="0"/>
              </p:cNvCxnSpPr>
              <p:nvPr/>
            </p:nvCxnSpPr>
            <p:spPr>
              <a:xfrm>
                <a:off x="1981200" y="4202748"/>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41" name="直線コネクタ 40">
                <a:extLst>
                  <a:ext uri="{FF2B5EF4-FFF2-40B4-BE49-F238E27FC236}">
                    <a16:creationId xmlns:a16="http://schemas.microsoft.com/office/drawing/2014/main" id="{69F42853-AF3D-6D5D-1524-3328AA146F04}"/>
                  </a:ext>
                </a:extLst>
              </p:cNvPr>
              <p:cNvCxnSpPr>
                <a:cxnSpLocks/>
                <a:stCxn id="37" idx="4"/>
                <a:endCxn id="34" idx="0"/>
              </p:cNvCxnSpPr>
              <p:nvPr/>
            </p:nvCxnSpPr>
            <p:spPr>
              <a:xfrm>
                <a:off x="1981200" y="4920616"/>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42" name="直線コネクタ 41">
                <a:extLst>
                  <a:ext uri="{FF2B5EF4-FFF2-40B4-BE49-F238E27FC236}">
                    <a16:creationId xmlns:a16="http://schemas.microsoft.com/office/drawing/2014/main" id="{6E010709-80F0-E876-5920-45A119091F06}"/>
                  </a:ext>
                </a:extLst>
              </p:cNvPr>
              <p:cNvCxnSpPr>
                <a:cxnSpLocks/>
                <a:stCxn id="34" idx="4"/>
                <a:endCxn id="33" idx="0"/>
              </p:cNvCxnSpPr>
              <p:nvPr/>
            </p:nvCxnSpPr>
            <p:spPr>
              <a:xfrm>
                <a:off x="1981200" y="5638484"/>
                <a:ext cx="0" cy="184466"/>
              </a:xfrm>
              <a:prstGeom prst="line">
                <a:avLst/>
              </a:prstGeom>
              <a:ln/>
            </p:spPr>
            <p:style>
              <a:lnRef idx="2">
                <a:schemeClr val="accent1"/>
              </a:lnRef>
              <a:fillRef idx="1">
                <a:schemeClr val="lt1"/>
              </a:fillRef>
              <a:effectRef idx="0">
                <a:schemeClr val="accent1"/>
              </a:effectRef>
              <a:fontRef idx="minor">
                <a:schemeClr val="dk1"/>
              </a:fontRef>
            </p:style>
          </p:cxnSp>
        </p:grpSp>
        <p:sp>
          <p:nvSpPr>
            <p:cNvPr id="26" name="テキスト ボックス 25">
              <a:extLst>
                <a:ext uri="{FF2B5EF4-FFF2-40B4-BE49-F238E27FC236}">
                  <a16:creationId xmlns:a16="http://schemas.microsoft.com/office/drawing/2014/main" id="{6657FBDE-F2DC-7D39-93A5-87F71949222B}"/>
                </a:ext>
              </a:extLst>
            </p:cNvPr>
            <p:cNvSpPr txBox="1"/>
            <p:nvPr/>
          </p:nvSpPr>
          <p:spPr>
            <a:xfrm>
              <a:off x="1781173" y="3036459"/>
              <a:ext cx="1800493"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２</a:t>
              </a:r>
              <a:r>
                <a:rPr kumimoji="1" lang="ja-JP" altLang="en-US" b="1" dirty="0">
                  <a:solidFill>
                    <a:schemeClr val="tx1">
                      <a:lumMod val="50000"/>
                      <a:lumOff val="50000"/>
                    </a:schemeClr>
                  </a:solidFill>
                  <a:latin typeface="+mj-ea"/>
                  <a:ea typeface="+mj-ea"/>
                </a:rPr>
                <a:t>　学力検査等</a:t>
              </a:r>
              <a:endParaRPr lang="ja-JP" altLang="en-US" b="1" dirty="0">
                <a:solidFill>
                  <a:schemeClr val="tx1">
                    <a:lumMod val="50000"/>
                    <a:lumOff val="50000"/>
                  </a:schemeClr>
                </a:solidFill>
                <a:latin typeface="+mj-ea"/>
                <a:ea typeface="+mj-ea"/>
              </a:endParaRPr>
            </a:p>
          </p:txBody>
        </p:sp>
        <p:sp>
          <p:nvSpPr>
            <p:cNvPr id="27" name="テキスト ボックス 26">
              <a:extLst>
                <a:ext uri="{FF2B5EF4-FFF2-40B4-BE49-F238E27FC236}">
                  <a16:creationId xmlns:a16="http://schemas.microsoft.com/office/drawing/2014/main" id="{08C690CC-0876-4324-5362-995FC0CAF328}"/>
                </a:ext>
              </a:extLst>
            </p:cNvPr>
            <p:cNvSpPr txBox="1"/>
            <p:nvPr/>
          </p:nvSpPr>
          <p:spPr>
            <a:xfrm>
              <a:off x="1781173" y="3757272"/>
              <a:ext cx="1338828"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３</a:t>
              </a:r>
              <a:r>
                <a:rPr kumimoji="1" lang="ja-JP" altLang="en-US" b="1" dirty="0">
                  <a:solidFill>
                    <a:schemeClr val="tx1">
                      <a:lumMod val="50000"/>
                      <a:lumOff val="50000"/>
                    </a:schemeClr>
                  </a:solidFill>
                  <a:latin typeface="+mj-ea"/>
                  <a:ea typeface="+mj-ea"/>
                </a:rPr>
                <a:t>　</a:t>
              </a:r>
              <a:r>
                <a:rPr lang="ja-JP" altLang="en-US" b="1" dirty="0">
                  <a:solidFill>
                    <a:schemeClr val="tx1">
                      <a:lumMod val="50000"/>
                      <a:lumOff val="50000"/>
                    </a:schemeClr>
                  </a:solidFill>
                  <a:latin typeface="+mj-ea"/>
                  <a:ea typeface="+mj-ea"/>
                </a:rPr>
                <a:t>調査書</a:t>
              </a:r>
              <a:endParaRPr kumimoji="1" lang="ja-JP" altLang="en-US" b="1" dirty="0">
                <a:solidFill>
                  <a:schemeClr val="tx1">
                    <a:lumMod val="50000"/>
                    <a:lumOff val="50000"/>
                  </a:schemeClr>
                </a:solidFill>
                <a:latin typeface="+mj-ea"/>
                <a:ea typeface="+mj-ea"/>
              </a:endParaRPr>
            </a:p>
          </p:txBody>
        </p:sp>
        <p:sp>
          <p:nvSpPr>
            <p:cNvPr id="28" name="テキスト ボックス 27">
              <a:extLst>
                <a:ext uri="{FF2B5EF4-FFF2-40B4-BE49-F238E27FC236}">
                  <a16:creationId xmlns:a16="http://schemas.microsoft.com/office/drawing/2014/main" id="{423D446B-61EA-1AD2-5B22-284826143A2E}"/>
                </a:ext>
              </a:extLst>
            </p:cNvPr>
            <p:cNvSpPr txBox="1"/>
            <p:nvPr/>
          </p:nvSpPr>
          <p:spPr>
            <a:xfrm>
              <a:off x="1781173" y="4478085"/>
              <a:ext cx="1800493"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４　自己申告書</a:t>
              </a:r>
              <a:endParaRPr kumimoji="1" lang="ja-JP" altLang="en-US" b="1" dirty="0">
                <a:solidFill>
                  <a:schemeClr val="tx1">
                    <a:lumMod val="50000"/>
                    <a:lumOff val="50000"/>
                  </a:schemeClr>
                </a:solidFill>
                <a:latin typeface="+mj-ea"/>
                <a:ea typeface="+mj-ea"/>
              </a:endParaRPr>
            </a:p>
          </p:txBody>
        </p:sp>
        <p:sp>
          <p:nvSpPr>
            <p:cNvPr id="29" name="テキスト ボックス 28">
              <a:extLst>
                <a:ext uri="{FF2B5EF4-FFF2-40B4-BE49-F238E27FC236}">
                  <a16:creationId xmlns:a16="http://schemas.microsoft.com/office/drawing/2014/main" id="{4A5C8061-8093-F702-2967-F1AFF11EF3FD}"/>
                </a:ext>
              </a:extLst>
            </p:cNvPr>
            <p:cNvSpPr txBox="1"/>
            <p:nvPr/>
          </p:nvSpPr>
          <p:spPr>
            <a:xfrm>
              <a:off x="1781173" y="5198898"/>
              <a:ext cx="3185487"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５</a:t>
              </a:r>
              <a:r>
                <a:rPr kumimoji="1" lang="ja-JP" altLang="en-US" b="1" dirty="0">
                  <a:solidFill>
                    <a:schemeClr val="tx1">
                      <a:lumMod val="50000"/>
                      <a:lumOff val="50000"/>
                    </a:schemeClr>
                  </a:solidFill>
                  <a:latin typeface="+mj-ea"/>
                  <a:ea typeface="+mj-ea"/>
                </a:rPr>
                <a:t>　</a:t>
              </a:r>
              <a:r>
                <a:rPr lang="ja-JP" altLang="en-US" b="1" dirty="0" smtClean="0">
                  <a:solidFill>
                    <a:schemeClr val="tx1">
                      <a:lumMod val="50000"/>
                      <a:lumOff val="50000"/>
                    </a:schemeClr>
                  </a:solidFill>
                  <a:latin typeface="+mj-ea"/>
                  <a:ea typeface="+mj-ea"/>
                </a:rPr>
                <a:t>アドミッションポリシー</a:t>
              </a:r>
              <a:endParaRPr kumimoji="1" lang="ja-JP" altLang="en-US" b="1" dirty="0">
                <a:solidFill>
                  <a:schemeClr val="tx1">
                    <a:lumMod val="50000"/>
                    <a:lumOff val="50000"/>
                  </a:schemeClr>
                </a:solidFill>
                <a:latin typeface="+mj-ea"/>
                <a:ea typeface="+mj-ea"/>
              </a:endParaRPr>
            </a:p>
          </p:txBody>
        </p:sp>
        <p:sp>
          <p:nvSpPr>
            <p:cNvPr id="30" name="テキスト ボックス 29">
              <a:extLst>
                <a:ext uri="{FF2B5EF4-FFF2-40B4-BE49-F238E27FC236}">
                  <a16:creationId xmlns:a16="http://schemas.microsoft.com/office/drawing/2014/main" id="{42626ACC-A606-ECBE-E3A0-99CAD9736C94}"/>
                </a:ext>
              </a:extLst>
            </p:cNvPr>
            <p:cNvSpPr txBox="1"/>
            <p:nvPr/>
          </p:nvSpPr>
          <p:spPr>
            <a:xfrm>
              <a:off x="1781173" y="5919711"/>
              <a:ext cx="1569660"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６</a:t>
              </a:r>
              <a:r>
                <a:rPr kumimoji="1" lang="ja-JP" altLang="en-US" b="1" dirty="0">
                  <a:solidFill>
                    <a:schemeClr val="tx1">
                      <a:lumMod val="50000"/>
                      <a:lumOff val="50000"/>
                    </a:schemeClr>
                  </a:solidFill>
                  <a:latin typeface="+mj-ea"/>
                  <a:ea typeface="+mj-ea"/>
                </a:rPr>
                <a:t>　</a:t>
              </a:r>
              <a:r>
                <a:rPr kumimoji="1" lang="ja-JP" altLang="en-US" b="1" dirty="0" smtClean="0">
                  <a:solidFill>
                    <a:schemeClr val="tx1">
                      <a:lumMod val="50000"/>
                      <a:lumOff val="50000"/>
                    </a:schemeClr>
                  </a:solidFill>
                  <a:latin typeface="+mj-ea"/>
                  <a:ea typeface="+mj-ea"/>
                </a:rPr>
                <a:t>選抜方法</a:t>
              </a:r>
              <a:endParaRPr kumimoji="1" lang="ja-JP" altLang="en-US" b="1" dirty="0">
                <a:solidFill>
                  <a:schemeClr val="tx1">
                    <a:lumMod val="50000"/>
                    <a:lumOff val="50000"/>
                  </a:schemeClr>
                </a:solidFill>
                <a:latin typeface="+mj-ea"/>
                <a:ea typeface="+mj-ea"/>
              </a:endParaRPr>
            </a:p>
          </p:txBody>
        </p:sp>
        <p:sp>
          <p:nvSpPr>
            <p:cNvPr id="31" name="テキスト ボックス 30">
              <a:extLst>
                <a:ext uri="{FF2B5EF4-FFF2-40B4-BE49-F238E27FC236}">
                  <a16:creationId xmlns:a16="http://schemas.microsoft.com/office/drawing/2014/main" id="{A6D9D256-C2AA-BA2D-7942-DB2FE9CEF12F}"/>
                </a:ext>
              </a:extLst>
            </p:cNvPr>
            <p:cNvSpPr txBox="1"/>
            <p:nvPr/>
          </p:nvSpPr>
          <p:spPr>
            <a:xfrm>
              <a:off x="1781173" y="2315646"/>
              <a:ext cx="1800493"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b="1" dirty="0">
                  <a:solidFill>
                    <a:schemeClr val="tx1">
                      <a:lumMod val="50000"/>
                      <a:lumOff val="50000"/>
                    </a:schemeClr>
                  </a:solidFill>
                  <a:latin typeface="+mj-ea"/>
                  <a:ea typeface="+mj-ea"/>
                </a:rPr>
                <a:t>１　入試の資料</a:t>
              </a:r>
            </a:p>
          </p:txBody>
        </p:sp>
      </p:grpSp>
    </p:spTree>
    <p:extLst>
      <p:ext uri="{BB962C8B-B14F-4D97-AF65-F5344CB8AC3E}">
        <p14:creationId xmlns:p14="http://schemas.microsoft.com/office/powerpoint/2010/main" val="30376076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8E0B3EE9-C8A1-BADC-D699-EC2F768B7DAD}"/>
              </a:ext>
            </a:extLst>
          </p:cNvPr>
          <p:cNvSpPr/>
          <p:nvPr/>
        </p:nvSpPr>
        <p:spPr>
          <a:xfrm>
            <a:off x="5910979" y="4248294"/>
            <a:ext cx="1152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EA7BEE33-3B3A-91D2-4F9C-339F82772D27}"/>
              </a:ext>
            </a:extLst>
          </p:cNvPr>
          <p:cNvSpPr/>
          <p:nvPr/>
        </p:nvSpPr>
        <p:spPr>
          <a:xfrm>
            <a:off x="5910979" y="3543385"/>
            <a:ext cx="1188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CDF6511F-AAC2-2948-8461-170598357F23}"/>
              </a:ext>
            </a:extLst>
          </p:cNvPr>
          <p:cNvSpPr/>
          <p:nvPr/>
        </p:nvSpPr>
        <p:spPr>
          <a:xfrm>
            <a:off x="5910979" y="2861186"/>
            <a:ext cx="720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130308A-98FE-F529-C4C3-18241E2724BA}"/>
              </a:ext>
            </a:extLst>
          </p:cNvPr>
          <p:cNvSpPr/>
          <p:nvPr/>
        </p:nvSpPr>
        <p:spPr>
          <a:xfrm>
            <a:off x="5935679" y="2004270"/>
            <a:ext cx="684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84847A77-C959-3938-B358-AAF353C600FC}"/>
              </a:ext>
            </a:extLst>
          </p:cNvPr>
          <p:cNvSpPr/>
          <p:nvPr/>
        </p:nvSpPr>
        <p:spPr>
          <a:xfrm>
            <a:off x="5935679" y="1704674"/>
            <a:ext cx="936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大阪府の公立高校</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2</a:t>
            </a:fld>
            <a:endParaRPr lang="ja-JP" altLang="en-US" dirty="0"/>
          </a:p>
        </p:txBody>
      </p:sp>
      <p:sp>
        <p:nvSpPr>
          <p:cNvPr id="7" name="テキスト ボックス 6"/>
          <p:cNvSpPr txBox="1"/>
          <p:nvPr/>
        </p:nvSpPr>
        <p:spPr>
          <a:xfrm>
            <a:off x="2086869" y="1280159"/>
            <a:ext cx="461665" cy="3225247"/>
          </a:xfrm>
          <a:prstGeom prst="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vert="eaVert" wrap="square" rtlCol="0">
            <a:spAutoFit/>
          </a:bodyPr>
          <a:lstStyle/>
          <a:p>
            <a:pPr algn="ctr"/>
            <a:r>
              <a:rPr kumimoji="1" lang="ja-JP" altLang="en-US" dirty="0">
                <a:latin typeface="+mn-ea"/>
              </a:rPr>
              <a:t>公立高校</a:t>
            </a:r>
          </a:p>
        </p:txBody>
      </p:sp>
      <p:sp>
        <p:nvSpPr>
          <p:cNvPr id="8" name="テキスト ボックス 7"/>
          <p:cNvSpPr txBox="1"/>
          <p:nvPr/>
        </p:nvSpPr>
        <p:spPr>
          <a:xfrm>
            <a:off x="2947317" y="1320969"/>
            <a:ext cx="224790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dirty="0">
                <a:latin typeface="+mn-ea"/>
              </a:rPr>
              <a:t>府立高校</a:t>
            </a:r>
          </a:p>
        </p:txBody>
      </p:sp>
      <p:sp>
        <p:nvSpPr>
          <p:cNvPr id="9" name="テキスト ボックス 8"/>
          <p:cNvSpPr txBox="1"/>
          <p:nvPr/>
        </p:nvSpPr>
        <p:spPr>
          <a:xfrm>
            <a:off x="2947316" y="2416801"/>
            <a:ext cx="224790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dirty="0">
                <a:latin typeface="+mn-ea"/>
              </a:rPr>
              <a:t>市立高校</a:t>
            </a:r>
          </a:p>
        </p:txBody>
      </p:sp>
      <p:sp>
        <p:nvSpPr>
          <p:cNvPr id="10" name="テキスト ボックス 9"/>
          <p:cNvSpPr txBox="1"/>
          <p:nvPr/>
        </p:nvSpPr>
        <p:spPr>
          <a:xfrm>
            <a:off x="2086869" y="5315814"/>
            <a:ext cx="310834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dirty="0">
                <a:latin typeface="+mn-ea"/>
              </a:rPr>
              <a:t>私立高校</a:t>
            </a:r>
          </a:p>
        </p:txBody>
      </p:sp>
      <p:sp>
        <p:nvSpPr>
          <p:cNvPr id="11" name="テキスト ボックス 10"/>
          <p:cNvSpPr txBox="1"/>
          <p:nvPr/>
        </p:nvSpPr>
        <p:spPr>
          <a:xfrm>
            <a:off x="2086869" y="4736976"/>
            <a:ext cx="310834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dirty="0">
                <a:latin typeface="+mn-ea"/>
              </a:rPr>
              <a:t>国立高校</a:t>
            </a:r>
          </a:p>
        </p:txBody>
      </p:sp>
      <p:sp>
        <p:nvSpPr>
          <p:cNvPr id="13" name="テキスト ボックス 12"/>
          <p:cNvSpPr txBox="1"/>
          <p:nvPr/>
        </p:nvSpPr>
        <p:spPr>
          <a:xfrm>
            <a:off x="1422873" y="1280159"/>
            <a:ext cx="461665" cy="4404987"/>
          </a:xfrm>
          <a:prstGeom prst="rect">
            <a:avLst/>
          </a:prstGeom>
        </p:spPr>
        <p:style>
          <a:lnRef idx="0">
            <a:schemeClr val="accent1"/>
          </a:lnRef>
          <a:fillRef idx="3">
            <a:schemeClr val="accent1"/>
          </a:fillRef>
          <a:effectRef idx="3">
            <a:schemeClr val="accent1"/>
          </a:effectRef>
          <a:fontRef idx="minor">
            <a:schemeClr val="lt1"/>
          </a:fontRef>
        </p:style>
        <p:txBody>
          <a:bodyPr vert="eaVert" wrap="square" rtlCol="0">
            <a:spAutoFit/>
          </a:bodyPr>
          <a:lstStyle/>
          <a:p>
            <a:pPr algn="ctr"/>
            <a:r>
              <a:rPr kumimoji="1" lang="ja-JP" altLang="en-US" b="1" dirty="0">
                <a:latin typeface="+mn-ea"/>
              </a:rPr>
              <a:t>高等学校</a:t>
            </a:r>
          </a:p>
        </p:txBody>
      </p:sp>
      <p:sp>
        <p:nvSpPr>
          <p:cNvPr id="14" name="テキスト ボックス 13"/>
          <p:cNvSpPr txBox="1"/>
          <p:nvPr/>
        </p:nvSpPr>
        <p:spPr>
          <a:xfrm>
            <a:off x="5391671" y="1286084"/>
            <a:ext cx="4339650" cy="923330"/>
          </a:xfrm>
          <a:prstGeom prst="rect">
            <a:avLst/>
          </a:prstGeom>
          <a:noFill/>
        </p:spPr>
        <p:txBody>
          <a:bodyPr wrap="none" rtlCol="0">
            <a:spAutoFit/>
          </a:bodyPr>
          <a:lstStyle/>
          <a:p>
            <a:r>
              <a:rPr kumimoji="1" lang="ja-JP" altLang="en-US" b="1" dirty="0">
                <a:solidFill>
                  <a:schemeClr val="accent1"/>
                </a:solidFill>
                <a:latin typeface="+mn-ea"/>
              </a:rPr>
              <a:t>大阪府</a:t>
            </a:r>
            <a:r>
              <a:rPr kumimoji="1" lang="ja-JP" altLang="en-US" dirty="0">
                <a:latin typeface="+mn-ea"/>
              </a:rPr>
              <a:t>が設置する学校　</a:t>
            </a:r>
            <a:r>
              <a:rPr kumimoji="1" lang="en-US" altLang="ja-JP" dirty="0" smtClean="0">
                <a:latin typeface="+mn-ea"/>
              </a:rPr>
              <a:t>142</a:t>
            </a:r>
            <a:r>
              <a:rPr kumimoji="1" lang="ja-JP" altLang="en-US" dirty="0" smtClean="0">
                <a:latin typeface="+mn-ea"/>
              </a:rPr>
              <a:t>校</a:t>
            </a:r>
            <a:r>
              <a:rPr kumimoji="1" lang="ja-JP" altLang="en-US" dirty="0">
                <a:latin typeface="+mn-ea"/>
              </a:rPr>
              <a:t>＋１分校</a:t>
            </a:r>
            <a:endParaRPr kumimoji="1" lang="en-US" altLang="ja-JP" dirty="0">
              <a:latin typeface="+mn-ea"/>
            </a:endParaRPr>
          </a:p>
          <a:p>
            <a:r>
              <a:rPr lang="ja-JP" altLang="en-US" dirty="0">
                <a:latin typeface="+mn-ea"/>
              </a:rPr>
              <a:t>　「大阪府立○○高等学校」</a:t>
            </a:r>
            <a:endParaRPr lang="en-US" altLang="ja-JP" dirty="0">
              <a:latin typeface="+mn-ea"/>
            </a:endParaRPr>
          </a:p>
          <a:p>
            <a:r>
              <a:rPr kumimoji="1" lang="ja-JP" altLang="en-US" dirty="0">
                <a:latin typeface="+mn-ea"/>
              </a:rPr>
              <a:t>　「大阪府教育センター附属高等学校」</a:t>
            </a:r>
          </a:p>
        </p:txBody>
      </p:sp>
      <p:sp>
        <p:nvSpPr>
          <p:cNvPr id="15" name="テキスト ボックス 14"/>
          <p:cNvSpPr txBox="1"/>
          <p:nvPr/>
        </p:nvSpPr>
        <p:spPr>
          <a:xfrm>
            <a:off x="5391669" y="2443303"/>
            <a:ext cx="3416320" cy="2062103"/>
          </a:xfrm>
          <a:prstGeom prst="rect">
            <a:avLst/>
          </a:prstGeom>
          <a:noFill/>
        </p:spPr>
        <p:txBody>
          <a:bodyPr wrap="none" rtlCol="0">
            <a:spAutoFit/>
          </a:bodyPr>
          <a:lstStyle/>
          <a:p>
            <a:pPr>
              <a:spcBef>
                <a:spcPts val="600"/>
              </a:spcBef>
              <a:spcAft>
                <a:spcPts val="600"/>
              </a:spcAft>
            </a:pPr>
            <a:r>
              <a:rPr kumimoji="1" lang="ja-JP" altLang="en-US" b="1" dirty="0">
                <a:solidFill>
                  <a:schemeClr val="accent1"/>
                </a:solidFill>
                <a:latin typeface="+mn-ea"/>
              </a:rPr>
              <a:t>堺市</a:t>
            </a:r>
            <a:r>
              <a:rPr kumimoji="1" lang="ja-JP" altLang="en-US" dirty="0">
                <a:latin typeface="+mn-ea"/>
              </a:rPr>
              <a:t>が設置する学校　１校</a:t>
            </a:r>
            <a:r>
              <a:rPr kumimoji="1" lang="en-US" altLang="ja-JP" dirty="0">
                <a:latin typeface="+mn-ea"/>
              </a:rPr>
              <a:t/>
            </a:r>
            <a:br>
              <a:rPr kumimoji="1" lang="en-US" altLang="ja-JP" dirty="0">
                <a:latin typeface="+mn-ea"/>
              </a:rPr>
            </a:br>
            <a:r>
              <a:rPr lang="ja-JP" altLang="en-US" dirty="0">
                <a:latin typeface="+mn-ea"/>
              </a:rPr>
              <a:t>　「堺市立堺高等学校」</a:t>
            </a:r>
            <a:endParaRPr lang="en-US" altLang="ja-JP" dirty="0">
              <a:latin typeface="+mn-ea"/>
            </a:endParaRPr>
          </a:p>
          <a:p>
            <a:pPr>
              <a:spcBef>
                <a:spcPts val="600"/>
              </a:spcBef>
              <a:spcAft>
                <a:spcPts val="600"/>
              </a:spcAft>
            </a:pPr>
            <a:r>
              <a:rPr lang="ja-JP" altLang="en-US" b="1" dirty="0">
                <a:solidFill>
                  <a:schemeClr val="accent1"/>
                </a:solidFill>
                <a:latin typeface="+mn-ea"/>
              </a:rPr>
              <a:t>東大阪市</a:t>
            </a:r>
            <a:r>
              <a:rPr lang="ja-JP" altLang="en-US" dirty="0">
                <a:latin typeface="+mn-ea"/>
              </a:rPr>
              <a:t>が設置する学校　１校</a:t>
            </a:r>
            <a:r>
              <a:rPr lang="en-US" altLang="ja-JP" dirty="0">
                <a:latin typeface="+mn-ea"/>
              </a:rPr>
              <a:t/>
            </a:r>
            <a:br>
              <a:rPr lang="en-US" altLang="ja-JP" dirty="0">
                <a:latin typeface="+mn-ea"/>
              </a:rPr>
            </a:br>
            <a:r>
              <a:rPr kumimoji="1" lang="ja-JP" altLang="en-US" dirty="0">
                <a:latin typeface="+mn-ea"/>
              </a:rPr>
              <a:t>　「東大阪市立日新高等学校」</a:t>
            </a:r>
            <a:endParaRPr kumimoji="1" lang="en-US" altLang="ja-JP" dirty="0">
              <a:latin typeface="+mn-ea"/>
            </a:endParaRPr>
          </a:p>
          <a:p>
            <a:pPr>
              <a:spcBef>
                <a:spcPts val="600"/>
              </a:spcBef>
              <a:spcAft>
                <a:spcPts val="600"/>
              </a:spcAft>
            </a:pPr>
            <a:r>
              <a:rPr lang="ja-JP" altLang="en-US" b="1" dirty="0">
                <a:solidFill>
                  <a:schemeClr val="accent1"/>
                </a:solidFill>
                <a:latin typeface="+mn-ea"/>
              </a:rPr>
              <a:t>岸和田市</a:t>
            </a:r>
            <a:r>
              <a:rPr lang="ja-JP" altLang="en-US" dirty="0">
                <a:latin typeface="+mn-ea"/>
              </a:rPr>
              <a:t>が設置する学校　１校</a:t>
            </a:r>
            <a:r>
              <a:rPr lang="en-US" altLang="ja-JP" dirty="0">
                <a:latin typeface="+mn-ea"/>
              </a:rPr>
              <a:t/>
            </a:r>
            <a:br>
              <a:rPr lang="en-US" altLang="ja-JP" dirty="0">
                <a:latin typeface="+mn-ea"/>
              </a:rPr>
            </a:br>
            <a:r>
              <a:rPr kumimoji="1" lang="ja-JP" altLang="en-US" dirty="0">
                <a:latin typeface="+mn-ea"/>
              </a:rPr>
              <a:t>　「岸和田市立産業高等学校」</a:t>
            </a:r>
          </a:p>
        </p:txBody>
      </p:sp>
      <p:sp>
        <p:nvSpPr>
          <p:cNvPr id="3" name="角丸四角形 2"/>
          <p:cNvSpPr/>
          <p:nvPr/>
        </p:nvSpPr>
        <p:spPr>
          <a:xfrm>
            <a:off x="2750864" y="1103076"/>
            <a:ext cx="7904563" cy="3402330"/>
          </a:xfrm>
          <a:prstGeom prst="roundRect">
            <a:avLst>
              <a:gd name="adj" fmla="val 73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 name="角丸四角形 4"/>
          <p:cNvSpPr/>
          <p:nvPr/>
        </p:nvSpPr>
        <p:spPr>
          <a:xfrm>
            <a:off x="10388239" y="1539727"/>
            <a:ext cx="482068" cy="2511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latin typeface="+mn-ea"/>
              </a:rPr>
              <a:t>同一の入学者選抜</a:t>
            </a:r>
          </a:p>
        </p:txBody>
      </p:sp>
      <p:sp>
        <p:nvSpPr>
          <p:cNvPr id="17" name="テキスト ボックス 16"/>
          <p:cNvSpPr txBox="1"/>
          <p:nvPr/>
        </p:nvSpPr>
        <p:spPr>
          <a:xfrm>
            <a:off x="1422873" y="5963065"/>
            <a:ext cx="377234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dirty="0">
                <a:latin typeface="+mn-ea"/>
              </a:rPr>
              <a:t>高等専門学校</a:t>
            </a:r>
            <a:endParaRPr kumimoji="1" lang="ja-JP" altLang="en-US" dirty="0">
              <a:latin typeface="+mn-ea"/>
            </a:endParaRPr>
          </a:p>
        </p:txBody>
      </p:sp>
      <p:pic>
        <p:nvPicPr>
          <p:cNvPr id="23" name="図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4367" y="131689"/>
            <a:ext cx="876500" cy="660550"/>
          </a:xfrm>
          <a:prstGeom prst="rect">
            <a:avLst/>
          </a:prstGeom>
        </p:spPr>
      </p:pic>
    </p:spTree>
    <p:extLst>
      <p:ext uri="{BB962C8B-B14F-4D97-AF65-F5344CB8AC3E}">
        <p14:creationId xmlns:p14="http://schemas.microsoft.com/office/powerpoint/2010/main" val="10294536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入試の資料</a:t>
            </a:r>
          </a:p>
        </p:txBody>
      </p:sp>
      <p:sp>
        <p:nvSpPr>
          <p:cNvPr id="3" name="コンテンツ プレースホルダー 2"/>
          <p:cNvSpPr>
            <a:spLocks noGrp="1"/>
          </p:cNvSpPr>
          <p:nvPr>
            <p:ph idx="1"/>
          </p:nvPr>
        </p:nvSpPr>
        <p:spPr/>
        <p:txBody>
          <a:bodyPr anchor="ctr">
            <a:normAutofit lnSpcReduction="10000"/>
          </a:bodyPr>
          <a:lstStyle/>
          <a:p>
            <a:pPr marL="514350" indent="-514350">
              <a:lnSpc>
                <a:spcPct val="200000"/>
              </a:lnSpc>
              <a:buFont typeface="+mj-lt"/>
              <a:buAutoNum type="arabicPeriod"/>
            </a:pPr>
            <a:r>
              <a:rPr kumimoji="1" lang="ja-JP" altLang="en-US" b="1" dirty="0">
                <a:latin typeface="BIZ UDPゴシック" panose="020B0400000000000000" pitchFamily="50" charset="-128"/>
                <a:ea typeface="BIZ UDPゴシック" panose="020B0400000000000000" pitchFamily="50" charset="-128"/>
              </a:rPr>
              <a:t>学力</a:t>
            </a:r>
            <a:r>
              <a:rPr kumimoji="1" lang="ja-JP" altLang="en-US" b="1" dirty="0" smtClean="0">
                <a:latin typeface="BIZ UDPゴシック" panose="020B0400000000000000" pitchFamily="50" charset="-128"/>
                <a:ea typeface="BIZ UDPゴシック" panose="020B0400000000000000" pitchFamily="50" charset="-128"/>
              </a:rPr>
              <a:t>検査</a:t>
            </a:r>
            <a:r>
              <a:rPr lang="ja-JP" altLang="en-US" sz="2000" b="1" dirty="0" smtClean="0">
                <a:latin typeface="BIZ UDPゴシック" panose="020B0400000000000000" pitchFamily="50" charset="-128"/>
                <a:ea typeface="BIZ UDPゴシック" panose="020B0400000000000000" pitchFamily="50" charset="-128"/>
              </a:rPr>
              <a:t>（実技検査等を含む。）</a:t>
            </a:r>
            <a:endParaRPr kumimoji="1" lang="en-US" altLang="ja-JP" sz="2000" b="1" dirty="0">
              <a:latin typeface="BIZ UDPゴシック" panose="020B0400000000000000" pitchFamily="50" charset="-128"/>
              <a:ea typeface="BIZ UDPゴシック" panose="020B0400000000000000" pitchFamily="50" charset="-128"/>
            </a:endParaRPr>
          </a:p>
          <a:p>
            <a:pPr marL="514350" indent="-514350">
              <a:lnSpc>
                <a:spcPct val="200000"/>
              </a:lnSpc>
              <a:buFont typeface="+mj-lt"/>
              <a:buAutoNum type="arabicPeriod"/>
            </a:pPr>
            <a:r>
              <a:rPr lang="ja-JP" altLang="en-US" b="1" dirty="0">
                <a:latin typeface="BIZ UDPゴシック" panose="020B0400000000000000" pitchFamily="50" charset="-128"/>
                <a:ea typeface="BIZ UDPゴシック" panose="020B0400000000000000" pitchFamily="50" charset="-128"/>
              </a:rPr>
              <a:t>調査書</a:t>
            </a:r>
            <a:r>
              <a:rPr lang="en-US" altLang="ja-JP" b="1" dirty="0">
                <a:latin typeface="BIZ UDPゴシック" panose="020B0400000000000000" pitchFamily="50" charset="-128"/>
                <a:ea typeface="BIZ UDPゴシック" panose="020B0400000000000000" pitchFamily="50" charset="-128"/>
              </a:rPr>
              <a:t/>
            </a:r>
            <a:br>
              <a:rPr lang="en-US" altLang="ja-JP" b="1" dirty="0">
                <a:latin typeface="BIZ UDPゴシック" panose="020B0400000000000000" pitchFamily="50" charset="-128"/>
                <a:ea typeface="BIZ UDPゴシック" panose="020B0400000000000000" pitchFamily="50" charset="-128"/>
              </a:rPr>
            </a:br>
            <a:r>
              <a:rPr lang="ja-JP" altLang="en-US" sz="2400" b="1" dirty="0">
                <a:latin typeface="BIZ UDPゴシック" panose="020B0400000000000000" pitchFamily="50" charset="-128"/>
                <a:ea typeface="BIZ UDPゴシック" panose="020B0400000000000000" pitchFamily="50" charset="-128"/>
              </a:rPr>
              <a:t>各教科の学習の記録</a:t>
            </a:r>
            <a:r>
              <a:rPr lang="en-US" altLang="ja-JP" sz="2400" b="1" dirty="0">
                <a:latin typeface="BIZ UDPゴシック" panose="020B0400000000000000" pitchFamily="50" charset="-128"/>
                <a:ea typeface="BIZ UDPゴシック" panose="020B0400000000000000" pitchFamily="50" charset="-128"/>
              </a:rPr>
              <a:t/>
            </a:r>
            <a:br>
              <a:rPr lang="en-US" altLang="ja-JP" sz="2400" b="1" dirty="0">
                <a:latin typeface="BIZ UDPゴシック" panose="020B0400000000000000" pitchFamily="50" charset="-128"/>
                <a:ea typeface="BIZ UDPゴシック" panose="020B0400000000000000" pitchFamily="50" charset="-128"/>
              </a:rPr>
            </a:br>
            <a:r>
              <a:rPr lang="ja-JP" altLang="en-US" sz="2400" b="1" dirty="0">
                <a:latin typeface="BIZ UDPゴシック" panose="020B0400000000000000" pitchFamily="50" charset="-128"/>
                <a:ea typeface="BIZ UDPゴシック" panose="020B0400000000000000" pitchFamily="50" charset="-128"/>
              </a:rPr>
              <a:t>活動</a:t>
            </a:r>
            <a:r>
              <a:rPr lang="en-US" altLang="ja-JP" sz="2400" b="1" dirty="0">
                <a:latin typeface="BIZ UDPゴシック" panose="020B0400000000000000" pitchFamily="50" charset="-128"/>
                <a:ea typeface="BIZ UDPゴシック" panose="020B0400000000000000" pitchFamily="50" charset="-128"/>
              </a:rPr>
              <a:t>/</a:t>
            </a:r>
            <a:r>
              <a:rPr lang="ja-JP" altLang="en-US" sz="2400" b="1" dirty="0">
                <a:latin typeface="BIZ UDPゴシック" panose="020B0400000000000000" pitchFamily="50" charset="-128"/>
                <a:ea typeface="BIZ UDPゴシック" panose="020B0400000000000000" pitchFamily="50" charset="-128"/>
              </a:rPr>
              <a:t>行動の記録</a:t>
            </a:r>
            <a:endParaRPr lang="en-US" altLang="ja-JP" sz="2400" b="1" dirty="0">
              <a:latin typeface="BIZ UDPゴシック" panose="020B0400000000000000" pitchFamily="50" charset="-128"/>
              <a:ea typeface="BIZ UDPゴシック" panose="020B0400000000000000" pitchFamily="50" charset="-128"/>
            </a:endParaRPr>
          </a:p>
          <a:p>
            <a:pPr marL="514350" indent="-514350">
              <a:lnSpc>
                <a:spcPct val="200000"/>
              </a:lnSpc>
              <a:buFont typeface="+mj-lt"/>
              <a:buAutoNum type="arabicPeriod"/>
            </a:pPr>
            <a:r>
              <a:rPr kumimoji="1" lang="ja-JP" altLang="en-US" b="1" dirty="0">
                <a:latin typeface="BIZ UDPゴシック" panose="020B0400000000000000" pitchFamily="50" charset="-128"/>
                <a:ea typeface="BIZ UDPゴシック" panose="020B0400000000000000" pitchFamily="50" charset="-128"/>
              </a:rPr>
              <a:t>自己</a:t>
            </a:r>
            <a:r>
              <a:rPr kumimoji="1" lang="ja-JP" altLang="en-US" b="1" dirty="0" smtClean="0">
                <a:latin typeface="BIZ UDPゴシック" panose="020B0400000000000000" pitchFamily="50" charset="-128"/>
                <a:ea typeface="BIZ UDPゴシック" panose="020B0400000000000000" pitchFamily="50" charset="-128"/>
              </a:rPr>
              <a:t>申告書</a:t>
            </a:r>
            <a:endParaRPr kumimoji="1" lang="en-US" altLang="ja-JP" b="1" dirty="0" smtClean="0">
              <a:latin typeface="BIZ UDPゴシック" panose="020B0400000000000000" pitchFamily="50" charset="-128"/>
              <a:ea typeface="BIZ UDPゴシック" panose="020B0400000000000000" pitchFamily="50" charset="-128"/>
            </a:endParaRPr>
          </a:p>
          <a:p>
            <a:pPr marL="514350" indent="-514350">
              <a:lnSpc>
                <a:spcPct val="200000"/>
              </a:lnSpc>
              <a:buFont typeface="+mj-lt"/>
              <a:buAutoNum type="arabicPeriod"/>
            </a:pPr>
            <a:r>
              <a:rPr kumimoji="1" lang="ja-JP" altLang="en-US" b="1" dirty="0" smtClean="0">
                <a:latin typeface="BIZ UDPゴシック" panose="020B0400000000000000" pitchFamily="50" charset="-128"/>
                <a:ea typeface="BIZ UDPゴシック" panose="020B0400000000000000" pitchFamily="50" charset="-128"/>
              </a:rPr>
              <a:t>面接</a:t>
            </a:r>
            <a:r>
              <a:rPr lang="ja-JP" altLang="en-US" b="1" dirty="0">
                <a:latin typeface="BIZ UDPゴシック" panose="020B0400000000000000" pitchFamily="50" charset="-128"/>
                <a:ea typeface="BIZ UDPゴシック" panose="020B0400000000000000" pitchFamily="50" charset="-128"/>
              </a:rPr>
              <a:t>の評価</a:t>
            </a:r>
            <a:r>
              <a:rPr lang="ja-JP" altLang="en-US" sz="2000" b="1" dirty="0">
                <a:latin typeface="BIZ UDPゴシック" panose="020B0400000000000000" pitchFamily="50" charset="-128"/>
                <a:ea typeface="BIZ UDPゴシック" panose="020B0400000000000000" pitchFamily="50" charset="-128"/>
              </a:rPr>
              <a:t>（面接を実施する場合</a:t>
            </a:r>
            <a:r>
              <a:rPr lang="ja-JP" altLang="en-US" sz="2000" b="1" dirty="0" smtClean="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20</a:t>
            </a:fld>
            <a:endParaRPr lang="ja-JP" altLang="en-US"/>
          </a:p>
        </p:txBody>
      </p:sp>
      <p:grpSp>
        <p:nvGrpSpPr>
          <p:cNvPr id="24" name="グループ化 23">
            <a:extLst>
              <a:ext uri="{FF2B5EF4-FFF2-40B4-BE49-F238E27FC236}">
                <a16:creationId xmlns:a16="http://schemas.microsoft.com/office/drawing/2014/main" id="{40D70EDF-BFC8-5B0E-E288-7C664B537298}"/>
              </a:ext>
            </a:extLst>
          </p:cNvPr>
          <p:cNvGrpSpPr/>
          <p:nvPr/>
        </p:nvGrpSpPr>
        <p:grpSpPr>
          <a:xfrm>
            <a:off x="201809" y="958476"/>
            <a:ext cx="2209259" cy="2858776"/>
            <a:chOff x="220986" y="1908282"/>
            <a:chExt cx="2209259" cy="2858776"/>
          </a:xfrm>
        </p:grpSpPr>
        <p:grpSp>
          <p:nvGrpSpPr>
            <p:cNvPr id="25" name="グループ化 24">
              <a:extLst>
                <a:ext uri="{FF2B5EF4-FFF2-40B4-BE49-F238E27FC236}">
                  <a16:creationId xmlns:a16="http://schemas.microsoft.com/office/drawing/2014/main" id="{6782BBB9-7B2F-080D-ED20-B9536FE3F257}"/>
                </a:ext>
              </a:extLst>
            </p:cNvPr>
            <p:cNvGrpSpPr/>
            <p:nvPr/>
          </p:nvGrpSpPr>
          <p:grpSpPr>
            <a:xfrm>
              <a:off x="220986" y="1908282"/>
              <a:ext cx="369868" cy="2858776"/>
              <a:chOff x="1714500" y="2233612"/>
              <a:chExt cx="533400" cy="4122738"/>
            </a:xfrm>
            <a:solidFill>
              <a:schemeClr val="bg1">
                <a:lumMod val="85000"/>
              </a:schemeClr>
            </a:solidFill>
          </p:grpSpPr>
          <p:sp>
            <p:nvSpPr>
              <p:cNvPr id="32" name="楕円 31">
                <a:extLst>
                  <a:ext uri="{FF2B5EF4-FFF2-40B4-BE49-F238E27FC236}">
                    <a16:creationId xmlns:a16="http://schemas.microsoft.com/office/drawing/2014/main" id="{C89B3E34-7B5F-5828-2AF3-5397D1F39452}"/>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3" name="楕円 32">
                <a:extLst>
                  <a:ext uri="{FF2B5EF4-FFF2-40B4-BE49-F238E27FC236}">
                    <a16:creationId xmlns:a16="http://schemas.microsoft.com/office/drawing/2014/main" id="{14D02344-618B-4923-2883-1A52181CB369}"/>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4" name="楕円 33">
                <a:extLst>
                  <a:ext uri="{FF2B5EF4-FFF2-40B4-BE49-F238E27FC236}">
                    <a16:creationId xmlns:a16="http://schemas.microsoft.com/office/drawing/2014/main" id="{73FBD387-A9B1-0457-59C4-CE887478BE5E}"/>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5" name="楕円 34">
                <a:extLst>
                  <a:ext uri="{FF2B5EF4-FFF2-40B4-BE49-F238E27FC236}">
                    <a16:creationId xmlns:a16="http://schemas.microsoft.com/office/drawing/2014/main" id="{1A9BDFE1-E3A7-C14F-126A-19CE2E76A62E}"/>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6" name="楕円 35">
                <a:extLst>
                  <a:ext uri="{FF2B5EF4-FFF2-40B4-BE49-F238E27FC236}">
                    <a16:creationId xmlns:a16="http://schemas.microsoft.com/office/drawing/2014/main" id="{5D9A6C26-A918-3CDD-07D4-21A75552E3F6}"/>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7" name="楕円 36">
                <a:extLst>
                  <a:ext uri="{FF2B5EF4-FFF2-40B4-BE49-F238E27FC236}">
                    <a16:creationId xmlns:a16="http://schemas.microsoft.com/office/drawing/2014/main" id="{8B854735-6D87-BF8D-D607-1DA42896860D}"/>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38" name="直線コネクタ 37">
                <a:extLst>
                  <a:ext uri="{FF2B5EF4-FFF2-40B4-BE49-F238E27FC236}">
                    <a16:creationId xmlns:a16="http://schemas.microsoft.com/office/drawing/2014/main" id="{A7E20830-FEB0-3679-7421-20BA1CBAA309}"/>
                  </a:ext>
                </a:extLst>
              </p:cNvPr>
              <p:cNvCxnSpPr>
                <a:stCxn id="32" idx="4"/>
                <a:endCxn id="35"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3DDCEC06-41A9-8E57-4CB9-C3B81438FC31}"/>
                  </a:ext>
                </a:extLst>
              </p:cNvPr>
              <p:cNvCxnSpPr>
                <a:stCxn id="35" idx="4"/>
                <a:endCxn id="36"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0EB376D-403D-5864-4D81-E33296145166}"/>
                  </a:ext>
                </a:extLst>
              </p:cNvPr>
              <p:cNvCxnSpPr>
                <a:stCxn id="36" idx="4"/>
                <a:endCxn id="37"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E8C10194-9EBD-D5BA-862D-19886280C7BD}"/>
                  </a:ext>
                </a:extLst>
              </p:cNvPr>
              <p:cNvCxnSpPr>
                <a:stCxn id="37" idx="4"/>
                <a:endCxn id="34"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EB8E1CAE-DD32-8AA2-1525-850B2BFA6B21}"/>
                  </a:ext>
                </a:extLst>
              </p:cNvPr>
              <p:cNvCxnSpPr>
                <a:stCxn id="34" idx="4"/>
                <a:endCxn id="33"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6" name="テキスト ボックス 25">
              <a:extLst>
                <a:ext uri="{FF2B5EF4-FFF2-40B4-BE49-F238E27FC236}">
                  <a16:creationId xmlns:a16="http://schemas.microsoft.com/office/drawing/2014/main" id="{83C984C7-2EC2-A503-298A-F2F0C996A93A}"/>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accent1"/>
                  </a:solidFill>
                  <a:latin typeface="+mn-ea"/>
                </a:rPr>
                <a:t>１　</a:t>
              </a:r>
              <a:r>
                <a:rPr lang="ja-JP" altLang="en-US" sz="1200" b="1" dirty="0">
                  <a:solidFill>
                    <a:schemeClr val="accent1"/>
                  </a:solidFill>
                  <a:latin typeface="+mn-ea"/>
                </a:rPr>
                <a:t>入試の資料</a:t>
              </a:r>
              <a:endParaRPr kumimoji="1" lang="ja-JP" altLang="en-US" sz="1200" b="1" dirty="0">
                <a:solidFill>
                  <a:schemeClr val="accent1"/>
                </a:solidFill>
                <a:latin typeface="+mn-ea"/>
              </a:endParaRPr>
            </a:p>
          </p:txBody>
        </p:sp>
        <p:sp>
          <p:nvSpPr>
            <p:cNvPr id="27" name="テキスト ボックス 26">
              <a:extLst>
                <a:ext uri="{FF2B5EF4-FFF2-40B4-BE49-F238E27FC236}">
                  <a16:creationId xmlns:a16="http://schemas.microsoft.com/office/drawing/2014/main" id="{674C8437-41B4-559C-811D-52862E4B55D1}"/>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学力検査等</a:t>
              </a:r>
              <a:endParaRPr kumimoji="1" lang="ja-JP" altLang="en-US" sz="1200" b="1" dirty="0">
                <a:solidFill>
                  <a:schemeClr val="bg1">
                    <a:lumMod val="50000"/>
                  </a:schemeClr>
                </a:solidFill>
                <a:latin typeface="+mn-ea"/>
              </a:endParaRPr>
            </a:p>
          </p:txBody>
        </p:sp>
        <p:sp>
          <p:nvSpPr>
            <p:cNvPr id="28" name="テキスト ボックス 27">
              <a:extLst>
                <a:ext uri="{FF2B5EF4-FFF2-40B4-BE49-F238E27FC236}">
                  <a16:creationId xmlns:a16="http://schemas.microsoft.com/office/drawing/2014/main" id="{282CCC2B-0312-5F43-EB6F-FBAEE7A6D0E1}"/>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29" name="テキスト ボックス 28">
              <a:extLst>
                <a:ext uri="{FF2B5EF4-FFF2-40B4-BE49-F238E27FC236}">
                  <a16:creationId xmlns:a16="http://schemas.microsoft.com/office/drawing/2014/main" id="{0D79087D-AB04-A951-EECA-C91D60333A05}"/>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30" name="テキスト ボックス 29">
              <a:extLst>
                <a:ext uri="{FF2B5EF4-FFF2-40B4-BE49-F238E27FC236}">
                  <a16:creationId xmlns:a16="http://schemas.microsoft.com/office/drawing/2014/main" id="{493CA7E2-76D7-FAA9-A97F-BB6128A1D06C}"/>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kumimoji="1" lang="ja-JP" altLang="en-US" sz="1200" b="1" dirty="0" smtClean="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31" name="テキスト ボックス 30">
              <a:extLst>
                <a:ext uri="{FF2B5EF4-FFF2-40B4-BE49-F238E27FC236}">
                  <a16:creationId xmlns:a16="http://schemas.microsoft.com/office/drawing/2014/main" id="{88F6F213-B85B-AFBF-2CAB-EB10A98A8152}"/>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smtClean="0">
                  <a:solidFill>
                    <a:schemeClr val="bg1">
                      <a:lumMod val="50000"/>
                    </a:schemeClr>
                  </a:solidFill>
                  <a:latin typeface="+mn-ea"/>
                </a:rPr>
                <a:t>選抜方法</a:t>
              </a:r>
              <a:endParaRPr kumimoji="1" lang="en-US" altLang="ja-JP" sz="1200" b="1" dirty="0">
                <a:solidFill>
                  <a:schemeClr val="bg1">
                    <a:lumMod val="50000"/>
                  </a:schemeClr>
                </a:solidFill>
                <a:latin typeface="+mn-ea"/>
              </a:endParaRPr>
            </a:p>
          </p:txBody>
        </p:sp>
      </p:gr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9666" y="152577"/>
            <a:ext cx="787579" cy="660550"/>
          </a:xfrm>
          <a:prstGeom prst="rect">
            <a:avLst/>
          </a:prstGeom>
        </p:spPr>
      </p:pic>
    </p:spTree>
    <p:extLst>
      <p:ext uri="{BB962C8B-B14F-4D97-AF65-F5344CB8AC3E}">
        <p14:creationId xmlns:p14="http://schemas.microsoft.com/office/powerpoint/2010/main" val="35492853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a:extLst>
              <a:ext uri="{FF2B5EF4-FFF2-40B4-BE49-F238E27FC236}">
                <a16:creationId xmlns:a16="http://schemas.microsoft.com/office/drawing/2014/main" id="{36031F53-E7AC-6162-808A-A1F90DFFB9E9}"/>
              </a:ext>
            </a:extLst>
          </p:cNvPr>
          <p:cNvSpPr/>
          <p:nvPr/>
        </p:nvSpPr>
        <p:spPr>
          <a:xfrm>
            <a:off x="4135551" y="6545400"/>
            <a:ext cx="7668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学力検査（教科）</a:t>
            </a: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247145537"/>
              </p:ext>
            </p:extLst>
          </p:nvPr>
        </p:nvGraphicFramePr>
        <p:xfrm>
          <a:off x="2686050" y="948823"/>
          <a:ext cx="9163050" cy="2722880"/>
        </p:xfrm>
        <a:graphic>
          <a:graphicData uri="http://schemas.openxmlformats.org/drawingml/2006/table">
            <a:tbl>
              <a:tblPr firstRow="1" bandRow="1">
                <a:tableStyleId>{69012ECD-51FC-41F1-AA8D-1B2483CD663E}</a:tableStyleId>
              </a:tblPr>
              <a:tblGrid>
                <a:gridCol w="3425383">
                  <a:extLst>
                    <a:ext uri="{9D8B030D-6E8A-4147-A177-3AD203B41FA5}">
                      <a16:colId xmlns:a16="http://schemas.microsoft.com/office/drawing/2014/main" val="4182715050"/>
                    </a:ext>
                  </a:extLst>
                </a:gridCol>
                <a:gridCol w="5737667">
                  <a:extLst>
                    <a:ext uri="{9D8B030D-6E8A-4147-A177-3AD203B41FA5}">
                      <a16:colId xmlns:a16="http://schemas.microsoft.com/office/drawing/2014/main" val="3806892897"/>
                    </a:ext>
                  </a:extLst>
                </a:gridCol>
              </a:tblGrid>
              <a:tr h="370840">
                <a:tc>
                  <a:txBody>
                    <a:bodyPr/>
                    <a:lstStyle/>
                    <a:p>
                      <a:pPr algn="ctr"/>
                      <a:r>
                        <a:rPr kumimoji="1" lang="ja-JP" altLang="en-US" dirty="0">
                          <a:latin typeface="+mn-ea"/>
                          <a:ea typeface="+mn-ea"/>
                        </a:rPr>
                        <a:t>課程等</a:t>
                      </a:r>
                    </a:p>
                  </a:txBody>
                  <a:tcPr anchor="ctr"/>
                </a:tc>
                <a:tc>
                  <a:txBody>
                    <a:bodyPr/>
                    <a:lstStyle/>
                    <a:p>
                      <a:pPr algn="ctr"/>
                      <a:r>
                        <a:rPr kumimoji="1" lang="ja-JP" altLang="en-US" dirty="0">
                          <a:latin typeface="+mn-ea"/>
                          <a:ea typeface="+mn-ea"/>
                        </a:rPr>
                        <a:t>学力検査（教科）</a:t>
                      </a:r>
                    </a:p>
                  </a:txBody>
                  <a:tcPr anchor="ctr"/>
                </a:tc>
                <a:extLst>
                  <a:ext uri="{0D108BD9-81ED-4DB2-BD59-A6C34878D82A}">
                    <a16:rowId xmlns:a16="http://schemas.microsoft.com/office/drawing/2014/main" val="3490819832"/>
                  </a:ext>
                </a:extLst>
              </a:tr>
              <a:tr h="370840">
                <a:tc>
                  <a:txBody>
                    <a:bodyPr/>
                    <a:lstStyle/>
                    <a:p>
                      <a:pPr algn="ctr"/>
                      <a:r>
                        <a:rPr kumimoji="1" lang="ja-JP" altLang="en-US" dirty="0">
                          <a:latin typeface="+mn-ea"/>
                          <a:ea typeface="+mn-ea"/>
                        </a:rPr>
                        <a:t>全日制の課程</a:t>
                      </a:r>
                      <a:endParaRPr kumimoji="1" lang="en-US" altLang="ja-JP" dirty="0">
                        <a:latin typeface="+mn-ea"/>
                        <a:ea typeface="+mn-ea"/>
                      </a:endParaRPr>
                    </a:p>
                    <a:p>
                      <a:pPr algn="ctr"/>
                      <a:r>
                        <a:rPr kumimoji="1" lang="ja-JP" altLang="en-US" sz="1400" dirty="0">
                          <a:latin typeface="+mn-ea"/>
                          <a:ea typeface="+mn-ea"/>
                        </a:rPr>
                        <a:t>（多様な教育実践校を除く。）</a:t>
                      </a:r>
                      <a:endParaRPr kumimoji="1" lang="en-US" altLang="ja-JP" sz="1400" dirty="0">
                        <a:latin typeface="+mn-ea"/>
                        <a:ea typeface="+mn-ea"/>
                      </a:endParaRPr>
                    </a:p>
                    <a:p>
                      <a:pPr algn="ctr"/>
                      <a:r>
                        <a:rPr kumimoji="1" lang="ja-JP" altLang="en-US" dirty="0">
                          <a:latin typeface="+mn-ea"/>
                          <a:ea typeface="+mn-ea"/>
                        </a:rPr>
                        <a:t>多部制単位制</a:t>
                      </a:r>
                      <a:r>
                        <a:rPr kumimoji="1" lang="en-US" altLang="ja-JP" dirty="0">
                          <a:latin typeface="+mn-ea"/>
                          <a:ea typeface="+mn-ea"/>
                        </a:rPr>
                        <a:t>Ⅰ</a:t>
                      </a:r>
                      <a:r>
                        <a:rPr kumimoji="1" lang="ja-JP" altLang="en-US" dirty="0">
                          <a:latin typeface="+mn-ea"/>
                          <a:ea typeface="+mn-ea"/>
                        </a:rPr>
                        <a:t>部・</a:t>
                      </a:r>
                      <a:r>
                        <a:rPr kumimoji="1" lang="en-US" altLang="ja-JP" dirty="0">
                          <a:latin typeface="+mn-ea"/>
                          <a:ea typeface="+mn-ea"/>
                        </a:rPr>
                        <a:t>Ⅱ</a:t>
                      </a:r>
                      <a:r>
                        <a:rPr kumimoji="1" lang="ja-JP" altLang="en-US" dirty="0">
                          <a:latin typeface="+mn-ea"/>
                          <a:ea typeface="+mn-ea"/>
                        </a:rPr>
                        <a:t>部</a:t>
                      </a:r>
                      <a:endParaRPr kumimoji="1" lang="en-US" altLang="ja-JP" dirty="0">
                        <a:latin typeface="+mn-ea"/>
                        <a:ea typeface="+mn-ea"/>
                      </a:endParaRPr>
                    </a:p>
                    <a:p>
                      <a:pPr algn="ctr"/>
                      <a:r>
                        <a:rPr kumimoji="1" lang="ja-JP" altLang="en-US" dirty="0">
                          <a:latin typeface="+mn-ea"/>
                          <a:ea typeface="+mn-ea"/>
                        </a:rPr>
                        <a:t>昼夜間単位制</a:t>
                      </a:r>
                    </a:p>
                  </a:txBody>
                  <a:tcPr anchor="ctr"/>
                </a:tc>
                <a:tc>
                  <a:txBody>
                    <a:bodyPr/>
                    <a:lstStyle/>
                    <a:p>
                      <a:r>
                        <a:rPr kumimoji="1" lang="ja-JP" altLang="en-US" dirty="0">
                          <a:latin typeface="+mn-ea"/>
                          <a:ea typeface="+mn-ea"/>
                        </a:rPr>
                        <a:t>国語・数学・英語</a:t>
                      </a:r>
                      <a:r>
                        <a:rPr kumimoji="1" lang="ja-JP" altLang="en-US" sz="1400" dirty="0">
                          <a:latin typeface="+mn-ea"/>
                          <a:ea typeface="+mn-ea"/>
                        </a:rPr>
                        <a:t>（リスニングを含む。）</a:t>
                      </a:r>
                      <a:r>
                        <a:rPr kumimoji="1" lang="ja-JP" altLang="en-US" dirty="0">
                          <a:latin typeface="+mn-ea"/>
                          <a:ea typeface="+mn-ea"/>
                        </a:rPr>
                        <a:t>・理科・社会</a:t>
                      </a:r>
                    </a:p>
                  </a:txBody>
                  <a:tcPr anchor="ctr"/>
                </a:tc>
                <a:extLst>
                  <a:ext uri="{0D108BD9-81ED-4DB2-BD59-A6C34878D82A}">
                    <a16:rowId xmlns:a16="http://schemas.microsoft.com/office/drawing/2014/main" val="279593608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全日制の課程総合学科</a:t>
                      </a:r>
                      <a:r>
                        <a:rPr kumimoji="1" lang="en-US" altLang="ja-JP" dirty="0">
                          <a:latin typeface="+mn-ea"/>
                          <a:ea typeface="+mn-ea"/>
                        </a:rPr>
                        <a:t/>
                      </a:r>
                      <a:br>
                        <a:rPr kumimoji="1" lang="en-US" altLang="ja-JP" dirty="0">
                          <a:latin typeface="+mn-ea"/>
                          <a:ea typeface="+mn-ea"/>
                        </a:rPr>
                      </a:br>
                      <a:r>
                        <a:rPr kumimoji="1" lang="ja-JP" altLang="en-US" sz="1400" dirty="0">
                          <a:latin typeface="+mn-ea"/>
                          <a:ea typeface="+mn-ea"/>
                        </a:rPr>
                        <a:t>（多様な教育実践校）</a:t>
                      </a:r>
                      <a:endParaRPr kumimoji="1" lang="en-US" altLang="ja-JP" dirty="0">
                        <a:latin typeface="+mn-ea"/>
                        <a:ea typeface="+mn-ea"/>
                      </a:endParaRPr>
                    </a:p>
                    <a:p>
                      <a:pPr algn="ctr"/>
                      <a:r>
                        <a:rPr kumimoji="1" lang="ja-JP" altLang="en-US" dirty="0">
                          <a:latin typeface="+mn-ea"/>
                          <a:ea typeface="+mn-ea"/>
                        </a:rPr>
                        <a:t>定時制の課程</a:t>
                      </a:r>
                      <a:endParaRPr kumimoji="1" lang="en-US" altLang="ja-JP" dirty="0">
                        <a:latin typeface="+mn-ea"/>
                        <a:ea typeface="+mn-ea"/>
                      </a:endParaRPr>
                    </a:p>
                  </a:txBody>
                  <a:tcPr anchor="ctr"/>
                </a:tc>
                <a:tc>
                  <a:txBody>
                    <a:bodyPr/>
                    <a:lstStyle/>
                    <a:p>
                      <a:r>
                        <a:rPr kumimoji="1" lang="ja-JP" altLang="en-US" dirty="0">
                          <a:latin typeface="+mn-ea"/>
                          <a:ea typeface="+mn-ea"/>
                        </a:rPr>
                        <a:t>国語・数学・英語</a:t>
                      </a:r>
                      <a:r>
                        <a:rPr kumimoji="1" lang="ja-JP" altLang="en-US" sz="1400" dirty="0">
                          <a:latin typeface="+mn-ea"/>
                          <a:ea typeface="+mn-ea"/>
                        </a:rPr>
                        <a:t>（リスニングを含む。）</a:t>
                      </a:r>
                      <a:endParaRPr kumimoji="1" lang="ja-JP" altLang="en-US" dirty="0">
                        <a:latin typeface="+mn-ea"/>
                        <a:ea typeface="+mn-ea"/>
                      </a:endParaRPr>
                    </a:p>
                  </a:txBody>
                  <a:tcPr anchor="ctr"/>
                </a:tc>
                <a:extLst>
                  <a:ext uri="{0D108BD9-81ED-4DB2-BD59-A6C34878D82A}">
                    <a16:rowId xmlns:a16="http://schemas.microsoft.com/office/drawing/2014/main" val="3582798985"/>
                  </a:ext>
                </a:extLst>
              </a:tr>
              <a:tr h="370840">
                <a:tc>
                  <a:txBody>
                    <a:bodyPr/>
                    <a:lstStyle/>
                    <a:p>
                      <a:pPr algn="ctr"/>
                      <a:r>
                        <a:rPr kumimoji="1" lang="ja-JP" altLang="en-US" dirty="0">
                          <a:latin typeface="+mn-ea"/>
                          <a:ea typeface="+mn-ea"/>
                        </a:rPr>
                        <a:t>通信制の課程</a:t>
                      </a:r>
                    </a:p>
                  </a:txBody>
                  <a:tcPr anchor="ctr"/>
                </a:tc>
                <a:tc>
                  <a:txBody>
                    <a:bodyPr/>
                    <a:lstStyle/>
                    <a:p>
                      <a:r>
                        <a:rPr kumimoji="1" lang="ja-JP" altLang="en-US" dirty="0">
                          <a:latin typeface="+mn-ea"/>
                          <a:ea typeface="+mn-ea"/>
                        </a:rPr>
                        <a:t>なし（面接のみ）</a:t>
                      </a:r>
                    </a:p>
                  </a:txBody>
                  <a:tcPr anchor="ctr"/>
                </a:tc>
                <a:extLst>
                  <a:ext uri="{0D108BD9-81ED-4DB2-BD59-A6C34878D82A}">
                    <a16:rowId xmlns:a16="http://schemas.microsoft.com/office/drawing/2014/main" val="834038294"/>
                  </a:ext>
                </a:extLst>
              </a:tr>
            </a:tbl>
          </a:graphicData>
        </a:graphic>
      </p:graphicFrame>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21</a:t>
            </a:fld>
            <a:endParaRPr lang="ja-JP" altLang="en-US"/>
          </a:p>
        </p:txBody>
      </p:sp>
      <p:graphicFrame>
        <p:nvGraphicFramePr>
          <p:cNvPr id="6" name="コンテンツ プレースホルダー 4"/>
          <p:cNvGraphicFramePr>
            <a:graphicFrameLocks/>
          </p:cNvGraphicFramePr>
          <p:nvPr>
            <p:extLst>
              <p:ext uri="{D42A27DB-BD31-4B8C-83A1-F6EECF244321}">
                <p14:modId xmlns:p14="http://schemas.microsoft.com/office/powerpoint/2010/main" val="71601430"/>
              </p:ext>
            </p:extLst>
          </p:nvPr>
        </p:nvGraphicFramePr>
        <p:xfrm>
          <a:off x="2686050" y="4038211"/>
          <a:ext cx="9163050" cy="2352040"/>
        </p:xfrm>
        <a:graphic>
          <a:graphicData uri="http://schemas.openxmlformats.org/drawingml/2006/table">
            <a:tbl>
              <a:tblPr firstRow="1" bandRow="1">
                <a:tableStyleId>{69012ECD-51FC-41F1-AA8D-1B2483CD663E}</a:tableStyleId>
              </a:tblPr>
              <a:tblGrid>
                <a:gridCol w="2393950">
                  <a:extLst>
                    <a:ext uri="{9D8B030D-6E8A-4147-A177-3AD203B41FA5}">
                      <a16:colId xmlns:a16="http://schemas.microsoft.com/office/drawing/2014/main" val="4182715050"/>
                    </a:ext>
                  </a:extLst>
                </a:gridCol>
                <a:gridCol w="4402667">
                  <a:extLst>
                    <a:ext uri="{9D8B030D-6E8A-4147-A177-3AD203B41FA5}">
                      <a16:colId xmlns:a16="http://schemas.microsoft.com/office/drawing/2014/main" val="3806892897"/>
                    </a:ext>
                  </a:extLst>
                </a:gridCol>
                <a:gridCol w="2366433">
                  <a:extLst>
                    <a:ext uri="{9D8B030D-6E8A-4147-A177-3AD203B41FA5}">
                      <a16:colId xmlns:a16="http://schemas.microsoft.com/office/drawing/2014/main" val="1317519117"/>
                    </a:ext>
                  </a:extLst>
                </a:gridCol>
              </a:tblGrid>
              <a:tr h="370840">
                <a:tc>
                  <a:txBody>
                    <a:bodyPr/>
                    <a:lstStyle/>
                    <a:p>
                      <a:pPr algn="ctr"/>
                      <a:r>
                        <a:rPr kumimoji="1" lang="ja-JP" altLang="en-US" dirty="0">
                          <a:latin typeface="+mn-ea"/>
                          <a:ea typeface="+mn-ea"/>
                        </a:rPr>
                        <a:t>選抜</a:t>
                      </a:r>
                    </a:p>
                  </a:txBody>
                  <a:tcPr anchor="ctr"/>
                </a:tc>
                <a:tc>
                  <a:txBody>
                    <a:bodyPr/>
                    <a:lstStyle/>
                    <a:p>
                      <a:pPr algn="ctr"/>
                      <a:r>
                        <a:rPr kumimoji="1" lang="ja-JP" altLang="en-US" dirty="0">
                          <a:latin typeface="+mn-ea"/>
                          <a:ea typeface="+mn-ea"/>
                        </a:rPr>
                        <a:t>国語・数学・英語</a:t>
                      </a:r>
                    </a:p>
                  </a:txBody>
                  <a:tcPr anchor="ctr"/>
                </a:tc>
                <a:tc>
                  <a:txBody>
                    <a:bodyPr/>
                    <a:lstStyle/>
                    <a:p>
                      <a:pPr algn="ctr"/>
                      <a:r>
                        <a:rPr kumimoji="1" lang="ja-JP" altLang="en-US" dirty="0">
                          <a:latin typeface="+mn-ea"/>
                          <a:ea typeface="+mn-ea"/>
                        </a:rPr>
                        <a:t>社会・理科</a:t>
                      </a:r>
                    </a:p>
                  </a:txBody>
                  <a:tcPr anchor="ctr"/>
                </a:tc>
                <a:extLst>
                  <a:ext uri="{0D108BD9-81ED-4DB2-BD59-A6C34878D82A}">
                    <a16:rowId xmlns:a16="http://schemas.microsoft.com/office/drawing/2014/main" val="3490819832"/>
                  </a:ext>
                </a:extLst>
              </a:tr>
              <a:tr h="370840">
                <a:tc>
                  <a:txBody>
                    <a:bodyPr/>
                    <a:lstStyle/>
                    <a:p>
                      <a:pPr algn="ctr"/>
                      <a:r>
                        <a:rPr kumimoji="1" lang="ja-JP" altLang="en-US" dirty="0">
                          <a:latin typeface="+mn-ea"/>
                          <a:ea typeface="+mn-ea"/>
                        </a:rPr>
                        <a:t>特別選抜</a:t>
                      </a:r>
                    </a:p>
                  </a:txBody>
                  <a:tcPr anchor="ctr"/>
                </a:tc>
                <a:tc>
                  <a:txBody>
                    <a:bodyPr/>
                    <a:lstStyle/>
                    <a:p>
                      <a:pPr algn="ctr"/>
                      <a:r>
                        <a:rPr kumimoji="1" lang="ja-JP" altLang="en-US" dirty="0">
                          <a:latin typeface="+mn-ea"/>
                          <a:ea typeface="+mn-ea"/>
                        </a:rPr>
                        <a:t>基礎的問題（Ａ）</a:t>
                      </a:r>
                      <a:endParaRPr kumimoji="1" lang="en-US" altLang="ja-JP" dirty="0">
                        <a:latin typeface="+mn-ea"/>
                        <a:ea typeface="+mn-ea"/>
                      </a:endParaRPr>
                    </a:p>
                    <a:p>
                      <a:pPr algn="ctr"/>
                      <a:r>
                        <a:rPr kumimoji="1" lang="ja-JP" altLang="en-US" dirty="0">
                          <a:latin typeface="+mn-ea"/>
                          <a:ea typeface="+mn-ea"/>
                        </a:rPr>
                        <a:t>標準的問題（Ｂ）</a:t>
                      </a:r>
                      <a:endParaRPr kumimoji="1" lang="en-US" altLang="ja-JP" dirty="0">
                        <a:latin typeface="+mn-ea"/>
                        <a:ea typeface="+mn-ea"/>
                      </a:endParaRPr>
                    </a:p>
                    <a:p>
                      <a:pPr algn="ctr"/>
                      <a:r>
                        <a:rPr kumimoji="1" lang="en-US" altLang="ja-JP" sz="1400" dirty="0">
                          <a:latin typeface="+mn-ea"/>
                          <a:ea typeface="+mn-ea"/>
                        </a:rPr>
                        <a:t>※</a:t>
                      </a:r>
                      <a:r>
                        <a:rPr kumimoji="1" lang="ja-JP" altLang="en-US" sz="1400" dirty="0">
                          <a:latin typeface="+mn-ea"/>
                          <a:ea typeface="+mn-ea"/>
                        </a:rPr>
                        <a:t>英語リスニングは共通</a:t>
                      </a:r>
                    </a:p>
                  </a:txBody>
                  <a:tcPr anchor="ctr"/>
                </a:tc>
                <a:tc>
                  <a:txBody>
                    <a:bodyPr/>
                    <a:lstStyle/>
                    <a:p>
                      <a:pPr algn="ctr"/>
                      <a:r>
                        <a:rPr kumimoji="1" lang="ja-JP" altLang="en-US" dirty="0">
                          <a:latin typeface="+mn-ea"/>
                          <a:ea typeface="+mn-ea"/>
                        </a:rPr>
                        <a:t>共通</a:t>
                      </a:r>
                    </a:p>
                  </a:txBody>
                  <a:tcPr anchor="ctr"/>
                </a:tc>
                <a:extLst>
                  <a:ext uri="{0D108BD9-81ED-4DB2-BD59-A6C34878D82A}">
                    <a16:rowId xmlns:a16="http://schemas.microsoft.com/office/drawing/2014/main" val="2795936087"/>
                  </a:ext>
                </a:extLst>
              </a:tr>
              <a:tr h="370840">
                <a:tc>
                  <a:txBody>
                    <a:bodyPr/>
                    <a:lstStyle/>
                    <a:p>
                      <a:pPr algn="ctr"/>
                      <a:r>
                        <a:rPr kumimoji="1" lang="ja-JP" altLang="en-US" dirty="0">
                          <a:latin typeface="+mn-ea"/>
                          <a:ea typeface="+mn-ea"/>
                        </a:rPr>
                        <a:t>一般選抜</a:t>
                      </a:r>
                    </a:p>
                  </a:txBody>
                  <a:tcPr anchor="ctr"/>
                </a:tc>
                <a:tc>
                  <a:txBody>
                    <a:bodyPr/>
                    <a:lstStyle/>
                    <a:p>
                      <a:pPr algn="ctr"/>
                      <a:r>
                        <a:rPr kumimoji="1" lang="ja-JP" altLang="en-US" dirty="0">
                          <a:latin typeface="+mn-ea"/>
                          <a:ea typeface="+mn-ea"/>
                        </a:rPr>
                        <a:t>基礎的問題（Ａ）</a:t>
                      </a:r>
                      <a:endParaRPr kumimoji="1" lang="en-US" altLang="ja-JP" dirty="0">
                        <a:latin typeface="+mn-ea"/>
                        <a:ea typeface="+mn-ea"/>
                      </a:endParaRPr>
                    </a:p>
                    <a:p>
                      <a:pPr algn="ctr"/>
                      <a:r>
                        <a:rPr kumimoji="1" lang="ja-JP" altLang="en-US" dirty="0">
                          <a:latin typeface="+mn-ea"/>
                          <a:ea typeface="+mn-ea"/>
                        </a:rPr>
                        <a:t>標準的問題（Ｂ）</a:t>
                      </a:r>
                      <a:endParaRPr kumimoji="1" lang="en-US" altLang="ja-JP" dirty="0">
                        <a:latin typeface="+mn-ea"/>
                        <a:ea typeface="+mn-ea"/>
                      </a:endParaRPr>
                    </a:p>
                    <a:p>
                      <a:pPr algn="ctr"/>
                      <a:r>
                        <a:rPr kumimoji="1" lang="ja-JP" altLang="en-US" dirty="0">
                          <a:latin typeface="+mn-ea"/>
                          <a:ea typeface="+mn-ea"/>
                        </a:rPr>
                        <a:t>発展的問題（Ｃ）</a:t>
                      </a:r>
                      <a:endParaRPr kumimoji="1" lang="en-US" altLang="ja-JP" dirty="0">
                        <a:latin typeface="+mn-ea"/>
                        <a:ea typeface="+mn-ea"/>
                      </a:endParaRPr>
                    </a:p>
                    <a:p>
                      <a:pPr algn="ctr"/>
                      <a:r>
                        <a:rPr kumimoji="1" lang="en-US" altLang="ja-JP" sz="1400" dirty="0">
                          <a:latin typeface="+mn-ea"/>
                          <a:ea typeface="+mn-ea"/>
                        </a:rPr>
                        <a:t>※</a:t>
                      </a:r>
                      <a:r>
                        <a:rPr kumimoji="1" lang="ja-JP" altLang="en-US" sz="1400" dirty="0">
                          <a:latin typeface="+mn-ea"/>
                          <a:ea typeface="+mn-ea"/>
                        </a:rPr>
                        <a:t>英語リスニングはＡＢ共通</a:t>
                      </a:r>
                    </a:p>
                  </a:txBody>
                  <a:tcPr anchor="ctr"/>
                </a:tc>
                <a:tc>
                  <a:txBody>
                    <a:bodyPr/>
                    <a:lstStyle/>
                    <a:p>
                      <a:pPr algn="ctr"/>
                      <a:r>
                        <a:rPr kumimoji="1" lang="ja-JP" altLang="en-US" dirty="0">
                          <a:latin typeface="+mn-ea"/>
                          <a:ea typeface="+mn-ea"/>
                        </a:rPr>
                        <a:t>共通</a:t>
                      </a:r>
                    </a:p>
                  </a:txBody>
                  <a:tcPr anchor="ctr"/>
                </a:tc>
                <a:extLst>
                  <a:ext uri="{0D108BD9-81ED-4DB2-BD59-A6C34878D82A}">
                    <a16:rowId xmlns:a16="http://schemas.microsoft.com/office/drawing/2014/main" val="3582798985"/>
                  </a:ext>
                </a:extLst>
              </a:tr>
            </a:tbl>
          </a:graphicData>
        </a:graphic>
      </p:graphicFrame>
      <p:sp>
        <p:nvSpPr>
          <p:cNvPr id="7" name="テキスト ボックス 6"/>
          <p:cNvSpPr txBox="1"/>
          <p:nvPr/>
        </p:nvSpPr>
        <p:spPr>
          <a:xfrm>
            <a:off x="2686050" y="3678132"/>
            <a:ext cx="1800493" cy="369332"/>
          </a:xfrm>
          <a:prstGeom prst="rect">
            <a:avLst/>
          </a:prstGeom>
          <a:noFill/>
        </p:spPr>
        <p:txBody>
          <a:bodyPr wrap="none" rtlCol="0">
            <a:spAutoFit/>
          </a:bodyPr>
          <a:lstStyle/>
          <a:p>
            <a:r>
              <a:rPr kumimoji="1" lang="ja-JP" altLang="en-US" b="1" dirty="0">
                <a:solidFill>
                  <a:schemeClr val="accent1"/>
                </a:solidFill>
                <a:latin typeface="+mn-ea"/>
              </a:rPr>
              <a:t>検査問題の種類</a:t>
            </a:r>
          </a:p>
        </p:txBody>
      </p:sp>
      <p:sp>
        <p:nvSpPr>
          <p:cNvPr id="8" name="テキスト ボックス 7"/>
          <p:cNvSpPr txBox="1"/>
          <p:nvPr/>
        </p:nvSpPr>
        <p:spPr>
          <a:xfrm>
            <a:off x="4061349" y="6401247"/>
            <a:ext cx="7879080" cy="400110"/>
          </a:xfrm>
          <a:prstGeom prst="rect">
            <a:avLst/>
          </a:prstGeom>
          <a:noFill/>
        </p:spPr>
        <p:txBody>
          <a:bodyPr wrap="none" rtlCol="0">
            <a:spAutoFit/>
          </a:bodyPr>
          <a:lstStyle/>
          <a:p>
            <a:r>
              <a:rPr kumimoji="1" lang="ja-JP" altLang="en-US" sz="2000" b="1" dirty="0">
                <a:latin typeface="+mn-ea"/>
              </a:rPr>
              <a:t>英語は「</a:t>
            </a:r>
            <a:r>
              <a:rPr kumimoji="1" lang="ja-JP" altLang="en-US" sz="2000" b="1" dirty="0">
                <a:solidFill>
                  <a:schemeClr val="accent1"/>
                </a:solidFill>
                <a:latin typeface="+mn-ea"/>
              </a:rPr>
              <a:t>大阪版中学校で学ぶ英単語集</a:t>
            </a:r>
            <a:r>
              <a:rPr kumimoji="1" lang="ja-JP" altLang="en-US" sz="1600" b="1" dirty="0">
                <a:solidFill>
                  <a:schemeClr val="accent1"/>
                </a:solidFill>
                <a:latin typeface="+mn-ea"/>
              </a:rPr>
              <a:t>（令和４年６月改訂）</a:t>
            </a:r>
            <a:r>
              <a:rPr kumimoji="1" lang="ja-JP" altLang="en-US" sz="2000" b="1" dirty="0">
                <a:latin typeface="+mn-ea"/>
              </a:rPr>
              <a:t>」から出題</a:t>
            </a:r>
          </a:p>
        </p:txBody>
      </p:sp>
      <p:pic>
        <p:nvPicPr>
          <p:cNvPr id="47" name="図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9666" y="152577"/>
            <a:ext cx="787579" cy="660550"/>
          </a:xfrm>
          <a:prstGeom prst="rect">
            <a:avLst/>
          </a:prstGeom>
        </p:spPr>
      </p:pic>
      <p:grpSp>
        <p:nvGrpSpPr>
          <p:cNvPr id="48" name="グループ化 47">
            <a:extLst>
              <a:ext uri="{FF2B5EF4-FFF2-40B4-BE49-F238E27FC236}">
                <a16:creationId xmlns:a16="http://schemas.microsoft.com/office/drawing/2014/main" id="{9378BF1D-2B7D-C896-9095-CAD9BF8E6D33}"/>
              </a:ext>
            </a:extLst>
          </p:cNvPr>
          <p:cNvGrpSpPr/>
          <p:nvPr/>
        </p:nvGrpSpPr>
        <p:grpSpPr>
          <a:xfrm>
            <a:off x="201809" y="958476"/>
            <a:ext cx="2209259" cy="2858776"/>
            <a:chOff x="220986" y="1908282"/>
            <a:chExt cx="2209259" cy="2858776"/>
          </a:xfrm>
        </p:grpSpPr>
        <p:grpSp>
          <p:nvGrpSpPr>
            <p:cNvPr id="49" name="グループ化 48">
              <a:extLst>
                <a:ext uri="{FF2B5EF4-FFF2-40B4-BE49-F238E27FC236}">
                  <a16:creationId xmlns:a16="http://schemas.microsoft.com/office/drawing/2014/main" id="{CBFB186E-4631-4AD1-9D17-45C0A79F56B0}"/>
                </a:ext>
              </a:extLst>
            </p:cNvPr>
            <p:cNvGrpSpPr/>
            <p:nvPr/>
          </p:nvGrpSpPr>
          <p:grpSpPr>
            <a:xfrm>
              <a:off x="220986" y="1908282"/>
              <a:ext cx="369868" cy="2858776"/>
              <a:chOff x="1714500" y="2233612"/>
              <a:chExt cx="533400" cy="4122738"/>
            </a:xfrm>
            <a:solidFill>
              <a:schemeClr val="bg1">
                <a:lumMod val="85000"/>
              </a:schemeClr>
            </a:solidFill>
          </p:grpSpPr>
          <p:sp>
            <p:nvSpPr>
              <p:cNvPr id="56" name="楕円 55">
                <a:extLst>
                  <a:ext uri="{FF2B5EF4-FFF2-40B4-BE49-F238E27FC236}">
                    <a16:creationId xmlns:a16="http://schemas.microsoft.com/office/drawing/2014/main" id="{E74CDCB3-14B7-EF28-37AE-2CF64A4BA289}"/>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7" name="楕円 56">
                <a:extLst>
                  <a:ext uri="{FF2B5EF4-FFF2-40B4-BE49-F238E27FC236}">
                    <a16:creationId xmlns:a16="http://schemas.microsoft.com/office/drawing/2014/main" id="{CEDE2289-0714-17A3-2FAD-3007E5662A2D}"/>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8" name="楕円 57">
                <a:extLst>
                  <a:ext uri="{FF2B5EF4-FFF2-40B4-BE49-F238E27FC236}">
                    <a16:creationId xmlns:a16="http://schemas.microsoft.com/office/drawing/2014/main" id="{7470A33B-74F9-A223-0876-3A603CE367E0}"/>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9" name="楕円 58">
                <a:extLst>
                  <a:ext uri="{FF2B5EF4-FFF2-40B4-BE49-F238E27FC236}">
                    <a16:creationId xmlns:a16="http://schemas.microsoft.com/office/drawing/2014/main" id="{92B90F21-DFD3-6EE7-63A8-9099C28C2C61}"/>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0" name="楕円 59">
                <a:extLst>
                  <a:ext uri="{FF2B5EF4-FFF2-40B4-BE49-F238E27FC236}">
                    <a16:creationId xmlns:a16="http://schemas.microsoft.com/office/drawing/2014/main" id="{9E0F078A-0EA2-8A64-89E7-CB7C00B9C7C2}"/>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1" name="楕円 60">
                <a:extLst>
                  <a:ext uri="{FF2B5EF4-FFF2-40B4-BE49-F238E27FC236}">
                    <a16:creationId xmlns:a16="http://schemas.microsoft.com/office/drawing/2014/main" id="{4D0AAE8C-573C-75E2-4C71-533E5DC19D32}"/>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62" name="直線コネクタ 61">
                <a:extLst>
                  <a:ext uri="{FF2B5EF4-FFF2-40B4-BE49-F238E27FC236}">
                    <a16:creationId xmlns:a16="http://schemas.microsoft.com/office/drawing/2014/main" id="{2D4C8921-6C76-805D-7A80-16292BED2AC8}"/>
                  </a:ext>
                </a:extLst>
              </p:cNvPr>
              <p:cNvCxnSpPr>
                <a:stCxn id="56" idx="4"/>
                <a:endCxn id="59"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CC6FA2E4-7493-62AE-B854-846533120229}"/>
                  </a:ext>
                </a:extLst>
              </p:cNvPr>
              <p:cNvCxnSpPr>
                <a:stCxn id="59" idx="4"/>
                <a:endCxn id="60"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1D8534EB-47FD-4348-BD51-35847F4FF31C}"/>
                  </a:ext>
                </a:extLst>
              </p:cNvPr>
              <p:cNvCxnSpPr>
                <a:stCxn id="60" idx="4"/>
                <a:endCxn id="61"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A1119611-46E7-F49A-3F98-C3F0D9CDCE7B}"/>
                  </a:ext>
                </a:extLst>
              </p:cNvPr>
              <p:cNvCxnSpPr>
                <a:stCxn id="61" idx="4"/>
                <a:endCxn id="58"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00E46A75-85D9-AC8E-5057-70C26C553D8C}"/>
                  </a:ext>
                </a:extLst>
              </p:cNvPr>
              <p:cNvCxnSpPr>
                <a:stCxn id="58" idx="4"/>
                <a:endCxn id="57"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50" name="テキスト ボックス 49">
              <a:extLst>
                <a:ext uri="{FF2B5EF4-FFF2-40B4-BE49-F238E27FC236}">
                  <a16:creationId xmlns:a16="http://schemas.microsoft.com/office/drawing/2014/main" id="{70021EBC-B38C-0791-3267-CBEAB7621A2D}"/>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51" name="テキスト ボックス 50">
              <a:extLst>
                <a:ext uri="{FF2B5EF4-FFF2-40B4-BE49-F238E27FC236}">
                  <a16:creationId xmlns:a16="http://schemas.microsoft.com/office/drawing/2014/main" id="{F3394FE4-FE5D-DC91-F98B-ED290BC1075F}"/>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accent1"/>
                  </a:solidFill>
                  <a:latin typeface="+mn-ea"/>
                </a:rPr>
                <a:t>２</a:t>
              </a:r>
              <a:r>
                <a:rPr kumimoji="1" lang="ja-JP" altLang="en-US" sz="1200" b="1" dirty="0">
                  <a:solidFill>
                    <a:schemeClr val="accent1"/>
                  </a:solidFill>
                  <a:latin typeface="+mn-ea"/>
                </a:rPr>
                <a:t>　</a:t>
              </a:r>
              <a:r>
                <a:rPr lang="ja-JP" altLang="en-US" sz="1200" b="1" dirty="0">
                  <a:solidFill>
                    <a:schemeClr val="accent1"/>
                  </a:solidFill>
                  <a:latin typeface="+mn-ea"/>
                </a:rPr>
                <a:t>学力検査等</a:t>
              </a:r>
              <a:endParaRPr kumimoji="1" lang="ja-JP" altLang="en-US" sz="1200" b="1" dirty="0">
                <a:solidFill>
                  <a:schemeClr val="accent1"/>
                </a:solidFill>
                <a:latin typeface="+mn-ea"/>
              </a:endParaRPr>
            </a:p>
          </p:txBody>
        </p:sp>
        <p:sp>
          <p:nvSpPr>
            <p:cNvPr id="52" name="テキスト ボックス 51">
              <a:extLst>
                <a:ext uri="{FF2B5EF4-FFF2-40B4-BE49-F238E27FC236}">
                  <a16:creationId xmlns:a16="http://schemas.microsoft.com/office/drawing/2014/main" id="{0A70BD76-7A8A-0B29-6DBE-0EF895669986}"/>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53" name="テキスト ボックス 52">
              <a:extLst>
                <a:ext uri="{FF2B5EF4-FFF2-40B4-BE49-F238E27FC236}">
                  <a16:creationId xmlns:a16="http://schemas.microsoft.com/office/drawing/2014/main" id="{D591A2F1-DD11-3808-AB2F-6216370A1C73}"/>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54" name="テキスト ボックス 53">
              <a:extLst>
                <a:ext uri="{FF2B5EF4-FFF2-40B4-BE49-F238E27FC236}">
                  <a16:creationId xmlns:a16="http://schemas.microsoft.com/office/drawing/2014/main" id="{5569DFB9-10FB-D1A6-14FF-A9B46EBC5BDC}"/>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smtClean="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55" name="テキスト ボックス 54">
              <a:extLst>
                <a:ext uri="{FF2B5EF4-FFF2-40B4-BE49-F238E27FC236}">
                  <a16:creationId xmlns:a16="http://schemas.microsoft.com/office/drawing/2014/main" id="{CDDE3A97-7B81-3557-4243-ABE4DB0D1B49}"/>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smtClean="0">
                  <a:solidFill>
                    <a:schemeClr val="bg1">
                      <a:lumMod val="50000"/>
                    </a:schemeClr>
                  </a:solidFill>
                  <a:latin typeface="+mn-ea"/>
                </a:rPr>
                <a:t>選抜方法</a:t>
              </a:r>
              <a:endParaRPr kumimoji="1" lang="en-US" altLang="ja-JP" sz="1200" b="1" dirty="0">
                <a:solidFill>
                  <a:schemeClr val="bg1">
                    <a:lumMod val="50000"/>
                  </a:schemeClr>
                </a:solidFill>
                <a:latin typeface="+mn-ea"/>
              </a:endParaRPr>
            </a:p>
          </p:txBody>
        </p:sp>
      </p:grpSp>
    </p:spTree>
    <p:extLst>
      <p:ext uri="{BB962C8B-B14F-4D97-AF65-F5344CB8AC3E}">
        <p14:creationId xmlns:p14="http://schemas.microsoft.com/office/powerpoint/2010/main" val="42615666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33481BB-2F51-118F-1C44-4723305AE4CB}"/>
              </a:ext>
            </a:extLst>
          </p:cNvPr>
          <p:cNvSpPr/>
          <p:nvPr/>
        </p:nvSpPr>
        <p:spPr>
          <a:xfrm>
            <a:off x="4080000" y="6020534"/>
            <a:ext cx="6912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英語資格（外部検定）の活用</a:t>
            </a:r>
            <a:endParaRPr kumimoji="1" lang="ja-JP" altLang="en-US" dirty="0"/>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22</a:t>
            </a:fld>
            <a:endParaRPr lang="ja-JP" altLang="en-US"/>
          </a:p>
        </p:txBody>
      </p:sp>
      <p:graphicFrame>
        <p:nvGraphicFramePr>
          <p:cNvPr id="12" name="表 11"/>
          <p:cNvGraphicFramePr>
            <a:graphicFrameLocks noGrp="1"/>
          </p:cNvGraphicFramePr>
          <p:nvPr>
            <p:extLst>
              <p:ext uri="{D42A27DB-BD31-4B8C-83A1-F6EECF244321}">
                <p14:modId xmlns:p14="http://schemas.microsoft.com/office/powerpoint/2010/main" val="1897817205"/>
              </p:ext>
            </p:extLst>
          </p:nvPr>
        </p:nvGraphicFramePr>
        <p:xfrm>
          <a:off x="2694801" y="2035876"/>
          <a:ext cx="9163368" cy="2731510"/>
        </p:xfrm>
        <a:graphic>
          <a:graphicData uri="http://schemas.openxmlformats.org/drawingml/2006/table">
            <a:tbl>
              <a:tblPr firstRow="1" bandRow="1">
                <a:tableStyleId>{69012ECD-51FC-41F1-AA8D-1B2483CD663E}</a:tableStyleId>
              </a:tblPr>
              <a:tblGrid>
                <a:gridCol w="1527228">
                  <a:extLst>
                    <a:ext uri="{9D8B030D-6E8A-4147-A177-3AD203B41FA5}">
                      <a16:colId xmlns:a16="http://schemas.microsoft.com/office/drawing/2014/main" val="3178497749"/>
                    </a:ext>
                  </a:extLst>
                </a:gridCol>
                <a:gridCol w="1527228">
                  <a:extLst>
                    <a:ext uri="{9D8B030D-6E8A-4147-A177-3AD203B41FA5}">
                      <a16:colId xmlns:a16="http://schemas.microsoft.com/office/drawing/2014/main" val="989111750"/>
                    </a:ext>
                  </a:extLst>
                </a:gridCol>
                <a:gridCol w="1527228">
                  <a:extLst>
                    <a:ext uri="{9D8B030D-6E8A-4147-A177-3AD203B41FA5}">
                      <a16:colId xmlns:a16="http://schemas.microsoft.com/office/drawing/2014/main" val="3971719946"/>
                    </a:ext>
                  </a:extLst>
                </a:gridCol>
                <a:gridCol w="1527228">
                  <a:extLst>
                    <a:ext uri="{9D8B030D-6E8A-4147-A177-3AD203B41FA5}">
                      <a16:colId xmlns:a16="http://schemas.microsoft.com/office/drawing/2014/main" val="3043658127"/>
                    </a:ext>
                  </a:extLst>
                </a:gridCol>
                <a:gridCol w="1527228">
                  <a:extLst>
                    <a:ext uri="{9D8B030D-6E8A-4147-A177-3AD203B41FA5}">
                      <a16:colId xmlns:a16="http://schemas.microsoft.com/office/drawing/2014/main" val="2758805715"/>
                    </a:ext>
                  </a:extLst>
                </a:gridCol>
                <a:gridCol w="1527228">
                  <a:extLst>
                    <a:ext uri="{9D8B030D-6E8A-4147-A177-3AD203B41FA5}">
                      <a16:colId xmlns:a16="http://schemas.microsoft.com/office/drawing/2014/main" val="4017509110"/>
                    </a:ext>
                  </a:extLst>
                </a:gridCol>
              </a:tblGrid>
              <a:tr h="546302">
                <a:tc rowSpan="2">
                  <a:txBody>
                    <a:bodyPr/>
                    <a:lstStyle/>
                    <a:p>
                      <a:pPr algn="ctr">
                        <a:spcAft>
                          <a:spcPts val="0"/>
                        </a:spcAft>
                      </a:pPr>
                      <a:r>
                        <a:rPr lang="en-US" sz="1600" dirty="0">
                          <a:latin typeface="+mn-lt"/>
                          <a:ea typeface="+mn-ea"/>
                        </a:rPr>
                        <a:t>TOEFL </a:t>
                      </a:r>
                      <a:r>
                        <a:rPr lang="en-US" sz="1600" dirty="0" err="1">
                          <a:latin typeface="+mn-lt"/>
                          <a:ea typeface="+mn-ea"/>
                        </a:rPr>
                        <a:t>iBT</a:t>
                      </a:r>
                      <a:endParaRPr lang="ja-JP" sz="1600" dirty="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2">
                  <a:txBody>
                    <a:bodyPr/>
                    <a:lstStyle/>
                    <a:p>
                      <a:pPr algn="ctr">
                        <a:spcAft>
                          <a:spcPts val="0"/>
                        </a:spcAft>
                      </a:pPr>
                      <a:r>
                        <a:rPr lang="en-US" sz="1600" dirty="0">
                          <a:latin typeface="+mn-lt"/>
                          <a:ea typeface="+mn-ea"/>
                        </a:rPr>
                        <a:t>IELTS</a:t>
                      </a:r>
                      <a:endParaRPr lang="ja-JP" sz="1600" dirty="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2">
                  <a:txBody>
                    <a:bodyPr/>
                    <a:lstStyle/>
                    <a:p>
                      <a:pPr algn="ctr">
                        <a:spcAft>
                          <a:spcPts val="0"/>
                        </a:spcAft>
                      </a:pPr>
                      <a:r>
                        <a:rPr lang="ja-JP" sz="1600" dirty="0">
                          <a:latin typeface="+mn-lt"/>
                          <a:ea typeface="+mn-ea"/>
                        </a:rPr>
                        <a:t>実用英語</a:t>
                      </a:r>
                    </a:p>
                    <a:p>
                      <a:pPr algn="ctr">
                        <a:spcAft>
                          <a:spcPts val="0"/>
                        </a:spcAft>
                      </a:pPr>
                      <a:r>
                        <a:rPr lang="ja-JP" sz="1600" dirty="0">
                          <a:latin typeface="+mn-lt"/>
                          <a:ea typeface="+mn-ea"/>
                        </a:rPr>
                        <a:t>技能検定</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2">
                  <a:txBody>
                    <a:bodyPr/>
                    <a:lstStyle/>
                    <a:p>
                      <a:pPr algn="ctr">
                        <a:spcAft>
                          <a:spcPts val="0"/>
                        </a:spcAft>
                      </a:pPr>
                      <a:r>
                        <a:rPr lang="ja-JP" sz="1600" dirty="0">
                          <a:latin typeface="+mn-lt"/>
                          <a:ea typeface="+mn-ea"/>
                        </a:rPr>
                        <a:t>読み替え率</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p>
                      <a:pPr algn="ctr">
                        <a:spcAft>
                          <a:spcPts val="0"/>
                        </a:spcAft>
                      </a:pPr>
                      <a:r>
                        <a:rPr lang="ja-JP" sz="1600" dirty="0">
                          <a:latin typeface="+mn-lt"/>
                          <a:ea typeface="+mn-ea"/>
                        </a:rPr>
                        <a:t>最低</a:t>
                      </a:r>
                      <a:r>
                        <a:rPr lang="ja-JP" altLang="en-US" sz="1600" dirty="0">
                          <a:latin typeface="+mn-lt"/>
                          <a:ea typeface="+mn-ea"/>
                        </a:rPr>
                        <a:t>保障</a:t>
                      </a:r>
                      <a:r>
                        <a:rPr lang="ja-JP" sz="1600" dirty="0">
                          <a:latin typeface="+mn-lt"/>
                          <a:ea typeface="+mn-ea"/>
                        </a:rPr>
                        <a:t>する点数</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789013472"/>
                  </a:ext>
                </a:extLst>
              </a:tr>
              <a:tr h="54630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600" b="1" dirty="0">
                          <a:latin typeface="+mn-lt"/>
                          <a:ea typeface="+mn-ea"/>
                        </a:rPr>
                        <a:t>特別選抜等</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ja-JP" sz="1600" b="1" dirty="0">
                          <a:latin typeface="+mn-lt"/>
                          <a:ea typeface="+mn-ea"/>
                        </a:rPr>
                        <a:t>一般選抜</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898389118"/>
                  </a:ext>
                </a:extLst>
              </a:tr>
              <a:tr h="546302">
                <a:tc>
                  <a:txBody>
                    <a:bodyPr/>
                    <a:lstStyle/>
                    <a:p>
                      <a:pPr algn="ctr">
                        <a:spcAft>
                          <a:spcPts val="0"/>
                        </a:spcAft>
                      </a:pPr>
                      <a:r>
                        <a:rPr lang="en-US" sz="1600" dirty="0">
                          <a:latin typeface="+mn-lt"/>
                          <a:ea typeface="+mn-ea"/>
                        </a:rPr>
                        <a:t>60</a:t>
                      </a:r>
                      <a:r>
                        <a:rPr lang="ja-JP" sz="1600" dirty="0">
                          <a:latin typeface="+mn-lt"/>
                          <a:ea typeface="+mn-ea"/>
                        </a:rPr>
                        <a:t>点～</a:t>
                      </a:r>
                      <a:r>
                        <a:rPr lang="en-US" sz="1600" dirty="0">
                          <a:latin typeface="+mn-lt"/>
                          <a:ea typeface="+mn-ea"/>
                        </a:rPr>
                        <a:t>120</a:t>
                      </a:r>
                      <a:r>
                        <a:rPr lang="ja-JP" sz="1600" dirty="0">
                          <a:latin typeface="+mn-lt"/>
                          <a:ea typeface="+mn-ea"/>
                        </a:rPr>
                        <a:t>点</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600" dirty="0">
                          <a:latin typeface="+mn-lt"/>
                          <a:ea typeface="+mn-ea"/>
                        </a:rPr>
                        <a:t>6.0</a:t>
                      </a:r>
                      <a:r>
                        <a:rPr lang="ja-JP" sz="1600" dirty="0">
                          <a:latin typeface="+mn-lt"/>
                          <a:ea typeface="+mn-ea"/>
                        </a:rPr>
                        <a:t>～</a:t>
                      </a:r>
                      <a:r>
                        <a:rPr lang="en-US" sz="1600" dirty="0">
                          <a:latin typeface="+mn-lt"/>
                          <a:ea typeface="+mn-ea"/>
                        </a:rPr>
                        <a:t>9.0</a:t>
                      </a:r>
                      <a:endParaRPr lang="ja-JP" sz="1600" dirty="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ja-JP" sz="1600" dirty="0">
                          <a:latin typeface="+mn-lt"/>
                          <a:ea typeface="+mn-ea"/>
                        </a:rPr>
                        <a:t>準１級・１級</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600">
                          <a:latin typeface="+mn-lt"/>
                          <a:ea typeface="+mn-ea"/>
                        </a:rPr>
                        <a:t>100</a:t>
                      </a:r>
                      <a:r>
                        <a:rPr lang="ja-JP" sz="1600">
                          <a:latin typeface="+mn-lt"/>
                          <a:ea typeface="+mn-ea"/>
                        </a:rPr>
                        <a:t>％</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600">
                          <a:latin typeface="+mn-lt"/>
                          <a:ea typeface="+mn-ea"/>
                        </a:rPr>
                        <a:t>45</a:t>
                      </a:r>
                      <a:endParaRPr lang="ja-JP" sz="160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600">
                          <a:latin typeface="+mn-lt"/>
                          <a:ea typeface="+mn-ea"/>
                        </a:rPr>
                        <a:t>90</a:t>
                      </a:r>
                      <a:endParaRPr lang="ja-JP" sz="160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33930503"/>
                  </a:ext>
                </a:extLst>
              </a:tr>
              <a:tr h="546302">
                <a:tc>
                  <a:txBody>
                    <a:bodyPr/>
                    <a:lstStyle/>
                    <a:p>
                      <a:pPr algn="ctr">
                        <a:spcAft>
                          <a:spcPts val="0"/>
                        </a:spcAft>
                      </a:pPr>
                      <a:r>
                        <a:rPr lang="en-US" sz="1600">
                          <a:latin typeface="+mn-lt"/>
                          <a:ea typeface="+mn-ea"/>
                        </a:rPr>
                        <a:t>50</a:t>
                      </a:r>
                      <a:r>
                        <a:rPr lang="ja-JP" sz="1600">
                          <a:latin typeface="+mn-lt"/>
                          <a:ea typeface="+mn-ea"/>
                        </a:rPr>
                        <a:t>点～</a:t>
                      </a:r>
                      <a:r>
                        <a:rPr lang="en-US" sz="1600">
                          <a:latin typeface="+mn-lt"/>
                          <a:ea typeface="+mn-ea"/>
                        </a:rPr>
                        <a:t>59</a:t>
                      </a:r>
                      <a:r>
                        <a:rPr lang="ja-JP" sz="1600">
                          <a:latin typeface="+mn-lt"/>
                          <a:ea typeface="+mn-ea"/>
                        </a:rPr>
                        <a:t>点</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600" dirty="0">
                          <a:latin typeface="+mn-lt"/>
                          <a:ea typeface="+mn-ea"/>
                        </a:rPr>
                        <a:t>5.5</a:t>
                      </a:r>
                      <a:endParaRPr lang="ja-JP" sz="1600" dirty="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ja-JP" sz="1600" dirty="0">
                          <a:latin typeface="+mn-lt"/>
                          <a:ea typeface="+mn-ea"/>
                        </a:rPr>
                        <a:t>（対応無し）</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600" dirty="0">
                          <a:latin typeface="+mn-lt"/>
                          <a:ea typeface="+mn-ea"/>
                        </a:rPr>
                        <a:t>90</a:t>
                      </a:r>
                      <a:r>
                        <a:rPr lang="ja-JP" sz="1600" dirty="0">
                          <a:latin typeface="+mn-lt"/>
                          <a:ea typeface="+mn-ea"/>
                        </a:rPr>
                        <a:t>％</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600">
                          <a:latin typeface="+mn-lt"/>
                          <a:ea typeface="+mn-ea"/>
                        </a:rPr>
                        <a:t>41</a:t>
                      </a:r>
                      <a:endParaRPr lang="ja-JP" sz="160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600">
                          <a:latin typeface="+mn-lt"/>
                          <a:ea typeface="+mn-ea"/>
                        </a:rPr>
                        <a:t>81</a:t>
                      </a:r>
                      <a:endParaRPr lang="ja-JP" sz="160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66049980"/>
                  </a:ext>
                </a:extLst>
              </a:tr>
              <a:tr h="546302">
                <a:tc>
                  <a:txBody>
                    <a:bodyPr/>
                    <a:lstStyle/>
                    <a:p>
                      <a:pPr algn="ctr">
                        <a:spcAft>
                          <a:spcPts val="0"/>
                        </a:spcAft>
                      </a:pPr>
                      <a:r>
                        <a:rPr lang="en-US" sz="1600">
                          <a:latin typeface="+mn-lt"/>
                          <a:ea typeface="+mn-ea"/>
                        </a:rPr>
                        <a:t>40</a:t>
                      </a:r>
                      <a:r>
                        <a:rPr lang="ja-JP" sz="1600">
                          <a:latin typeface="+mn-lt"/>
                          <a:ea typeface="+mn-ea"/>
                        </a:rPr>
                        <a:t>点～</a:t>
                      </a:r>
                      <a:r>
                        <a:rPr lang="en-US" sz="1600">
                          <a:latin typeface="+mn-lt"/>
                          <a:ea typeface="+mn-ea"/>
                        </a:rPr>
                        <a:t>49</a:t>
                      </a:r>
                      <a:r>
                        <a:rPr lang="ja-JP" sz="1600">
                          <a:latin typeface="+mn-lt"/>
                          <a:ea typeface="+mn-ea"/>
                        </a:rPr>
                        <a:t>点</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600" dirty="0">
                          <a:latin typeface="+mn-lt"/>
                          <a:ea typeface="+mn-ea"/>
                        </a:rPr>
                        <a:t>5.0</a:t>
                      </a:r>
                      <a:endParaRPr lang="ja-JP" sz="1600" dirty="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ja-JP" sz="1600" dirty="0">
                          <a:latin typeface="+mn-lt"/>
                          <a:ea typeface="+mn-ea"/>
                        </a:rPr>
                        <a:t>２級</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600" dirty="0">
                          <a:latin typeface="+mn-lt"/>
                          <a:ea typeface="+mn-ea"/>
                        </a:rPr>
                        <a:t>80</a:t>
                      </a:r>
                      <a:r>
                        <a:rPr lang="ja-JP" sz="1600" dirty="0">
                          <a:latin typeface="+mn-lt"/>
                          <a:ea typeface="+mn-ea"/>
                        </a:rPr>
                        <a:t>％</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600" dirty="0">
                          <a:latin typeface="+mn-lt"/>
                          <a:ea typeface="+mn-ea"/>
                        </a:rPr>
                        <a:t>36</a:t>
                      </a:r>
                      <a:endParaRPr lang="ja-JP" sz="1600" dirty="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600" dirty="0">
                          <a:latin typeface="+mn-lt"/>
                          <a:ea typeface="+mn-ea"/>
                        </a:rPr>
                        <a:t>72</a:t>
                      </a:r>
                      <a:endParaRPr lang="ja-JP" sz="1600" dirty="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1159029"/>
                  </a:ext>
                </a:extLst>
              </a:tr>
            </a:tbl>
          </a:graphicData>
        </a:graphic>
      </p:graphicFrame>
      <p:sp>
        <p:nvSpPr>
          <p:cNvPr id="13" name="Rectangle 2"/>
          <p:cNvSpPr>
            <a:spLocks noChangeArrowheads="1"/>
          </p:cNvSpPr>
          <p:nvPr/>
        </p:nvSpPr>
        <p:spPr bwMode="auto">
          <a:xfrm>
            <a:off x="2567531" y="1090877"/>
            <a:ext cx="92906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r>
              <a:rPr lang="ja-JP" altLang="en-US" dirty="0">
                <a:latin typeface="+mj-ea"/>
                <a:ea typeface="+mj-ea"/>
              </a:rPr>
              <a:t>英語資格のスコア等に応じた最低保障する点数と当日受験した英語の学力検査の点数を比較し、高い方の点数を当該受験者の英語の学力検査の成績とします。</a:t>
            </a:r>
          </a:p>
        </p:txBody>
      </p:sp>
      <p:sp>
        <p:nvSpPr>
          <p:cNvPr id="14" name="Rectangle 6"/>
          <p:cNvSpPr>
            <a:spLocks noChangeArrowheads="1"/>
          </p:cNvSpPr>
          <p:nvPr/>
        </p:nvSpPr>
        <p:spPr bwMode="auto">
          <a:xfrm>
            <a:off x="2642800" y="5066054"/>
            <a:ext cx="94539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dirty="0">
                <a:latin typeface="+mj-ea"/>
                <a:ea typeface="+mj-ea"/>
              </a:rPr>
              <a:t>・上記の活用は「基礎的問題</a:t>
            </a:r>
            <a:r>
              <a:rPr lang="en-US" altLang="ja-JP" dirty="0" smtClean="0">
                <a:latin typeface="+mj-ea"/>
                <a:ea typeface="+mj-ea"/>
              </a:rPr>
              <a:t>(</a:t>
            </a:r>
            <a:r>
              <a:rPr lang="ja-JP" altLang="en-US" dirty="0" smtClean="0">
                <a:latin typeface="+mj-ea"/>
                <a:ea typeface="+mj-ea"/>
              </a:rPr>
              <a:t>Ａ</a:t>
            </a:r>
            <a:r>
              <a:rPr lang="en-US" altLang="ja-JP" dirty="0" smtClean="0">
                <a:latin typeface="+mj-ea"/>
                <a:ea typeface="+mj-ea"/>
              </a:rPr>
              <a:t>)</a:t>
            </a:r>
            <a:r>
              <a:rPr lang="ja-JP" altLang="en-US" dirty="0">
                <a:latin typeface="+mj-ea"/>
                <a:ea typeface="+mj-ea"/>
              </a:rPr>
              <a:t>」「標準的問題</a:t>
            </a:r>
            <a:r>
              <a:rPr lang="en-US" altLang="ja-JP" dirty="0" smtClean="0">
                <a:latin typeface="+mj-ea"/>
                <a:ea typeface="+mj-ea"/>
              </a:rPr>
              <a:t>(</a:t>
            </a:r>
            <a:r>
              <a:rPr lang="ja-JP" altLang="en-US" dirty="0" smtClean="0">
                <a:latin typeface="+mj-ea"/>
                <a:ea typeface="+mj-ea"/>
              </a:rPr>
              <a:t>Ｂ</a:t>
            </a:r>
            <a:r>
              <a:rPr lang="en-US" altLang="ja-JP" dirty="0" smtClean="0">
                <a:latin typeface="+mj-ea"/>
                <a:ea typeface="+mj-ea"/>
              </a:rPr>
              <a:t>)</a:t>
            </a:r>
            <a:r>
              <a:rPr lang="ja-JP" altLang="en-US" dirty="0">
                <a:latin typeface="+mj-ea"/>
                <a:ea typeface="+mj-ea"/>
              </a:rPr>
              <a:t>」「発展的問題</a:t>
            </a:r>
            <a:r>
              <a:rPr lang="en-US" altLang="ja-JP" dirty="0" smtClean="0">
                <a:latin typeface="+mj-ea"/>
                <a:ea typeface="+mj-ea"/>
              </a:rPr>
              <a:t>(</a:t>
            </a:r>
            <a:r>
              <a:rPr lang="ja-JP" altLang="en-US" dirty="0" smtClean="0">
                <a:latin typeface="+mj-ea"/>
                <a:ea typeface="+mj-ea"/>
              </a:rPr>
              <a:t>Ｃ</a:t>
            </a:r>
            <a:r>
              <a:rPr lang="en-US" altLang="ja-JP" dirty="0" smtClean="0">
                <a:latin typeface="+mj-ea"/>
                <a:ea typeface="+mj-ea"/>
              </a:rPr>
              <a:t>)</a:t>
            </a:r>
            <a:r>
              <a:rPr lang="ja-JP" altLang="en-US" dirty="0">
                <a:latin typeface="+mj-ea"/>
                <a:ea typeface="+mj-ea"/>
              </a:rPr>
              <a:t>」のすべての</a:t>
            </a:r>
            <a:endParaRPr lang="en-US" altLang="ja-JP" dirty="0">
              <a:latin typeface="+mj-ea"/>
              <a:ea typeface="+mj-ea"/>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dirty="0">
                <a:latin typeface="+mj-ea"/>
                <a:ea typeface="+mj-ea"/>
              </a:rPr>
              <a:t>　検査問題を対象とします。</a:t>
            </a:r>
            <a:endParaRPr lang="en-US" altLang="ja-JP" dirty="0">
              <a:latin typeface="+mj-ea"/>
              <a:ea typeface="+mj-ea"/>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dirty="0">
                <a:latin typeface="+mj-ea"/>
                <a:ea typeface="+mj-ea"/>
              </a:rPr>
              <a:t>・スコア等を証明する証明書の写しを、出願時に志願先高等学校長に提出する必要が</a:t>
            </a:r>
            <a:endParaRPr lang="en-US" altLang="ja-JP" dirty="0">
              <a:latin typeface="+mj-ea"/>
              <a:ea typeface="+mj-ea"/>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dirty="0">
                <a:latin typeface="+mj-ea"/>
                <a:ea typeface="+mj-ea"/>
              </a:rPr>
              <a:t>　あります。英語資格の活用を希望する場合、事前に中学校に相談してください。</a:t>
            </a:r>
            <a:endParaRPr lang="en-US" altLang="ja-JP" dirty="0">
              <a:latin typeface="+mj-ea"/>
              <a:ea typeface="+mj-ea"/>
            </a:endParaRPr>
          </a:p>
        </p:txBody>
      </p:sp>
      <p:pic>
        <p:nvPicPr>
          <p:cNvPr id="27" name="図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9666" y="152577"/>
            <a:ext cx="787579" cy="660550"/>
          </a:xfrm>
          <a:prstGeom prst="rect">
            <a:avLst/>
          </a:prstGeom>
        </p:spPr>
      </p:pic>
      <p:grpSp>
        <p:nvGrpSpPr>
          <p:cNvPr id="28" name="グループ化 27">
            <a:extLst>
              <a:ext uri="{FF2B5EF4-FFF2-40B4-BE49-F238E27FC236}">
                <a16:creationId xmlns:a16="http://schemas.microsoft.com/office/drawing/2014/main" id="{9378BF1D-2B7D-C896-9095-CAD9BF8E6D33}"/>
              </a:ext>
            </a:extLst>
          </p:cNvPr>
          <p:cNvGrpSpPr/>
          <p:nvPr/>
        </p:nvGrpSpPr>
        <p:grpSpPr>
          <a:xfrm>
            <a:off x="201809" y="958476"/>
            <a:ext cx="2209259" cy="2858776"/>
            <a:chOff x="220986" y="1908282"/>
            <a:chExt cx="2209259" cy="2858776"/>
          </a:xfrm>
        </p:grpSpPr>
        <p:grpSp>
          <p:nvGrpSpPr>
            <p:cNvPr id="46" name="グループ化 45">
              <a:extLst>
                <a:ext uri="{FF2B5EF4-FFF2-40B4-BE49-F238E27FC236}">
                  <a16:creationId xmlns:a16="http://schemas.microsoft.com/office/drawing/2014/main" id="{CBFB186E-4631-4AD1-9D17-45C0A79F56B0}"/>
                </a:ext>
              </a:extLst>
            </p:cNvPr>
            <p:cNvGrpSpPr/>
            <p:nvPr/>
          </p:nvGrpSpPr>
          <p:grpSpPr>
            <a:xfrm>
              <a:off x="220986" y="1908282"/>
              <a:ext cx="369868" cy="2858776"/>
              <a:chOff x="1714500" y="2233612"/>
              <a:chExt cx="533400" cy="4122738"/>
            </a:xfrm>
            <a:solidFill>
              <a:schemeClr val="bg1">
                <a:lumMod val="85000"/>
              </a:schemeClr>
            </a:solidFill>
          </p:grpSpPr>
          <p:sp>
            <p:nvSpPr>
              <p:cNvPr id="53" name="楕円 52">
                <a:extLst>
                  <a:ext uri="{FF2B5EF4-FFF2-40B4-BE49-F238E27FC236}">
                    <a16:creationId xmlns:a16="http://schemas.microsoft.com/office/drawing/2014/main" id="{E74CDCB3-14B7-EF28-37AE-2CF64A4BA289}"/>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4" name="楕円 53">
                <a:extLst>
                  <a:ext uri="{FF2B5EF4-FFF2-40B4-BE49-F238E27FC236}">
                    <a16:creationId xmlns:a16="http://schemas.microsoft.com/office/drawing/2014/main" id="{CEDE2289-0714-17A3-2FAD-3007E5662A2D}"/>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5" name="楕円 54">
                <a:extLst>
                  <a:ext uri="{FF2B5EF4-FFF2-40B4-BE49-F238E27FC236}">
                    <a16:creationId xmlns:a16="http://schemas.microsoft.com/office/drawing/2014/main" id="{7470A33B-74F9-A223-0876-3A603CE367E0}"/>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6" name="楕円 55">
                <a:extLst>
                  <a:ext uri="{FF2B5EF4-FFF2-40B4-BE49-F238E27FC236}">
                    <a16:creationId xmlns:a16="http://schemas.microsoft.com/office/drawing/2014/main" id="{92B90F21-DFD3-6EE7-63A8-9099C28C2C61}"/>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7" name="楕円 56">
                <a:extLst>
                  <a:ext uri="{FF2B5EF4-FFF2-40B4-BE49-F238E27FC236}">
                    <a16:creationId xmlns:a16="http://schemas.microsoft.com/office/drawing/2014/main" id="{9E0F078A-0EA2-8A64-89E7-CB7C00B9C7C2}"/>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8" name="楕円 57">
                <a:extLst>
                  <a:ext uri="{FF2B5EF4-FFF2-40B4-BE49-F238E27FC236}">
                    <a16:creationId xmlns:a16="http://schemas.microsoft.com/office/drawing/2014/main" id="{4D0AAE8C-573C-75E2-4C71-533E5DC19D32}"/>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59" name="直線コネクタ 58">
                <a:extLst>
                  <a:ext uri="{FF2B5EF4-FFF2-40B4-BE49-F238E27FC236}">
                    <a16:creationId xmlns:a16="http://schemas.microsoft.com/office/drawing/2014/main" id="{2D4C8921-6C76-805D-7A80-16292BED2AC8}"/>
                  </a:ext>
                </a:extLst>
              </p:cNvPr>
              <p:cNvCxnSpPr>
                <a:stCxn id="53" idx="4"/>
                <a:endCxn id="56"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CC6FA2E4-7493-62AE-B854-846533120229}"/>
                  </a:ext>
                </a:extLst>
              </p:cNvPr>
              <p:cNvCxnSpPr>
                <a:stCxn id="56" idx="4"/>
                <a:endCxn id="57"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1D8534EB-47FD-4348-BD51-35847F4FF31C}"/>
                  </a:ext>
                </a:extLst>
              </p:cNvPr>
              <p:cNvCxnSpPr>
                <a:stCxn id="57" idx="4"/>
                <a:endCxn id="58"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A1119611-46E7-F49A-3F98-C3F0D9CDCE7B}"/>
                  </a:ext>
                </a:extLst>
              </p:cNvPr>
              <p:cNvCxnSpPr>
                <a:stCxn id="58" idx="4"/>
                <a:endCxn id="55"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00E46A75-85D9-AC8E-5057-70C26C553D8C}"/>
                  </a:ext>
                </a:extLst>
              </p:cNvPr>
              <p:cNvCxnSpPr>
                <a:stCxn id="55" idx="4"/>
                <a:endCxn id="54"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7" name="テキスト ボックス 46">
              <a:extLst>
                <a:ext uri="{FF2B5EF4-FFF2-40B4-BE49-F238E27FC236}">
                  <a16:creationId xmlns:a16="http://schemas.microsoft.com/office/drawing/2014/main" id="{70021EBC-B38C-0791-3267-CBEAB7621A2D}"/>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48" name="テキスト ボックス 47">
              <a:extLst>
                <a:ext uri="{FF2B5EF4-FFF2-40B4-BE49-F238E27FC236}">
                  <a16:creationId xmlns:a16="http://schemas.microsoft.com/office/drawing/2014/main" id="{F3394FE4-FE5D-DC91-F98B-ED290BC1075F}"/>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accent1"/>
                  </a:solidFill>
                  <a:latin typeface="+mn-ea"/>
                </a:rPr>
                <a:t>２</a:t>
              </a:r>
              <a:r>
                <a:rPr kumimoji="1" lang="ja-JP" altLang="en-US" sz="1200" b="1" dirty="0">
                  <a:solidFill>
                    <a:schemeClr val="accent1"/>
                  </a:solidFill>
                  <a:latin typeface="+mn-ea"/>
                </a:rPr>
                <a:t>　</a:t>
              </a:r>
              <a:r>
                <a:rPr lang="ja-JP" altLang="en-US" sz="1200" b="1" dirty="0">
                  <a:solidFill>
                    <a:schemeClr val="accent1"/>
                  </a:solidFill>
                  <a:latin typeface="+mn-ea"/>
                </a:rPr>
                <a:t>学力検査等</a:t>
              </a:r>
              <a:endParaRPr kumimoji="1" lang="ja-JP" altLang="en-US" sz="1200" b="1" dirty="0">
                <a:solidFill>
                  <a:schemeClr val="accent1"/>
                </a:solidFill>
                <a:latin typeface="+mn-ea"/>
              </a:endParaRPr>
            </a:p>
          </p:txBody>
        </p:sp>
        <p:sp>
          <p:nvSpPr>
            <p:cNvPr id="49" name="テキスト ボックス 48">
              <a:extLst>
                <a:ext uri="{FF2B5EF4-FFF2-40B4-BE49-F238E27FC236}">
                  <a16:creationId xmlns:a16="http://schemas.microsoft.com/office/drawing/2014/main" id="{0A70BD76-7A8A-0B29-6DBE-0EF895669986}"/>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50" name="テキスト ボックス 49">
              <a:extLst>
                <a:ext uri="{FF2B5EF4-FFF2-40B4-BE49-F238E27FC236}">
                  <a16:creationId xmlns:a16="http://schemas.microsoft.com/office/drawing/2014/main" id="{D591A2F1-DD11-3808-AB2F-6216370A1C73}"/>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51" name="テキスト ボックス 50">
              <a:extLst>
                <a:ext uri="{FF2B5EF4-FFF2-40B4-BE49-F238E27FC236}">
                  <a16:creationId xmlns:a16="http://schemas.microsoft.com/office/drawing/2014/main" id="{5569DFB9-10FB-D1A6-14FF-A9B46EBC5BDC}"/>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smtClean="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52" name="テキスト ボックス 51">
              <a:extLst>
                <a:ext uri="{FF2B5EF4-FFF2-40B4-BE49-F238E27FC236}">
                  <a16:creationId xmlns:a16="http://schemas.microsoft.com/office/drawing/2014/main" id="{CDDE3A97-7B81-3557-4243-ABE4DB0D1B49}"/>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smtClean="0">
                  <a:solidFill>
                    <a:schemeClr val="bg1">
                      <a:lumMod val="50000"/>
                    </a:schemeClr>
                  </a:solidFill>
                  <a:latin typeface="+mn-ea"/>
                </a:rPr>
                <a:t>選抜方法</a:t>
              </a:r>
              <a:endParaRPr kumimoji="1" lang="en-US" altLang="ja-JP" sz="1200" b="1" dirty="0">
                <a:solidFill>
                  <a:schemeClr val="bg1">
                    <a:lumMod val="50000"/>
                  </a:schemeClr>
                </a:solidFill>
                <a:latin typeface="+mn-ea"/>
              </a:endParaRPr>
            </a:p>
          </p:txBody>
        </p:sp>
      </p:grpSp>
    </p:spTree>
    <p:extLst>
      <p:ext uri="{BB962C8B-B14F-4D97-AF65-F5344CB8AC3E}">
        <p14:creationId xmlns:p14="http://schemas.microsoft.com/office/powerpoint/2010/main" val="11908917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学力検査（検査時間と配点）</a:t>
            </a: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977830434"/>
              </p:ext>
            </p:extLst>
          </p:nvPr>
        </p:nvGraphicFramePr>
        <p:xfrm>
          <a:off x="2686050" y="4151767"/>
          <a:ext cx="9163048" cy="1483360"/>
        </p:xfrm>
        <a:graphic>
          <a:graphicData uri="http://schemas.openxmlformats.org/drawingml/2006/table">
            <a:tbl>
              <a:tblPr firstRow="1" firstCol="1" lastCol="1" bandRow="1">
                <a:tableStyleId>{5C22544A-7EE6-4342-B048-85BDC9FD1C3A}</a:tableStyleId>
              </a:tblPr>
              <a:tblGrid>
                <a:gridCol w="1145381">
                  <a:extLst>
                    <a:ext uri="{9D8B030D-6E8A-4147-A177-3AD203B41FA5}">
                      <a16:colId xmlns:a16="http://schemas.microsoft.com/office/drawing/2014/main" val="1659571211"/>
                    </a:ext>
                  </a:extLst>
                </a:gridCol>
                <a:gridCol w="1145381">
                  <a:extLst>
                    <a:ext uri="{9D8B030D-6E8A-4147-A177-3AD203B41FA5}">
                      <a16:colId xmlns:a16="http://schemas.microsoft.com/office/drawing/2014/main" val="284782369"/>
                    </a:ext>
                  </a:extLst>
                </a:gridCol>
                <a:gridCol w="1145381">
                  <a:extLst>
                    <a:ext uri="{9D8B030D-6E8A-4147-A177-3AD203B41FA5}">
                      <a16:colId xmlns:a16="http://schemas.microsoft.com/office/drawing/2014/main" val="700196881"/>
                    </a:ext>
                  </a:extLst>
                </a:gridCol>
                <a:gridCol w="1145381">
                  <a:extLst>
                    <a:ext uri="{9D8B030D-6E8A-4147-A177-3AD203B41FA5}">
                      <a16:colId xmlns:a16="http://schemas.microsoft.com/office/drawing/2014/main" val="3606936637"/>
                    </a:ext>
                  </a:extLst>
                </a:gridCol>
                <a:gridCol w="1145381">
                  <a:extLst>
                    <a:ext uri="{9D8B030D-6E8A-4147-A177-3AD203B41FA5}">
                      <a16:colId xmlns:a16="http://schemas.microsoft.com/office/drawing/2014/main" val="4145015014"/>
                    </a:ext>
                  </a:extLst>
                </a:gridCol>
                <a:gridCol w="1145381">
                  <a:extLst>
                    <a:ext uri="{9D8B030D-6E8A-4147-A177-3AD203B41FA5}">
                      <a16:colId xmlns:a16="http://schemas.microsoft.com/office/drawing/2014/main" val="1169155107"/>
                    </a:ext>
                  </a:extLst>
                </a:gridCol>
                <a:gridCol w="1145381">
                  <a:extLst>
                    <a:ext uri="{9D8B030D-6E8A-4147-A177-3AD203B41FA5}">
                      <a16:colId xmlns:a16="http://schemas.microsoft.com/office/drawing/2014/main" val="226310198"/>
                    </a:ext>
                  </a:extLst>
                </a:gridCol>
                <a:gridCol w="1145381">
                  <a:extLst>
                    <a:ext uri="{9D8B030D-6E8A-4147-A177-3AD203B41FA5}">
                      <a16:colId xmlns:a16="http://schemas.microsoft.com/office/drawing/2014/main" val="2553096897"/>
                    </a:ext>
                  </a:extLst>
                </a:gridCol>
              </a:tblGrid>
              <a:tr h="370840">
                <a:tc rowSpan="2">
                  <a:txBody>
                    <a:bodyPr/>
                    <a:lstStyle/>
                    <a:p>
                      <a:pPr algn="ctr"/>
                      <a:r>
                        <a:rPr kumimoji="1" lang="ja-JP" altLang="en-US" dirty="0">
                          <a:latin typeface="+mn-ea"/>
                          <a:ea typeface="+mn-ea"/>
                        </a:rPr>
                        <a:t>検査教科</a:t>
                      </a:r>
                    </a:p>
                  </a:txBody>
                  <a:tcPr anchor="ctr"/>
                </a:tc>
                <a:tc rowSpan="2">
                  <a:txBody>
                    <a:bodyPr/>
                    <a:lstStyle/>
                    <a:p>
                      <a:pPr algn="ctr"/>
                      <a:r>
                        <a:rPr kumimoji="1" lang="ja-JP" altLang="en-US" dirty="0">
                          <a:latin typeface="+mn-ea"/>
                          <a:ea typeface="+mn-ea"/>
                        </a:rPr>
                        <a:t>国語</a:t>
                      </a:r>
                    </a:p>
                  </a:txBody>
                  <a:tcPr anchor="ctr"/>
                </a:tc>
                <a:tc rowSpan="2">
                  <a:txBody>
                    <a:bodyPr/>
                    <a:lstStyle/>
                    <a:p>
                      <a:pPr algn="ctr"/>
                      <a:r>
                        <a:rPr kumimoji="1" lang="ja-JP" altLang="en-US" dirty="0">
                          <a:latin typeface="+mn-ea"/>
                          <a:ea typeface="+mn-ea"/>
                        </a:rPr>
                        <a:t>数学＊</a:t>
                      </a:r>
                    </a:p>
                  </a:txBody>
                  <a:tcPr anchor="ctr"/>
                </a:tc>
                <a:tc gridSpan="2">
                  <a:txBody>
                    <a:bodyPr/>
                    <a:lstStyle/>
                    <a:p>
                      <a:pPr algn="ctr"/>
                      <a:r>
                        <a:rPr kumimoji="1" lang="ja-JP" altLang="en-US" dirty="0">
                          <a:latin typeface="+mn-ea"/>
                          <a:ea typeface="+mn-ea"/>
                        </a:rPr>
                        <a:t>英語＊</a:t>
                      </a:r>
                    </a:p>
                  </a:txBody>
                  <a:tcPr/>
                </a:tc>
                <a:tc hMerge="1">
                  <a:txBody>
                    <a:bodyPr/>
                    <a:lstStyle/>
                    <a:p>
                      <a:endParaRPr kumimoji="1" lang="ja-JP" altLang="en-US" dirty="0"/>
                    </a:p>
                  </a:txBody>
                  <a:tcPr/>
                </a:tc>
                <a:tc rowSpan="2">
                  <a:txBody>
                    <a:bodyPr/>
                    <a:lstStyle/>
                    <a:p>
                      <a:pPr algn="ctr"/>
                      <a:r>
                        <a:rPr kumimoji="1" lang="ja-JP" altLang="en-US" dirty="0">
                          <a:latin typeface="+mn-ea"/>
                          <a:ea typeface="+mn-ea"/>
                        </a:rPr>
                        <a:t>理科</a:t>
                      </a:r>
                    </a:p>
                  </a:txBody>
                  <a:tcPr anchor="ctr"/>
                </a:tc>
                <a:tc rowSpan="2">
                  <a:txBody>
                    <a:bodyPr/>
                    <a:lstStyle/>
                    <a:p>
                      <a:pPr algn="ctr"/>
                      <a:r>
                        <a:rPr kumimoji="1" lang="ja-JP" altLang="en-US" dirty="0">
                          <a:latin typeface="+mn-ea"/>
                          <a:ea typeface="+mn-ea"/>
                        </a:rPr>
                        <a:t>社会</a:t>
                      </a:r>
                    </a:p>
                  </a:txBody>
                  <a:tcPr anchor="ctr"/>
                </a:tc>
                <a:tc rowSpan="2">
                  <a:txBody>
                    <a:bodyPr/>
                    <a:lstStyle/>
                    <a:p>
                      <a:pPr algn="ctr"/>
                      <a:r>
                        <a:rPr kumimoji="1" lang="ja-JP" altLang="en-US" dirty="0">
                          <a:latin typeface="+mn-ea"/>
                          <a:ea typeface="+mn-ea"/>
                        </a:rPr>
                        <a:t>満点</a:t>
                      </a:r>
                    </a:p>
                  </a:txBody>
                  <a:tcPr anchor="ctr"/>
                </a:tc>
                <a:extLst>
                  <a:ext uri="{0D108BD9-81ED-4DB2-BD59-A6C34878D82A}">
                    <a16:rowId xmlns:a16="http://schemas.microsoft.com/office/drawing/2014/main" val="468351198"/>
                  </a:ext>
                </a:extLst>
              </a:tr>
              <a:tr h="370840">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ja-JP" altLang="en-US" dirty="0">
                          <a:latin typeface="+mn-ea"/>
                          <a:ea typeface="+mn-ea"/>
                        </a:rPr>
                        <a:t>筆答</a:t>
                      </a:r>
                    </a:p>
                  </a:txBody>
                  <a:tcPr anchor="ctr"/>
                </a:tc>
                <a:tc>
                  <a:txBody>
                    <a:bodyPr/>
                    <a:lstStyle/>
                    <a:p>
                      <a:pPr algn="ctr"/>
                      <a:r>
                        <a:rPr kumimoji="1" lang="ja-JP" altLang="en-US" spc="-300" dirty="0">
                          <a:latin typeface="+mn-ea"/>
                          <a:ea typeface="+mn-ea"/>
                        </a:rPr>
                        <a:t>リスニング</a:t>
                      </a:r>
                    </a:p>
                  </a:txBody>
                  <a:tcPr anchor="ctr"/>
                </a:tc>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1045885817"/>
                  </a:ext>
                </a:extLst>
              </a:tr>
              <a:tr h="370840">
                <a:tc>
                  <a:txBody>
                    <a:bodyPr/>
                    <a:lstStyle/>
                    <a:p>
                      <a:pPr algn="ctr"/>
                      <a:r>
                        <a:rPr kumimoji="1" lang="ja-JP" altLang="en-US" dirty="0">
                          <a:latin typeface="+mn-ea"/>
                          <a:ea typeface="+mn-ea"/>
                        </a:rPr>
                        <a:t>時間</a:t>
                      </a:r>
                    </a:p>
                  </a:txBody>
                  <a:tcPr anchor="ctr"/>
                </a:tc>
                <a:tc>
                  <a:txBody>
                    <a:bodyPr/>
                    <a:lstStyle/>
                    <a:p>
                      <a:pPr algn="ctr"/>
                      <a:r>
                        <a:rPr kumimoji="1" lang="en-US" altLang="ja-JP" dirty="0">
                          <a:latin typeface="+mn-ea"/>
                          <a:ea typeface="+mn-ea"/>
                        </a:rPr>
                        <a:t>50</a:t>
                      </a:r>
                      <a:r>
                        <a:rPr kumimoji="1" lang="ja-JP" altLang="en-US" sz="1400" dirty="0">
                          <a:latin typeface="+mn-ea"/>
                          <a:ea typeface="+mn-ea"/>
                        </a:rPr>
                        <a:t>分</a:t>
                      </a:r>
                    </a:p>
                  </a:txBody>
                  <a:tcPr anchor="ctr"/>
                </a:tc>
                <a:tc>
                  <a:txBody>
                    <a:bodyPr/>
                    <a:lstStyle/>
                    <a:p>
                      <a:pPr algn="ctr"/>
                      <a:r>
                        <a:rPr kumimoji="1" lang="en-US" altLang="ja-JP" dirty="0">
                          <a:latin typeface="+mn-ea"/>
                          <a:ea typeface="+mn-ea"/>
                        </a:rPr>
                        <a:t>50</a:t>
                      </a:r>
                      <a:r>
                        <a:rPr kumimoji="1" lang="ja-JP" altLang="en-US" sz="1400" dirty="0">
                          <a:latin typeface="+mn-ea"/>
                          <a:ea typeface="+mn-ea"/>
                        </a:rPr>
                        <a:t>分</a:t>
                      </a:r>
                    </a:p>
                  </a:txBody>
                  <a:tcPr anchor="ctr"/>
                </a:tc>
                <a:tc>
                  <a:txBody>
                    <a:bodyPr/>
                    <a:lstStyle/>
                    <a:p>
                      <a:pPr algn="ctr"/>
                      <a:r>
                        <a:rPr kumimoji="1" lang="en-US" altLang="ja-JP" dirty="0">
                          <a:latin typeface="+mn-ea"/>
                          <a:ea typeface="+mn-ea"/>
                        </a:rPr>
                        <a:t>40</a:t>
                      </a:r>
                      <a:r>
                        <a:rPr kumimoji="1" lang="ja-JP" altLang="en-US" sz="1400" dirty="0">
                          <a:latin typeface="+mn-ea"/>
                          <a:ea typeface="+mn-ea"/>
                        </a:rPr>
                        <a:t>分</a:t>
                      </a:r>
                      <a:endParaRPr kumimoji="1" lang="ja-JP" altLang="en-US" dirty="0">
                        <a:latin typeface="+mn-ea"/>
                        <a:ea typeface="+mn-ea"/>
                      </a:endParaRPr>
                    </a:p>
                  </a:txBody>
                  <a:tcPr anchor="ctr"/>
                </a:tc>
                <a:tc>
                  <a:txBody>
                    <a:bodyPr/>
                    <a:lstStyle/>
                    <a:p>
                      <a:pPr algn="ctr"/>
                      <a:r>
                        <a:rPr kumimoji="1" lang="en-US" altLang="ja-JP" dirty="0">
                          <a:latin typeface="+mn-ea"/>
                          <a:ea typeface="+mn-ea"/>
                        </a:rPr>
                        <a:t>15</a:t>
                      </a:r>
                      <a:r>
                        <a:rPr kumimoji="1" lang="ja-JP" altLang="en-US" sz="1400" dirty="0">
                          <a:latin typeface="+mn-ea"/>
                          <a:ea typeface="+mn-ea"/>
                        </a:rPr>
                        <a:t>分</a:t>
                      </a:r>
                      <a:endParaRPr kumimoji="1" lang="ja-JP" altLang="en-US"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n-ea"/>
                          <a:ea typeface="+mn-ea"/>
                          <a:cs typeface="+mn-cs"/>
                        </a:rPr>
                        <a:t>40</a:t>
                      </a:r>
                      <a:r>
                        <a:rPr kumimoji="1" lang="ja-JP" altLang="en-US" sz="1400" b="0" i="0" u="none" strike="noStrike" kern="1200" cap="none" spc="0" normalizeH="0" baseline="0" noProof="0" dirty="0">
                          <a:ln>
                            <a:noFill/>
                          </a:ln>
                          <a:solidFill>
                            <a:prstClr val="black"/>
                          </a:solidFill>
                          <a:effectLst/>
                          <a:uLnTx/>
                          <a:uFillTx/>
                          <a:latin typeface="+mn-ea"/>
                          <a:ea typeface="+mn-ea"/>
                          <a:cs typeface="+mn-cs"/>
                        </a:rPr>
                        <a:t>分</a:t>
                      </a:r>
                      <a:endParaRPr kumimoji="1" lang="ja-JP" altLang="en-US" sz="1800" b="0" i="0" u="none" strike="noStrike" kern="1200" cap="none" spc="0" normalizeH="0" baseline="0" noProof="0" dirty="0">
                        <a:ln>
                          <a:noFill/>
                        </a:ln>
                        <a:solidFill>
                          <a:prstClr val="black"/>
                        </a:solidFill>
                        <a:effectLst/>
                        <a:uLnTx/>
                        <a:uFillTx/>
                        <a:latin typeface="+mn-ea"/>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n-ea"/>
                          <a:ea typeface="+mn-ea"/>
                          <a:cs typeface="+mn-cs"/>
                        </a:rPr>
                        <a:t>40</a:t>
                      </a:r>
                      <a:r>
                        <a:rPr kumimoji="1" lang="ja-JP" altLang="en-US" sz="1400" b="0" i="0" u="none" strike="noStrike" kern="1200" cap="none" spc="0" normalizeH="0" baseline="0" noProof="0" dirty="0">
                          <a:ln>
                            <a:noFill/>
                          </a:ln>
                          <a:solidFill>
                            <a:prstClr val="black"/>
                          </a:solidFill>
                          <a:effectLst/>
                          <a:uLnTx/>
                          <a:uFillTx/>
                          <a:latin typeface="+mn-ea"/>
                          <a:ea typeface="+mn-ea"/>
                          <a:cs typeface="+mn-cs"/>
                        </a:rPr>
                        <a:t>分</a:t>
                      </a:r>
                      <a:endParaRPr kumimoji="1" lang="ja-JP" altLang="en-US" sz="1800" b="0" i="0" u="none" strike="noStrike" kern="1200" cap="none" spc="0" normalizeH="0" baseline="0" noProof="0" dirty="0">
                        <a:ln>
                          <a:noFill/>
                        </a:ln>
                        <a:solidFill>
                          <a:prstClr val="black"/>
                        </a:solidFill>
                        <a:effectLst/>
                        <a:uLnTx/>
                        <a:uFillTx/>
                        <a:latin typeface="+mn-ea"/>
                        <a:ea typeface="+mn-ea"/>
                        <a:cs typeface="+mn-cs"/>
                      </a:endParaRPr>
                    </a:p>
                  </a:txBody>
                  <a:tcPr anchor="ctr"/>
                </a:tc>
                <a:tc rowSpan="2">
                  <a:txBody>
                    <a:bodyPr/>
                    <a:lstStyle/>
                    <a:p>
                      <a:pPr algn="ctr"/>
                      <a:r>
                        <a:rPr kumimoji="1" lang="en-US" altLang="ja-JP" dirty="0">
                          <a:latin typeface="+mn-ea"/>
                          <a:ea typeface="+mn-ea"/>
                        </a:rPr>
                        <a:t>450</a:t>
                      </a:r>
                      <a:r>
                        <a:rPr kumimoji="1" lang="ja-JP" altLang="en-US" sz="1400" dirty="0">
                          <a:latin typeface="+mn-ea"/>
                          <a:ea typeface="+mn-ea"/>
                        </a:rPr>
                        <a:t>点</a:t>
                      </a:r>
                      <a:endParaRPr kumimoji="1" lang="ja-JP" altLang="en-US" dirty="0">
                        <a:latin typeface="+mn-ea"/>
                        <a:ea typeface="+mn-ea"/>
                      </a:endParaRPr>
                    </a:p>
                  </a:txBody>
                  <a:tcPr anchor="ctr"/>
                </a:tc>
                <a:extLst>
                  <a:ext uri="{0D108BD9-81ED-4DB2-BD59-A6C34878D82A}">
                    <a16:rowId xmlns:a16="http://schemas.microsoft.com/office/drawing/2014/main" val="4039640246"/>
                  </a:ext>
                </a:extLst>
              </a:tr>
              <a:tr h="370840">
                <a:tc>
                  <a:txBody>
                    <a:bodyPr/>
                    <a:lstStyle/>
                    <a:p>
                      <a:pPr algn="ctr"/>
                      <a:r>
                        <a:rPr kumimoji="1" lang="ja-JP" altLang="en-US" dirty="0">
                          <a:latin typeface="+mn-ea"/>
                          <a:ea typeface="+mn-ea"/>
                        </a:rPr>
                        <a:t>配点</a:t>
                      </a:r>
                    </a:p>
                  </a:txBody>
                  <a:tcPr anchor="ctr"/>
                </a:tc>
                <a:tc>
                  <a:txBody>
                    <a:bodyPr/>
                    <a:lstStyle/>
                    <a:p>
                      <a:pPr algn="ctr"/>
                      <a:r>
                        <a:rPr kumimoji="1" lang="en-US" altLang="ja-JP" dirty="0">
                          <a:latin typeface="+mn-ea"/>
                          <a:ea typeface="+mn-ea"/>
                        </a:rPr>
                        <a:t>90</a:t>
                      </a:r>
                      <a:r>
                        <a:rPr kumimoji="1" lang="ja-JP" altLang="en-US" sz="1400" dirty="0">
                          <a:latin typeface="+mn-ea"/>
                          <a:ea typeface="+mn-ea"/>
                        </a:rPr>
                        <a:t>点</a:t>
                      </a:r>
                      <a:endParaRPr kumimoji="1" lang="ja-JP" altLang="en-US"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latin typeface="+mn-ea"/>
                          <a:ea typeface="+mn-ea"/>
                        </a:rPr>
                        <a:t>90</a:t>
                      </a:r>
                      <a:r>
                        <a:rPr kumimoji="1" lang="ja-JP" altLang="en-US" sz="1400" dirty="0">
                          <a:latin typeface="+mn-ea"/>
                          <a:ea typeface="+mn-ea"/>
                        </a:rPr>
                        <a:t>点</a:t>
                      </a:r>
                      <a:endParaRPr kumimoji="1" lang="ja-JP" altLang="en-US" dirty="0">
                        <a:latin typeface="+mn-ea"/>
                        <a:ea typeface="+mn-ea"/>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latin typeface="+mn-ea"/>
                          <a:ea typeface="+mn-ea"/>
                        </a:rPr>
                        <a:t>90</a:t>
                      </a:r>
                      <a:r>
                        <a:rPr kumimoji="1" lang="ja-JP" altLang="en-US" sz="1400" dirty="0">
                          <a:latin typeface="+mn-ea"/>
                          <a:ea typeface="+mn-ea"/>
                        </a:rPr>
                        <a:t>点</a:t>
                      </a:r>
                      <a:endParaRPr kumimoji="1" lang="ja-JP" altLang="en-US" dirty="0">
                        <a:latin typeface="+mn-ea"/>
                        <a:ea typeface="+mn-ea"/>
                      </a:endParaRPr>
                    </a:p>
                  </a:txBody>
                  <a:tcPr anchor="ctr"/>
                </a:tc>
                <a:tc hMerge="1">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latin typeface="+mn-ea"/>
                          <a:ea typeface="+mn-ea"/>
                        </a:rPr>
                        <a:t>90</a:t>
                      </a:r>
                      <a:r>
                        <a:rPr kumimoji="1" lang="ja-JP" altLang="en-US" sz="1400" dirty="0">
                          <a:latin typeface="+mn-ea"/>
                          <a:ea typeface="+mn-ea"/>
                        </a:rPr>
                        <a:t>点</a:t>
                      </a:r>
                      <a:endParaRPr kumimoji="1" lang="ja-JP" altLang="en-US"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latin typeface="+mn-ea"/>
                          <a:ea typeface="+mn-ea"/>
                        </a:rPr>
                        <a:t>90</a:t>
                      </a:r>
                      <a:r>
                        <a:rPr kumimoji="1" lang="ja-JP" altLang="en-US" sz="1400" dirty="0">
                          <a:latin typeface="+mn-ea"/>
                          <a:ea typeface="+mn-ea"/>
                        </a:rPr>
                        <a:t>点</a:t>
                      </a:r>
                      <a:endParaRPr kumimoji="1" lang="ja-JP" altLang="en-US" dirty="0">
                        <a:latin typeface="+mn-ea"/>
                        <a:ea typeface="+mn-ea"/>
                      </a:endParaRPr>
                    </a:p>
                  </a:txBody>
                  <a:tcPr anchor="ctr"/>
                </a:tc>
                <a:tc vMerge="1">
                  <a:txBody>
                    <a:bodyPr/>
                    <a:lstStyle/>
                    <a:p>
                      <a:pPr algn="ctr"/>
                      <a:endParaRPr kumimoji="1" lang="ja-JP" altLang="en-US" dirty="0"/>
                    </a:p>
                  </a:txBody>
                  <a:tcPr anchor="ctr"/>
                </a:tc>
                <a:extLst>
                  <a:ext uri="{0D108BD9-81ED-4DB2-BD59-A6C34878D82A}">
                    <a16:rowId xmlns:a16="http://schemas.microsoft.com/office/drawing/2014/main" val="124804017"/>
                  </a:ext>
                </a:extLst>
              </a:tr>
            </a:tbl>
          </a:graphicData>
        </a:graphic>
      </p:graphicFrame>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23</a:t>
            </a:fld>
            <a:endParaRPr lang="ja-JP" altLang="en-US"/>
          </a:p>
        </p:txBody>
      </p:sp>
      <p:graphicFrame>
        <p:nvGraphicFramePr>
          <p:cNvPr id="6" name="コンテンツ プレースホルダー 4"/>
          <p:cNvGraphicFramePr>
            <a:graphicFrameLocks/>
          </p:cNvGraphicFramePr>
          <p:nvPr>
            <p:extLst>
              <p:ext uri="{D42A27DB-BD31-4B8C-83A1-F6EECF244321}">
                <p14:modId xmlns:p14="http://schemas.microsoft.com/office/powerpoint/2010/main" val="2277509829"/>
              </p:ext>
            </p:extLst>
          </p:nvPr>
        </p:nvGraphicFramePr>
        <p:xfrm>
          <a:off x="2686050" y="1451102"/>
          <a:ext cx="9163048" cy="1483360"/>
        </p:xfrm>
        <a:graphic>
          <a:graphicData uri="http://schemas.openxmlformats.org/drawingml/2006/table">
            <a:tbl>
              <a:tblPr firstRow="1" firstCol="1" lastCol="1">
                <a:tableStyleId>{5C22544A-7EE6-4342-B048-85BDC9FD1C3A}</a:tableStyleId>
              </a:tblPr>
              <a:tblGrid>
                <a:gridCol w="1145381">
                  <a:extLst>
                    <a:ext uri="{9D8B030D-6E8A-4147-A177-3AD203B41FA5}">
                      <a16:colId xmlns:a16="http://schemas.microsoft.com/office/drawing/2014/main" val="1659571211"/>
                    </a:ext>
                  </a:extLst>
                </a:gridCol>
                <a:gridCol w="1145381">
                  <a:extLst>
                    <a:ext uri="{9D8B030D-6E8A-4147-A177-3AD203B41FA5}">
                      <a16:colId xmlns:a16="http://schemas.microsoft.com/office/drawing/2014/main" val="284782369"/>
                    </a:ext>
                  </a:extLst>
                </a:gridCol>
                <a:gridCol w="1145381">
                  <a:extLst>
                    <a:ext uri="{9D8B030D-6E8A-4147-A177-3AD203B41FA5}">
                      <a16:colId xmlns:a16="http://schemas.microsoft.com/office/drawing/2014/main" val="700196881"/>
                    </a:ext>
                  </a:extLst>
                </a:gridCol>
                <a:gridCol w="1145381">
                  <a:extLst>
                    <a:ext uri="{9D8B030D-6E8A-4147-A177-3AD203B41FA5}">
                      <a16:colId xmlns:a16="http://schemas.microsoft.com/office/drawing/2014/main" val="3606936637"/>
                    </a:ext>
                  </a:extLst>
                </a:gridCol>
                <a:gridCol w="1145381">
                  <a:extLst>
                    <a:ext uri="{9D8B030D-6E8A-4147-A177-3AD203B41FA5}">
                      <a16:colId xmlns:a16="http://schemas.microsoft.com/office/drawing/2014/main" val="4145015014"/>
                    </a:ext>
                  </a:extLst>
                </a:gridCol>
                <a:gridCol w="1145381">
                  <a:extLst>
                    <a:ext uri="{9D8B030D-6E8A-4147-A177-3AD203B41FA5}">
                      <a16:colId xmlns:a16="http://schemas.microsoft.com/office/drawing/2014/main" val="1169155107"/>
                    </a:ext>
                  </a:extLst>
                </a:gridCol>
                <a:gridCol w="1145381">
                  <a:extLst>
                    <a:ext uri="{9D8B030D-6E8A-4147-A177-3AD203B41FA5}">
                      <a16:colId xmlns:a16="http://schemas.microsoft.com/office/drawing/2014/main" val="226310198"/>
                    </a:ext>
                  </a:extLst>
                </a:gridCol>
                <a:gridCol w="1145381">
                  <a:extLst>
                    <a:ext uri="{9D8B030D-6E8A-4147-A177-3AD203B41FA5}">
                      <a16:colId xmlns:a16="http://schemas.microsoft.com/office/drawing/2014/main" val="2553096897"/>
                    </a:ext>
                  </a:extLst>
                </a:gridCol>
              </a:tblGrid>
              <a:tr h="370840">
                <a:tc rowSpan="2">
                  <a:txBody>
                    <a:bodyPr/>
                    <a:lstStyle/>
                    <a:p>
                      <a:pPr algn="ctr"/>
                      <a:r>
                        <a:rPr kumimoji="1" lang="ja-JP" altLang="en-US" dirty="0">
                          <a:latin typeface="+mn-ea"/>
                          <a:ea typeface="+mn-ea"/>
                        </a:rPr>
                        <a:t>検査教科</a:t>
                      </a:r>
                    </a:p>
                  </a:txBody>
                  <a:tcPr anchor="ctr"/>
                </a:tc>
                <a:tc rowSpan="2">
                  <a:txBody>
                    <a:bodyPr/>
                    <a:lstStyle/>
                    <a:p>
                      <a:pPr algn="ctr"/>
                      <a:r>
                        <a:rPr kumimoji="1" lang="ja-JP" altLang="en-US" dirty="0">
                          <a:latin typeface="+mn-ea"/>
                          <a:ea typeface="+mn-ea"/>
                        </a:rPr>
                        <a:t>国語</a:t>
                      </a:r>
                    </a:p>
                  </a:txBody>
                  <a:tcPr anchor="ctr"/>
                </a:tc>
                <a:tc rowSpan="2">
                  <a:txBody>
                    <a:bodyPr/>
                    <a:lstStyle/>
                    <a:p>
                      <a:pPr algn="ctr"/>
                      <a:r>
                        <a:rPr kumimoji="1" lang="ja-JP" altLang="en-US" dirty="0">
                          <a:latin typeface="+mn-ea"/>
                          <a:ea typeface="+mn-ea"/>
                        </a:rPr>
                        <a:t>数学</a:t>
                      </a:r>
                    </a:p>
                  </a:txBody>
                  <a:tcPr anchor="ctr"/>
                </a:tc>
                <a:tc gridSpan="2">
                  <a:txBody>
                    <a:bodyPr/>
                    <a:lstStyle/>
                    <a:p>
                      <a:pPr algn="ctr"/>
                      <a:r>
                        <a:rPr kumimoji="1" lang="ja-JP" altLang="en-US" dirty="0">
                          <a:latin typeface="+mn-ea"/>
                          <a:ea typeface="+mn-ea"/>
                        </a:rPr>
                        <a:t>英語</a:t>
                      </a:r>
                    </a:p>
                  </a:txBody>
                  <a:tcPr/>
                </a:tc>
                <a:tc hMerge="1">
                  <a:txBody>
                    <a:bodyPr/>
                    <a:lstStyle/>
                    <a:p>
                      <a:endParaRPr kumimoji="1" lang="ja-JP" altLang="en-US" dirty="0"/>
                    </a:p>
                  </a:txBody>
                  <a:tcPr/>
                </a:tc>
                <a:tc rowSpan="2">
                  <a:txBody>
                    <a:bodyPr/>
                    <a:lstStyle/>
                    <a:p>
                      <a:pPr algn="ctr"/>
                      <a:r>
                        <a:rPr kumimoji="1" lang="ja-JP" altLang="en-US" dirty="0">
                          <a:latin typeface="+mn-ea"/>
                          <a:ea typeface="+mn-ea"/>
                        </a:rPr>
                        <a:t>理科</a:t>
                      </a:r>
                    </a:p>
                  </a:txBody>
                  <a:tcPr anchor="ctr"/>
                </a:tc>
                <a:tc rowSpan="2">
                  <a:txBody>
                    <a:bodyPr/>
                    <a:lstStyle/>
                    <a:p>
                      <a:pPr algn="ctr"/>
                      <a:r>
                        <a:rPr kumimoji="1" lang="ja-JP" altLang="en-US" dirty="0">
                          <a:latin typeface="+mn-ea"/>
                          <a:ea typeface="+mn-ea"/>
                        </a:rPr>
                        <a:t>社会</a:t>
                      </a:r>
                    </a:p>
                  </a:txBody>
                  <a:tcPr anchor="ctr"/>
                </a:tc>
                <a:tc rowSpan="2">
                  <a:txBody>
                    <a:bodyPr/>
                    <a:lstStyle/>
                    <a:p>
                      <a:pPr algn="ctr"/>
                      <a:r>
                        <a:rPr kumimoji="1" lang="ja-JP" altLang="en-US" dirty="0">
                          <a:latin typeface="+mn-ea"/>
                          <a:ea typeface="+mn-ea"/>
                        </a:rPr>
                        <a:t>満点</a:t>
                      </a:r>
                    </a:p>
                  </a:txBody>
                  <a:tcPr anchor="ctr"/>
                </a:tc>
                <a:extLst>
                  <a:ext uri="{0D108BD9-81ED-4DB2-BD59-A6C34878D82A}">
                    <a16:rowId xmlns:a16="http://schemas.microsoft.com/office/drawing/2014/main" val="468351198"/>
                  </a:ext>
                </a:extLst>
              </a:tr>
              <a:tr h="370840">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ja-JP" altLang="en-US" dirty="0">
                          <a:latin typeface="+mn-ea"/>
                          <a:ea typeface="+mn-ea"/>
                        </a:rPr>
                        <a:t>筆答</a:t>
                      </a:r>
                    </a:p>
                  </a:txBody>
                  <a:tcPr anchor="ctr"/>
                </a:tc>
                <a:tc>
                  <a:txBody>
                    <a:bodyPr/>
                    <a:lstStyle/>
                    <a:p>
                      <a:pPr algn="ctr"/>
                      <a:r>
                        <a:rPr kumimoji="1" lang="ja-JP" altLang="en-US" spc="-300" dirty="0">
                          <a:latin typeface="+mn-ea"/>
                          <a:ea typeface="+mn-ea"/>
                        </a:rPr>
                        <a:t>リスニング</a:t>
                      </a:r>
                    </a:p>
                  </a:txBody>
                  <a:tcPr anchor="ctr"/>
                </a:tc>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1045885817"/>
                  </a:ext>
                </a:extLst>
              </a:tr>
              <a:tr h="370840">
                <a:tc>
                  <a:txBody>
                    <a:bodyPr/>
                    <a:lstStyle/>
                    <a:p>
                      <a:pPr algn="ctr"/>
                      <a:r>
                        <a:rPr kumimoji="1" lang="ja-JP" altLang="en-US" dirty="0">
                          <a:latin typeface="+mn-ea"/>
                          <a:ea typeface="+mn-ea"/>
                        </a:rPr>
                        <a:t>時間</a:t>
                      </a:r>
                    </a:p>
                  </a:txBody>
                  <a:tcPr anchor="ctr"/>
                </a:tc>
                <a:tc>
                  <a:txBody>
                    <a:bodyPr/>
                    <a:lstStyle/>
                    <a:p>
                      <a:pPr algn="ctr"/>
                      <a:r>
                        <a:rPr kumimoji="1" lang="en-US" altLang="ja-JP" dirty="0">
                          <a:latin typeface="+mn-ea"/>
                          <a:ea typeface="+mn-ea"/>
                        </a:rPr>
                        <a:t>40</a:t>
                      </a:r>
                      <a:r>
                        <a:rPr kumimoji="1" lang="ja-JP" altLang="en-US" sz="1400" dirty="0">
                          <a:latin typeface="+mn-ea"/>
                          <a:ea typeface="+mn-ea"/>
                        </a:rPr>
                        <a:t>分</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latin typeface="+mn-ea"/>
                          <a:ea typeface="+mn-ea"/>
                        </a:rPr>
                        <a:t>40</a:t>
                      </a:r>
                      <a:r>
                        <a:rPr kumimoji="1" lang="ja-JP" altLang="en-US" sz="1400" dirty="0">
                          <a:latin typeface="+mn-ea"/>
                          <a:ea typeface="+mn-ea"/>
                        </a:rPr>
                        <a:t>分</a:t>
                      </a:r>
                    </a:p>
                  </a:txBody>
                  <a:tcPr anchor="ctr"/>
                </a:tc>
                <a:tc>
                  <a:txBody>
                    <a:bodyPr/>
                    <a:lstStyle/>
                    <a:p>
                      <a:pPr algn="ctr"/>
                      <a:r>
                        <a:rPr kumimoji="1" lang="en-US" altLang="ja-JP" dirty="0">
                          <a:latin typeface="+mn-ea"/>
                          <a:ea typeface="+mn-ea"/>
                        </a:rPr>
                        <a:t>40</a:t>
                      </a:r>
                      <a:r>
                        <a:rPr kumimoji="1" lang="ja-JP" altLang="en-US" sz="1400" dirty="0">
                          <a:latin typeface="+mn-ea"/>
                          <a:ea typeface="+mn-ea"/>
                        </a:rPr>
                        <a:t>分</a:t>
                      </a:r>
                      <a:endParaRPr kumimoji="1" lang="ja-JP" altLang="en-US" dirty="0">
                        <a:latin typeface="+mn-ea"/>
                        <a:ea typeface="+mn-ea"/>
                      </a:endParaRPr>
                    </a:p>
                  </a:txBody>
                  <a:tcPr anchor="ctr"/>
                </a:tc>
                <a:tc>
                  <a:txBody>
                    <a:bodyPr/>
                    <a:lstStyle/>
                    <a:p>
                      <a:pPr algn="ctr"/>
                      <a:r>
                        <a:rPr kumimoji="1" lang="en-US" altLang="ja-JP" dirty="0">
                          <a:latin typeface="+mn-ea"/>
                          <a:ea typeface="+mn-ea"/>
                        </a:rPr>
                        <a:t>15</a:t>
                      </a:r>
                      <a:r>
                        <a:rPr kumimoji="1" lang="ja-JP" altLang="en-US" sz="1400" dirty="0">
                          <a:latin typeface="+mn-ea"/>
                          <a:ea typeface="+mn-ea"/>
                        </a:rPr>
                        <a:t>分</a:t>
                      </a:r>
                      <a:endParaRPr kumimoji="1" lang="ja-JP" altLang="en-US"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n-ea"/>
                          <a:ea typeface="+mn-ea"/>
                          <a:cs typeface="+mn-cs"/>
                        </a:rPr>
                        <a:t>40</a:t>
                      </a:r>
                      <a:r>
                        <a:rPr kumimoji="1" lang="ja-JP" altLang="en-US" sz="1400" b="0" i="0" u="none" strike="noStrike" kern="1200" cap="none" spc="0" normalizeH="0" baseline="0" noProof="0" dirty="0">
                          <a:ln>
                            <a:noFill/>
                          </a:ln>
                          <a:solidFill>
                            <a:prstClr val="black"/>
                          </a:solidFill>
                          <a:effectLst/>
                          <a:uLnTx/>
                          <a:uFillTx/>
                          <a:latin typeface="+mn-ea"/>
                          <a:ea typeface="+mn-ea"/>
                          <a:cs typeface="+mn-cs"/>
                        </a:rPr>
                        <a:t>分</a:t>
                      </a:r>
                      <a:endParaRPr kumimoji="1" lang="ja-JP" altLang="en-US" sz="1800" b="0" i="0" u="none" strike="noStrike" kern="1200" cap="none" spc="0" normalizeH="0" baseline="0" noProof="0" dirty="0">
                        <a:ln>
                          <a:noFill/>
                        </a:ln>
                        <a:solidFill>
                          <a:prstClr val="black"/>
                        </a:solidFill>
                        <a:effectLst/>
                        <a:uLnTx/>
                        <a:uFillTx/>
                        <a:latin typeface="+mn-ea"/>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n-ea"/>
                          <a:ea typeface="+mn-ea"/>
                          <a:cs typeface="+mn-cs"/>
                        </a:rPr>
                        <a:t>40</a:t>
                      </a:r>
                      <a:r>
                        <a:rPr kumimoji="1" lang="ja-JP" altLang="en-US" sz="1400" b="0" i="0" u="none" strike="noStrike" kern="1200" cap="none" spc="0" normalizeH="0" baseline="0" noProof="0" dirty="0">
                          <a:ln>
                            <a:noFill/>
                          </a:ln>
                          <a:solidFill>
                            <a:prstClr val="black"/>
                          </a:solidFill>
                          <a:effectLst/>
                          <a:uLnTx/>
                          <a:uFillTx/>
                          <a:latin typeface="+mn-ea"/>
                          <a:ea typeface="+mn-ea"/>
                          <a:cs typeface="+mn-cs"/>
                        </a:rPr>
                        <a:t>分</a:t>
                      </a:r>
                      <a:endParaRPr kumimoji="1" lang="ja-JP" altLang="en-US" sz="1800" b="0" i="0" u="none" strike="noStrike" kern="1200" cap="none" spc="0" normalizeH="0" baseline="0" noProof="0" dirty="0">
                        <a:ln>
                          <a:noFill/>
                        </a:ln>
                        <a:solidFill>
                          <a:prstClr val="black"/>
                        </a:solidFill>
                        <a:effectLst/>
                        <a:uLnTx/>
                        <a:uFillTx/>
                        <a:latin typeface="+mn-ea"/>
                        <a:ea typeface="+mn-ea"/>
                        <a:cs typeface="+mn-cs"/>
                      </a:endParaRPr>
                    </a:p>
                  </a:txBody>
                  <a:tcPr anchor="ctr"/>
                </a:tc>
                <a:tc rowSpan="2">
                  <a:txBody>
                    <a:bodyPr/>
                    <a:lstStyle/>
                    <a:p>
                      <a:pPr algn="ctr"/>
                      <a:r>
                        <a:rPr kumimoji="1" lang="en-US" altLang="ja-JP" dirty="0">
                          <a:latin typeface="+mn-ea"/>
                          <a:ea typeface="+mn-ea"/>
                        </a:rPr>
                        <a:t>225</a:t>
                      </a:r>
                      <a:r>
                        <a:rPr kumimoji="1" lang="ja-JP" altLang="en-US" sz="1400" dirty="0">
                          <a:latin typeface="+mn-ea"/>
                          <a:ea typeface="+mn-ea"/>
                        </a:rPr>
                        <a:t>点</a:t>
                      </a:r>
                      <a:endParaRPr kumimoji="1" lang="ja-JP" altLang="en-US" dirty="0">
                        <a:latin typeface="+mn-ea"/>
                        <a:ea typeface="+mn-ea"/>
                      </a:endParaRPr>
                    </a:p>
                  </a:txBody>
                  <a:tcPr anchor="ctr"/>
                </a:tc>
                <a:extLst>
                  <a:ext uri="{0D108BD9-81ED-4DB2-BD59-A6C34878D82A}">
                    <a16:rowId xmlns:a16="http://schemas.microsoft.com/office/drawing/2014/main" val="4039640246"/>
                  </a:ext>
                </a:extLst>
              </a:tr>
              <a:tr h="370840">
                <a:tc>
                  <a:txBody>
                    <a:bodyPr/>
                    <a:lstStyle/>
                    <a:p>
                      <a:pPr algn="ctr"/>
                      <a:r>
                        <a:rPr kumimoji="1" lang="ja-JP" altLang="en-US" dirty="0">
                          <a:latin typeface="+mn-ea"/>
                          <a:ea typeface="+mn-ea"/>
                        </a:rPr>
                        <a:t>配点</a:t>
                      </a:r>
                    </a:p>
                  </a:txBody>
                  <a:tcPr anchor="ctr"/>
                </a:tc>
                <a:tc>
                  <a:txBody>
                    <a:bodyPr/>
                    <a:lstStyle/>
                    <a:p>
                      <a:pPr algn="ctr"/>
                      <a:r>
                        <a:rPr kumimoji="1" lang="en-US" altLang="ja-JP" sz="1800" dirty="0">
                          <a:latin typeface="+mn-ea"/>
                          <a:ea typeface="+mn-ea"/>
                        </a:rPr>
                        <a:t>45</a:t>
                      </a:r>
                      <a:r>
                        <a:rPr kumimoji="1" lang="ja-JP" altLang="en-US" sz="1400" dirty="0">
                          <a:latin typeface="+mn-ea"/>
                          <a:ea typeface="+mn-ea"/>
                        </a:rPr>
                        <a:t>点</a:t>
                      </a:r>
                      <a:endParaRPr kumimoji="1" lang="ja-JP" altLang="en-US"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n-ea"/>
                          <a:ea typeface="+mn-ea"/>
                        </a:rPr>
                        <a:t>45</a:t>
                      </a:r>
                      <a:r>
                        <a:rPr kumimoji="1" lang="ja-JP" altLang="en-US" sz="1400" dirty="0">
                          <a:latin typeface="+mn-ea"/>
                          <a:ea typeface="+mn-ea"/>
                        </a:rPr>
                        <a:t>点</a:t>
                      </a:r>
                      <a:endParaRPr kumimoji="1" lang="ja-JP" altLang="en-US" dirty="0">
                        <a:latin typeface="+mn-ea"/>
                        <a:ea typeface="+mn-ea"/>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n-ea"/>
                          <a:ea typeface="+mn-ea"/>
                        </a:rPr>
                        <a:t>45</a:t>
                      </a:r>
                      <a:r>
                        <a:rPr kumimoji="1" lang="ja-JP" altLang="en-US" sz="1400" dirty="0">
                          <a:latin typeface="+mn-ea"/>
                          <a:ea typeface="+mn-ea"/>
                        </a:rPr>
                        <a:t>点</a:t>
                      </a:r>
                      <a:endParaRPr kumimoji="1" lang="ja-JP" altLang="en-US" dirty="0">
                        <a:latin typeface="+mn-ea"/>
                        <a:ea typeface="+mn-ea"/>
                      </a:endParaRPr>
                    </a:p>
                  </a:txBody>
                  <a:tcPr anchor="ctr"/>
                </a:tc>
                <a:tc hMerge="1">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n-ea"/>
                          <a:ea typeface="+mn-ea"/>
                        </a:rPr>
                        <a:t>45</a:t>
                      </a:r>
                      <a:r>
                        <a:rPr kumimoji="1" lang="ja-JP" altLang="en-US" sz="1400" dirty="0">
                          <a:latin typeface="+mn-ea"/>
                          <a:ea typeface="+mn-ea"/>
                        </a:rPr>
                        <a:t>点</a:t>
                      </a:r>
                      <a:endParaRPr kumimoji="1" lang="ja-JP" altLang="en-US"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n-ea"/>
                          <a:ea typeface="+mn-ea"/>
                        </a:rPr>
                        <a:t>45</a:t>
                      </a:r>
                      <a:r>
                        <a:rPr kumimoji="1" lang="ja-JP" altLang="en-US" sz="1400" dirty="0">
                          <a:latin typeface="+mn-ea"/>
                          <a:ea typeface="+mn-ea"/>
                        </a:rPr>
                        <a:t>点</a:t>
                      </a:r>
                      <a:endParaRPr kumimoji="1" lang="ja-JP" altLang="en-US" dirty="0">
                        <a:latin typeface="+mn-ea"/>
                        <a:ea typeface="+mn-ea"/>
                      </a:endParaRPr>
                    </a:p>
                  </a:txBody>
                  <a:tcPr anchor="ctr"/>
                </a:tc>
                <a:tc vMerge="1">
                  <a:txBody>
                    <a:bodyPr/>
                    <a:lstStyle/>
                    <a:p>
                      <a:pPr algn="ctr"/>
                      <a:endParaRPr kumimoji="1" lang="ja-JP" altLang="en-US" dirty="0"/>
                    </a:p>
                  </a:txBody>
                  <a:tcPr anchor="ctr"/>
                </a:tc>
                <a:extLst>
                  <a:ext uri="{0D108BD9-81ED-4DB2-BD59-A6C34878D82A}">
                    <a16:rowId xmlns:a16="http://schemas.microsoft.com/office/drawing/2014/main" val="124804017"/>
                  </a:ext>
                </a:extLst>
              </a:tr>
            </a:tbl>
          </a:graphicData>
        </a:graphic>
      </p:graphicFrame>
      <p:sp>
        <p:nvSpPr>
          <p:cNvPr id="7" name="テキスト ボックス 6"/>
          <p:cNvSpPr txBox="1"/>
          <p:nvPr/>
        </p:nvSpPr>
        <p:spPr>
          <a:xfrm>
            <a:off x="2686050" y="1072953"/>
            <a:ext cx="1107996" cy="369332"/>
          </a:xfrm>
          <a:prstGeom prst="rect">
            <a:avLst/>
          </a:prstGeom>
          <a:noFill/>
        </p:spPr>
        <p:txBody>
          <a:bodyPr wrap="none" rtlCol="0">
            <a:spAutoFit/>
          </a:bodyPr>
          <a:lstStyle/>
          <a:p>
            <a:r>
              <a:rPr kumimoji="1" lang="ja-JP" altLang="en-US" b="1" dirty="0">
                <a:ln w="6350">
                  <a:solidFill>
                    <a:schemeClr val="accent1"/>
                  </a:solidFill>
                </a:ln>
                <a:blipFill>
                  <a:blip r:embed="rId2"/>
                  <a:stretch>
                    <a:fillRect/>
                  </a:stretch>
                </a:blipFill>
                <a:latin typeface="+mn-ea"/>
              </a:rPr>
              <a:t>特別選抜</a:t>
            </a:r>
          </a:p>
        </p:txBody>
      </p:sp>
      <p:sp>
        <p:nvSpPr>
          <p:cNvPr id="8" name="テキスト ボックス 7"/>
          <p:cNvSpPr txBox="1"/>
          <p:nvPr/>
        </p:nvSpPr>
        <p:spPr>
          <a:xfrm>
            <a:off x="2686050" y="3782435"/>
            <a:ext cx="1107996" cy="369332"/>
          </a:xfrm>
          <a:prstGeom prst="rect">
            <a:avLst/>
          </a:prstGeom>
          <a:noFill/>
        </p:spPr>
        <p:txBody>
          <a:bodyPr wrap="none" rtlCol="0">
            <a:spAutoFit/>
          </a:bodyPr>
          <a:lstStyle/>
          <a:p>
            <a:r>
              <a:rPr lang="ja-JP" altLang="en-US" b="1" dirty="0">
                <a:ln w="6350">
                  <a:solidFill>
                    <a:schemeClr val="accent1"/>
                  </a:solidFill>
                </a:ln>
                <a:blipFill>
                  <a:blip r:embed="rId2"/>
                  <a:stretch>
                    <a:fillRect/>
                  </a:stretch>
                </a:blipFill>
                <a:latin typeface="+mn-ea"/>
              </a:rPr>
              <a:t>一般選抜</a:t>
            </a:r>
          </a:p>
        </p:txBody>
      </p:sp>
      <p:sp>
        <p:nvSpPr>
          <p:cNvPr id="9" name="テキスト ボックス 8"/>
          <p:cNvSpPr txBox="1"/>
          <p:nvPr/>
        </p:nvSpPr>
        <p:spPr>
          <a:xfrm>
            <a:off x="2686050" y="5635127"/>
            <a:ext cx="8032968" cy="646331"/>
          </a:xfrm>
          <a:prstGeom prst="rect">
            <a:avLst/>
          </a:prstGeom>
          <a:noFill/>
        </p:spPr>
        <p:txBody>
          <a:bodyPr wrap="none" rtlCol="0">
            <a:spAutoFit/>
          </a:bodyPr>
          <a:lstStyle/>
          <a:p>
            <a:r>
              <a:rPr lang="en-US" altLang="ja-JP" dirty="0">
                <a:latin typeface="+mn-ea"/>
              </a:rPr>
              <a:t>※</a:t>
            </a:r>
            <a:r>
              <a:rPr lang="ja-JP" altLang="en-US" dirty="0">
                <a:latin typeface="+mn-ea"/>
              </a:rPr>
              <a:t>発展的問題（Ｃ）は、</a:t>
            </a:r>
            <a:r>
              <a:rPr lang="en-US" altLang="ja-JP" dirty="0">
                <a:latin typeface="+mn-ea"/>
              </a:rPr>
              <a:t>〔</a:t>
            </a:r>
            <a:r>
              <a:rPr lang="ja-JP" altLang="en-US" dirty="0">
                <a:latin typeface="+mn-ea"/>
              </a:rPr>
              <a:t>数学</a:t>
            </a:r>
            <a:r>
              <a:rPr lang="en-US" altLang="ja-JP" dirty="0">
                <a:latin typeface="+mn-ea"/>
              </a:rPr>
              <a:t>〕60</a:t>
            </a:r>
            <a:r>
              <a:rPr lang="ja-JP" altLang="en-US" dirty="0">
                <a:latin typeface="+mn-ea"/>
              </a:rPr>
              <a:t>分、</a:t>
            </a:r>
            <a:r>
              <a:rPr lang="en-US" altLang="ja-JP" dirty="0">
                <a:latin typeface="+mn-ea"/>
              </a:rPr>
              <a:t>〔</a:t>
            </a:r>
            <a:r>
              <a:rPr lang="ja-JP" altLang="en-US" dirty="0">
                <a:latin typeface="+mn-ea"/>
              </a:rPr>
              <a:t>英語</a:t>
            </a:r>
            <a:r>
              <a:rPr lang="en-US" altLang="ja-JP" dirty="0">
                <a:latin typeface="+mn-ea"/>
              </a:rPr>
              <a:t>〕</a:t>
            </a:r>
            <a:r>
              <a:rPr lang="ja-JP" altLang="en-US" dirty="0">
                <a:latin typeface="+mn-ea"/>
              </a:rPr>
              <a:t>筆答</a:t>
            </a:r>
            <a:r>
              <a:rPr lang="en-US" altLang="ja-JP" dirty="0">
                <a:latin typeface="+mn-ea"/>
              </a:rPr>
              <a:t>30</a:t>
            </a:r>
            <a:r>
              <a:rPr lang="ja-JP" altLang="en-US" dirty="0">
                <a:latin typeface="+mn-ea"/>
              </a:rPr>
              <a:t>分・リスニング</a:t>
            </a:r>
            <a:r>
              <a:rPr lang="en-US" altLang="ja-JP" dirty="0">
                <a:latin typeface="+mn-ea"/>
              </a:rPr>
              <a:t>25</a:t>
            </a:r>
            <a:r>
              <a:rPr lang="ja-JP" altLang="en-US" dirty="0">
                <a:latin typeface="+mn-ea"/>
              </a:rPr>
              <a:t>分</a:t>
            </a:r>
            <a:endParaRPr lang="en-US" altLang="ja-JP" dirty="0">
              <a:latin typeface="+mn-ea"/>
            </a:endParaRPr>
          </a:p>
          <a:p>
            <a:r>
              <a:rPr lang="en-US" altLang="ja-JP" dirty="0">
                <a:latin typeface="+mn-ea"/>
              </a:rPr>
              <a:t>※</a:t>
            </a:r>
            <a:r>
              <a:rPr lang="ja-JP" altLang="en-US" dirty="0">
                <a:latin typeface="+mn-ea"/>
              </a:rPr>
              <a:t>定時制の課程においては、国語・数学・英語の３教科で</a:t>
            </a:r>
            <a:r>
              <a:rPr lang="en-US" altLang="ja-JP" dirty="0">
                <a:latin typeface="+mn-ea"/>
              </a:rPr>
              <a:t>270</a:t>
            </a:r>
            <a:r>
              <a:rPr lang="ja-JP" altLang="en-US" dirty="0">
                <a:latin typeface="+mn-ea"/>
              </a:rPr>
              <a:t>点満点</a:t>
            </a:r>
          </a:p>
        </p:txBody>
      </p:sp>
      <p:grpSp>
        <p:nvGrpSpPr>
          <p:cNvPr id="3" name="グループ化 2">
            <a:extLst>
              <a:ext uri="{FF2B5EF4-FFF2-40B4-BE49-F238E27FC236}">
                <a16:creationId xmlns:a16="http://schemas.microsoft.com/office/drawing/2014/main" id="{9378BF1D-2B7D-C896-9095-CAD9BF8E6D33}"/>
              </a:ext>
            </a:extLst>
          </p:cNvPr>
          <p:cNvGrpSpPr/>
          <p:nvPr/>
        </p:nvGrpSpPr>
        <p:grpSpPr>
          <a:xfrm>
            <a:off x="201809" y="958476"/>
            <a:ext cx="2209259" cy="2858776"/>
            <a:chOff x="220986" y="1908282"/>
            <a:chExt cx="2209259" cy="2858776"/>
          </a:xfrm>
        </p:grpSpPr>
        <p:grpSp>
          <p:nvGrpSpPr>
            <p:cNvPr id="29" name="グループ化 28">
              <a:extLst>
                <a:ext uri="{FF2B5EF4-FFF2-40B4-BE49-F238E27FC236}">
                  <a16:creationId xmlns:a16="http://schemas.microsoft.com/office/drawing/2014/main" id="{CBFB186E-4631-4AD1-9D17-45C0A79F56B0}"/>
                </a:ext>
              </a:extLst>
            </p:cNvPr>
            <p:cNvGrpSpPr/>
            <p:nvPr/>
          </p:nvGrpSpPr>
          <p:grpSpPr>
            <a:xfrm>
              <a:off x="220986" y="1908282"/>
              <a:ext cx="369868" cy="2858776"/>
              <a:chOff x="1714500" y="2233612"/>
              <a:chExt cx="533400" cy="4122738"/>
            </a:xfrm>
            <a:solidFill>
              <a:schemeClr val="bg1">
                <a:lumMod val="85000"/>
              </a:schemeClr>
            </a:solidFill>
          </p:grpSpPr>
          <p:sp>
            <p:nvSpPr>
              <p:cNvPr id="36" name="楕円 35">
                <a:extLst>
                  <a:ext uri="{FF2B5EF4-FFF2-40B4-BE49-F238E27FC236}">
                    <a16:creationId xmlns:a16="http://schemas.microsoft.com/office/drawing/2014/main" id="{E74CDCB3-14B7-EF28-37AE-2CF64A4BA289}"/>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7" name="楕円 36">
                <a:extLst>
                  <a:ext uri="{FF2B5EF4-FFF2-40B4-BE49-F238E27FC236}">
                    <a16:creationId xmlns:a16="http://schemas.microsoft.com/office/drawing/2014/main" id="{CEDE2289-0714-17A3-2FAD-3007E5662A2D}"/>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8" name="楕円 37">
                <a:extLst>
                  <a:ext uri="{FF2B5EF4-FFF2-40B4-BE49-F238E27FC236}">
                    <a16:creationId xmlns:a16="http://schemas.microsoft.com/office/drawing/2014/main" id="{7470A33B-74F9-A223-0876-3A603CE367E0}"/>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9" name="楕円 38">
                <a:extLst>
                  <a:ext uri="{FF2B5EF4-FFF2-40B4-BE49-F238E27FC236}">
                    <a16:creationId xmlns:a16="http://schemas.microsoft.com/office/drawing/2014/main" id="{92B90F21-DFD3-6EE7-63A8-9099C28C2C61}"/>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0" name="楕円 39">
                <a:extLst>
                  <a:ext uri="{FF2B5EF4-FFF2-40B4-BE49-F238E27FC236}">
                    <a16:creationId xmlns:a16="http://schemas.microsoft.com/office/drawing/2014/main" id="{9E0F078A-0EA2-8A64-89E7-CB7C00B9C7C2}"/>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1" name="楕円 40">
                <a:extLst>
                  <a:ext uri="{FF2B5EF4-FFF2-40B4-BE49-F238E27FC236}">
                    <a16:creationId xmlns:a16="http://schemas.microsoft.com/office/drawing/2014/main" id="{4D0AAE8C-573C-75E2-4C71-533E5DC19D32}"/>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42" name="直線コネクタ 41">
                <a:extLst>
                  <a:ext uri="{FF2B5EF4-FFF2-40B4-BE49-F238E27FC236}">
                    <a16:creationId xmlns:a16="http://schemas.microsoft.com/office/drawing/2014/main" id="{2D4C8921-6C76-805D-7A80-16292BED2AC8}"/>
                  </a:ext>
                </a:extLst>
              </p:cNvPr>
              <p:cNvCxnSpPr>
                <a:stCxn id="36" idx="4"/>
                <a:endCxn id="39"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CC6FA2E4-7493-62AE-B854-846533120229}"/>
                  </a:ext>
                </a:extLst>
              </p:cNvPr>
              <p:cNvCxnSpPr>
                <a:stCxn id="39" idx="4"/>
                <a:endCxn id="40"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1D8534EB-47FD-4348-BD51-35847F4FF31C}"/>
                  </a:ext>
                </a:extLst>
              </p:cNvPr>
              <p:cNvCxnSpPr>
                <a:stCxn id="40" idx="4"/>
                <a:endCxn id="41"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A1119611-46E7-F49A-3F98-C3F0D9CDCE7B}"/>
                  </a:ext>
                </a:extLst>
              </p:cNvPr>
              <p:cNvCxnSpPr>
                <a:stCxn id="41" idx="4"/>
                <a:endCxn id="38"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00E46A75-85D9-AC8E-5057-70C26C553D8C}"/>
                  </a:ext>
                </a:extLst>
              </p:cNvPr>
              <p:cNvCxnSpPr>
                <a:stCxn id="38" idx="4"/>
                <a:endCxn id="37"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0" name="テキスト ボックス 29">
              <a:extLst>
                <a:ext uri="{FF2B5EF4-FFF2-40B4-BE49-F238E27FC236}">
                  <a16:creationId xmlns:a16="http://schemas.microsoft.com/office/drawing/2014/main" id="{70021EBC-B38C-0791-3267-CBEAB7621A2D}"/>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31" name="テキスト ボックス 30">
              <a:extLst>
                <a:ext uri="{FF2B5EF4-FFF2-40B4-BE49-F238E27FC236}">
                  <a16:creationId xmlns:a16="http://schemas.microsoft.com/office/drawing/2014/main" id="{F3394FE4-FE5D-DC91-F98B-ED290BC1075F}"/>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accent1"/>
                  </a:solidFill>
                  <a:latin typeface="+mn-ea"/>
                </a:rPr>
                <a:t>２</a:t>
              </a:r>
              <a:r>
                <a:rPr kumimoji="1" lang="ja-JP" altLang="en-US" sz="1200" b="1" dirty="0">
                  <a:solidFill>
                    <a:schemeClr val="accent1"/>
                  </a:solidFill>
                  <a:latin typeface="+mn-ea"/>
                </a:rPr>
                <a:t>　</a:t>
              </a:r>
              <a:r>
                <a:rPr lang="ja-JP" altLang="en-US" sz="1200" b="1" dirty="0">
                  <a:solidFill>
                    <a:schemeClr val="accent1"/>
                  </a:solidFill>
                  <a:latin typeface="+mn-ea"/>
                </a:rPr>
                <a:t>学力検査等</a:t>
              </a:r>
              <a:endParaRPr kumimoji="1" lang="ja-JP" altLang="en-US" sz="1200" b="1" dirty="0">
                <a:solidFill>
                  <a:schemeClr val="accent1"/>
                </a:solidFill>
                <a:latin typeface="+mn-ea"/>
              </a:endParaRPr>
            </a:p>
          </p:txBody>
        </p:sp>
        <p:sp>
          <p:nvSpPr>
            <p:cNvPr id="32" name="テキスト ボックス 31">
              <a:extLst>
                <a:ext uri="{FF2B5EF4-FFF2-40B4-BE49-F238E27FC236}">
                  <a16:creationId xmlns:a16="http://schemas.microsoft.com/office/drawing/2014/main" id="{0A70BD76-7A8A-0B29-6DBE-0EF895669986}"/>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33" name="テキスト ボックス 32">
              <a:extLst>
                <a:ext uri="{FF2B5EF4-FFF2-40B4-BE49-F238E27FC236}">
                  <a16:creationId xmlns:a16="http://schemas.microsoft.com/office/drawing/2014/main" id="{D591A2F1-DD11-3808-AB2F-6216370A1C73}"/>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34" name="テキスト ボックス 33">
              <a:extLst>
                <a:ext uri="{FF2B5EF4-FFF2-40B4-BE49-F238E27FC236}">
                  <a16:creationId xmlns:a16="http://schemas.microsoft.com/office/drawing/2014/main" id="{5569DFB9-10FB-D1A6-14FF-A9B46EBC5BDC}"/>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smtClean="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35" name="テキスト ボックス 34">
              <a:extLst>
                <a:ext uri="{FF2B5EF4-FFF2-40B4-BE49-F238E27FC236}">
                  <a16:creationId xmlns:a16="http://schemas.microsoft.com/office/drawing/2014/main" id="{CDDE3A97-7B81-3557-4243-ABE4DB0D1B49}"/>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smtClean="0">
                  <a:solidFill>
                    <a:schemeClr val="bg1">
                      <a:lumMod val="50000"/>
                    </a:schemeClr>
                  </a:solidFill>
                  <a:latin typeface="+mn-ea"/>
                </a:rPr>
                <a:t>選抜方法</a:t>
              </a:r>
              <a:endParaRPr kumimoji="1" lang="en-US" altLang="ja-JP" sz="1200" b="1" dirty="0">
                <a:solidFill>
                  <a:schemeClr val="bg1">
                    <a:lumMod val="50000"/>
                  </a:schemeClr>
                </a:solidFill>
                <a:latin typeface="+mn-ea"/>
              </a:endParaRPr>
            </a:p>
          </p:txBody>
        </p:sp>
      </p:grpSp>
      <p:sp>
        <p:nvSpPr>
          <p:cNvPr id="47" name="テキスト ボックス 46">
            <a:extLst>
              <a:ext uri="{FF2B5EF4-FFF2-40B4-BE49-F238E27FC236}">
                <a16:creationId xmlns:a16="http://schemas.microsoft.com/office/drawing/2014/main" id="{AE97B170-FA81-52BF-38D7-6ACBAA2049D3}"/>
              </a:ext>
            </a:extLst>
          </p:cNvPr>
          <p:cNvSpPr txBox="1"/>
          <p:nvPr/>
        </p:nvSpPr>
        <p:spPr>
          <a:xfrm>
            <a:off x="2686050" y="2925645"/>
            <a:ext cx="8379217" cy="369332"/>
          </a:xfrm>
          <a:prstGeom prst="rect">
            <a:avLst/>
          </a:prstGeom>
          <a:noFill/>
        </p:spPr>
        <p:txBody>
          <a:bodyPr wrap="none" rtlCol="0">
            <a:spAutoFit/>
          </a:bodyPr>
          <a:lstStyle/>
          <a:p>
            <a:r>
              <a:rPr kumimoji="1" lang="en-US" altLang="ja-JP" dirty="0">
                <a:latin typeface="+mn-ea"/>
              </a:rPr>
              <a:t>※</a:t>
            </a:r>
            <a:r>
              <a:rPr kumimoji="1" lang="ja-JP" altLang="en-US" dirty="0">
                <a:latin typeface="+mn-ea"/>
              </a:rPr>
              <a:t>多様な教育実践校においては、国語・数学・英語の３教科を</a:t>
            </a:r>
            <a:r>
              <a:rPr kumimoji="1" lang="en-US" altLang="ja-JP" dirty="0">
                <a:latin typeface="+mn-ea"/>
              </a:rPr>
              <a:t>225</a:t>
            </a:r>
            <a:r>
              <a:rPr kumimoji="1" lang="ja-JP" altLang="en-US" dirty="0">
                <a:latin typeface="+mn-ea"/>
              </a:rPr>
              <a:t>点満点に換算</a:t>
            </a:r>
          </a:p>
        </p:txBody>
      </p:sp>
      <p:pic>
        <p:nvPicPr>
          <p:cNvPr id="48" name="図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666" y="152577"/>
            <a:ext cx="787579" cy="660550"/>
          </a:xfrm>
          <a:prstGeom prst="rect">
            <a:avLst/>
          </a:prstGeom>
        </p:spPr>
      </p:pic>
    </p:spTree>
    <p:extLst>
      <p:ext uri="{BB962C8B-B14F-4D97-AF65-F5344CB8AC3E}">
        <p14:creationId xmlns:p14="http://schemas.microsoft.com/office/powerpoint/2010/main" val="21005202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CC607FE5-851C-F4BA-FFE6-E3BF6DAC2322}"/>
              </a:ext>
            </a:extLst>
          </p:cNvPr>
          <p:cNvPicPr>
            <a:picLocks noChangeAspect="1"/>
          </p:cNvPicPr>
          <p:nvPr/>
        </p:nvPicPr>
        <p:blipFill>
          <a:blip r:embed="rId2"/>
          <a:stretch>
            <a:fillRect/>
          </a:stretch>
        </p:blipFill>
        <p:spPr>
          <a:xfrm>
            <a:off x="7795632" y="950519"/>
            <a:ext cx="4269152" cy="5760783"/>
          </a:xfrm>
          <a:prstGeom prst="rect">
            <a:avLst/>
          </a:prstGeom>
          <a:ln w="6350">
            <a:solidFill>
              <a:schemeClr val="accent1"/>
            </a:solidFill>
          </a:ln>
        </p:spPr>
      </p:pic>
      <p:sp>
        <p:nvSpPr>
          <p:cNvPr id="2" name="タイトル 1"/>
          <p:cNvSpPr>
            <a:spLocks noGrp="1"/>
          </p:cNvSpPr>
          <p:nvPr>
            <p:ph type="title"/>
          </p:nvPr>
        </p:nvSpPr>
        <p:spPr/>
        <p:txBody>
          <a:bodyPr/>
          <a:lstStyle/>
          <a:p>
            <a:r>
              <a:rPr kumimoji="1" lang="ja-JP" altLang="en-US" dirty="0"/>
              <a:t>調査書</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24</a:t>
            </a:fld>
            <a:endParaRPr lang="ja-JP" altLang="en-US"/>
          </a:p>
        </p:txBody>
      </p:sp>
      <p:sp>
        <p:nvSpPr>
          <p:cNvPr id="8" name="正方形/長方形 7"/>
          <p:cNvSpPr/>
          <p:nvPr/>
        </p:nvSpPr>
        <p:spPr>
          <a:xfrm>
            <a:off x="2281502" y="1057816"/>
            <a:ext cx="5377880" cy="646331"/>
          </a:xfrm>
          <a:prstGeom prst="rect">
            <a:avLst/>
          </a:prstGeom>
        </p:spPr>
        <p:txBody>
          <a:bodyPr wrap="square">
            <a:spAutoFit/>
          </a:bodyPr>
          <a:lstStyle/>
          <a:p>
            <a:pPr marL="109728" indent="0">
              <a:buNone/>
            </a:pPr>
            <a:r>
              <a:rPr lang="ja-JP" altLang="en-US" dirty="0">
                <a:latin typeface="+mj-ea"/>
                <a:ea typeface="+mj-ea"/>
              </a:rPr>
              <a:t>調査書とは、中学校での教育活動における記録</a:t>
            </a:r>
            <a:r>
              <a:rPr lang="ja-JP" altLang="en-US" dirty="0" smtClean="0">
                <a:latin typeface="+mj-ea"/>
                <a:ea typeface="+mj-ea"/>
              </a:rPr>
              <a:t>を</a:t>
            </a:r>
            <a:r>
              <a:rPr lang="ja-JP" altLang="en-US" dirty="0">
                <a:latin typeface="+mj-ea"/>
                <a:ea typeface="+mj-ea"/>
              </a:rPr>
              <a:t>入試</a:t>
            </a:r>
            <a:r>
              <a:rPr lang="ja-JP" altLang="en-US" dirty="0" smtClean="0">
                <a:latin typeface="+mj-ea"/>
                <a:ea typeface="+mj-ea"/>
              </a:rPr>
              <a:t>の</a:t>
            </a:r>
            <a:r>
              <a:rPr lang="ja-JP" altLang="en-US" dirty="0">
                <a:latin typeface="+mj-ea"/>
                <a:ea typeface="+mj-ea"/>
              </a:rPr>
              <a:t>資料として活用するための文書です。</a:t>
            </a:r>
            <a:endParaRPr lang="en-US" altLang="ja-JP" dirty="0">
              <a:latin typeface="+mj-ea"/>
              <a:ea typeface="+mj-ea"/>
            </a:endParaRPr>
          </a:p>
        </p:txBody>
      </p:sp>
      <p:sp>
        <p:nvSpPr>
          <p:cNvPr id="18" name="角丸四角形 17"/>
          <p:cNvSpPr/>
          <p:nvPr/>
        </p:nvSpPr>
        <p:spPr>
          <a:xfrm>
            <a:off x="9748212" y="3122341"/>
            <a:ext cx="1971348" cy="2549253"/>
          </a:xfrm>
          <a:prstGeom prst="roundRect">
            <a:avLst>
              <a:gd name="adj" fmla="val 5951"/>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sp>
        <p:nvSpPr>
          <p:cNvPr id="19" name="角丸四角形 18"/>
          <p:cNvSpPr/>
          <p:nvPr/>
        </p:nvSpPr>
        <p:spPr>
          <a:xfrm>
            <a:off x="8183880" y="3122341"/>
            <a:ext cx="1482892" cy="2549253"/>
          </a:xfrm>
          <a:prstGeom prst="roundRect">
            <a:avLst>
              <a:gd name="adj" fmla="val 5951"/>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p>
        </p:txBody>
      </p:sp>
      <p:grpSp>
        <p:nvGrpSpPr>
          <p:cNvPr id="5" name="グループ化 4"/>
          <p:cNvGrpSpPr/>
          <p:nvPr/>
        </p:nvGrpSpPr>
        <p:grpSpPr>
          <a:xfrm>
            <a:off x="2656776" y="4396967"/>
            <a:ext cx="5224649" cy="1001231"/>
            <a:chOff x="2656776" y="5173246"/>
            <a:chExt cx="5224649" cy="1001231"/>
          </a:xfrm>
        </p:grpSpPr>
        <p:sp>
          <p:nvSpPr>
            <p:cNvPr id="7" name="正方形/長方形 6"/>
            <p:cNvSpPr/>
            <p:nvPr/>
          </p:nvSpPr>
          <p:spPr>
            <a:xfrm>
              <a:off x="2804600" y="5528146"/>
              <a:ext cx="5076825" cy="646331"/>
            </a:xfrm>
            <a:prstGeom prst="rect">
              <a:avLst/>
            </a:prstGeom>
          </p:spPr>
          <p:txBody>
            <a:bodyPr wrap="square">
              <a:spAutoFit/>
            </a:bodyPr>
            <a:lstStyle/>
            <a:p>
              <a:pPr marL="109728" indent="0">
                <a:spcBef>
                  <a:spcPts val="600"/>
                </a:spcBef>
                <a:buNone/>
              </a:pPr>
              <a:r>
                <a:rPr lang="ja-JP" altLang="en-US" dirty="0">
                  <a:latin typeface="+mj-ea"/>
                  <a:ea typeface="+mj-ea"/>
                </a:rPr>
                <a:t>中学校での教育活動全般における活動及び行動の記録</a:t>
              </a:r>
              <a:r>
                <a:rPr lang="ja-JP" altLang="en-US" dirty="0" smtClean="0">
                  <a:latin typeface="+mj-ea"/>
                  <a:ea typeface="+mj-ea"/>
                </a:rPr>
                <a:t>が記載</a:t>
              </a:r>
              <a:r>
                <a:rPr lang="ja-JP" altLang="en-US" dirty="0">
                  <a:latin typeface="+mj-ea"/>
                  <a:ea typeface="+mj-ea"/>
                </a:rPr>
                <a:t>されます。</a:t>
              </a:r>
              <a:endParaRPr lang="en-US" altLang="ja-JP" dirty="0">
                <a:latin typeface="+mj-ea"/>
                <a:ea typeface="+mj-ea"/>
              </a:endParaRPr>
            </a:p>
          </p:txBody>
        </p:sp>
        <p:sp>
          <p:nvSpPr>
            <p:cNvPr id="20" name="正方形/長方形 19"/>
            <p:cNvSpPr/>
            <p:nvPr/>
          </p:nvSpPr>
          <p:spPr>
            <a:xfrm>
              <a:off x="2656776" y="5173246"/>
              <a:ext cx="2377574" cy="369332"/>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none">
              <a:spAutoFit/>
            </a:bodyPr>
            <a:lstStyle/>
            <a:p>
              <a:r>
                <a:rPr lang="en-US" altLang="ja-JP" b="1" dirty="0" smtClean="0">
                  <a:solidFill>
                    <a:schemeClr val="accent1"/>
                  </a:solidFill>
                  <a:latin typeface="+mj-ea"/>
                  <a:ea typeface="+mj-ea"/>
                </a:rPr>
                <a:t>(2) </a:t>
              </a:r>
              <a:r>
                <a:rPr lang="ja-JP" altLang="en-US" b="1" dirty="0" smtClean="0">
                  <a:solidFill>
                    <a:schemeClr val="accent1"/>
                  </a:solidFill>
                  <a:latin typeface="+mj-ea"/>
                  <a:ea typeface="+mj-ea"/>
                </a:rPr>
                <a:t>活動</a:t>
              </a:r>
              <a:r>
                <a:rPr lang="en-US" altLang="ja-JP" b="1" dirty="0">
                  <a:solidFill>
                    <a:schemeClr val="accent1"/>
                  </a:solidFill>
                  <a:latin typeface="+mj-ea"/>
                  <a:ea typeface="+mj-ea"/>
                </a:rPr>
                <a:t>/</a:t>
              </a:r>
              <a:r>
                <a:rPr lang="ja-JP" altLang="en-US" b="1" dirty="0">
                  <a:solidFill>
                    <a:schemeClr val="accent1"/>
                  </a:solidFill>
                  <a:latin typeface="+mj-ea"/>
                  <a:ea typeface="+mj-ea"/>
                </a:rPr>
                <a:t>行動の記録</a:t>
              </a:r>
              <a:endParaRPr lang="en-US" altLang="ja-JP" b="1" dirty="0">
                <a:solidFill>
                  <a:schemeClr val="accent1"/>
                </a:solidFill>
                <a:latin typeface="+mj-ea"/>
                <a:ea typeface="+mj-ea"/>
              </a:endParaRPr>
            </a:p>
          </p:txBody>
        </p:sp>
      </p:grpSp>
      <p:grpSp>
        <p:nvGrpSpPr>
          <p:cNvPr id="3" name="グループ化 2"/>
          <p:cNvGrpSpPr/>
          <p:nvPr/>
        </p:nvGrpSpPr>
        <p:grpSpPr>
          <a:xfrm>
            <a:off x="2656776" y="2666118"/>
            <a:ext cx="5261758" cy="1545156"/>
            <a:chOff x="2656776" y="3420901"/>
            <a:chExt cx="5261758" cy="1545156"/>
          </a:xfrm>
        </p:grpSpPr>
        <p:sp>
          <p:nvSpPr>
            <p:cNvPr id="12" name="正方形/長方形 11"/>
            <p:cNvSpPr/>
            <p:nvPr/>
          </p:nvSpPr>
          <p:spPr>
            <a:xfrm>
              <a:off x="2656776" y="3420901"/>
              <a:ext cx="2723823" cy="369332"/>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none">
              <a:spAutoFit/>
            </a:bodyPr>
            <a:lstStyle/>
            <a:p>
              <a:r>
                <a:rPr lang="en-US" altLang="ja-JP" b="1" dirty="0" smtClean="0">
                  <a:latin typeface="+mj-ea"/>
                  <a:ea typeface="+mj-ea"/>
                </a:rPr>
                <a:t>(1) </a:t>
              </a:r>
              <a:r>
                <a:rPr lang="ja-JP" altLang="en-US" b="1" dirty="0" smtClean="0">
                  <a:latin typeface="+mj-ea"/>
                  <a:ea typeface="+mj-ea"/>
                </a:rPr>
                <a:t>各教科</a:t>
              </a:r>
              <a:r>
                <a:rPr lang="ja-JP" altLang="en-US" b="1" dirty="0">
                  <a:latin typeface="+mj-ea"/>
                  <a:ea typeface="+mj-ea"/>
                </a:rPr>
                <a:t>の学習の記録</a:t>
              </a:r>
              <a:endParaRPr lang="en-US" altLang="ja-JP" b="1" dirty="0">
                <a:latin typeface="+mj-ea"/>
                <a:ea typeface="+mj-ea"/>
              </a:endParaRPr>
            </a:p>
          </p:txBody>
        </p:sp>
        <p:sp>
          <p:nvSpPr>
            <p:cNvPr id="40" name="正方形/長方形 39"/>
            <p:cNvSpPr/>
            <p:nvPr/>
          </p:nvSpPr>
          <p:spPr>
            <a:xfrm>
              <a:off x="2841709" y="3765728"/>
              <a:ext cx="5076825" cy="1200329"/>
            </a:xfrm>
            <a:prstGeom prst="rect">
              <a:avLst/>
            </a:prstGeom>
          </p:spPr>
          <p:txBody>
            <a:bodyPr wrap="square">
              <a:spAutoFit/>
            </a:bodyPr>
            <a:lstStyle/>
            <a:p>
              <a:pPr marL="109728" indent="0">
                <a:buNone/>
              </a:pPr>
              <a:r>
                <a:rPr lang="ja-JP" altLang="en-US" dirty="0">
                  <a:latin typeface="+mj-ea"/>
                  <a:ea typeface="+mj-ea"/>
                </a:rPr>
                <a:t>学習指導要領に示す各教科・</a:t>
              </a:r>
              <a:r>
                <a:rPr lang="ja-JP" altLang="en-US" dirty="0" smtClean="0">
                  <a:latin typeface="+mj-ea"/>
                  <a:ea typeface="+mj-ea"/>
                </a:rPr>
                <a:t>学年の目標</a:t>
              </a:r>
              <a:r>
                <a:rPr lang="ja-JP" altLang="en-US" dirty="0">
                  <a:latin typeface="+mj-ea"/>
                  <a:ea typeface="+mj-ea"/>
                </a:rPr>
                <a:t>に準拠した評価（いわゆる絶対評価）。</a:t>
              </a:r>
              <a:r>
                <a:rPr lang="en-US" altLang="ja-JP" dirty="0">
                  <a:latin typeface="+mj-ea"/>
                  <a:ea typeface="+mj-ea"/>
                </a:rPr>
                <a:t/>
              </a:r>
              <a:br>
                <a:rPr lang="en-US" altLang="ja-JP" dirty="0">
                  <a:latin typeface="+mj-ea"/>
                  <a:ea typeface="+mj-ea"/>
                </a:rPr>
              </a:br>
              <a:r>
                <a:rPr lang="ja-JP" altLang="en-US" dirty="0">
                  <a:latin typeface="+mj-ea"/>
                  <a:ea typeface="+mj-ea"/>
                </a:rPr>
                <a:t>中学校１年生～３年生の５段階評価が記載されます。</a:t>
              </a:r>
              <a:endParaRPr lang="en-US" altLang="ja-JP" dirty="0">
                <a:latin typeface="+mj-ea"/>
                <a:ea typeface="+mj-ea"/>
              </a:endParaRPr>
            </a:p>
          </p:txBody>
        </p:sp>
      </p:grpSp>
      <p:grpSp>
        <p:nvGrpSpPr>
          <p:cNvPr id="41" name="グループ化 40">
            <a:extLst>
              <a:ext uri="{FF2B5EF4-FFF2-40B4-BE49-F238E27FC236}">
                <a16:creationId xmlns:a16="http://schemas.microsoft.com/office/drawing/2014/main" id="{6E9F739D-86A9-7287-6091-7ACF4221FF1B}"/>
              </a:ext>
            </a:extLst>
          </p:cNvPr>
          <p:cNvGrpSpPr/>
          <p:nvPr/>
        </p:nvGrpSpPr>
        <p:grpSpPr>
          <a:xfrm>
            <a:off x="201809" y="958476"/>
            <a:ext cx="2209259" cy="2858776"/>
            <a:chOff x="220986" y="1908282"/>
            <a:chExt cx="2209259" cy="2858776"/>
          </a:xfrm>
        </p:grpSpPr>
        <p:grpSp>
          <p:nvGrpSpPr>
            <p:cNvPr id="42" name="グループ化 41">
              <a:extLst>
                <a:ext uri="{FF2B5EF4-FFF2-40B4-BE49-F238E27FC236}">
                  <a16:creationId xmlns:a16="http://schemas.microsoft.com/office/drawing/2014/main" id="{028B112F-7C06-742B-4B8E-F4CF26EFAAE7}"/>
                </a:ext>
              </a:extLst>
            </p:cNvPr>
            <p:cNvGrpSpPr/>
            <p:nvPr/>
          </p:nvGrpSpPr>
          <p:grpSpPr>
            <a:xfrm>
              <a:off x="220986" y="1908282"/>
              <a:ext cx="369868" cy="2858776"/>
              <a:chOff x="1714500" y="2233612"/>
              <a:chExt cx="533400" cy="4122738"/>
            </a:xfrm>
            <a:solidFill>
              <a:schemeClr val="bg1">
                <a:lumMod val="85000"/>
              </a:schemeClr>
            </a:solidFill>
          </p:grpSpPr>
          <p:sp>
            <p:nvSpPr>
              <p:cNvPr id="49" name="楕円 48">
                <a:extLst>
                  <a:ext uri="{FF2B5EF4-FFF2-40B4-BE49-F238E27FC236}">
                    <a16:creationId xmlns:a16="http://schemas.microsoft.com/office/drawing/2014/main" id="{737EC931-1237-8B69-323D-DB874CA8F494}"/>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0" name="楕円 49">
                <a:extLst>
                  <a:ext uri="{FF2B5EF4-FFF2-40B4-BE49-F238E27FC236}">
                    <a16:creationId xmlns:a16="http://schemas.microsoft.com/office/drawing/2014/main" id="{0F23A13F-073B-092A-997C-B38922ABBF6C}"/>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1" name="楕円 50">
                <a:extLst>
                  <a:ext uri="{FF2B5EF4-FFF2-40B4-BE49-F238E27FC236}">
                    <a16:creationId xmlns:a16="http://schemas.microsoft.com/office/drawing/2014/main" id="{63D53162-4DB1-4614-9B9D-05FA16138B75}"/>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2" name="楕円 51">
                <a:extLst>
                  <a:ext uri="{FF2B5EF4-FFF2-40B4-BE49-F238E27FC236}">
                    <a16:creationId xmlns:a16="http://schemas.microsoft.com/office/drawing/2014/main" id="{108145DF-C85B-7E86-3759-9D0A96BC5526}"/>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3" name="楕円 52">
                <a:extLst>
                  <a:ext uri="{FF2B5EF4-FFF2-40B4-BE49-F238E27FC236}">
                    <a16:creationId xmlns:a16="http://schemas.microsoft.com/office/drawing/2014/main" id="{688E53B7-A028-63B3-FD3C-172662764D97}"/>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4" name="楕円 53">
                <a:extLst>
                  <a:ext uri="{FF2B5EF4-FFF2-40B4-BE49-F238E27FC236}">
                    <a16:creationId xmlns:a16="http://schemas.microsoft.com/office/drawing/2014/main" id="{AADFBB53-26C5-629C-2744-CA3999A1AA0F}"/>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55" name="直線コネクタ 54">
                <a:extLst>
                  <a:ext uri="{FF2B5EF4-FFF2-40B4-BE49-F238E27FC236}">
                    <a16:creationId xmlns:a16="http://schemas.microsoft.com/office/drawing/2014/main" id="{1206067D-AC9F-68A3-6164-68CC9354595E}"/>
                  </a:ext>
                </a:extLst>
              </p:cNvPr>
              <p:cNvCxnSpPr>
                <a:stCxn id="49" idx="4"/>
                <a:endCxn id="52"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B4915786-0573-7C73-7EA8-710C338C502A}"/>
                  </a:ext>
                </a:extLst>
              </p:cNvPr>
              <p:cNvCxnSpPr>
                <a:stCxn id="52" idx="4"/>
                <a:endCxn id="53"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AEE81096-E82D-711C-6C66-7871DD9E4200}"/>
                  </a:ext>
                </a:extLst>
              </p:cNvPr>
              <p:cNvCxnSpPr>
                <a:stCxn id="53" idx="4"/>
                <a:endCxn id="54"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57FDE5F1-7C66-8351-ED8D-A140B601A77A}"/>
                  </a:ext>
                </a:extLst>
              </p:cNvPr>
              <p:cNvCxnSpPr>
                <a:stCxn id="54" idx="4"/>
                <a:endCxn id="51"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61A37CAB-9D3E-D6E2-377E-B1E333404861}"/>
                  </a:ext>
                </a:extLst>
              </p:cNvPr>
              <p:cNvCxnSpPr>
                <a:stCxn id="51" idx="4"/>
                <a:endCxn id="50"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3" name="テキスト ボックス 42">
              <a:extLst>
                <a:ext uri="{FF2B5EF4-FFF2-40B4-BE49-F238E27FC236}">
                  <a16:creationId xmlns:a16="http://schemas.microsoft.com/office/drawing/2014/main" id="{F2B58CFA-3AFC-B1D3-EAD8-6B977A5ABD77}"/>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44" name="テキスト ボックス 43">
              <a:extLst>
                <a:ext uri="{FF2B5EF4-FFF2-40B4-BE49-F238E27FC236}">
                  <a16:creationId xmlns:a16="http://schemas.microsoft.com/office/drawing/2014/main" id="{1F2D9243-D567-EADB-7F84-18A54A906ABA}"/>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学力検査等</a:t>
              </a:r>
              <a:endParaRPr kumimoji="1" lang="ja-JP" altLang="en-US" sz="1200" b="1" dirty="0">
                <a:solidFill>
                  <a:schemeClr val="bg1">
                    <a:lumMod val="50000"/>
                  </a:schemeClr>
                </a:solidFill>
                <a:latin typeface="+mn-ea"/>
              </a:endParaRPr>
            </a:p>
          </p:txBody>
        </p:sp>
        <p:sp>
          <p:nvSpPr>
            <p:cNvPr id="45" name="テキスト ボックス 44">
              <a:extLst>
                <a:ext uri="{FF2B5EF4-FFF2-40B4-BE49-F238E27FC236}">
                  <a16:creationId xmlns:a16="http://schemas.microsoft.com/office/drawing/2014/main" id="{C41A40AB-4A10-34F0-D678-658BA9608AEF}"/>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accent1"/>
                  </a:solidFill>
                  <a:latin typeface="+mn-ea"/>
                </a:rPr>
                <a:t>３</a:t>
              </a:r>
              <a:r>
                <a:rPr kumimoji="1" lang="ja-JP" altLang="en-US" sz="1200" b="1" dirty="0">
                  <a:solidFill>
                    <a:schemeClr val="accent1"/>
                  </a:solidFill>
                  <a:latin typeface="+mn-ea"/>
                </a:rPr>
                <a:t>　</a:t>
              </a:r>
              <a:r>
                <a:rPr lang="ja-JP" altLang="en-US" sz="1200" b="1" dirty="0">
                  <a:solidFill>
                    <a:schemeClr val="accent1"/>
                  </a:solidFill>
                  <a:latin typeface="+mn-ea"/>
                </a:rPr>
                <a:t>調査書</a:t>
              </a:r>
              <a:endParaRPr kumimoji="1" lang="ja-JP" altLang="en-US" sz="1200" b="1" dirty="0">
                <a:solidFill>
                  <a:schemeClr val="accent1"/>
                </a:solidFill>
                <a:latin typeface="+mn-ea"/>
              </a:endParaRPr>
            </a:p>
          </p:txBody>
        </p:sp>
        <p:sp>
          <p:nvSpPr>
            <p:cNvPr id="46" name="テキスト ボックス 45">
              <a:extLst>
                <a:ext uri="{FF2B5EF4-FFF2-40B4-BE49-F238E27FC236}">
                  <a16:creationId xmlns:a16="http://schemas.microsoft.com/office/drawing/2014/main" id="{2FD6BF14-4EBB-3924-4D83-098018B04CDA}"/>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47" name="テキスト ボックス 46">
              <a:extLst>
                <a:ext uri="{FF2B5EF4-FFF2-40B4-BE49-F238E27FC236}">
                  <a16:creationId xmlns:a16="http://schemas.microsoft.com/office/drawing/2014/main" id="{8006E84D-F414-3D31-8509-356D02F5496C}"/>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smtClean="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48" name="テキスト ボックス 47">
              <a:extLst>
                <a:ext uri="{FF2B5EF4-FFF2-40B4-BE49-F238E27FC236}">
                  <a16:creationId xmlns:a16="http://schemas.microsoft.com/office/drawing/2014/main" id="{84E2E873-D39D-10FE-7A7A-36D46C66377D}"/>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smtClean="0">
                  <a:solidFill>
                    <a:schemeClr val="bg1">
                      <a:lumMod val="50000"/>
                    </a:schemeClr>
                  </a:solidFill>
                  <a:latin typeface="+mn-ea"/>
                </a:rPr>
                <a:t>選抜方法</a:t>
              </a:r>
              <a:endParaRPr kumimoji="1" lang="en-US" altLang="ja-JP" sz="1200" b="1" dirty="0">
                <a:solidFill>
                  <a:schemeClr val="bg1">
                    <a:lumMod val="50000"/>
                  </a:schemeClr>
                </a:solidFill>
                <a:latin typeface="+mn-ea"/>
              </a:endParaRPr>
            </a:p>
          </p:txBody>
        </p:sp>
      </p:grpSp>
      <p:pic>
        <p:nvPicPr>
          <p:cNvPr id="37" name="図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666" y="152577"/>
            <a:ext cx="787579" cy="660550"/>
          </a:xfrm>
          <a:prstGeom prst="rect">
            <a:avLst/>
          </a:prstGeom>
        </p:spPr>
      </p:pic>
    </p:spTree>
    <p:extLst>
      <p:ext uri="{BB962C8B-B14F-4D97-AF65-F5344CB8AC3E}">
        <p14:creationId xmlns:p14="http://schemas.microsoft.com/office/powerpoint/2010/main" val="30530168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A6FF8666-7055-183C-00CE-EB279DD7C569}"/>
              </a:ext>
            </a:extLst>
          </p:cNvPr>
          <p:cNvSpPr/>
          <p:nvPr/>
        </p:nvSpPr>
        <p:spPr>
          <a:xfrm>
            <a:off x="4559958" y="1898888"/>
            <a:ext cx="2988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C5AD89DC-9729-915E-9C9F-C0E3C60B8C6C}"/>
              </a:ext>
            </a:extLst>
          </p:cNvPr>
          <p:cNvSpPr/>
          <p:nvPr/>
        </p:nvSpPr>
        <p:spPr>
          <a:xfrm>
            <a:off x="2970092" y="2138769"/>
            <a:ext cx="4572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a:extLst>
              <a:ext uri="{FF2B5EF4-FFF2-40B4-BE49-F238E27FC236}">
                <a16:creationId xmlns:a16="http://schemas.microsoft.com/office/drawing/2014/main" id="{43435D03-1862-4062-3F51-DC2BC4BA99FB}"/>
              </a:ext>
            </a:extLst>
          </p:cNvPr>
          <p:cNvPicPr>
            <a:picLocks noChangeAspect="1"/>
          </p:cNvPicPr>
          <p:nvPr/>
        </p:nvPicPr>
        <p:blipFill rotWithShape="1">
          <a:blip r:embed="rId2"/>
          <a:srcRect l="4480"/>
          <a:stretch/>
        </p:blipFill>
        <p:spPr>
          <a:xfrm>
            <a:off x="7961826" y="1013464"/>
            <a:ext cx="4096043" cy="5724943"/>
          </a:xfrm>
          <a:prstGeom prst="rect">
            <a:avLst/>
          </a:prstGeom>
          <a:ln w="6350">
            <a:solidFill>
              <a:schemeClr val="tx1"/>
            </a:solidFill>
          </a:ln>
        </p:spPr>
      </p:pic>
      <p:sp>
        <p:nvSpPr>
          <p:cNvPr id="11" name="フリーフォーム 10"/>
          <p:cNvSpPr/>
          <p:nvPr/>
        </p:nvSpPr>
        <p:spPr>
          <a:xfrm rot="2584420">
            <a:off x="3330162" y="2815091"/>
            <a:ext cx="4444097" cy="4984054"/>
          </a:xfrm>
          <a:custGeom>
            <a:avLst/>
            <a:gdLst>
              <a:gd name="connsiteX0" fmla="*/ 3773855 w 4444097"/>
              <a:gd name="connsiteY0" fmla="*/ 0 h 4984054"/>
              <a:gd name="connsiteX1" fmla="*/ 3908387 w 4444097"/>
              <a:gd name="connsiteY1" fmla="*/ 1117849 h 4984054"/>
              <a:gd name="connsiteX2" fmla="*/ 4367426 w 4444097"/>
              <a:gd name="connsiteY2" fmla="*/ 1608841 h 4984054"/>
              <a:gd name="connsiteX3" fmla="*/ 4353903 w 4444097"/>
              <a:gd name="connsiteY3" fmla="*/ 2010911 h 4984054"/>
              <a:gd name="connsiteX4" fmla="*/ 1255813 w 4444097"/>
              <a:gd name="connsiteY4" fmla="*/ 4907382 h 4984054"/>
              <a:gd name="connsiteX5" fmla="*/ 853743 w 4444097"/>
              <a:gd name="connsiteY5" fmla="*/ 4893859 h 4984054"/>
              <a:gd name="connsiteX6" fmla="*/ 76671 w 4444097"/>
              <a:gd name="connsiteY6" fmla="*/ 4062697 h 4984054"/>
              <a:gd name="connsiteX7" fmla="*/ 90195 w 4444097"/>
              <a:gd name="connsiteY7" fmla="*/ 3660627 h 4984054"/>
              <a:gd name="connsiteX8" fmla="*/ 3188284 w 4444097"/>
              <a:gd name="connsiteY8" fmla="*/ 764156 h 4984054"/>
              <a:gd name="connsiteX9" fmla="*/ 3590354 w 4444097"/>
              <a:gd name="connsiteY9" fmla="*/ 777679 h 4984054"/>
              <a:gd name="connsiteX10" fmla="*/ 3670009 w 4444097"/>
              <a:gd name="connsiteY10" fmla="*/ 862878 h 498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44097" h="4984054">
                <a:moveTo>
                  <a:pt x="3773855" y="0"/>
                </a:moveTo>
                <a:lnTo>
                  <a:pt x="3908387" y="1117849"/>
                </a:lnTo>
                <a:lnTo>
                  <a:pt x="4367426" y="1608841"/>
                </a:lnTo>
                <a:cubicBezTo>
                  <a:pt x="4474720" y="1723604"/>
                  <a:pt x="4468666" y="1903616"/>
                  <a:pt x="4353903" y="2010911"/>
                </a:cubicBezTo>
                <a:lnTo>
                  <a:pt x="1255813" y="4907382"/>
                </a:lnTo>
                <a:cubicBezTo>
                  <a:pt x="1141050" y="5014677"/>
                  <a:pt x="961037" y="5008622"/>
                  <a:pt x="853743" y="4893859"/>
                </a:cubicBezTo>
                <a:lnTo>
                  <a:pt x="76671" y="4062697"/>
                </a:lnTo>
                <a:cubicBezTo>
                  <a:pt x="-30623" y="3947934"/>
                  <a:pt x="-24568" y="3767922"/>
                  <a:pt x="90195" y="3660627"/>
                </a:cubicBezTo>
                <a:lnTo>
                  <a:pt x="3188284" y="764156"/>
                </a:lnTo>
                <a:cubicBezTo>
                  <a:pt x="3303047" y="656861"/>
                  <a:pt x="3483060" y="662916"/>
                  <a:pt x="3590354" y="777679"/>
                </a:cubicBezTo>
                <a:lnTo>
                  <a:pt x="3670009" y="862878"/>
                </a:lnTo>
                <a:close/>
              </a:path>
            </a:pathLst>
          </a:cu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自己申告書</a:t>
            </a:r>
          </a:p>
        </p:txBody>
      </p:sp>
      <p:sp>
        <p:nvSpPr>
          <p:cNvPr id="3" name="コンテンツ プレースホルダー 2"/>
          <p:cNvSpPr>
            <a:spLocks noGrp="1"/>
          </p:cNvSpPr>
          <p:nvPr>
            <p:ph idx="1"/>
          </p:nvPr>
        </p:nvSpPr>
        <p:spPr>
          <a:xfrm>
            <a:off x="2686050" y="1146219"/>
            <a:ext cx="4991100" cy="5439789"/>
          </a:xfrm>
        </p:spPr>
        <p:txBody>
          <a:bodyPr>
            <a:normAutofit/>
          </a:bodyPr>
          <a:lstStyle/>
          <a:p>
            <a:r>
              <a:rPr lang="ja-JP" altLang="en-US" sz="1800" dirty="0"/>
              <a:t>受験生全員が提出します（「日本語指導が必要な生徒選抜」を除く。）</a:t>
            </a:r>
            <a:endParaRPr lang="en-US" altLang="ja-JP" sz="1800" dirty="0"/>
          </a:p>
          <a:p>
            <a:r>
              <a:rPr kumimoji="1" lang="ja-JP" altLang="en-US" sz="1800" dirty="0" smtClean="0"/>
              <a:t>自己</a:t>
            </a:r>
            <a:r>
              <a:rPr kumimoji="1" lang="ja-JP" altLang="en-US" sz="1800" dirty="0"/>
              <a:t>申告書は、</a:t>
            </a:r>
            <a:r>
              <a:rPr lang="ja-JP" altLang="en-US" sz="1800" dirty="0">
                <a:solidFill>
                  <a:schemeClr val="accent1"/>
                </a:solidFill>
              </a:rPr>
              <a:t>中学校での学習や高校生活における抱負など、</a:t>
            </a:r>
            <a:r>
              <a:rPr kumimoji="1" lang="ja-JP" altLang="en-US" sz="1800" dirty="0">
                <a:solidFill>
                  <a:schemeClr val="accent1"/>
                </a:solidFill>
              </a:rPr>
              <a:t>受験生が</a:t>
            </a:r>
            <a:r>
              <a:rPr lang="ja-JP" altLang="en-US" sz="1800" dirty="0">
                <a:solidFill>
                  <a:schemeClr val="accent1"/>
                </a:solidFill>
              </a:rPr>
              <a:t>自らの考えを記述</a:t>
            </a:r>
            <a:r>
              <a:rPr lang="ja-JP" altLang="en-US" sz="1800" dirty="0"/>
              <a:t>して志願先の高等学校に提出する文書です。</a:t>
            </a:r>
            <a:endParaRPr lang="en-US" altLang="ja-JP" sz="1800" dirty="0"/>
          </a:p>
          <a:p>
            <a:r>
              <a:rPr kumimoji="1" lang="ja-JP" altLang="en-US" sz="1800" dirty="0" smtClean="0"/>
              <a:t>アドミッションポリシー</a:t>
            </a:r>
            <a:r>
              <a:rPr kumimoji="1" lang="ja-JP" altLang="en-US" sz="1800" dirty="0"/>
              <a:t>（求める生徒像）に基づく選抜を行う際</a:t>
            </a:r>
            <a:r>
              <a:rPr kumimoji="1" lang="ja-JP" altLang="en-US" sz="1800" dirty="0" smtClean="0"/>
              <a:t>の資料</a:t>
            </a:r>
            <a:r>
              <a:rPr kumimoji="1" lang="ja-JP" altLang="en-US" sz="1800" dirty="0"/>
              <a:t>や面接の参考資料になります。</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25</a:t>
            </a:fld>
            <a:endParaRPr lang="ja-JP" altLang="en-US"/>
          </a:p>
        </p:txBody>
      </p:sp>
      <p:sp>
        <p:nvSpPr>
          <p:cNvPr id="6" name="正方形/長方形 5"/>
          <p:cNvSpPr/>
          <p:nvPr/>
        </p:nvSpPr>
        <p:spPr>
          <a:xfrm>
            <a:off x="3009363" y="4810703"/>
            <a:ext cx="4629150" cy="1477328"/>
          </a:xfrm>
          <a:prstGeom prst="rect">
            <a:avLst/>
          </a:prstGeom>
        </p:spPr>
        <p:txBody>
          <a:bodyPr wrap="square">
            <a:spAutoFit/>
          </a:bodyPr>
          <a:lstStyle/>
          <a:p>
            <a:r>
              <a:rPr lang="ja-JP" altLang="en-US" dirty="0">
                <a:latin typeface="+mn-ea"/>
              </a:rPr>
              <a:t>あなたは、中学校等の生活（あるいはこれまでの人生）でどんな経験をし、何を学びましたか。また、それを高等学校でどのように生かしたいと思いますか。できるだけ具体的に記述してください。</a:t>
            </a:r>
          </a:p>
        </p:txBody>
      </p:sp>
      <p:sp>
        <p:nvSpPr>
          <p:cNvPr id="10" name="テキスト ボックス 9"/>
          <p:cNvSpPr txBox="1"/>
          <p:nvPr/>
        </p:nvSpPr>
        <p:spPr>
          <a:xfrm>
            <a:off x="3009363" y="4330330"/>
            <a:ext cx="2723823" cy="369332"/>
          </a:xfrm>
          <a:prstGeom prst="rect">
            <a:avLst/>
          </a:prstGeom>
          <a:noFill/>
        </p:spPr>
        <p:txBody>
          <a:bodyPr wrap="none" rtlCol="0">
            <a:spAutoFit/>
          </a:bodyPr>
          <a:lstStyle/>
          <a:p>
            <a:r>
              <a:rPr lang="ja-JP" altLang="en-US" b="1" dirty="0">
                <a:solidFill>
                  <a:schemeClr val="accent1"/>
                </a:solidFill>
                <a:latin typeface="+mj-ea"/>
                <a:ea typeface="+mj-ea"/>
              </a:rPr>
              <a:t>令和５年度選抜のテーマ</a:t>
            </a:r>
            <a:endParaRPr kumimoji="1" lang="ja-JP" altLang="en-US" b="1" dirty="0">
              <a:solidFill>
                <a:schemeClr val="accent1"/>
              </a:solidFill>
              <a:latin typeface="+mj-ea"/>
              <a:ea typeface="+mj-ea"/>
            </a:endParaRPr>
          </a:p>
        </p:txBody>
      </p:sp>
      <p:grpSp>
        <p:nvGrpSpPr>
          <p:cNvPr id="34" name="グループ化 33">
            <a:extLst>
              <a:ext uri="{FF2B5EF4-FFF2-40B4-BE49-F238E27FC236}">
                <a16:creationId xmlns:a16="http://schemas.microsoft.com/office/drawing/2014/main" id="{657280E8-D327-492C-2A03-7664DB3831FF}"/>
              </a:ext>
            </a:extLst>
          </p:cNvPr>
          <p:cNvGrpSpPr/>
          <p:nvPr/>
        </p:nvGrpSpPr>
        <p:grpSpPr>
          <a:xfrm>
            <a:off x="201809" y="958476"/>
            <a:ext cx="2209259" cy="2858776"/>
            <a:chOff x="220986" y="1908282"/>
            <a:chExt cx="2209259" cy="2858776"/>
          </a:xfrm>
        </p:grpSpPr>
        <p:grpSp>
          <p:nvGrpSpPr>
            <p:cNvPr id="35" name="グループ化 34">
              <a:extLst>
                <a:ext uri="{FF2B5EF4-FFF2-40B4-BE49-F238E27FC236}">
                  <a16:creationId xmlns:a16="http://schemas.microsoft.com/office/drawing/2014/main" id="{29F5D20F-D58A-D7C6-2256-72B9893E0BC6}"/>
                </a:ext>
              </a:extLst>
            </p:cNvPr>
            <p:cNvGrpSpPr/>
            <p:nvPr/>
          </p:nvGrpSpPr>
          <p:grpSpPr>
            <a:xfrm>
              <a:off x="220986" y="1908282"/>
              <a:ext cx="369868" cy="2858776"/>
              <a:chOff x="1714500" y="2233612"/>
              <a:chExt cx="533400" cy="4122738"/>
            </a:xfrm>
            <a:solidFill>
              <a:schemeClr val="bg1">
                <a:lumMod val="85000"/>
              </a:schemeClr>
            </a:solidFill>
          </p:grpSpPr>
          <p:sp>
            <p:nvSpPr>
              <p:cNvPr id="42" name="楕円 41">
                <a:extLst>
                  <a:ext uri="{FF2B5EF4-FFF2-40B4-BE49-F238E27FC236}">
                    <a16:creationId xmlns:a16="http://schemas.microsoft.com/office/drawing/2014/main" id="{8933F84D-561B-A4D4-EAEC-D1E9726DF871}"/>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3" name="楕円 42">
                <a:extLst>
                  <a:ext uri="{FF2B5EF4-FFF2-40B4-BE49-F238E27FC236}">
                    <a16:creationId xmlns:a16="http://schemas.microsoft.com/office/drawing/2014/main" id="{A6E7B3C2-84D5-9BC0-E21D-B2F32CD06550}"/>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4" name="楕円 43">
                <a:extLst>
                  <a:ext uri="{FF2B5EF4-FFF2-40B4-BE49-F238E27FC236}">
                    <a16:creationId xmlns:a16="http://schemas.microsoft.com/office/drawing/2014/main" id="{77A11709-DC2C-7BF0-101D-43B35D5C9FB6}"/>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5" name="楕円 44">
                <a:extLst>
                  <a:ext uri="{FF2B5EF4-FFF2-40B4-BE49-F238E27FC236}">
                    <a16:creationId xmlns:a16="http://schemas.microsoft.com/office/drawing/2014/main" id="{7E6B5A99-EA7E-923C-D608-84E457194DB9}"/>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6" name="楕円 45">
                <a:extLst>
                  <a:ext uri="{FF2B5EF4-FFF2-40B4-BE49-F238E27FC236}">
                    <a16:creationId xmlns:a16="http://schemas.microsoft.com/office/drawing/2014/main" id="{E109C66D-D096-D285-74B1-719CA03EF385}"/>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7" name="楕円 46">
                <a:extLst>
                  <a:ext uri="{FF2B5EF4-FFF2-40B4-BE49-F238E27FC236}">
                    <a16:creationId xmlns:a16="http://schemas.microsoft.com/office/drawing/2014/main" id="{82D83CCF-8345-1BAB-1ADE-86EAD67D8735}"/>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48" name="直線コネクタ 47">
                <a:extLst>
                  <a:ext uri="{FF2B5EF4-FFF2-40B4-BE49-F238E27FC236}">
                    <a16:creationId xmlns:a16="http://schemas.microsoft.com/office/drawing/2014/main" id="{6DFA775D-E2F9-3399-1A01-A45AFC45D076}"/>
                  </a:ext>
                </a:extLst>
              </p:cNvPr>
              <p:cNvCxnSpPr>
                <a:stCxn id="42" idx="4"/>
                <a:endCxn id="45"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07ABF4A9-0EFA-B58D-2232-E97C2D252DEA}"/>
                  </a:ext>
                </a:extLst>
              </p:cNvPr>
              <p:cNvCxnSpPr>
                <a:stCxn id="45" idx="4"/>
                <a:endCxn id="46"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158F48D4-D819-6112-1282-967E020F0E3B}"/>
                  </a:ext>
                </a:extLst>
              </p:cNvPr>
              <p:cNvCxnSpPr>
                <a:stCxn id="46" idx="4"/>
                <a:endCxn id="47"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1732D245-6076-398B-7526-5DFB08A7175B}"/>
                  </a:ext>
                </a:extLst>
              </p:cNvPr>
              <p:cNvCxnSpPr>
                <a:stCxn id="47" idx="4"/>
                <a:endCxn id="44"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74003F2A-4F91-AB4B-2003-3DA6F96FE114}"/>
                  </a:ext>
                </a:extLst>
              </p:cNvPr>
              <p:cNvCxnSpPr>
                <a:stCxn id="44" idx="4"/>
                <a:endCxn id="43"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6" name="テキスト ボックス 35">
              <a:extLst>
                <a:ext uri="{FF2B5EF4-FFF2-40B4-BE49-F238E27FC236}">
                  <a16:creationId xmlns:a16="http://schemas.microsoft.com/office/drawing/2014/main" id="{739E90E5-FDFB-B095-C5FF-17FD0F012CE4}"/>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37" name="テキスト ボックス 36">
              <a:extLst>
                <a:ext uri="{FF2B5EF4-FFF2-40B4-BE49-F238E27FC236}">
                  <a16:creationId xmlns:a16="http://schemas.microsoft.com/office/drawing/2014/main" id="{8A046349-4E3F-7E58-3759-1D0448F7C280}"/>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学力検査等</a:t>
              </a:r>
              <a:endParaRPr kumimoji="1" lang="ja-JP" altLang="en-US" sz="1200" b="1" dirty="0">
                <a:solidFill>
                  <a:schemeClr val="bg1">
                    <a:lumMod val="50000"/>
                  </a:schemeClr>
                </a:solidFill>
                <a:latin typeface="+mn-ea"/>
              </a:endParaRPr>
            </a:p>
          </p:txBody>
        </p:sp>
        <p:sp>
          <p:nvSpPr>
            <p:cNvPr id="38" name="テキスト ボックス 37">
              <a:extLst>
                <a:ext uri="{FF2B5EF4-FFF2-40B4-BE49-F238E27FC236}">
                  <a16:creationId xmlns:a16="http://schemas.microsoft.com/office/drawing/2014/main" id="{8FC51075-9F3F-4CC9-42BC-6CA64CE8F367}"/>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39" name="テキスト ボックス 38">
              <a:extLst>
                <a:ext uri="{FF2B5EF4-FFF2-40B4-BE49-F238E27FC236}">
                  <a16:creationId xmlns:a16="http://schemas.microsoft.com/office/drawing/2014/main" id="{A1084B21-E9B2-3FD6-F699-E46E87011BC5}"/>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accent1"/>
                  </a:solidFill>
                  <a:latin typeface="+mn-ea"/>
                </a:rPr>
                <a:t>４</a:t>
              </a:r>
              <a:r>
                <a:rPr kumimoji="1" lang="ja-JP" altLang="en-US" sz="1200" b="1" dirty="0">
                  <a:solidFill>
                    <a:schemeClr val="accent1"/>
                  </a:solidFill>
                  <a:latin typeface="+mn-ea"/>
                </a:rPr>
                <a:t>　</a:t>
              </a:r>
              <a:r>
                <a:rPr lang="ja-JP" altLang="en-US" sz="1200" b="1" dirty="0">
                  <a:solidFill>
                    <a:schemeClr val="accent1"/>
                  </a:solidFill>
                  <a:latin typeface="+mn-ea"/>
                </a:rPr>
                <a:t>自己申告書</a:t>
              </a:r>
              <a:endParaRPr kumimoji="1" lang="ja-JP" altLang="en-US" sz="1200" b="1" dirty="0">
                <a:solidFill>
                  <a:schemeClr val="accent1"/>
                </a:solidFill>
                <a:latin typeface="+mn-ea"/>
              </a:endParaRPr>
            </a:p>
          </p:txBody>
        </p:sp>
        <p:sp>
          <p:nvSpPr>
            <p:cNvPr id="40" name="テキスト ボックス 39">
              <a:extLst>
                <a:ext uri="{FF2B5EF4-FFF2-40B4-BE49-F238E27FC236}">
                  <a16:creationId xmlns:a16="http://schemas.microsoft.com/office/drawing/2014/main" id="{B758B6C1-5161-91EC-167C-292B40C51A2F}"/>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smtClean="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41" name="テキスト ボックス 40">
              <a:extLst>
                <a:ext uri="{FF2B5EF4-FFF2-40B4-BE49-F238E27FC236}">
                  <a16:creationId xmlns:a16="http://schemas.microsoft.com/office/drawing/2014/main" id="{339B35F4-FF3B-6024-D4BA-728A387D0186}"/>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smtClean="0">
                  <a:solidFill>
                    <a:schemeClr val="bg1">
                      <a:lumMod val="50000"/>
                    </a:schemeClr>
                  </a:solidFill>
                  <a:latin typeface="+mn-ea"/>
                </a:rPr>
                <a:t>選抜方法</a:t>
              </a:r>
              <a:endParaRPr kumimoji="1" lang="en-US" altLang="ja-JP" sz="1200" b="1" dirty="0">
                <a:solidFill>
                  <a:schemeClr val="bg1">
                    <a:lumMod val="50000"/>
                  </a:schemeClr>
                </a:solidFill>
                <a:latin typeface="+mn-ea"/>
              </a:endParaRPr>
            </a:p>
          </p:txBody>
        </p:sp>
      </p:grpSp>
      <p:pic>
        <p:nvPicPr>
          <p:cNvPr id="30" name="図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666" y="152577"/>
            <a:ext cx="787579" cy="660550"/>
          </a:xfrm>
          <a:prstGeom prst="rect">
            <a:avLst/>
          </a:prstGeom>
        </p:spPr>
      </p:pic>
    </p:spTree>
    <p:extLst>
      <p:ext uri="{BB962C8B-B14F-4D97-AF65-F5344CB8AC3E}">
        <p14:creationId xmlns:p14="http://schemas.microsoft.com/office/powerpoint/2010/main" val="39010892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正方形/長方形 52">
            <a:extLst>
              <a:ext uri="{FF2B5EF4-FFF2-40B4-BE49-F238E27FC236}">
                <a16:creationId xmlns:a16="http://schemas.microsoft.com/office/drawing/2014/main" id="{940F29CD-658E-3C98-E867-BC55A9A4910E}"/>
              </a:ext>
            </a:extLst>
          </p:cNvPr>
          <p:cNvSpPr/>
          <p:nvPr/>
        </p:nvSpPr>
        <p:spPr>
          <a:xfrm>
            <a:off x="2887888" y="3013235"/>
            <a:ext cx="3132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940F29CD-658E-3C98-E867-BC55A9A4910E}"/>
              </a:ext>
            </a:extLst>
          </p:cNvPr>
          <p:cNvSpPr/>
          <p:nvPr/>
        </p:nvSpPr>
        <p:spPr>
          <a:xfrm>
            <a:off x="6910628" y="1098006"/>
            <a:ext cx="3456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アドミッションポリシー</a:t>
            </a:r>
          </a:p>
        </p:txBody>
      </p:sp>
      <p:sp>
        <p:nvSpPr>
          <p:cNvPr id="3" name="コンテンツ プレースホルダー 2"/>
          <p:cNvSpPr>
            <a:spLocks noGrp="1"/>
          </p:cNvSpPr>
          <p:nvPr>
            <p:ph idx="1"/>
          </p:nvPr>
        </p:nvSpPr>
        <p:spPr>
          <a:xfrm>
            <a:off x="2686050" y="973667"/>
            <a:ext cx="9163050" cy="1863214"/>
          </a:xfrm>
        </p:spPr>
        <p:txBody>
          <a:bodyPr>
            <a:normAutofit/>
          </a:bodyPr>
          <a:lstStyle/>
          <a:p>
            <a:pPr marL="0" indent="0">
              <a:buNone/>
            </a:pPr>
            <a:r>
              <a:rPr lang="ja-JP" altLang="en-US" sz="1800" dirty="0"/>
              <a:t>アドミッションポリシーと</a:t>
            </a:r>
            <a:r>
              <a:rPr lang="ja-JP" altLang="en-US" sz="1800" dirty="0" smtClean="0"/>
              <a:t>は高等</a:t>
            </a:r>
            <a:r>
              <a:rPr lang="ja-JP" altLang="en-US" sz="1800" dirty="0"/>
              <a:t>学校が</a:t>
            </a:r>
            <a:r>
              <a:rPr lang="ja-JP" altLang="en-US" sz="1800" b="1" dirty="0">
                <a:solidFill>
                  <a:schemeClr val="accent1"/>
                </a:solidFill>
              </a:rPr>
              <a:t>求める生徒像</a:t>
            </a:r>
            <a:r>
              <a:rPr lang="ja-JP" altLang="en-US" sz="1800" dirty="0"/>
              <a:t>、</a:t>
            </a:r>
            <a:r>
              <a:rPr lang="ja-JP" altLang="en-US" sz="1800" b="1" dirty="0">
                <a:solidFill>
                  <a:schemeClr val="accent1"/>
                </a:solidFill>
              </a:rPr>
              <a:t>期待する生徒の姿</a:t>
            </a:r>
            <a:r>
              <a:rPr lang="ja-JP" altLang="en-US" sz="1800" dirty="0"/>
              <a:t>を示したもの</a:t>
            </a:r>
            <a:endParaRPr lang="en-US" altLang="ja-JP" sz="1800" dirty="0"/>
          </a:p>
          <a:p>
            <a:pPr marL="0" indent="0">
              <a:lnSpc>
                <a:spcPct val="100000"/>
              </a:lnSpc>
              <a:buNone/>
            </a:pPr>
            <a:r>
              <a:rPr lang="ja-JP" altLang="en-US" sz="1800" dirty="0"/>
              <a:t>・受験生にとって、志望校を決定する大きな判断材料の一つになるもの</a:t>
            </a:r>
            <a:endParaRPr lang="en-US" altLang="ja-JP" sz="1800" dirty="0"/>
          </a:p>
          <a:p>
            <a:pPr marL="0" indent="0">
              <a:lnSpc>
                <a:spcPct val="100000"/>
              </a:lnSpc>
              <a:buNone/>
            </a:pPr>
            <a:r>
              <a:rPr lang="ja-JP" altLang="en-US" sz="1800" dirty="0"/>
              <a:t>・受験生が出願時に自己申告書を作成する際に参照するもの</a:t>
            </a:r>
            <a:endParaRPr lang="en-US" altLang="ja-JP" sz="1800" dirty="0"/>
          </a:p>
          <a:p>
            <a:pPr marL="0" indent="0">
              <a:lnSpc>
                <a:spcPct val="100000"/>
              </a:lnSpc>
              <a:buNone/>
            </a:pPr>
            <a:r>
              <a:rPr lang="ja-JP" altLang="en-US" sz="1800" dirty="0"/>
              <a:t>・大阪府のウェブページで公表中</a:t>
            </a:r>
            <a:endParaRPr lang="en-US" altLang="ja-JP" sz="1800" dirty="0"/>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26</a:t>
            </a:fld>
            <a:endParaRPr lang="ja-JP" altLang="en-US"/>
          </a:p>
        </p:txBody>
      </p:sp>
      <p:grpSp>
        <p:nvGrpSpPr>
          <p:cNvPr id="28" name="グループ化 27">
            <a:extLst>
              <a:ext uri="{FF2B5EF4-FFF2-40B4-BE49-F238E27FC236}">
                <a16:creationId xmlns:a16="http://schemas.microsoft.com/office/drawing/2014/main" id="{F1AFF4EA-0393-0703-36EF-FBDDDF8306DC}"/>
              </a:ext>
            </a:extLst>
          </p:cNvPr>
          <p:cNvGrpSpPr/>
          <p:nvPr/>
        </p:nvGrpSpPr>
        <p:grpSpPr>
          <a:xfrm>
            <a:off x="201809" y="958476"/>
            <a:ext cx="2209259" cy="2858776"/>
            <a:chOff x="220986" y="1908282"/>
            <a:chExt cx="2209259" cy="2858776"/>
          </a:xfrm>
        </p:grpSpPr>
        <p:grpSp>
          <p:nvGrpSpPr>
            <p:cNvPr id="29" name="グループ化 28">
              <a:extLst>
                <a:ext uri="{FF2B5EF4-FFF2-40B4-BE49-F238E27FC236}">
                  <a16:creationId xmlns:a16="http://schemas.microsoft.com/office/drawing/2014/main" id="{66B34927-7E54-17EB-87F6-67011E6EA27E}"/>
                </a:ext>
              </a:extLst>
            </p:cNvPr>
            <p:cNvGrpSpPr/>
            <p:nvPr/>
          </p:nvGrpSpPr>
          <p:grpSpPr>
            <a:xfrm>
              <a:off x="220986" y="1908282"/>
              <a:ext cx="369868" cy="2858776"/>
              <a:chOff x="1714500" y="2233612"/>
              <a:chExt cx="533400" cy="4122738"/>
            </a:xfrm>
            <a:solidFill>
              <a:schemeClr val="bg1">
                <a:lumMod val="85000"/>
              </a:schemeClr>
            </a:solidFill>
          </p:grpSpPr>
          <p:sp>
            <p:nvSpPr>
              <p:cNvPr id="38" name="楕円 37">
                <a:extLst>
                  <a:ext uri="{FF2B5EF4-FFF2-40B4-BE49-F238E27FC236}">
                    <a16:creationId xmlns:a16="http://schemas.microsoft.com/office/drawing/2014/main" id="{342C06D4-C601-7C79-0C83-6F7AC117A0FE}"/>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9" name="楕円 38">
                <a:extLst>
                  <a:ext uri="{FF2B5EF4-FFF2-40B4-BE49-F238E27FC236}">
                    <a16:creationId xmlns:a16="http://schemas.microsoft.com/office/drawing/2014/main" id="{AE311040-449E-A38E-6DA9-57CC025F68EB}"/>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0" name="楕円 39">
                <a:extLst>
                  <a:ext uri="{FF2B5EF4-FFF2-40B4-BE49-F238E27FC236}">
                    <a16:creationId xmlns:a16="http://schemas.microsoft.com/office/drawing/2014/main" id="{6D6F5CF3-6668-AB53-C938-3EBE9B5BDACA}"/>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1" name="楕円 40">
                <a:extLst>
                  <a:ext uri="{FF2B5EF4-FFF2-40B4-BE49-F238E27FC236}">
                    <a16:creationId xmlns:a16="http://schemas.microsoft.com/office/drawing/2014/main" id="{EF40FD05-F4C1-728C-0841-A855ED04467E}"/>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2" name="楕円 41">
                <a:extLst>
                  <a:ext uri="{FF2B5EF4-FFF2-40B4-BE49-F238E27FC236}">
                    <a16:creationId xmlns:a16="http://schemas.microsoft.com/office/drawing/2014/main" id="{C0A30F11-75DD-AE09-A0FF-D888548F40A9}"/>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3" name="楕円 42">
                <a:extLst>
                  <a:ext uri="{FF2B5EF4-FFF2-40B4-BE49-F238E27FC236}">
                    <a16:creationId xmlns:a16="http://schemas.microsoft.com/office/drawing/2014/main" id="{905EBB60-C14C-46BD-DB09-8604ECBC1764}"/>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44" name="直線コネクタ 43">
                <a:extLst>
                  <a:ext uri="{FF2B5EF4-FFF2-40B4-BE49-F238E27FC236}">
                    <a16:creationId xmlns:a16="http://schemas.microsoft.com/office/drawing/2014/main" id="{32D44F62-A00F-9B66-C58D-D3BA84712672}"/>
                  </a:ext>
                </a:extLst>
              </p:cNvPr>
              <p:cNvCxnSpPr>
                <a:stCxn id="38" idx="4"/>
                <a:endCxn id="41"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9A0AFBA3-D2A9-1B4A-D9CA-8535B2B4985B}"/>
                  </a:ext>
                </a:extLst>
              </p:cNvPr>
              <p:cNvCxnSpPr>
                <a:stCxn id="41" idx="4"/>
                <a:endCxn id="42"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F64B4A59-2F6F-1C7F-170A-780665ADE01F}"/>
                  </a:ext>
                </a:extLst>
              </p:cNvPr>
              <p:cNvCxnSpPr>
                <a:stCxn id="42" idx="4"/>
                <a:endCxn id="43"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46E51AA-ADD1-3C9A-A578-24D4BEF9ECA9}"/>
                  </a:ext>
                </a:extLst>
              </p:cNvPr>
              <p:cNvCxnSpPr>
                <a:stCxn id="43" idx="4"/>
                <a:endCxn id="40"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37E08789-3E73-EA63-6A07-0F108D549CCC}"/>
                  </a:ext>
                </a:extLst>
              </p:cNvPr>
              <p:cNvCxnSpPr>
                <a:stCxn id="40" idx="4"/>
                <a:endCxn id="39"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0" name="テキスト ボックス 29">
              <a:extLst>
                <a:ext uri="{FF2B5EF4-FFF2-40B4-BE49-F238E27FC236}">
                  <a16:creationId xmlns:a16="http://schemas.microsoft.com/office/drawing/2014/main" id="{4714CA58-E49E-8C2D-5870-863D7B798F92}"/>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31" name="テキスト ボックス 30">
              <a:extLst>
                <a:ext uri="{FF2B5EF4-FFF2-40B4-BE49-F238E27FC236}">
                  <a16:creationId xmlns:a16="http://schemas.microsoft.com/office/drawing/2014/main" id="{6D6B9053-0D7C-A88E-0B64-80411EA331F5}"/>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学力検査等</a:t>
              </a:r>
              <a:endParaRPr kumimoji="1" lang="ja-JP" altLang="en-US" sz="1200" b="1" dirty="0">
                <a:solidFill>
                  <a:schemeClr val="bg1">
                    <a:lumMod val="50000"/>
                  </a:schemeClr>
                </a:solidFill>
                <a:latin typeface="+mn-ea"/>
              </a:endParaRPr>
            </a:p>
          </p:txBody>
        </p:sp>
        <p:sp>
          <p:nvSpPr>
            <p:cNvPr id="32" name="テキスト ボックス 31">
              <a:extLst>
                <a:ext uri="{FF2B5EF4-FFF2-40B4-BE49-F238E27FC236}">
                  <a16:creationId xmlns:a16="http://schemas.microsoft.com/office/drawing/2014/main" id="{E46A613E-35E2-6E70-84B1-329B10AD24BE}"/>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34" name="テキスト ボックス 33">
              <a:extLst>
                <a:ext uri="{FF2B5EF4-FFF2-40B4-BE49-F238E27FC236}">
                  <a16:creationId xmlns:a16="http://schemas.microsoft.com/office/drawing/2014/main" id="{DC2EA55E-E96E-1098-BF87-594AB65F4285}"/>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36" name="テキスト ボックス 35">
              <a:extLst>
                <a:ext uri="{FF2B5EF4-FFF2-40B4-BE49-F238E27FC236}">
                  <a16:creationId xmlns:a16="http://schemas.microsoft.com/office/drawing/2014/main" id="{C9E6095A-CC32-C107-9D12-E9DB65894E79}"/>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accent1"/>
                  </a:solidFill>
                  <a:latin typeface="+mn-ea"/>
                </a:rPr>
                <a:t>５</a:t>
              </a:r>
              <a:r>
                <a:rPr kumimoji="1" lang="ja-JP" altLang="en-US" sz="1200" b="1" dirty="0">
                  <a:solidFill>
                    <a:schemeClr val="accent1"/>
                  </a:solidFill>
                  <a:latin typeface="+mn-ea"/>
                </a:rPr>
                <a:t>　</a:t>
              </a:r>
              <a:r>
                <a:rPr lang="ja-JP" altLang="en-US" sz="1200" b="1" dirty="0" smtClean="0">
                  <a:solidFill>
                    <a:schemeClr val="accent1"/>
                  </a:solidFill>
                  <a:latin typeface="+mn-ea"/>
                </a:rPr>
                <a:t>アドミッションポリシー</a:t>
              </a:r>
              <a:endParaRPr kumimoji="1" lang="ja-JP" altLang="en-US" sz="1200" b="1" dirty="0">
                <a:solidFill>
                  <a:schemeClr val="accent1"/>
                </a:solidFill>
                <a:latin typeface="+mn-ea"/>
              </a:endParaRPr>
            </a:p>
          </p:txBody>
        </p:sp>
        <p:sp>
          <p:nvSpPr>
            <p:cNvPr id="37" name="テキスト ボックス 36">
              <a:extLst>
                <a:ext uri="{FF2B5EF4-FFF2-40B4-BE49-F238E27FC236}">
                  <a16:creationId xmlns:a16="http://schemas.microsoft.com/office/drawing/2014/main" id="{5DF6ABD6-C48A-3CC9-C035-3DC8121D3811}"/>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smtClean="0">
                  <a:solidFill>
                    <a:schemeClr val="bg1">
                      <a:lumMod val="50000"/>
                    </a:schemeClr>
                  </a:solidFill>
                  <a:latin typeface="+mn-ea"/>
                </a:rPr>
                <a:t>選抜方法</a:t>
              </a:r>
              <a:endParaRPr kumimoji="1" lang="en-US" altLang="ja-JP" sz="1200" b="1" dirty="0">
                <a:solidFill>
                  <a:schemeClr val="bg1">
                    <a:lumMod val="50000"/>
                  </a:schemeClr>
                </a:solidFill>
                <a:latin typeface="+mn-ea"/>
              </a:endParaRPr>
            </a:p>
          </p:txBody>
        </p:sp>
      </p:grpSp>
      <p:pic>
        <p:nvPicPr>
          <p:cNvPr id="49" name="図 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9666" y="152577"/>
            <a:ext cx="787579" cy="660550"/>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8889" y="2634934"/>
            <a:ext cx="2849548" cy="4029920"/>
          </a:xfrm>
          <a:prstGeom prst="rect">
            <a:avLst/>
          </a:prstGeom>
          <a:ln w="6350">
            <a:solidFill>
              <a:schemeClr val="tx1"/>
            </a:solidFill>
          </a:ln>
        </p:spPr>
      </p:pic>
      <p:pic>
        <p:nvPicPr>
          <p:cNvPr id="11" name="図 10"/>
          <p:cNvPicPr>
            <a:picLocks noChangeAspect="1"/>
          </p:cNvPicPr>
          <p:nvPr/>
        </p:nvPicPr>
        <p:blipFill>
          <a:blip r:embed="rId4"/>
          <a:stretch>
            <a:fillRect/>
          </a:stretch>
        </p:blipFill>
        <p:spPr>
          <a:xfrm>
            <a:off x="2906535" y="3229996"/>
            <a:ext cx="6234413" cy="2671237"/>
          </a:xfrm>
          <a:prstGeom prst="rect">
            <a:avLst/>
          </a:prstGeom>
        </p:spPr>
      </p:pic>
      <p:sp>
        <p:nvSpPr>
          <p:cNvPr id="50" name="テキスト ボックス 49"/>
          <p:cNvSpPr txBox="1"/>
          <p:nvPr/>
        </p:nvSpPr>
        <p:spPr>
          <a:xfrm>
            <a:off x="2840263" y="2872627"/>
            <a:ext cx="3219450" cy="369332"/>
          </a:xfrm>
          <a:prstGeom prst="rect">
            <a:avLst/>
          </a:prstGeom>
          <a:noFill/>
        </p:spPr>
        <p:txBody>
          <a:bodyPr wrap="square" rtlCol="0">
            <a:spAutoFit/>
          </a:bodyPr>
          <a:lstStyle/>
          <a:p>
            <a:r>
              <a:rPr kumimoji="1" lang="ja-JP" altLang="en-US" b="1" dirty="0" smtClean="0">
                <a:solidFill>
                  <a:schemeClr val="accent1"/>
                </a:solidFill>
              </a:rPr>
              <a:t>アドミッションポリシーの例</a:t>
            </a:r>
            <a:endParaRPr kumimoji="1" lang="ja-JP" altLang="en-US" b="1" dirty="0">
              <a:solidFill>
                <a:schemeClr val="accent1"/>
              </a:solidFill>
            </a:endParaRPr>
          </a:p>
        </p:txBody>
      </p:sp>
      <p:sp>
        <p:nvSpPr>
          <p:cNvPr id="51" name="正方形/長方形 50">
            <a:extLst>
              <a:ext uri="{FF2B5EF4-FFF2-40B4-BE49-F238E27FC236}">
                <a16:creationId xmlns:a16="http://schemas.microsoft.com/office/drawing/2014/main" id="{1132E64A-C58B-ED3B-7F4A-89F709D07668}"/>
              </a:ext>
            </a:extLst>
          </p:cNvPr>
          <p:cNvSpPr/>
          <p:nvPr/>
        </p:nvSpPr>
        <p:spPr>
          <a:xfrm>
            <a:off x="3524534" y="6380525"/>
            <a:ext cx="2340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3234717" y="5971182"/>
            <a:ext cx="5032983" cy="646331"/>
          </a:xfrm>
          <a:prstGeom prst="rect">
            <a:avLst/>
          </a:prstGeom>
          <a:noFill/>
        </p:spPr>
        <p:txBody>
          <a:bodyPr wrap="square" rtlCol="0">
            <a:spAutoFit/>
          </a:bodyPr>
          <a:lstStyle/>
          <a:p>
            <a:r>
              <a:rPr lang="ja-JP" altLang="en-US" dirty="0">
                <a:latin typeface="+mn-ea"/>
              </a:rPr>
              <a:t>「</a:t>
            </a:r>
            <a:r>
              <a:rPr lang="ja-JP" altLang="en-US" b="1" dirty="0">
                <a:latin typeface="+mn-ea"/>
              </a:rPr>
              <a:t>公立高等学校入学者選抜</a:t>
            </a:r>
            <a:r>
              <a:rPr lang="ja-JP" altLang="en-US" dirty="0">
                <a:latin typeface="+mn-ea"/>
              </a:rPr>
              <a:t>」の</a:t>
            </a:r>
            <a:r>
              <a:rPr lang="ja-JP" altLang="en-US" dirty="0" smtClean="0">
                <a:latin typeface="+mn-ea"/>
              </a:rPr>
              <a:t>ページに掲載中</a:t>
            </a:r>
            <a:endParaRPr lang="en-US" altLang="ja-JP" dirty="0" smtClean="0">
              <a:latin typeface="+mn-ea"/>
            </a:endParaRPr>
          </a:p>
          <a:p>
            <a:r>
              <a:rPr lang="ja-JP" altLang="en-US" dirty="0" smtClean="0">
                <a:latin typeface="+mn-ea"/>
              </a:rPr>
              <a:t>「</a:t>
            </a:r>
            <a:r>
              <a:rPr lang="ja-JP" altLang="en-US" b="1" dirty="0" smtClean="0">
                <a:solidFill>
                  <a:schemeClr val="accent1"/>
                </a:solidFill>
                <a:latin typeface="+mn-ea"/>
              </a:rPr>
              <a:t>令和６年度入学者選抜</a:t>
            </a:r>
            <a:r>
              <a:rPr lang="ja-JP" altLang="en-US" dirty="0" smtClean="0">
                <a:latin typeface="+mn-ea"/>
              </a:rPr>
              <a:t>」を選択</a:t>
            </a:r>
            <a:endParaRPr lang="en-US" altLang="ja-JP" dirty="0">
              <a:latin typeface="+mn-ea"/>
            </a:endParaRPr>
          </a:p>
        </p:txBody>
      </p:sp>
      <p:sp>
        <p:nvSpPr>
          <p:cNvPr id="5" name="角丸四角形 4"/>
          <p:cNvSpPr/>
          <p:nvPr/>
        </p:nvSpPr>
        <p:spPr>
          <a:xfrm>
            <a:off x="3234716" y="3817252"/>
            <a:ext cx="4922313" cy="1997561"/>
          </a:xfrm>
          <a:prstGeom prst="roundRect">
            <a:avLst>
              <a:gd name="adj" fmla="val 9164"/>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341137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505075" y="4088871"/>
            <a:ext cx="4762500" cy="2552700"/>
          </a:xfrm>
          <a:prstGeom prst="roundRect">
            <a:avLst>
              <a:gd name="adj" fmla="val 1304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accent5">
                  <a:lumMod val="60000"/>
                  <a:lumOff val="40000"/>
                </a:schemeClr>
              </a:solidFill>
            </a:endParaRPr>
          </a:p>
        </p:txBody>
      </p:sp>
      <p:sp>
        <p:nvSpPr>
          <p:cNvPr id="5" name="角丸四角形 4"/>
          <p:cNvSpPr/>
          <p:nvPr/>
        </p:nvSpPr>
        <p:spPr>
          <a:xfrm>
            <a:off x="2505075" y="1438275"/>
            <a:ext cx="4762500" cy="2552700"/>
          </a:xfrm>
          <a:prstGeom prst="roundRect">
            <a:avLst>
              <a:gd name="adj" fmla="val 14428"/>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選抜方法（入試の資料）</a:t>
            </a:r>
          </a:p>
        </p:txBody>
      </p:sp>
      <p:sp>
        <p:nvSpPr>
          <p:cNvPr id="3" name="コンテンツ プレースホルダー 2"/>
          <p:cNvSpPr>
            <a:spLocks noGrp="1"/>
          </p:cNvSpPr>
          <p:nvPr>
            <p:ph idx="1"/>
          </p:nvPr>
        </p:nvSpPr>
        <p:spPr>
          <a:xfrm>
            <a:off x="2658963" y="1389327"/>
            <a:ext cx="9163050" cy="5203296"/>
          </a:xfrm>
        </p:spPr>
        <p:txBody>
          <a:bodyPr anchor="ctr">
            <a:normAutofit lnSpcReduction="10000"/>
          </a:bodyPr>
          <a:lstStyle/>
          <a:p>
            <a:pPr marL="514350" indent="-514350">
              <a:lnSpc>
                <a:spcPct val="200000"/>
              </a:lnSpc>
              <a:buFont typeface="+mj-lt"/>
              <a:buAutoNum type="arabicPeriod"/>
            </a:pPr>
            <a:r>
              <a:rPr kumimoji="1" lang="ja-JP" altLang="en-US" dirty="0">
                <a:latin typeface="BIZ UDPゴシック" panose="020B0400000000000000" pitchFamily="50" charset="-128"/>
                <a:ea typeface="BIZ UDPゴシック" panose="020B0400000000000000" pitchFamily="50" charset="-128"/>
              </a:rPr>
              <a:t>学力検査等</a:t>
            </a:r>
            <a:r>
              <a:rPr kumimoji="1" lang="ja-JP" altLang="en-US" sz="1600" dirty="0">
                <a:latin typeface="BIZ UDPゴシック" panose="020B0400000000000000" pitchFamily="50" charset="-128"/>
                <a:ea typeface="BIZ UDPゴシック" panose="020B0400000000000000" pitchFamily="50" charset="-128"/>
              </a:rPr>
              <a:t>（実技検査等を含む）</a:t>
            </a:r>
            <a:endParaRPr kumimoji="1" lang="en-US" altLang="ja-JP" sz="1600" dirty="0">
              <a:latin typeface="BIZ UDPゴシック" panose="020B0400000000000000" pitchFamily="50" charset="-128"/>
              <a:ea typeface="BIZ UDPゴシック" panose="020B0400000000000000" pitchFamily="50" charset="-128"/>
            </a:endParaRPr>
          </a:p>
          <a:p>
            <a:pPr marL="514350" indent="-514350">
              <a:lnSpc>
                <a:spcPct val="200000"/>
              </a:lnSpc>
              <a:buFont typeface="+mj-lt"/>
              <a:buAutoNum type="arabicPeriod"/>
            </a:pPr>
            <a:r>
              <a:rPr lang="ja-JP" altLang="en-US" dirty="0">
                <a:latin typeface="BIZ UDPゴシック" panose="020B0400000000000000" pitchFamily="50" charset="-128"/>
                <a:ea typeface="BIZ UDPゴシック" panose="020B0400000000000000" pitchFamily="50" charset="-128"/>
              </a:rPr>
              <a:t>調査書</a:t>
            </a:r>
            <a:r>
              <a:rPr lang="en-US" altLang="ja-JP" dirty="0">
                <a:latin typeface="BIZ UDPゴシック" panose="020B0400000000000000" pitchFamily="50" charset="-128"/>
                <a:ea typeface="BIZ UDPゴシック" panose="020B0400000000000000" pitchFamily="50" charset="-128"/>
              </a:rPr>
              <a:t/>
            </a:r>
            <a:br>
              <a:rPr lang="en-US" altLang="ja-JP" dirty="0">
                <a:latin typeface="BIZ UDPゴシック" panose="020B0400000000000000" pitchFamily="50" charset="-128"/>
                <a:ea typeface="BIZ UDPゴシック" panose="020B0400000000000000" pitchFamily="50" charset="-128"/>
              </a:rPr>
            </a:br>
            <a:r>
              <a:rPr lang="ja-JP" altLang="en-US" sz="2400" dirty="0">
                <a:latin typeface="BIZ UDPゴシック" panose="020B0400000000000000" pitchFamily="50" charset="-128"/>
                <a:ea typeface="BIZ UDPゴシック" panose="020B0400000000000000" pitchFamily="50" charset="-128"/>
              </a:rPr>
              <a:t>各教科の学習の記録</a:t>
            </a:r>
            <a:r>
              <a:rPr lang="en-US" altLang="ja-JP" dirty="0">
                <a:latin typeface="BIZ UDPゴシック" panose="020B0400000000000000" pitchFamily="50" charset="-128"/>
                <a:ea typeface="BIZ UDPゴシック" panose="020B0400000000000000" pitchFamily="50" charset="-128"/>
              </a:rPr>
              <a:t/>
            </a:r>
            <a:br>
              <a:rPr lang="en-US" altLang="ja-JP" dirty="0">
                <a:latin typeface="BIZ UDPゴシック" panose="020B0400000000000000" pitchFamily="50" charset="-128"/>
                <a:ea typeface="BIZ UDPゴシック" panose="020B0400000000000000" pitchFamily="50" charset="-128"/>
              </a:rPr>
            </a:br>
            <a:r>
              <a:rPr lang="ja-JP" altLang="en-US" sz="2400" dirty="0">
                <a:latin typeface="BIZ UDPゴシック" panose="020B0400000000000000" pitchFamily="50" charset="-128"/>
                <a:ea typeface="BIZ UDPゴシック" panose="020B0400000000000000" pitchFamily="50" charset="-128"/>
              </a:rPr>
              <a:t>活動</a:t>
            </a:r>
            <a:r>
              <a:rPr lang="en-US" altLang="ja-JP" sz="2400" dirty="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行動の記録</a:t>
            </a:r>
            <a:endParaRPr lang="en-US" altLang="ja-JP" sz="2400" dirty="0">
              <a:latin typeface="BIZ UDPゴシック" panose="020B0400000000000000" pitchFamily="50" charset="-128"/>
              <a:ea typeface="BIZ UDPゴシック" panose="020B0400000000000000" pitchFamily="50" charset="-128"/>
            </a:endParaRPr>
          </a:p>
          <a:p>
            <a:pPr marL="514350" indent="-514350">
              <a:lnSpc>
                <a:spcPct val="200000"/>
              </a:lnSpc>
              <a:buFont typeface="+mj-lt"/>
              <a:buAutoNum type="arabicPeriod"/>
            </a:pPr>
            <a:r>
              <a:rPr kumimoji="1" lang="ja-JP" altLang="en-US" dirty="0">
                <a:latin typeface="BIZ UDPゴシック" panose="020B0400000000000000" pitchFamily="50" charset="-128"/>
                <a:ea typeface="BIZ UDPゴシック" panose="020B0400000000000000" pitchFamily="50" charset="-128"/>
              </a:rPr>
              <a:t>自己申告書</a:t>
            </a:r>
            <a:endParaRPr kumimoji="1" lang="en-US" altLang="ja-JP" dirty="0">
              <a:latin typeface="BIZ UDPゴシック" panose="020B0400000000000000" pitchFamily="50" charset="-128"/>
              <a:ea typeface="BIZ UDPゴシック" panose="020B0400000000000000" pitchFamily="50" charset="-128"/>
            </a:endParaRPr>
          </a:p>
          <a:p>
            <a:pPr marL="514350" indent="-514350">
              <a:lnSpc>
                <a:spcPct val="200000"/>
              </a:lnSpc>
              <a:buFont typeface="+mj-lt"/>
              <a:buAutoNum type="arabicPeriod"/>
            </a:pPr>
            <a:r>
              <a:rPr lang="ja-JP" altLang="en-US" dirty="0">
                <a:latin typeface="BIZ UDPゴシック" panose="020B0400000000000000" pitchFamily="50" charset="-128"/>
                <a:ea typeface="BIZ UDPゴシック" panose="020B0400000000000000" pitchFamily="50" charset="-128"/>
              </a:rPr>
              <a:t>面接の評価</a:t>
            </a:r>
            <a:r>
              <a:rPr lang="ja-JP" altLang="en-US" sz="1600" dirty="0">
                <a:latin typeface="BIZ UDPゴシック" panose="020B0400000000000000" pitchFamily="50" charset="-128"/>
                <a:ea typeface="BIZ UDPゴシック" panose="020B0400000000000000" pitchFamily="50" charset="-128"/>
              </a:rPr>
              <a:t>（面接を実施する場合）</a:t>
            </a:r>
            <a:endParaRPr kumimoji="1" lang="ja-JP" altLang="en-US" sz="36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27</a:t>
            </a:fld>
            <a:endParaRPr lang="ja-JP" altLang="en-US"/>
          </a:p>
        </p:txBody>
      </p:sp>
      <p:sp>
        <p:nvSpPr>
          <p:cNvPr id="8" name="テキスト ボックス 7"/>
          <p:cNvSpPr txBox="1"/>
          <p:nvPr/>
        </p:nvSpPr>
        <p:spPr>
          <a:xfrm>
            <a:off x="7661638" y="5506234"/>
            <a:ext cx="4670737" cy="646331"/>
          </a:xfrm>
          <a:prstGeom prst="rect">
            <a:avLst/>
          </a:prstGeom>
          <a:noFill/>
        </p:spPr>
        <p:txBody>
          <a:bodyPr wrap="square" rtlCol="0" anchor="ctr">
            <a:spAutoFit/>
          </a:bodyPr>
          <a:lstStyle/>
          <a:p>
            <a:r>
              <a:rPr kumimoji="1" lang="ja-JP" altLang="en-US" b="1" dirty="0">
                <a:latin typeface="+mn-ea"/>
              </a:rPr>
              <a:t>アドミッションポリシー</a:t>
            </a:r>
            <a:r>
              <a:rPr lang="ja-JP" altLang="en-US" b="1" dirty="0">
                <a:latin typeface="+mn-ea"/>
              </a:rPr>
              <a:t>（求める生徒像）</a:t>
            </a:r>
            <a:r>
              <a:rPr kumimoji="1" lang="ja-JP" altLang="en-US" b="1" dirty="0">
                <a:latin typeface="+mn-ea"/>
              </a:rPr>
              <a:t>に極めて合致する者を優先的に合格</a:t>
            </a:r>
          </a:p>
        </p:txBody>
      </p:sp>
      <p:sp>
        <p:nvSpPr>
          <p:cNvPr id="28" name="正方形/長方形 27"/>
          <p:cNvSpPr/>
          <p:nvPr/>
        </p:nvSpPr>
        <p:spPr>
          <a:xfrm>
            <a:off x="7342929" y="1571626"/>
            <a:ext cx="2606723" cy="7018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b="1" dirty="0">
                <a:latin typeface="+mn-ea"/>
              </a:rPr>
              <a:t>学力検査の得点</a:t>
            </a:r>
          </a:p>
        </p:txBody>
      </p:sp>
      <p:sp>
        <p:nvSpPr>
          <p:cNvPr id="29" name="正方形/長方形 28"/>
          <p:cNvSpPr/>
          <p:nvPr/>
        </p:nvSpPr>
        <p:spPr>
          <a:xfrm>
            <a:off x="7390284" y="3192310"/>
            <a:ext cx="2606723" cy="7242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b="1" dirty="0">
                <a:latin typeface="+mn-ea"/>
              </a:rPr>
              <a:t>調査書の評定</a:t>
            </a:r>
          </a:p>
        </p:txBody>
      </p:sp>
      <p:sp>
        <p:nvSpPr>
          <p:cNvPr id="30" name="正方形/長方形 29"/>
          <p:cNvSpPr/>
          <p:nvPr/>
        </p:nvSpPr>
        <p:spPr>
          <a:xfrm>
            <a:off x="10346900" y="2357002"/>
            <a:ext cx="1592687" cy="71524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b="1" dirty="0">
                <a:latin typeface="+mn-ea"/>
              </a:rPr>
              <a:t>総合点</a:t>
            </a:r>
          </a:p>
        </p:txBody>
      </p:sp>
      <p:sp>
        <p:nvSpPr>
          <p:cNvPr id="31" name="テキスト ボックス 30"/>
          <p:cNvSpPr txBox="1"/>
          <p:nvPr/>
        </p:nvSpPr>
        <p:spPr>
          <a:xfrm>
            <a:off x="8370479" y="2447890"/>
            <a:ext cx="646331" cy="646331"/>
          </a:xfrm>
          <a:prstGeom prst="rect">
            <a:avLst/>
          </a:prstGeom>
          <a:noFill/>
        </p:spPr>
        <p:txBody>
          <a:bodyPr wrap="none" rtlCol="0" anchor="ctr">
            <a:spAutoFit/>
          </a:bodyPr>
          <a:lstStyle/>
          <a:p>
            <a:r>
              <a:rPr kumimoji="1" lang="ja-JP" altLang="en-US" sz="3600" dirty="0">
                <a:latin typeface="+mn-ea"/>
              </a:rPr>
              <a:t>＋</a:t>
            </a:r>
          </a:p>
        </p:txBody>
      </p:sp>
      <p:sp>
        <p:nvSpPr>
          <p:cNvPr id="33" name="右中かっこ 32"/>
          <p:cNvSpPr/>
          <p:nvPr/>
        </p:nvSpPr>
        <p:spPr>
          <a:xfrm>
            <a:off x="10072361" y="1565377"/>
            <a:ext cx="105621" cy="2351147"/>
          </a:xfrm>
          <a:prstGeom prst="rightBrace">
            <a:avLst>
              <a:gd name="adj1" fmla="val 4453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n-ea"/>
            </a:endParaRPr>
          </a:p>
        </p:txBody>
      </p:sp>
      <p:sp>
        <p:nvSpPr>
          <p:cNvPr id="34" name="正方形/長方形 33"/>
          <p:cNvSpPr/>
          <p:nvPr/>
        </p:nvSpPr>
        <p:spPr>
          <a:xfrm>
            <a:off x="7390284" y="4661957"/>
            <a:ext cx="3963516" cy="7038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a:latin typeface="+mn-ea"/>
              </a:rPr>
              <a:t>ボーダーゾーン内の判定</a:t>
            </a:r>
            <a:endParaRPr kumimoji="1" lang="ja-JP" altLang="en-US" sz="2400" b="1" dirty="0">
              <a:latin typeface="+mn-ea"/>
            </a:endParaRPr>
          </a:p>
        </p:txBody>
      </p:sp>
      <p:grpSp>
        <p:nvGrpSpPr>
          <p:cNvPr id="7" name="グループ化 6">
            <a:extLst>
              <a:ext uri="{FF2B5EF4-FFF2-40B4-BE49-F238E27FC236}">
                <a16:creationId xmlns:a16="http://schemas.microsoft.com/office/drawing/2014/main" id="{7073C39C-93FC-AA60-8F3C-C09568F230F1}"/>
              </a:ext>
            </a:extLst>
          </p:cNvPr>
          <p:cNvGrpSpPr/>
          <p:nvPr/>
        </p:nvGrpSpPr>
        <p:grpSpPr>
          <a:xfrm>
            <a:off x="201809" y="958476"/>
            <a:ext cx="2209259" cy="2858776"/>
            <a:chOff x="220986" y="1908282"/>
            <a:chExt cx="2209259" cy="2858776"/>
          </a:xfrm>
        </p:grpSpPr>
        <p:grpSp>
          <p:nvGrpSpPr>
            <p:cNvPr id="32" name="グループ化 31">
              <a:extLst>
                <a:ext uri="{FF2B5EF4-FFF2-40B4-BE49-F238E27FC236}">
                  <a16:creationId xmlns:a16="http://schemas.microsoft.com/office/drawing/2014/main" id="{074FA3AC-9158-5BEF-7650-9925DA98ED41}"/>
                </a:ext>
              </a:extLst>
            </p:cNvPr>
            <p:cNvGrpSpPr/>
            <p:nvPr/>
          </p:nvGrpSpPr>
          <p:grpSpPr>
            <a:xfrm>
              <a:off x="220986" y="1908282"/>
              <a:ext cx="369868" cy="2858776"/>
              <a:chOff x="1714500" y="2233612"/>
              <a:chExt cx="533400" cy="4122738"/>
            </a:xfrm>
            <a:solidFill>
              <a:schemeClr val="bg1">
                <a:lumMod val="85000"/>
              </a:schemeClr>
            </a:solidFill>
          </p:grpSpPr>
          <p:sp>
            <p:nvSpPr>
              <p:cNvPr id="41" name="楕円 40">
                <a:extLst>
                  <a:ext uri="{FF2B5EF4-FFF2-40B4-BE49-F238E27FC236}">
                    <a16:creationId xmlns:a16="http://schemas.microsoft.com/office/drawing/2014/main" id="{32E0EC9C-EE92-845D-7126-01ED0DA22D67}"/>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2" name="楕円 41">
                <a:extLst>
                  <a:ext uri="{FF2B5EF4-FFF2-40B4-BE49-F238E27FC236}">
                    <a16:creationId xmlns:a16="http://schemas.microsoft.com/office/drawing/2014/main" id="{AB7D83AB-1602-AD01-8E3E-AF5CC62E955E}"/>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3" name="楕円 42">
                <a:extLst>
                  <a:ext uri="{FF2B5EF4-FFF2-40B4-BE49-F238E27FC236}">
                    <a16:creationId xmlns:a16="http://schemas.microsoft.com/office/drawing/2014/main" id="{1278F949-08F5-C650-DD14-7ECFACC2E363}"/>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4" name="楕円 43">
                <a:extLst>
                  <a:ext uri="{FF2B5EF4-FFF2-40B4-BE49-F238E27FC236}">
                    <a16:creationId xmlns:a16="http://schemas.microsoft.com/office/drawing/2014/main" id="{B8A8F78C-440C-330D-EF01-F6FEB3F80568}"/>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5" name="楕円 44">
                <a:extLst>
                  <a:ext uri="{FF2B5EF4-FFF2-40B4-BE49-F238E27FC236}">
                    <a16:creationId xmlns:a16="http://schemas.microsoft.com/office/drawing/2014/main" id="{311AD1B6-AC8C-4BF4-F689-5464A90ADA7E}"/>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6" name="楕円 45">
                <a:extLst>
                  <a:ext uri="{FF2B5EF4-FFF2-40B4-BE49-F238E27FC236}">
                    <a16:creationId xmlns:a16="http://schemas.microsoft.com/office/drawing/2014/main" id="{351DF170-7840-62A8-4690-014E40F86DA0}"/>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47" name="直線コネクタ 46">
                <a:extLst>
                  <a:ext uri="{FF2B5EF4-FFF2-40B4-BE49-F238E27FC236}">
                    <a16:creationId xmlns:a16="http://schemas.microsoft.com/office/drawing/2014/main" id="{01D44B84-D7D5-1099-621F-134D0D95FCA8}"/>
                  </a:ext>
                </a:extLst>
              </p:cNvPr>
              <p:cNvCxnSpPr>
                <a:stCxn id="41" idx="4"/>
                <a:endCxn id="44"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51528ADC-F307-836F-5B96-657321819D0D}"/>
                  </a:ext>
                </a:extLst>
              </p:cNvPr>
              <p:cNvCxnSpPr>
                <a:stCxn id="44" idx="4"/>
                <a:endCxn id="45"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D9277D0F-0BED-3DA1-90B9-F09CED9A7157}"/>
                  </a:ext>
                </a:extLst>
              </p:cNvPr>
              <p:cNvCxnSpPr>
                <a:stCxn id="45" idx="4"/>
                <a:endCxn id="46"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F9157675-C4C4-8B43-CD6C-4604E342232E}"/>
                  </a:ext>
                </a:extLst>
              </p:cNvPr>
              <p:cNvCxnSpPr>
                <a:stCxn id="46" idx="4"/>
                <a:endCxn id="43"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79BA6852-77A3-A2A6-5AA2-48C691FB8C9F}"/>
                  </a:ext>
                </a:extLst>
              </p:cNvPr>
              <p:cNvCxnSpPr>
                <a:stCxn id="43" idx="4"/>
                <a:endCxn id="42"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5" name="テキスト ボックス 34">
              <a:extLst>
                <a:ext uri="{FF2B5EF4-FFF2-40B4-BE49-F238E27FC236}">
                  <a16:creationId xmlns:a16="http://schemas.microsoft.com/office/drawing/2014/main" id="{CA6B8F01-757B-650A-535B-426DDA2003C1}"/>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36" name="テキスト ボックス 35">
              <a:extLst>
                <a:ext uri="{FF2B5EF4-FFF2-40B4-BE49-F238E27FC236}">
                  <a16:creationId xmlns:a16="http://schemas.microsoft.com/office/drawing/2014/main" id="{15C7751F-CDC0-EA2D-6F24-9874CE25BDDF}"/>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学力検査等</a:t>
              </a:r>
              <a:endParaRPr kumimoji="1" lang="ja-JP" altLang="en-US" sz="1200" b="1" dirty="0">
                <a:solidFill>
                  <a:schemeClr val="bg1">
                    <a:lumMod val="50000"/>
                  </a:schemeClr>
                </a:solidFill>
                <a:latin typeface="+mn-ea"/>
              </a:endParaRPr>
            </a:p>
          </p:txBody>
        </p:sp>
        <p:sp>
          <p:nvSpPr>
            <p:cNvPr id="37" name="テキスト ボックス 36">
              <a:extLst>
                <a:ext uri="{FF2B5EF4-FFF2-40B4-BE49-F238E27FC236}">
                  <a16:creationId xmlns:a16="http://schemas.microsoft.com/office/drawing/2014/main" id="{D660DB85-9F14-F927-CB0F-F13A04F9F090}"/>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38" name="テキスト ボックス 37">
              <a:extLst>
                <a:ext uri="{FF2B5EF4-FFF2-40B4-BE49-F238E27FC236}">
                  <a16:creationId xmlns:a16="http://schemas.microsoft.com/office/drawing/2014/main" id="{70791357-C0E5-BC94-3B61-B626CD0646C6}"/>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39" name="テキスト ボックス 38">
              <a:extLst>
                <a:ext uri="{FF2B5EF4-FFF2-40B4-BE49-F238E27FC236}">
                  <a16:creationId xmlns:a16="http://schemas.microsoft.com/office/drawing/2014/main" id="{DBD7BFC0-CFF2-2A3B-5052-6ED42CCBC6E0}"/>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smtClean="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40" name="テキスト ボックス 39">
              <a:extLst>
                <a:ext uri="{FF2B5EF4-FFF2-40B4-BE49-F238E27FC236}">
                  <a16:creationId xmlns:a16="http://schemas.microsoft.com/office/drawing/2014/main" id="{F18102FC-CA08-BDD1-CEB8-1B33E3FEB536}"/>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accent1"/>
                  </a:solidFill>
                  <a:latin typeface="+mn-ea"/>
                </a:rPr>
                <a:t>６</a:t>
              </a:r>
              <a:r>
                <a:rPr kumimoji="1" lang="ja-JP" altLang="en-US" sz="1200" b="1" dirty="0">
                  <a:solidFill>
                    <a:schemeClr val="accent1"/>
                  </a:solidFill>
                  <a:latin typeface="+mn-ea"/>
                </a:rPr>
                <a:t>　</a:t>
              </a:r>
              <a:r>
                <a:rPr lang="ja-JP" altLang="en-US" sz="1200" b="1" dirty="0" smtClean="0">
                  <a:solidFill>
                    <a:schemeClr val="accent1"/>
                  </a:solidFill>
                  <a:latin typeface="+mn-ea"/>
                </a:rPr>
                <a:t>選抜方法</a:t>
              </a:r>
              <a:endParaRPr kumimoji="1" lang="en-US" altLang="ja-JP" sz="1200" b="1" dirty="0">
                <a:solidFill>
                  <a:schemeClr val="accent1"/>
                </a:solidFill>
                <a:latin typeface="+mn-ea"/>
              </a:endParaRPr>
            </a:p>
          </p:txBody>
        </p:sp>
      </p:grpSp>
      <p:pic>
        <p:nvPicPr>
          <p:cNvPr id="52" name="図 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9666" y="152577"/>
            <a:ext cx="787579" cy="660550"/>
          </a:xfrm>
          <a:prstGeom prst="rect">
            <a:avLst/>
          </a:prstGeom>
        </p:spPr>
      </p:pic>
    </p:spTree>
    <p:extLst>
      <p:ext uri="{BB962C8B-B14F-4D97-AF65-F5344CB8AC3E}">
        <p14:creationId xmlns:p14="http://schemas.microsoft.com/office/powerpoint/2010/main" val="32545524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フリーフォーム 37"/>
          <p:cNvSpPr/>
          <p:nvPr/>
        </p:nvSpPr>
        <p:spPr>
          <a:xfrm rot="19546382">
            <a:off x="6150049" y="741718"/>
            <a:ext cx="3763860" cy="2979491"/>
          </a:xfrm>
          <a:custGeom>
            <a:avLst/>
            <a:gdLst>
              <a:gd name="connsiteX0" fmla="*/ 2458354 w 3763860"/>
              <a:gd name="connsiteY0" fmla="*/ 1050101 h 2979491"/>
              <a:gd name="connsiteX1" fmla="*/ 2546392 w 3763860"/>
              <a:gd name="connsiteY1" fmla="*/ 1312581 h 2979491"/>
              <a:gd name="connsiteX2" fmla="*/ 3687972 w 3763860"/>
              <a:gd name="connsiteY2" fmla="*/ 2089184 h 2979491"/>
              <a:gd name="connsiteX3" fmla="*/ 3733812 w 3763860"/>
              <a:gd name="connsiteY3" fmla="*/ 2330102 h 2979491"/>
              <a:gd name="connsiteX4" fmla="*/ 3343667 w 3763860"/>
              <a:gd name="connsiteY4" fmla="*/ 2903602 h 2979491"/>
              <a:gd name="connsiteX5" fmla="*/ 3102749 w 3763860"/>
              <a:gd name="connsiteY5" fmla="*/ 2949442 h 2979491"/>
              <a:gd name="connsiteX6" fmla="*/ 75888 w 3763860"/>
              <a:gd name="connsiteY6" fmla="*/ 890306 h 2979491"/>
              <a:gd name="connsiteX7" fmla="*/ 30048 w 3763860"/>
              <a:gd name="connsiteY7" fmla="*/ 649388 h 2979491"/>
              <a:gd name="connsiteX8" fmla="*/ 420193 w 3763860"/>
              <a:gd name="connsiteY8" fmla="*/ 75888 h 2979491"/>
              <a:gd name="connsiteX9" fmla="*/ 661111 w 3763860"/>
              <a:gd name="connsiteY9" fmla="*/ 30048 h 2979491"/>
              <a:gd name="connsiteX10" fmla="*/ 2403028 w 3763860"/>
              <a:gd name="connsiteY10" fmla="*/ 1215053 h 297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3860" h="2979491">
                <a:moveTo>
                  <a:pt x="2458354" y="1050101"/>
                </a:moveTo>
                <a:lnTo>
                  <a:pt x="2546392" y="1312581"/>
                </a:lnTo>
                <a:lnTo>
                  <a:pt x="3687972" y="2089184"/>
                </a:lnTo>
                <a:cubicBezTo>
                  <a:pt x="3767158" y="2143053"/>
                  <a:pt x="3787681" y="2250916"/>
                  <a:pt x="3733812" y="2330102"/>
                </a:cubicBezTo>
                <a:lnTo>
                  <a:pt x="3343667" y="2903602"/>
                </a:lnTo>
                <a:cubicBezTo>
                  <a:pt x="3289798" y="2982788"/>
                  <a:pt x="3181935" y="3003312"/>
                  <a:pt x="3102749" y="2949442"/>
                </a:cubicBezTo>
                <a:lnTo>
                  <a:pt x="75888" y="890306"/>
                </a:lnTo>
                <a:cubicBezTo>
                  <a:pt x="-3298" y="836437"/>
                  <a:pt x="-23821" y="728574"/>
                  <a:pt x="30048" y="649388"/>
                </a:cubicBezTo>
                <a:lnTo>
                  <a:pt x="420193" y="75888"/>
                </a:lnTo>
                <a:cubicBezTo>
                  <a:pt x="474062" y="-3298"/>
                  <a:pt x="581925" y="-23821"/>
                  <a:pt x="661111" y="30048"/>
                </a:cubicBezTo>
                <a:lnTo>
                  <a:pt x="2403028" y="1215053"/>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1005842" y="119593"/>
            <a:ext cx="11186158" cy="684742"/>
          </a:xfrm>
        </p:spPr>
        <p:txBody>
          <a:bodyPr>
            <a:normAutofit/>
          </a:bodyPr>
          <a:lstStyle/>
          <a:p>
            <a:r>
              <a:rPr lang="ja-JP" altLang="en-US" dirty="0"/>
              <a:t>選抜方法</a:t>
            </a:r>
            <a:r>
              <a:rPr lang="ja-JP" altLang="en-US" sz="2400" dirty="0"/>
              <a:t>（合格者の決定方法</a:t>
            </a:r>
            <a:r>
              <a:rPr lang="ja-JP" altLang="en-US" sz="2400" dirty="0" smtClean="0"/>
              <a:t>：総合点の算出）</a:t>
            </a:r>
            <a:endParaRPr kumimoji="1" lang="ja-JP" altLang="en-US" sz="2400" dirty="0"/>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28</a:t>
            </a:fld>
            <a:endParaRPr lang="ja-JP" altLang="en-US" dirty="0"/>
          </a:p>
        </p:txBody>
      </p:sp>
      <p:sp>
        <p:nvSpPr>
          <p:cNvPr id="24" name="テキスト ボックス 23"/>
          <p:cNvSpPr txBox="1"/>
          <p:nvPr/>
        </p:nvSpPr>
        <p:spPr>
          <a:xfrm>
            <a:off x="2411068" y="1265696"/>
            <a:ext cx="8725466" cy="369332"/>
          </a:xfrm>
          <a:prstGeom prst="rect">
            <a:avLst/>
          </a:prstGeom>
          <a:noFill/>
        </p:spPr>
        <p:txBody>
          <a:bodyPr wrap="none" rtlCol="0">
            <a:spAutoFit/>
          </a:bodyPr>
          <a:lstStyle/>
          <a:p>
            <a:r>
              <a:rPr kumimoji="1" lang="ja-JP" altLang="en-US" b="1" dirty="0" smtClean="0">
                <a:solidFill>
                  <a:schemeClr val="accent1"/>
                </a:solidFill>
              </a:rPr>
              <a:t>当日の学力検査の点数の合計　</a:t>
            </a:r>
            <a:r>
              <a:rPr kumimoji="1" lang="ja-JP" altLang="en-US" dirty="0" smtClean="0"/>
              <a:t>と</a:t>
            </a:r>
            <a:r>
              <a:rPr kumimoji="1" lang="ja-JP" altLang="en-US" b="1" dirty="0" smtClean="0">
                <a:solidFill>
                  <a:schemeClr val="accent1"/>
                </a:solidFill>
              </a:rPr>
              <a:t>　</a:t>
            </a:r>
            <a:r>
              <a:rPr kumimoji="1" lang="ja-JP" altLang="en-US" b="1" dirty="0" smtClean="0">
                <a:solidFill>
                  <a:schemeClr val="accent5"/>
                </a:solidFill>
              </a:rPr>
              <a:t>調査書中の各教科の評定</a:t>
            </a:r>
            <a:r>
              <a:rPr kumimoji="1" lang="ja-JP" altLang="en-US" b="1" dirty="0" smtClean="0">
                <a:solidFill>
                  <a:schemeClr val="accent1"/>
                </a:solidFill>
              </a:rPr>
              <a:t>　</a:t>
            </a:r>
            <a:r>
              <a:rPr kumimoji="1" lang="ja-JP" altLang="en-US" dirty="0" smtClean="0"/>
              <a:t>を組み合わせて算出</a:t>
            </a:r>
            <a:endParaRPr kumimoji="1" lang="ja-JP" altLang="en-US" dirty="0"/>
          </a:p>
        </p:txBody>
      </p:sp>
      <p:sp>
        <p:nvSpPr>
          <p:cNvPr id="27" name="テキスト ボックス 26"/>
          <p:cNvSpPr txBox="1"/>
          <p:nvPr/>
        </p:nvSpPr>
        <p:spPr>
          <a:xfrm>
            <a:off x="6096000" y="1720731"/>
            <a:ext cx="3877985" cy="923330"/>
          </a:xfrm>
          <a:prstGeom prst="rect">
            <a:avLst/>
          </a:prstGeom>
          <a:noFill/>
        </p:spPr>
        <p:txBody>
          <a:bodyPr wrap="none" rtlCol="0">
            <a:spAutoFit/>
          </a:bodyPr>
          <a:lstStyle/>
          <a:p>
            <a:r>
              <a:rPr lang="ja-JP" altLang="en-US" dirty="0" smtClean="0"/>
              <a:t>①各学年の</a:t>
            </a:r>
            <a:r>
              <a:rPr kumimoji="1" lang="ja-JP" altLang="en-US" dirty="0" smtClean="0"/>
              <a:t>９教科の評定を合計</a:t>
            </a:r>
            <a:r>
              <a:rPr lang="ja-JP" altLang="en-US" dirty="0" smtClean="0"/>
              <a:t>す</a:t>
            </a:r>
            <a:r>
              <a:rPr lang="ja-JP" altLang="en-US" dirty="0"/>
              <a:t>る</a:t>
            </a:r>
            <a:endParaRPr kumimoji="1" lang="en-US" altLang="ja-JP" dirty="0" smtClean="0"/>
          </a:p>
          <a:p>
            <a:r>
              <a:rPr lang="ja-JP" altLang="en-US" dirty="0" smtClean="0"/>
              <a:t>②１年：２年：３年</a:t>
            </a:r>
            <a:endParaRPr lang="en-US" altLang="ja-JP" dirty="0" smtClean="0"/>
          </a:p>
          <a:p>
            <a:r>
              <a:rPr lang="ja-JP" altLang="en-US" dirty="0"/>
              <a:t>　</a:t>
            </a:r>
            <a:r>
              <a:rPr lang="ja-JP" altLang="en-US" dirty="0" smtClean="0"/>
              <a:t>＝１：１：３の割合で合計する</a:t>
            </a:r>
            <a:endParaRPr lang="en-US" altLang="ja-JP" dirty="0" smtClean="0"/>
          </a:p>
        </p:txBody>
      </p:sp>
      <p:sp>
        <p:nvSpPr>
          <p:cNvPr id="3" name="正方形/長方形 2"/>
          <p:cNvSpPr/>
          <p:nvPr/>
        </p:nvSpPr>
        <p:spPr>
          <a:xfrm>
            <a:off x="7773954" y="200217"/>
            <a:ext cx="4493538" cy="523220"/>
          </a:xfrm>
          <a:prstGeom prst="rect">
            <a:avLst/>
          </a:prstGeom>
        </p:spPr>
        <p:txBody>
          <a:bodyPr wrap="none">
            <a:spAutoFit/>
          </a:bodyPr>
          <a:lstStyle/>
          <a:p>
            <a:r>
              <a:rPr lang="ja-JP" altLang="en-US" sz="1400" dirty="0" smtClean="0"/>
              <a:t>特別選抜（総合学科（多様</a:t>
            </a:r>
            <a:r>
              <a:rPr lang="ja-JP" altLang="en-US" sz="1400" dirty="0"/>
              <a:t>な教育</a:t>
            </a:r>
            <a:r>
              <a:rPr lang="ja-JP" altLang="en-US" sz="1400" dirty="0" smtClean="0"/>
              <a:t>実践校）を除く。）</a:t>
            </a:r>
            <a:endParaRPr lang="en-US" altLang="ja-JP" sz="1400" dirty="0" smtClean="0"/>
          </a:p>
          <a:p>
            <a:r>
              <a:rPr lang="ja-JP" altLang="en-US" sz="1400" dirty="0" smtClean="0"/>
              <a:t>一般選抜（全日制の課程及び定時制の課程）</a:t>
            </a:r>
            <a:endParaRPr lang="en-US" altLang="ja-JP" sz="1400" dirty="0"/>
          </a:p>
        </p:txBody>
      </p:sp>
      <p:sp>
        <p:nvSpPr>
          <p:cNvPr id="35" name="大かっこ 34"/>
          <p:cNvSpPr/>
          <p:nvPr/>
        </p:nvSpPr>
        <p:spPr>
          <a:xfrm>
            <a:off x="7773954" y="119593"/>
            <a:ext cx="4316446" cy="68474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aphicFrame>
        <p:nvGraphicFramePr>
          <p:cNvPr id="43" name="表 42"/>
          <p:cNvGraphicFramePr>
            <a:graphicFrameLocks noGrp="1"/>
          </p:cNvGraphicFramePr>
          <p:nvPr>
            <p:extLst>
              <p:ext uri="{D42A27DB-BD31-4B8C-83A1-F6EECF244321}">
                <p14:modId xmlns:p14="http://schemas.microsoft.com/office/powerpoint/2010/main" val="584558286"/>
              </p:ext>
            </p:extLst>
          </p:nvPr>
        </p:nvGraphicFramePr>
        <p:xfrm>
          <a:off x="2596002" y="2996388"/>
          <a:ext cx="9190702" cy="2291080"/>
        </p:xfrm>
        <a:graphic>
          <a:graphicData uri="http://schemas.openxmlformats.org/drawingml/2006/table">
            <a:tbl>
              <a:tblPr firstRow="1" bandRow="1">
                <a:tableStyleId>{5940675A-B579-460E-94D1-54222C63F5DA}</a:tableStyleId>
              </a:tblPr>
              <a:tblGrid>
                <a:gridCol w="2277545">
                  <a:extLst>
                    <a:ext uri="{9D8B030D-6E8A-4147-A177-3AD203B41FA5}">
                      <a16:colId xmlns:a16="http://schemas.microsoft.com/office/drawing/2014/main" val="4293094385"/>
                    </a:ext>
                  </a:extLst>
                </a:gridCol>
                <a:gridCol w="2277545">
                  <a:extLst>
                    <a:ext uri="{9D8B030D-6E8A-4147-A177-3AD203B41FA5}">
                      <a16:colId xmlns:a16="http://schemas.microsoft.com/office/drawing/2014/main" val="60595290"/>
                    </a:ext>
                  </a:extLst>
                </a:gridCol>
                <a:gridCol w="1129806">
                  <a:extLst>
                    <a:ext uri="{9D8B030D-6E8A-4147-A177-3AD203B41FA5}">
                      <a16:colId xmlns:a16="http://schemas.microsoft.com/office/drawing/2014/main" val="4148834034"/>
                    </a:ext>
                  </a:extLst>
                </a:gridCol>
                <a:gridCol w="2376000">
                  <a:extLst>
                    <a:ext uri="{9D8B030D-6E8A-4147-A177-3AD203B41FA5}">
                      <a16:colId xmlns:a16="http://schemas.microsoft.com/office/drawing/2014/main" val="2826791885"/>
                    </a:ext>
                  </a:extLst>
                </a:gridCol>
                <a:gridCol w="1129806">
                  <a:extLst>
                    <a:ext uri="{9D8B030D-6E8A-4147-A177-3AD203B41FA5}">
                      <a16:colId xmlns:a16="http://schemas.microsoft.com/office/drawing/2014/main" val="1838489058"/>
                    </a:ext>
                  </a:extLst>
                </a:gridCol>
              </a:tblGrid>
              <a:tr h="370840">
                <a:tc>
                  <a:txBody>
                    <a:bodyPr/>
                    <a:lstStyle/>
                    <a:p>
                      <a:pPr algn="ctr"/>
                      <a:r>
                        <a:rPr kumimoji="1" lang="ja-JP" altLang="en-US" dirty="0" smtClean="0"/>
                        <a:t>選抜</a:t>
                      </a:r>
                      <a:endParaRPr kumimoji="1" lang="ja-JP" alt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b="1" dirty="0" smtClean="0">
                          <a:solidFill>
                            <a:schemeClr val="accent1"/>
                          </a:solidFill>
                        </a:rPr>
                        <a:t>学力検査</a:t>
                      </a:r>
                      <a:endParaRPr kumimoji="1" lang="ja-JP" altLang="en-US" b="1" dirty="0">
                        <a:solidFill>
                          <a:schemeClr val="accent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b="1" dirty="0" smtClean="0">
                          <a:solidFill>
                            <a:schemeClr val="accent1"/>
                          </a:solidFill>
                        </a:rPr>
                        <a:t>満点</a:t>
                      </a:r>
                      <a:endParaRPr kumimoji="1" lang="ja-JP" altLang="en-US" b="1" dirty="0">
                        <a:solidFill>
                          <a:schemeClr val="accent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b="1" dirty="0" smtClean="0">
                          <a:solidFill>
                            <a:schemeClr val="accent5"/>
                          </a:solidFill>
                        </a:rPr>
                        <a:t>調査書</a:t>
                      </a:r>
                      <a:endParaRPr kumimoji="1" lang="ja-JP" altLang="en-US" b="1" dirty="0">
                        <a:solidFill>
                          <a:schemeClr val="accent5"/>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b="1" dirty="0" smtClean="0">
                          <a:solidFill>
                            <a:schemeClr val="accent5"/>
                          </a:solidFill>
                        </a:rPr>
                        <a:t>満点</a:t>
                      </a:r>
                      <a:endParaRPr kumimoji="1" lang="ja-JP" altLang="en-US" b="1" dirty="0">
                        <a:solidFill>
                          <a:schemeClr val="accent5"/>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806848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特別選抜</a:t>
                      </a:r>
                      <a:endParaRPr kumimoji="1" lang="en-US" altLang="ja-JP" dirty="0" smtClean="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b="1" dirty="0" smtClean="0">
                          <a:solidFill>
                            <a:schemeClr val="accent1"/>
                          </a:solidFill>
                        </a:rPr>
                        <a:t>45</a:t>
                      </a:r>
                      <a:r>
                        <a:rPr lang="ja-JP" altLang="en-US" b="1" dirty="0" smtClean="0">
                          <a:solidFill>
                            <a:schemeClr val="accent1"/>
                          </a:solidFill>
                        </a:rPr>
                        <a:t>点満点</a:t>
                      </a:r>
                      <a:r>
                        <a:rPr lang="en-US" altLang="ja-JP" b="1" dirty="0" smtClean="0">
                          <a:solidFill>
                            <a:schemeClr val="accent1"/>
                          </a:solidFill>
                        </a:rPr>
                        <a:t>×</a:t>
                      </a:r>
                      <a:r>
                        <a:rPr lang="ja-JP" altLang="en-US" b="1" dirty="0" smtClean="0">
                          <a:solidFill>
                            <a:schemeClr val="accent1"/>
                          </a:solidFill>
                        </a:rPr>
                        <a:t>５教科</a:t>
                      </a:r>
                      <a:endParaRPr lang="en-US" altLang="ja-JP" b="1" dirty="0" smtClean="0">
                        <a:solidFill>
                          <a:schemeClr val="accent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b="1" dirty="0" smtClean="0">
                          <a:solidFill>
                            <a:schemeClr val="accent1"/>
                          </a:solidFill>
                        </a:rPr>
                        <a:t>225</a:t>
                      </a:r>
                      <a:r>
                        <a:rPr kumimoji="1" lang="ja-JP" altLang="en-US" b="1" dirty="0" smtClean="0">
                          <a:solidFill>
                            <a:schemeClr val="accent1"/>
                          </a:solidFill>
                        </a:rPr>
                        <a:t>点</a:t>
                      </a:r>
                      <a:endParaRPr kumimoji="1" lang="ja-JP" altLang="en-US" b="1" dirty="0">
                        <a:solidFill>
                          <a:schemeClr val="accent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ja-JP" altLang="en-US" b="1" dirty="0" smtClean="0">
                          <a:solidFill>
                            <a:schemeClr val="accent5"/>
                          </a:solidFill>
                        </a:rPr>
                        <a:t>１年：２年：３年</a:t>
                      </a:r>
                      <a:endParaRPr lang="en-US" altLang="ja-JP" b="1" dirty="0" smtClean="0">
                        <a:solidFill>
                          <a:schemeClr val="accent5"/>
                        </a:solidFill>
                      </a:endParaRPr>
                    </a:p>
                    <a:p>
                      <a:pPr algn="ctr"/>
                      <a:r>
                        <a:rPr lang="ja-JP" altLang="en-US" b="1" dirty="0" smtClean="0">
                          <a:solidFill>
                            <a:schemeClr val="accent5"/>
                          </a:solidFill>
                        </a:rPr>
                        <a:t>＝１：１：３</a:t>
                      </a:r>
                      <a:endParaRPr lang="en-US" altLang="ja-JP" b="1" dirty="0" smtClean="0">
                        <a:solidFill>
                          <a:schemeClr val="accent5"/>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b="1" dirty="0" smtClean="0">
                          <a:solidFill>
                            <a:schemeClr val="accent5"/>
                          </a:solidFill>
                        </a:rPr>
                        <a:t>225</a:t>
                      </a:r>
                      <a:r>
                        <a:rPr kumimoji="1" lang="ja-JP" altLang="en-US" b="1" dirty="0" smtClean="0">
                          <a:solidFill>
                            <a:schemeClr val="accent5"/>
                          </a:solidFill>
                        </a:rPr>
                        <a:t>点</a:t>
                      </a:r>
                      <a:endParaRPr kumimoji="1" lang="ja-JP" altLang="en-US" b="1" dirty="0">
                        <a:solidFill>
                          <a:schemeClr val="accent5"/>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832165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dirty="0" smtClean="0"/>
                        <a:t>一般選抜</a:t>
                      </a:r>
                      <a:endParaRPr lang="en-US" altLang="ja-JP"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dirty="0" smtClean="0"/>
                        <a:t>（全日制</a:t>
                      </a:r>
                      <a:r>
                        <a:rPr kumimoji="1" lang="ja-JP" altLang="en-US" dirty="0" smtClean="0"/>
                        <a:t>の課程）</a:t>
                      </a:r>
                      <a:endParaRPr kumimoji="1" lang="en-US" altLang="ja-JP" b="1" dirty="0" smtClean="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b="1" dirty="0" smtClean="0">
                          <a:solidFill>
                            <a:schemeClr val="accent1"/>
                          </a:solidFill>
                        </a:rPr>
                        <a:t>90</a:t>
                      </a:r>
                      <a:r>
                        <a:rPr lang="ja-JP" altLang="en-US" b="1" dirty="0" smtClean="0">
                          <a:solidFill>
                            <a:schemeClr val="accent1"/>
                          </a:solidFill>
                        </a:rPr>
                        <a:t>点満点</a:t>
                      </a:r>
                      <a:r>
                        <a:rPr lang="en-US" altLang="ja-JP" b="1" dirty="0" smtClean="0">
                          <a:solidFill>
                            <a:schemeClr val="accent1"/>
                          </a:solidFill>
                        </a:rPr>
                        <a:t>×</a:t>
                      </a:r>
                      <a:r>
                        <a:rPr lang="ja-JP" altLang="en-US" b="1" dirty="0" smtClean="0">
                          <a:solidFill>
                            <a:schemeClr val="accent1"/>
                          </a:solidFill>
                        </a:rPr>
                        <a:t>５教科</a:t>
                      </a:r>
                      <a:endParaRPr lang="en-US" altLang="ja-JP" b="1" dirty="0" smtClean="0">
                        <a:solidFill>
                          <a:schemeClr val="accent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b="1" dirty="0" smtClean="0">
                          <a:solidFill>
                            <a:schemeClr val="accent1"/>
                          </a:solidFill>
                        </a:rPr>
                        <a:t>450</a:t>
                      </a:r>
                      <a:r>
                        <a:rPr kumimoji="1" lang="ja-JP" altLang="en-US" b="1" dirty="0" smtClean="0">
                          <a:solidFill>
                            <a:schemeClr val="accent1"/>
                          </a:solidFill>
                        </a:rPr>
                        <a:t>点</a:t>
                      </a:r>
                      <a:endParaRPr kumimoji="1" lang="ja-JP" altLang="en-US" b="1" dirty="0">
                        <a:solidFill>
                          <a:schemeClr val="accent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b="1" dirty="0" smtClean="0">
                          <a:solidFill>
                            <a:schemeClr val="accent5"/>
                          </a:solidFill>
                        </a:rPr>
                        <a:t>１年：２年：３年</a:t>
                      </a:r>
                    </a:p>
                    <a:p>
                      <a:pPr algn="ctr"/>
                      <a:r>
                        <a:rPr kumimoji="1" lang="ja-JP" altLang="en-US" b="1" dirty="0" smtClean="0">
                          <a:solidFill>
                            <a:schemeClr val="accent5"/>
                          </a:solidFill>
                        </a:rPr>
                        <a:t>＝２：２：６</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b="1" dirty="0" smtClean="0">
                          <a:solidFill>
                            <a:schemeClr val="accent5"/>
                          </a:solidFill>
                        </a:rPr>
                        <a:t>450</a:t>
                      </a:r>
                      <a:r>
                        <a:rPr kumimoji="1" lang="ja-JP" altLang="en-US" b="1" dirty="0" smtClean="0">
                          <a:solidFill>
                            <a:schemeClr val="accent5"/>
                          </a:solidFill>
                        </a:rPr>
                        <a:t>点</a:t>
                      </a:r>
                      <a:endParaRPr kumimoji="1" lang="ja-JP" altLang="en-US" b="1" dirty="0">
                        <a:solidFill>
                          <a:schemeClr val="accent5"/>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856258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dirty="0" smtClean="0"/>
                        <a:t>一般選抜</a:t>
                      </a:r>
                      <a:endParaRPr lang="en-US" altLang="ja-JP"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dirty="0" smtClean="0"/>
                        <a:t>（定時</a:t>
                      </a:r>
                      <a:r>
                        <a:rPr kumimoji="1" lang="ja-JP" altLang="en-US" dirty="0" smtClean="0"/>
                        <a:t>制の課程）</a:t>
                      </a:r>
                      <a:endParaRPr kumimoji="1" lang="en-US" altLang="ja-JP" b="1" dirty="0" smtClean="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b="1" dirty="0" smtClean="0">
                          <a:solidFill>
                            <a:schemeClr val="accent1"/>
                          </a:solidFill>
                        </a:rPr>
                        <a:t>90</a:t>
                      </a:r>
                      <a:r>
                        <a:rPr lang="ja-JP" altLang="en-US" b="1" dirty="0" smtClean="0">
                          <a:solidFill>
                            <a:schemeClr val="accent1"/>
                          </a:solidFill>
                        </a:rPr>
                        <a:t>点満点</a:t>
                      </a:r>
                      <a:r>
                        <a:rPr lang="en-US" altLang="ja-JP" b="1" dirty="0" smtClean="0">
                          <a:solidFill>
                            <a:schemeClr val="accent1"/>
                          </a:solidFill>
                        </a:rPr>
                        <a:t>×</a:t>
                      </a:r>
                      <a:r>
                        <a:rPr lang="ja-JP" altLang="en-US" b="1" dirty="0" smtClean="0">
                          <a:solidFill>
                            <a:schemeClr val="accent1"/>
                          </a:solidFill>
                        </a:rPr>
                        <a:t>３教科</a:t>
                      </a:r>
                      <a:endParaRPr lang="en-US" altLang="ja-JP" b="1" dirty="0" smtClean="0">
                        <a:solidFill>
                          <a:schemeClr val="accent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b="1" dirty="0" smtClean="0">
                          <a:solidFill>
                            <a:schemeClr val="accent1"/>
                          </a:solidFill>
                        </a:rPr>
                        <a:t>270</a:t>
                      </a:r>
                      <a:r>
                        <a:rPr kumimoji="1" lang="ja-JP" altLang="en-US" b="1" dirty="0" smtClean="0">
                          <a:solidFill>
                            <a:schemeClr val="accent1"/>
                          </a:solidFill>
                        </a:rPr>
                        <a:t>点</a:t>
                      </a:r>
                      <a:endParaRPr kumimoji="1" lang="ja-JP" altLang="en-US" b="1" dirty="0">
                        <a:solidFill>
                          <a:schemeClr val="accent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b="1" dirty="0" smtClean="0">
                          <a:solidFill>
                            <a:schemeClr val="accent5"/>
                          </a:solidFill>
                        </a:rPr>
                        <a:t>１年：２年：３年</a:t>
                      </a:r>
                    </a:p>
                    <a:p>
                      <a:pPr algn="ctr"/>
                      <a:r>
                        <a:rPr kumimoji="1" lang="ja-JP" altLang="en-US" b="1" dirty="0" smtClean="0">
                          <a:solidFill>
                            <a:schemeClr val="accent5"/>
                          </a:solidFill>
                        </a:rPr>
                        <a:t>＝</a:t>
                      </a:r>
                      <a:r>
                        <a:rPr kumimoji="1" lang="en-US" altLang="ja-JP" b="1" dirty="0" smtClean="0">
                          <a:solidFill>
                            <a:schemeClr val="accent5"/>
                          </a:solidFill>
                        </a:rPr>
                        <a:t>1.2</a:t>
                      </a:r>
                      <a:r>
                        <a:rPr kumimoji="1" lang="ja-JP" altLang="en-US" b="1" dirty="0" smtClean="0">
                          <a:solidFill>
                            <a:schemeClr val="accent5"/>
                          </a:solidFill>
                        </a:rPr>
                        <a:t>：</a:t>
                      </a:r>
                      <a:r>
                        <a:rPr kumimoji="1" lang="en-US" altLang="ja-JP" b="1" dirty="0" smtClean="0">
                          <a:solidFill>
                            <a:schemeClr val="accent5"/>
                          </a:solidFill>
                        </a:rPr>
                        <a:t>1.2</a:t>
                      </a:r>
                      <a:r>
                        <a:rPr kumimoji="1" lang="ja-JP" altLang="en-US" b="1" dirty="0" smtClean="0">
                          <a:solidFill>
                            <a:schemeClr val="accent5"/>
                          </a:solidFill>
                        </a:rPr>
                        <a:t>：</a:t>
                      </a:r>
                      <a:r>
                        <a:rPr kumimoji="1" lang="en-US" altLang="ja-JP" b="1" dirty="0" smtClean="0">
                          <a:solidFill>
                            <a:schemeClr val="accent5"/>
                          </a:solidFill>
                        </a:rPr>
                        <a:t>3.6</a:t>
                      </a:r>
                      <a:endParaRPr kumimoji="1" lang="ja-JP" altLang="en-US" b="1" dirty="0" smtClean="0">
                        <a:solidFill>
                          <a:schemeClr val="accent5"/>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b="1" dirty="0" smtClean="0">
                          <a:solidFill>
                            <a:schemeClr val="accent5"/>
                          </a:solidFill>
                        </a:rPr>
                        <a:t>270</a:t>
                      </a:r>
                      <a:r>
                        <a:rPr kumimoji="1" lang="ja-JP" altLang="en-US" b="1" dirty="0" smtClean="0">
                          <a:solidFill>
                            <a:schemeClr val="accent5"/>
                          </a:solidFill>
                        </a:rPr>
                        <a:t>点</a:t>
                      </a:r>
                      <a:endParaRPr kumimoji="1" lang="ja-JP" altLang="en-US" b="1" dirty="0">
                        <a:solidFill>
                          <a:schemeClr val="accent5"/>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2777302"/>
                  </a:ext>
                </a:extLst>
              </a:tr>
            </a:tbl>
          </a:graphicData>
        </a:graphic>
      </p:graphicFrame>
      <p:grpSp>
        <p:nvGrpSpPr>
          <p:cNvPr id="44" name="グループ化 43">
            <a:extLst>
              <a:ext uri="{FF2B5EF4-FFF2-40B4-BE49-F238E27FC236}">
                <a16:creationId xmlns:a16="http://schemas.microsoft.com/office/drawing/2014/main" id="{7073C39C-93FC-AA60-8F3C-C09568F230F1}"/>
              </a:ext>
            </a:extLst>
          </p:cNvPr>
          <p:cNvGrpSpPr/>
          <p:nvPr/>
        </p:nvGrpSpPr>
        <p:grpSpPr>
          <a:xfrm>
            <a:off x="201809" y="958476"/>
            <a:ext cx="2209259" cy="2858776"/>
            <a:chOff x="220986" y="1908282"/>
            <a:chExt cx="2209259" cy="2858776"/>
          </a:xfrm>
        </p:grpSpPr>
        <p:grpSp>
          <p:nvGrpSpPr>
            <p:cNvPr id="45" name="グループ化 44">
              <a:extLst>
                <a:ext uri="{FF2B5EF4-FFF2-40B4-BE49-F238E27FC236}">
                  <a16:creationId xmlns:a16="http://schemas.microsoft.com/office/drawing/2014/main" id="{074FA3AC-9158-5BEF-7650-9925DA98ED41}"/>
                </a:ext>
              </a:extLst>
            </p:cNvPr>
            <p:cNvGrpSpPr/>
            <p:nvPr/>
          </p:nvGrpSpPr>
          <p:grpSpPr>
            <a:xfrm>
              <a:off x="220986" y="1908282"/>
              <a:ext cx="369868" cy="2858776"/>
              <a:chOff x="1714500" y="2233612"/>
              <a:chExt cx="533400" cy="4122738"/>
            </a:xfrm>
            <a:solidFill>
              <a:schemeClr val="bg1">
                <a:lumMod val="85000"/>
              </a:schemeClr>
            </a:solidFill>
          </p:grpSpPr>
          <p:sp>
            <p:nvSpPr>
              <p:cNvPr id="52" name="楕円 51">
                <a:extLst>
                  <a:ext uri="{FF2B5EF4-FFF2-40B4-BE49-F238E27FC236}">
                    <a16:creationId xmlns:a16="http://schemas.microsoft.com/office/drawing/2014/main" id="{32E0EC9C-EE92-845D-7126-01ED0DA22D67}"/>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3" name="楕円 52">
                <a:extLst>
                  <a:ext uri="{FF2B5EF4-FFF2-40B4-BE49-F238E27FC236}">
                    <a16:creationId xmlns:a16="http://schemas.microsoft.com/office/drawing/2014/main" id="{AB7D83AB-1602-AD01-8E3E-AF5CC62E955E}"/>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4" name="楕円 53">
                <a:extLst>
                  <a:ext uri="{FF2B5EF4-FFF2-40B4-BE49-F238E27FC236}">
                    <a16:creationId xmlns:a16="http://schemas.microsoft.com/office/drawing/2014/main" id="{1278F949-08F5-C650-DD14-7ECFACC2E363}"/>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5" name="楕円 54">
                <a:extLst>
                  <a:ext uri="{FF2B5EF4-FFF2-40B4-BE49-F238E27FC236}">
                    <a16:creationId xmlns:a16="http://schemas.microsoft.com/office/drawing/2014/main" id="{B8A8F78C-440C-330D-EF01-F6FEB3F80568}"/>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6" name="楕円 55">
                <a:extLst>
                  <a:ext uri="{FF2B5EF4-FFF2-40B4-BE49-F238E27FC236}">
                    <a16:creationId xmlns:a16="http://schemas.microsoft.com/office/drawing/2014/main" id="{311AD1B6-AC8C-4BF4-F689-5464A90ADA7E}"/>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7" name="楕円 56">
                <a:extLst>
                  <a:ext uri="{FF2B5EF4-FFF2-40B4-BE49-F238E27FC236}">
                    <a16:creationId xmlns:a16="http://schemas.microsoft.com/office/drawing/2014/main" id="{351DF170-7840-62A8-4690-014E40F86DA0}"/>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58" name="直線コネクタ 57">
                <a:extLst>
                  <a:ext uri="{FF2B5EF4-FFF2-40B4-BE49-F238E27FC236}">
                    <a16:creationId xmlns:a16="http://schemas.microsoft.com/office/drawing/2014/main" id="{01D44B84-D7D5-1099-621F-134D0D95FCA8}"/>
                  </a:ext>
                </a:extLst>
              </p:cNvPr>
              <p:cNvCxnSpPr>
                <a:stCxn id="52" idx="4"/>
                <a:endCxn id="55"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51528ADC-F307-836F-5B96-657321819D0D}"/>
                  </a:ext>
                </a:extLst>
              </p:cNvPr>
              <p:cNvCxnSpPr>
                <a:stCxn id="55" idx="4"/>
                <a:endCxn id="56"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D9277D0F-0BED-3DA1-90B9-F09CED9A7157}"/>
                  </a:ext>
                </a:extLst>
              </p:cNvPr>
              <p:cNvCxnSpPr>
                <a:stCxn id="56" idx="4"/>
                <a:endCxn id="57"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F9157675-C4C4-8B43-CD6C-4604E342232E}"/>
                  </a:ext>
                </a:extLst>
              </p:cNvPr>
              <p:cNvCxnSpPr>
                <a:stCxn id="57" idx="4"/>
                <a:endCxn id="54"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79BA6852-77A3-A2A6-5AA2-48C691FB8C9F}"/>
                  </a:ext>
                </a:extLst>
              </p:cNvPr>
              <p:cNvCxnSpPr>
                <a:stCxn id="54" idx="4"/>
                <a:endCxn id="53"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6" name="テキスト ボックス 45">
              <a:extLst>
                <a:ext uri="{FF2B5EF4-FFF2-40B4-BE49-F238E27FC236}">
                  <a16:creationId xmlns:a16="http://schemas.microsoft.com/office/drawing/2014/main" id="{CA6B8F01-757B-650A-535B-426DDA2003C1}"/>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47" name="テキスト ボックス 46">
              <a:extLst>
                <a:ext uri="{FF2B5EF4-FFF2-40B4-BE49-F238E27FC236}">
                  <a16:creationId xmlns:a16="http://schemas.microsoft.com/office/drawing/2014/main" id="{15C7751F-CDC0-EA2D-6F24-9874CE25BDDF}"/>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学力検査等</a:t>
              </a:r>
              <a:endParaRPr kumimoji="1" lang="ja-JP" altLang="en-US" sz="1200" b="1" dirty="0">
                <a:solidFill>
                  <a:schemeClr val="bg1">
                    <a:lumMod val="50000"/>
                  </a:schemeClr>
                </a:solidFill>
                <a:latin typeface="+mn-ea"/>
              </a:endParaRPr>
            </a:p>
          </p:txBody>
        </p:sp>
        <p:sp>
          <p:nvSpPr>
            <p:cNvPr id="48" name="テキスト ボックス 47">
              <a:extLst>
                <a:ext uri="{FF2B5EF4-FFF2-40B4-BE49-F238E27FC236}">
                  <a16:creationId xmlns:a16="http://schemas.microsoft.com/office/drawing/2014/main" id="{D660DB85-9F14-F927-CB0F-F13A04F9F090}"/>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49" name="テキスト ボックス 48">
              <a:extLst>
                <a:ext uri="{FF2B5EF4-FFF2-40B4-BE49-F238E27FC236}">
                  <a16:creationId xmlns:a16="http://schemas.microsoft.com/office/drawing/2014/main" id="{70791357-C0E5-BC94-3B61-B626CD0646C6}"/>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50" name="テキスト ボックス 49">
              <a:extLst>
                <a:ext uri="{FF2B5EF4-FFF2-40B4-BE49-F238E27FC236}">
                  <a16:creationId xmlns:a16="http://schemas.microsoft.com/office/drawing/2014/main" id="{DBD7BFC0-CFF2-2A3B-5052-6ED42CCBC6E0}"/>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smtClean="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51" name="テキスト ボックス 50">
              <a:extLst>
                <a:ext uri="{FF2B5EF4-FFF2-40B4-BE49-F238E27FC236}">
                  <a16:creationId xmlns:a16="http://schemas.microsoft.com/office/drawing/2014/main" id="{F18102FC-CA08-BDD1-CEB8-1B33E3FEB536}"/>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accent1"/>
                  </a:solidFill>
                  <a:latin typeface="+mn-ea"/>
                </a:rPr>
                <a:t>６</a:t>
              </a:r>
              <a:r>
                <a:rPr kumimoji="1" lang="ja-JP" altLang="en-US" sz="1200" b="1" dirty="0">
                  <a:solidFill>
                    <a:schemeClr val="accent1"/>
                  </a:solidFill>
                  <a:latin typeface="+mn-ea"/>
                </a:rPr>
                <a:t>　</a:t>
              </a:r>
              <a:r>
                <a:rPr lang="ja-JP" altLang="en-US" sz="1200" b="1" dirty="0" smtClean="0">
                  <a:solidFill>
                    <a:schemeClr val="accent1"/>
                  </a:solidFill>
                  <a:latin typeface="+mn-ea"/>
                </a:rPr>
                <a:t>選抜方法</a:t>
              </a:r>
              <a:endParaRPr kumimoji="1" lang="en-US" altLang="ja-JP" sz="1200" b="1" dirty="0">
                <a:solidFill>
                  <a:schemeClr val="accent1"/>
                </a:solidFill>
                <a:latin typeface="+mn-ea"/>
              </a:endParaRPr>
            </a:p>
          </p:txBody>
        </p:sp>
      </p:grpSp>
    </p:spTree>
    <p:extLst>
      <p:ext uri="{BB962C8B-B14F-4D97-AF65-F5344CB8AC3E}">
        <p14:creationId xmlns:p14="http://schemas.microsoft.com/office/powerpoint/2010/main" val="24074994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正方形/長方形 50">
            <a:extLst>
              <a:ext uri="{FF2B5EF4-FFF2-40B4-BE49-F238E27FC236}">
                <a16:creationId xmlns:a16="http://schemas.microsoft.com/office/drawing/2014/main" id="{1132E64A-C58B-ED3B-7F4A-89F709D07668}"/>
              </a:ext>
            </a:extLst>
          </p:cNvPr>
          <p:cNvSpPr/>
          <p:nvPr/>
        </p:nvSpPr>
        <p:spPr>
          <a:xfrm>
            <a:off x="4111297" y="2096389"/>
            <a:ext cx="2499227" cy="207090"/>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0" name="図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8889" y="2634934"/>
            <a:ext cx="2849548" cy="4029920"/>
          </a:xfrm>
          <a:prstGeom prst="rect">
            <a:avLst/>
          </a:prstGeom>
          <a:ln w="6350">
            <a:solidFill>
              <a:schemeClr val="tx1"/>
            </a:solidFill>
          </a:ln>
        </p:spPr>
      </p:pic>
      <p:sp>
        <p:nvSpPr>
          <p:cNvPr id="56" name="フリーフォーム 55"/>
          <p:cNvSpPr/>
          <p:nvPr/>
        </p:nvSpPr>
        <p:spPr>
          <a:xfrm rot="2561315">
            <a:off x="2410251" y="2208741"/>
            <a:ext cx="6579585" cy="6363440"/>
          </a:xfrm>
          <a:custGeom>
            <a:avLst/>
            <a:gdLst>
              <a:gd name="connsiteX0" fmla="*/ 56931 w 6579585"/>
              <a:gd name="connsiteY0" fmla="*/ 4267024 h 6363440"/>
              <a:gd name="connsiteX1" fmla="*/ 4632122 w 6579585"/>
              <a:gd name="connsiteY1" fmla="*/ 46846 h 6363440"/>
              <a:gd name="connsiteX2" fmla="*/ 4881965 w 6579585"/>
              <a:gd name="connsiteY2" fmla="*/ 56931 h 6363440"/>
              <a:gd name="connsiteX3" fmla="*/ 5715287 w 6579585"/>
              <a:gd name="connsiteY3" fmla="*/ 960355 h 6363440"/>
              <a:gd name="connsiteX4" fmla="*/ 5818730 w 6579585"/>
              <a:gd name="connsiteY4" fmla="*/ 474612 h 6363440"/>
              <a:gd name="connsiteX5" fmla="*/ 5984274 w 6579585"/>
              <a:gd name="connsiteY5" fmla="*/ 1251970 h 6363440"/>
              <a:gd name="connsiteX6" fmla="*/ 6532739 w 6579585"/>
              <a:gd name="connsiteY6" fmla="*/ 1846573 h 6363440"/>
              <a:gd name="connsiteX7" fmla="*/ 6522654 w 6579585"/>
              <a:gd name="connsiteY7" fmla="*/ 2096416 h 6363440"/>
              <a:gd name="connsiteX8" fmla="*/ 1947463 w 6579585"/>
              <a:gd name="connsiteY8" fmla="*/ 6316593 h 6363440"/>
              <a:gd name="connsiteX9" fmla="*/ 1697620 w 6579585"/>
              <a:gd name="connsiteY9" fmla="*/ 6306509 h 6363440"/>
              <a:gd name="connsiteX10" fmla="*/ 46846 w 6579585"/>
              <a:gd name="connsiteY10" fmla="*/ 4516867 h 6363440"/>
              <a:gd name="connsiteX11" fmla="*/ 56931 w 6579585"/>
              <a:gd name="connsiteY11" fmla="*/ 4267024 h 63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79585" h="6363440">
                <a:moveTo>
                  <a:pt x="56931" y="4267024"/>
                </a:moveTo>
                <a:lnTo>
                  <a:pt x="4632122" y="46846"/>
                </a:lnTo>
                <a:cubicBezTo>
                  <a:pt x="4703899" y="-19361"/>
                  <a:pt x="4815757" y="-14846"/>
                  <a:pt x="4881965" y="56931"/>
                </a:cubicBezTo>
                <a:lnTo>
                  <a:pt x="5715287" y="960355"/>
                </a:lnTo>
                <a:lnTo>
                  <a:pt x="5818730" y="474612"/>
                </a:lnTo>
                <a:lnTo>
                  <a:pt x="5984274" y="1251970"/>
                </a:lnTo>
                <a:lnTo>
                  <a:pt x="6532739" y="1846573"/>
                </a:lnTo>
                <a:cubicBezTo>
                  <a:pt x="6598946" y="1918350"/>
                  <a:pt x="6594431" y="2030208"/>
                  <a:pt x="6522654" y="2096416"/>
                </a:cubicBezTo>
                <a:lnTo>
                  <a:pt x="1947463" y="6316593"/>
                </a:lnTo>
                <a:cubicBezTo>
                  <a:pt x="1875686" y="6382801"/>
                  <a:pt x="1763828" y="6378286"/>
                  <a:pt x="1697620" y="6306509"/>
                </a:cubicBezTo>
                <a:lnTo>
                  <a:pt x="46846" y="4516867"/>
                </a:lnTo>
                <a:cubicBezTo>
                  <a:pt x="-19361" y="4445090"/>
                  <a:pt x="-14846" y="4333232"/>
                  <a:pt x="56931" y="4267024"/>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005842" y="119593"/>
            <a:ext cx="11186158" cy="684742"/>
          </a:xfrm>
        </p:spPr>
        <p:txBody>
          <a:bodyPr>
            <a:normAutofit/>
          </a:bodyPr>
          <a:lstStyle/>
          <a:p>
            <a:r>
              <a:rPr lang="ja-JP" altLang="en-US" dirty="0"/>
              <a:t>選抜方法</a:t>
            </a:r>
            <a:r>
              <a:rPr lang="ja-JP" altLang="en-US" sz="2400" dirty="0"/>
              <a:t>（合格者の決定方法</a:t>
            </a:r>
            <a:r>
              <a:rPr lang="ja-JP" altLang="en-US" sz="2400" dirty="0" smtClean="0"/>
              <a:t>：総合点の算出）</a:t>
            </a:r>
            <a:endParaRPr kumimoji="1" lang="ja-JP" altLang="en-US" sz="2400" dirty="0"/>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29</a:t>
            </a:fld>
            <a:endParaRPr lang="ja-JP" altLang="en-US" dirty="0"/>
          </a:p>
        </p:txBody>
      </p:sp>
      <p:sp>
        <p:nvSpPr>
          <p:cNvPr id="24" name="テキスト ボックス 23"/>
          <p:cNvSpPr txBox="1"/>
          <p:nvPr/>
        </p:nvSpPr>
        <p:spPr>
          <a:xfrm>
            <a:off x="2411068" y="1265696"/>
            <a:ext cx="8725466" cy="369332"/>
          </a:xfrm>
          <a:prstGeom prst="rect">
            <a:avLst/>
          </a:prstGeom>
          <a:noFill/>
        </p:spPr>
        <p:txBody>
          <a:bodyPr wrap="none" rtlCol="0">
            <a:spAutoFit/>
          </a:bodyPr>
          <a:lstStyle/>
          <a:p>
            <a:r>
              <a:rPr kumimoji="1" lang="ja-JP" altLang="en-US" b="1" dirty="0" smtClean="0">
                <a:solidFill>
                  <a:schemeClr val="accent1"/>
                </a:solidFill>
              </a:rPr>
              <a:t>当日の学力検査の点数の合計　</a:t>
            </a:r>
            <a:r>
              <a:rPr kumimoji="1" lang="ja-JP" altLang="en-US" dirty="0" smtClean="0"/>
              <a:t>と</a:t>
            </a:r>
            <a:r>
              <a:rPr kumimoji="1" lang="ja-JP" altLang="en-US" b="1" dirty="0" smtClean="0">
                <a:solidFill>
                  <a:schemeClr val="accent1"/>
                </a:solidFill>
              </a:rPr>
              <a:t>　</a:t>
            </a:r>
            <a:r>
              <a:rPr kumimoji="1" lang="ja-JP" altLang="en-US" b="1" dirty="0" smtClean="0">
                <a:solidFill>
                  <a:schemeClr val="accent5"/>
                </a:solidFill>
              </a:rPr>
              <a:t>調査書中の各教科の評定</a:t>
            </a:r>
            <a:r>
              <a:rPr kumimoji="1" lang="ja-JP" altLang="en-US" b="1" dirty="0" smtClean="0">
                <a:solidFill>
                  <a:schemeClr val="accent1"/>
                </a:solidFill>
              </a:rPr>
              <a:t>　</a:t>
            </a:r>
            <a:r>
              <a:rPr kumimoji="1" lang="ja-JP" altLang="en-US" dirty="0" smtClean="0"/>
              <a:t>を組み合わせて算出</a:t>
            </a:r>
            <a:endParaRPr kumimoji="1" lang="ja-JP" altLang="en-US" dirty="0"/>
          </a:p>
        </p:txBody>
      </p:sp>
      <p:sp>
        <p:nvSpPr>
          <p:cNvPr id="3" name="正方形/長方形 2"/>
          <p:cNvSpPr/>
          <p:nvPr/>
        </p:nvSpPr>
        <p:spPr>
          <a:xfrm>
            <a:off x="7773954" y="200217"/>
            <a:ext cx="4493538" cy="523220"/>
          </a:xfrm>
          <a:prstGeom prst="rect">
            <a:avLst/>
          </a:prstGeom>
        </p:spPr>
        <p:txBody>
          <a:bodyPr wrap="none">
            <a:spAutoFit/>
          </a:bodyPr>
          <a:lstStyle/>
          <a:p>
            <a:r>
              <a:rPr lang="ja-JP" altLang="en-US" sz="1400" dirty="0" smtClean="0"/>
              <a:t>特別選抜（総合学科（多様</a:t>
            </a:r>
            <a:r>
              <a:rPr lang="ja-JP" altLang="en-US" sz="1400" dirty="0"/>
              <a:t>な教育</a:t>
            </a:r>
            <a:r>
              <a:rPr lang="ja-JP" altLang="en-US" sz="1400" dirty="0" smtClean="0"/>
              <a:t>実践校）を除く。）</a:t>
            </a:r>
            <a:endParaRPr lang="en-US" altLang="ja-JP" sz="1400" dirty="0" smtClean="0"/>
          </a:p>
          <a:p>
            <a:r>
              <a:rPr lang="ja-JP" altLang="en-US" sz="1400" dirty="0" smtClean="0"/>
              <a:t>一般選抜（全日制の課程及び定時制の課程）</a:t>
            </a:r>
            <a:endParaRPr lang="en-US" altLang="ja-JP" sz="1400" dirty="0"/>
          </a:p>
        </p:txBody>
      </p:sp>
      <p:sp>
        <p:nvSpPr>
          <p:cNvPr id="35" name="大かっこ 34"/>
          <p:cNvSpPr/>
          <p:nvPr/>
        </p:nvSpPr>
        <p:spPr>
          <a:xfrm>
            <a:off x="7773954" y="119593"/>
            <a:ext cx="4316446" cy="68474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正方形/長方形 38"/>
          <p:cNvSpPr/>
          <p:nvPr/>
        </p:nvSpPr>
        <p:spPr>
          <a:xfrm>
            <a:off x="2596001" y="1715472"/>
            <a:ext cx="6234413" cy="216827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3481823" y="2406423"/>
            <a:ext cx="4230645" cy="1477328"/>
          </a:xfrm>
          <a:prstGeom prst="rect">
            <a:avLst/>
          </a:prstGeom>
        </p:spPr>
        <p:txBody>
          <a:bodyPr wrap="none">
            <a:spAutoFit/>
          </a:bodyPr>
          <a:lstStyle/>
          <a:p>
            <a:pPr algn="ctr"/>
            <a:r>
              <a:rPr lang="en-US" altLang="zh-TW" dirty="0">
                <a:latin typeface="+mn-ea"/>
              </a:rPr>
              <a:t>Ⅰ</a:t>
            </a:r>
            <a:r>
              <a:rPr lang="zh-TW" altLang="en-US" dirty="0">
                <a:latin typeface="+mn-ea"/>
              </a:rPr>
              <a:t>　</a:t>
            </a:r>
            <a:r>
              <a:rPr lang="zh-TW" altLang="en-US" b="1" dirty="0">
                <a:solidFill>
                  <a:schemeClr val="accent1"/>
                </a:solidFill>
                <a:latin typeface="+mn-ea"/>
              </a:rPr>
              <a:t>学力検査</a:t>
            </a:r>
            <a:r>
              <a:rPr lang="en-US" altLang="zh-TW" dirty="0">
                <a:latin typeface="+mn-ea"/>
              </a:rPr>
              <a:t>×</a:t>
            </a:r>
            <a:r>
              <a:rPr lang="en-US" altLang="zh-TW" dirty="0" smtClean="0">
                <a:latin typeface="+mn-ea"/>
              </a:rPr>
              <a:t>1.4</a:t>
            </a:r>
            <a:r>
              <a:rPr lang="ja-JP" altLang="en-US" dirty="0" smtClean="0">
                <a:latin typeface="+mn-ea"/>
              </a:rPr>
              <a:t>　</a:t>
            </a:r>
            <a:r>
              <a:rPr lang="zh-TW" altLang="en-US" dirty="0" smtClean="0">
                <a:latin typeface="+mn-ea"/>
              </a:rPr>
              <a:t>＋</a:t>
            </a:r>
            <a:r>
              <a:rPr lang="ja-JP" altLang="en-US" dirty="0" smtClean="0">
                <a:latin typeface="+mn-ea"/>
              </a:rPr>
              <a:t>　</a:t>
            </a:r>
            <a:r>
              <a:rPr lang="zh-TW" altLang="en-US" dirty="0" smtClean="0">
                <a:solidFill>
                  <a:schemeClr val="accent5"/>
                </a:solidFill>
                <a:latin typeface="+mn-ea"/>
              </a:rPr>
              <a:t>調査書</a:t>
            </a:r>
            <a:r>
              <a:rPr lang="en-US" altLang="zh-TW" dirty="0">
                <a:latin typeface="+mn-ea"/>
              </a:rPr>
              <a:t>×0.6</a:t>
            </a:r>
          </a:p>
          <a:p>
            <a:pPr algn="ctr"/>
            <a:r>
              <a:rPr lang="en-US" altLang="zh-TW" dirty="0">
                <a:latin typeface="+mn-ea"/>
              </a:rPr>
              <a:t>Ⅱ</a:t>
            </a:r>
            <a:r>
              <a:rPr lang="zh-TW" altLang="en-US" dirty="0">
                <a:latin typeface="+mn-ea"/>
              </a:rPr>
              <a:t>　</a:t>
            </a:r>
            <a:r>
              <a:rPr lang="zh-TW" altLang="en-US" b="1" dirty="0">
                <a:solidFill>
                  <a:schemeClr val="accent1"/>
                </a:solidFill>
                <a:latin typeface="+mn-ea"/>
              </a:rPr>
              <a:t>学力検査</a:t>
            </a:r>
            <a:r>
              <a:rPr lang="en-US" altLang="zh-TW" dirty="0">
                <a:latin typeface="+mn-ea"/>
              </a:rPr>
              <a:t>×</a:t>
            </a:r>
            <a:r>
              <a:rPr lang="en-US" altLang="zh-TW" dirty="0" smtClean="0">
                <a:latin typeface="+mn-ea"/>
              </a:rPr>
              <a:t>1.2</a:t>
            </a:r>
            <a:r>
              <a:rPr lang="ja-JP" altLang="en-US" dirty="0" smtClean="0">
                <a:latin typeface="+mn-ea"/>
              </a:rPr>
              <a:t>　</a:t>
            </a:r>
            <a:r>
              <a:rPr lang="zh-TW" altLang="en-US" dirty="0" smtClean="0">
                <a:latin typeface="+mn-ea"/>
              </a:rPr>
              <a:t>＋</a:t>
            </a:r>
            <a:r>
              <a:rPr lang="ja-JP" altLang="en-US" dirty="0" smtClean="0">
                <a:latin typeface="+mn-ea"/>
              </a:rPr>
              <a:t>　</a:t>
            </a:r>
            <a:r>
              <a:rPr lang="zh-TW" altLang="en-US" dirty="0" smtClean="0">
                <a:solidFill>
                  <a:schemeClr val="accent5"/>
                </a:solidFill>
                <a:latin typeface="+mn-ea"/>
              </a:rPr>
              <a:t>調査書</a:t>
            </a:r>
            <a:r>
              <a:rPr lang="en-US" altLang="zh-TW" dirty="0">
                <a:latin typeface="+mn-ea"/>
              </a:rPr>
              <a:t>×0.8</a:t>
            </a:r>
          </a:p>
          <a:p>
            <a:pPr algn="ctr"/>
            <a:r>
              <a:rPr lang="en-US" altLang="zh-TW" dirty="0">
                <a:latin typeface="+mn-ea"/>
              </a:rPr>
              <a:t>Ⅲ</a:t>
            </a:r>
            <a:r>
              <a:rPr lang="zh-TW" altLang="en-US" dirty="0">
                <a:latin typeface="+mn-ea"/>
              </a:rPr>
              <a:t>　</a:t>
            </a:r>
            <a:r>
              <a:rPr lang="zh-TW" altLang="en-US" b="1" dirty="0">
                <a:solidFill>
                  <a:schemeClr val="accent1"/>
                </a:solidFill>
                <a:latin typeface="+mn-ea"/>
              </a:rPr>
              <a:t>学力検査</a:t>
            </a:r>
            <a:r>
              <a:rPr lang="en-US" altLang="zh-TW" dirty="0">
                <a:latin typeface="+mn-ea"/>
              </a:rPr>
              <a:t>×</a:t>
            </a:r>
            <a:r>
              <a:rPr lang="en-US" altLang="zh-TW" dirty="0" smtClean="0">
                <a:latin typeface="+mn-ea"/>
              </a:rPr>
              <a:t>1.0</a:t>
            </a:r>
            <a:r>
              <a:rPr lang="ja-JP" altLang="en-US" dirty="0" smtClean="0">
                <a:latin typeface="+mn-ea"/>
              </a:rPr>
              <a:t>　</a:t>
            </a:r>
            <a:r>
              <a:rPr lang="zh-TW" altLang="en-US" dirty="0" smtClean="0">
                <a:latin typeface="+mn-ea"/>
              </a:rPr>
              <a:t>＋</a:t>
            </a:r>
            <a:r>
              <a:rPr lang="ja-JP" altLang="en-US" dirty="0" smtClean="0">
                <a:latin typeface="+mn-ea"/>
              </a:rPr>
              <a:t>　</a:t>
            </a:r>
            <a:r>
              <a:rPr lang="zh-TW" altLang="en-US" dirty="0" smtClean="0">
                <a:solidFill>
                  <a:schemeClr val="accent5"/>
                </a:solidFill>
                <a:latin typeface="+mn-ea"/>
              </a:rPr>
              <a:t>調査書</a:t>
            </a:r>
            <a:r>
              <a:rPr lang="en-US" altLang="zh-TW" dirty="0">
                <a:latin typeface="+mn-ea"/>
              </a:rPr>
              <a:t>×1.0</a:t>
            </a:r>
          </a:p>
          <a:p>
            <a:pPr algn="ctr"/>
            <a:r>
              <a:rPr lang="en-US" altLang="zh-TW" dirty="0">
                <a:latin typeface="+mn-ea"/>
              </a:rPr>
              <a:t>Ⅳ</a:t>
            </a:r>
            <a:r>
              <a:rPr lang="zh-TW" altLang="en-US" dirty="0">
                <a:latin typeface="+mn-ea"/>
              </a:rPr>
              <a:t>　</a:t>
            </a:r>
            <a:r>
              <a:rPr lang="zh-TW" altLang="en-US" b="1" dirty="0">
                <a:solidFill>
                  <a:schemeClr val="accent1"/>
                </a:solidFill>
                <a:latin typeface="+mn-ea"/>
              </a:rPr>
              <a:t>学力検査</a:t>
            </a:r>
            <a:r>
              <a:rPr lang="en-US" altLang="zh-TW" dirty="0">
                <a:latin typeface="+mn-ea"/>
              </a:rPr>
              <a:t>×</a:t>
            </a:r>
            <a:r>
              <a:rPr lang="en-US" altLang="zh-TW" dirty="0" smtClean="0">
                <a:latin typeface="+mn-ea"/>
              </a:rPr>
              <a:t>0.8</a:t>
            </a:r>
            <a:r>
              <a:rPr lang="ja-JP" altLang="en-US" dirty="0" smtClean="0">
                <a:latin typeface="+mn-ea"/>
              </a:rPr>
              <a:t>　</a:t>
            </a:r>
            <a:r>
              <a:rPr lang="zh-TW" altLang="en-US" dirty="0" smtClean="0">
                <a:latin typeface="+mn-ea"/>
              </a:rPr>
              <a:t>＋</a:t>
            </a:r>
            <a:r>
              <a:rPr lang="ja-JP" altLang="en-US" dirty="0" smtClean="0">
                <a:latin typeface="+mn-ea"/>
              </a:rPr>
              <a:t>　</a:t>
            </a:r>
            <a:r>
              <a:rPr lang="zh-TW" altLang="en-US" dirty="0" smtClean="0">
                <a:solidFill>
                  <a:schemeClr val="accent5"/>
                </a:solidFill>
                <a:latin typeface="+mn-ea"/>
              </a:rPr>
              <a:t>調査書</a:t>
            </a:r>
            <a:r>
              <a:rPr lang="en-US" altLang="zh-TW" dirty="0">
                <a:latin typeface="+mn-ea"/>
              </a:rPr>
              <a:t>×1.2</a:t>
            </a:r>
          </a:p>
          <a:p>
            <a:pPr algn="ctr"/>
            <a:r>
              <a:rPr lang="en-US" altLang="zh-TW" dirty="0">
                <a:latin typeface="+mn-ea"/>
              </a:rPr>
              <a:t>Ⅴ</a:t>
            </a:r>
            <a:r>
              <a:rPr lang="zh-TW" altLang="en-US" dirty="0">
                <a:latin typeface="+mn-ea"/>
              </a:rPr>
              <a:t>　</a:t>
            </a:r>
            <a:r>
              <a:rPr lang="zh-TW" altLang="en-US" b="1" dirty="0">
                <a:solidFill>
                  <a:schemeClr val="accent1"/>
                </a:solidFill>
                <a:latin typeface="+mn-ea"/>
              </a:rPr>
              <a:t>学力検査</a:t>
            </a:r>
            <a:r>
              <a:rPr lang="en-US" altLang="zh-TW" dirty="0">
                <a:latin typeface="+mn-ea"/>
              </a:rPr>
              <a:t>×</a:t>
            </a:r>
            <a:r>
              <a:rPr lang="en-US" altLang="zh-TW" dirty="0" smtClean="0">
                <a:latin typeface="+mn-ea"/>
              </a:rPr>
              <a:t>0.6</a:t>
            </a:r>
            <a:r>
              <a:rPr lang="ja-JP" altLang="en-US" dirty="0" smtClean="0">
                <a:latin typeface="+mn-ea"/>
              </a:rPr>
              <a:t>　</a:t>
            </a:r>
            <a:r>
              <a:rPr lang="zh-TW" altLang="en-US" dirty="0" smtClean="0">
                <a:latin typeface="+mn-ea"/>
              </a:rPr>
              <a:t>＋</a:t>
            </a:r>
            <a:r>
              <a:rPr lang="ja-JP" altLang="en-US" dirty="0" smtClean="0">
                <a:latin typeface="+mn-ea"/>
              </a:rPr>
              <a:t>　</a:t>
            </a:r>
            <a:r>
              <a:rPr lang="zh-TW" altLang="en-US" dirty="0" smtClean="0">
                <a:solidFill>
                  <a:schemeClr val="accent5"/>
                </a:solidFill>
                <a:latin typeface="+mn-ea"/>
              </a:rPr>
              <a:t>調査書</a:t>
            </a:r>
            <a:r>
              <a:rPr lang="en-US" altLang="zh-TW" dirty="0">
                <a:latin typeface="+mn-ea"/>
              </a:rPr>
              <a:t>×1.4</a:t>
            </a:r>
          </a:p>
        </p:txBody>
      </p:sp>
      <p:sp>
        <p:nvSpPr>
          <p:cNvPr id="44" name="テキスト ボックス 43"/>
          <p:cNvSpPr txBox="1"/>
          <p:nvPr/>
        </p:nvSpPr>
        <p:spPr>
          <a:xfrm>
            <a:off x="2619408" y="1715472"/>
            <a:ext cx="5955476" cy="646331"/>
          </a:xfrm>
          <a:prstGeom prst="rect">
            <a:avLst/>
          </a:prstGeom>
          <a:noFill/>
        </p:spPr>
        <p:txBody>
          <a:bodyPr wrap="none" rtlCol="0">
            <a:spAutoFit/>
          </a:bodyPr>
          <a:lstStyle/>
          <a:p>
            <a:pPr algn="ctr"/>
            <a:r>
              <a:rPr lang="ja-JP" altLang="en-US" b="1" dirty="0" smtClean="0">
                <a:solidFill>
                  <a:schemeClr val="accent1"/>
                </a:solidFill>
              </a:rPr>
              <a:t>学力検査の点数の合計</a:t>
            </a:r>
            <a:r>
              <a:rPr lang="ja-JP" altLang="en-US" dirty="0" smtClean="0"/>
              <a:t>と</a:t>
            </a:r>
            <a:r>
              <a:rPr lang="ja-JP" altLang="en-US" b="1" dirty="0" smtClean="0">
                <a:solidFill>
                  <a:schemeClr val="accent5"/>
                </a:solidFill>
              </a:rPr>
              <a:t>調査書中の各教科の評定</a:t>
            </a:r>
            <a:r>
              <a:rPr lang="ja-JP" altLang="en-US" dirty="0" smtClean="0"/>
              <a:t>に、</a:t>
            </a:r>
            <a:endParaRPr lang="en-US" altLang="ja-JP" dirty="0" smtClean="0"/>
          </a:p>
          <a:p>
            <a:pPr algn="ctr"/>
            <a:r>
              <a:rPr lang="ja-JP" altLang="en-US" dirty="0" smtClean="0"/>
              <a:t>各高等学校のＩから</a:t>
            </a:r>
            <a:r>
              <a:rPr lang="en-US" altLang="ja-JP" dirty="0" smtClean="0"/>
              <a:t>Ⅴ</a:t>
            </a:r>
            <a:r>
              <a:rPr lang="ja-JP" altLang="en-US" dirty="0" smtClean="0"/>
              <a:t>の倍率をかけて総合点を求める。</a:t>
            </a:r>
            <a:endParaRPr lang="en-US" altLang="ja-JP" dirty="0" smtClean="0"/>
          </a:p>
        </p:txBody>
      </p:sp>
      <p:pic>
        <p:nvPicPr>
          <p:cNvPr id="46" name="図 45"/>
          <p:cNvPicPr>
            <a:picLocks noChangeAspect="1"/>
          </p:cNvPicPr>
          <p:nvPr/>
        </p:nvPicPr>
        <p:blipFill>
          <a:blip r:embed="rId3"/>
          <a:stretch>
            <a:fillRect/>
          </a:stretch>
        </p:blipFill>
        <p:spPr>
          <a:xfrm>
            <a:off x="2596002" y="4082401"/>
            <a:ext cx="6234413" cy="2671237"/>
          </a:xfrm>
          <a:prstGeom prst="rect">
            <a:avLst/>
          </a:prstGeom>
        </p:spPr>
      </p:pic>
      <p:grpSp>
        <p:nvGrpSpPr>
          <p:cNvPr id="52" name="グループ化 51"/>
          <p:cNvGrpSpPr/>
          <p:nvPr/>
        </p:nvGrpSpPr>
        <p:grpSpPr>
          <a:xfrm>
            <a:off x="9228888" y="1826126"/>
            <a:ext cx="2861512" cy="954107"/>
            <a:chOff x="-9528" y="4962799"/>
            <a:chExt cx="2518638" cy="954107"/>
          </a:xfrm>
        </p:grpSpPr>
        <p:sp>
          <p:nvSpPr>
            <p:cNvPr id="48" name="正方形/長方形 47">
              <a:extLst>
                <a:ext uri="{FF2B5EF4-FFF2-40B4-BE49-F238E27FC236}">
                  <a16:creationId xmlns:a16="http://schemas.microsoft.com/office/drawing/2014/main" id="{1132E64A-C58B-ED3B-7F4A-89F709D07668}"/>
                </a:ext>
              </a:extLst>
            </p:cNvPr>
            <p:cNvSpPr/>
            <p:nvPr/>
          </p:nvSpPr>
          <p:spPr>
            <a:xfrm>
              <a:off x="223807" y="5499183"/>
              <a:ext cx="1836000" cy="180000"/>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p:cNvSpPr txBox="1"/>
            <p:nvPr/>
          </p:nvSpPr>
          <p:spPr>
            <a:xfrm>
              <a:off x="-9528" y="4962799"/>
              <a:ext cx="2518638" cy="954107"/>
            </a:xfrm>
            <a:prstGeom prst="rect">
              <a:avLst/>
            </a:prstGeom>
            <a:noFill/>
          </p:spPr>
          <p:txBody>
            <a:bodyPr wrap="square" rtlCol="0">
              <a:spAutoFit/>
            </a:bodyPr>
            <a:lstStyle/>
            <a:p>
              <a:r>
                <a:rPr lang="ja-JP" altLang="en-US" sz="1400" dirty="0">
                  <a:latin typeface="+mn-ea"/>
                </a:rPr>
                <a:t>「</a:t>
              </a:r>
              <a:r>
                <a:rPr lang="ja-JP" altLang="en-US" sz="1400" b="1" dirty="0">
                  <a:latin typeface="+mn-ea"/>
                </a:rPr>
                <a:t>公立高等学校入学者選抜</a:t>
              </a:r>
              <a:r>
                <a:rPr lang="ja-JP" altLang="en-US" sz="1400" dirty="0" smtClean="0">
                  <a:latin typeface="+mn-ea"/>
                </a:rPr>
                <a:t>」</a:t>
              </a:r>
              <a:endParaRPr lang="en-US" altLang="ja-JP" sz="1400" dirty="0" smtClean="0">
                <a:latin typeface="+mn-ea"/>
              </a:endParaRPr>
            </a:p>
            <a:p>
              <a:r>
                <a:rPr lang="ja-JP" altLang="en-US" sz="1400" dirty="0" smtClean="0">
                  <a:latin typeface="+mn-ea"/>
                </a:rPr>
                <a:t>のページに掲載中</a:t>
              </a:r>
              <a:endParaRPr lang="en-US" altLang="ja-JP" sz="1400" dirty="0" smtClean="0">
                <a:latin typeface="+mn-ea"/>
              </a:endParaRPr>
            </a:p>
            <a:p>
              <a:r>
                <a:rPr lang="ja-JP" altLang="en-US" sz="1400" dirty="0" smtClean="0">
                  <a:latin typeface="+mn-ea"/>
                </a:rPr>
                <a:t>「</a:t>
              </a:r>
              <a:r>
                <a:rPr lang="ja-JP" altLang="en-US" sz="1400" b="1" dirty="0" smtClean="0">
                  <a:solidFill>
                    <a:schemeClr val="accent1"/>
                  </a:solidFill>
                  <a:latin typeface="+mn-ea"/>
                </a:rPr>
                <a:t>令和６年度入学者選抜</a:t>
              </a:r>
              <a:r>
                <a:rPr lang="ja-JP" altLang="en-US" sz="1400" dirty="0" smtClean="0">
                  <a:latin typeface="+mn-ea"/>
                </a:rPr>
                <a:t>」を選択</a:t>
              </a:r>
              <a:endParaRPr lang="en-US" altLang="ja-JP" sz="1400" dirty="0">
                <a:latin typeface="+mn-ea"/>
              </a:endParaRPr>
            </a:p>
          </p:txBody>
        </p:sp>
      </p:grpSp>
      <p:sp>
        <p:nvSpPr>
          <p:cNvPr id="53" name="角丸四角形 52"/>
          <p:cNvSpPr/>
          <p:nvPr/>
        </p:nvSpPr>
        <p:spPr>
          <a:xfrm>
            <a:off x="8574884" y="4097899"/>
            <a:ext cx="255530" cy="1636474"/>
          </a:xfrm>
          <a:prstGeom prst="roundRect">
            <a:avLst/>
          </a:prstGeom>
          <a:noFill/>
          <a:ln w="2857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37" name="グループ化 36">
            <a:extLst>
              <a:ext uri="{FF2B5EF4-FFF2-40B4-BE49-F238E27FC236}">
                <a16:creationId xmlns:a16="http://schemas.microsoft.com/office/drawing/2014/main" id="{7073C39C-93FC-AA60-8F3C-C09568F230F1}"/>
              </a:ext>
            </a:extLst>
          </p:cNvPr>
          <p:cNvGrpSpPr/>
          <p:nvPr/>
        </p:nvGrpSpPr>
        <p:grpSpPr>
          <a:xfrm>
            <a:off x="201809" y="958476"/>
            <a:ext cx="2209259" cy="2858776"/>
            <a:chOff x="220986" y="1908282"/>
            <a:chExt cx="2209259" cy="2858776"/>
          </a:xfrm>
        </p:grpSpPr>
        <p:grpSp>
          <p:nvGrpSpPr>
            <p:cNvPr id="38" name="グループ化 37">
              <a:extLst>
                <a:ext uri="{FF2B5EF4-FFF2-40B4-BE49-F238E27FC236}">
                  <a16:creationId xmlns:a16="http://schemas.microsoft.com/office/drawing/2014/main" id="{074FA3AC-9158-5BEF-7650-9925DA98ED41}"/>
                </a:ext>
              </a:extLst>
            </p:cNvPr>
            <p:cNvGrpSpPr/>
            <p:nvPr/>
          </p:nvGrpSpPr>
          <p:grpSpPr>
            <a:xfrm>
              <a:off x="220986" y="1908282"/>
              <a:ext cx="369868" cy="2858776"/>
              <a:chOff x="1714500" y="2233612"/>
              <a:chExt cx="533400" cy="4122738"/>
            </a:xfrm>
            <a:solidFill>
              <a:schemeClr val="bg1">
                <a:lumMod val="85000"/>
              </a:schemeClr>
            </a:solidFill>
          </p:grpSpPr>
          <p:sp>
            <p:nvSpPr>
              <p:cNvPr id="55" name="楕円 54">
                <a:extLst>
                  <a:ext uri="{FF2B5EF4-FFF2-40B4-BE49-F238E27FC236}">
                    <a16:creationId xmlns:a16="http://schemas.microsoft.com/office/drawing/2014/main" id="{32E0EC9C-EE92-845D-7126-01ED0DA22D67}"/>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7" name="楕円 56">
                <a:extLst>
                  <a:ext uri="{FF2B5EF4-FFF2-40B4-BE49-F238E27FC236}">
                    <a16:creationId xmlns:a16="http://schemas.microsoft.com/office/drawing/2014/main" id="{AB7D83AB-1602-AD01-8E3E-AF5CC62E955E}"/>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8" name="楕円 57">
                <a:extLst>
                  <a:ext uri="{FF2B5EF4-FFF2-40B4-BE49-F238E27FC236}">
                    <a16:creationId xmlns:a16="http://schemas.microsoft.com/office/drawing/2014/main" id="{1278F949-08F5-C650-DD14-7ECFACC2E363}"/>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9" name="楕円 58">
                <a:extLst>
                  <a:ext uri="{FF2B5EF4-FFF2-40B4-BE49-F238E27FC236}">
                    <a16:creationId xmlns:a16="http://schemas.microsoft.com/office/drawing/2014/main" id="{B8A8F78C-440C-330D-EF01-F6FEB3F80568}"/>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0" name="楕円 59">
                <a:extLst>
                  <a:ext uri="{FF2B5EF4-FFF2-40B4-BE49-F238E27FC236}">
                    <a16:creationId xmlns:a16="http://schemas.microsoft.com/office/drawing/2014/main" id="{311AD1B6-AC8C-4BF4-F689-5464A90ADA7E}"/>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1" name="楕円 60">
                <a:extLst>
                  <a:ext uri="{FF2B5EF4-FFF2-40B4-BE49-F238E27FC236}">
                    <a16:creationId xmlns:a16="http://schemas.microsoft.com/office/drawing/2014/main" id="{351DF170-7840-62A8-4690-014E40F86DA0}"/>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62" name="直線コネクタ 61">
                <a:extLst>
                  <a:ext uri="{FF2B5EF4-FFF2-40B4-BE49-F238E27FC236}">
                    <a16:creationId xmlns:a16="http://schemas.microsoft.com/office/drawing/2014/main" id="{01D44B84-D7D5-1099-621F-134D0D95FCA8}"/>
                  </a:ext>
                </a:extLst>
              </p:cNvPr>
              <p:cNvCxnSpPr>
                <a:stCxn id="55" idx="4"/>
                <a:endCxn id="59"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51528ADC-F307-836F-5B96-657321819D0D}"/>
                  </a:ext>
                </a:extLst>
              </p:cNvPr>
              <p:cNvCxnSpPr>
                <a:stCxn id="59" idx="4"/>
                <a:endCxn id="60"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D9277D0F-0BED-3DA1-90B9-F09CED9A7157}"/>
                  </a:ext>
                </a:extLst>
              </p:cNvPr>
              <p:cNvCxnSpPr>
                <a:stCxn id="60" idx="4"/>
                <a:endCxn id="61"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F9157675-C4C4-8B43-CD6C-4604E342232E}"/>
                  </a:ext>
                </a:extLst>
              </p:cNvPr>
              <p:cNvCxnSpPr>
                <a:stCxn id="61" idx="4"/>
                <a:endCxn id="58"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79BA6852-77A3-A2A6-5AA2-48C691FB8C9F}"/>
                  </a:ext>
                </a:extLst>
              </p:cNvPr>
              <p:cNvCxnSpPr>
                <a:stCxn id="58" idx="4"/>
                <a:endCxn id="57"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0" name="テキスト ボックス 39">
              <a:extLst>
                <a:ext uri="{FF2B5EF4-FFF2-40B4-BE49-F238E27FC236}">
                  <a16:creationId xmlns:a16="http://schemas.microsoft.com/office/drawing/2014/main" id="{CA6B8F01-757B-650A-535B-426DDA2003C1}"/>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41" name="テキスト ボックス 40">
              <a:extLst>
                <a:ext uri="{FF2B5EF4-FFF2-40B4-BE49-F238E27FC236}">
                  <a16:creationId xmlns:a16="http://schemas.microsoft.com/office/drawing/2014/main" id="{15C7751F-CDC0-EA2D-6F24-9874CE25BDDF}"/>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学力検査等</a:t>
              </a:r>
              <a:endParaRPr kumimoji="1" lang="ja-JP" altLang="en-US" sz="1200" b="1" dirty="0">
                <a:solidFill>
                  <a:schemeClr val="bg1">
                    <a:lumMod val="50000"/>
                  </a:schemeClr>
                </a:solidFill>
                <a:latin typeface="+mn-ea"/>
              </a:endParaRPr>
            </a:p>
          </p:txBody>
        </p:sp>
        <p:sp>
          <p:nvSpPr>
            <p:cNvPr id="42" name="テキスト ボックス 41">
              <a:extLst>
                <a:ext uri="{FF2B5EF4-FFF2-40B4-BE49-F238E27FC236}">
                  <a16:creationId xmlns:a16="http://schemas.microsoft.com/office/drawing/2014/main" id="{D660DB85-9F14-F927-CB0F-F13A04F9F090}"/>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45" name="テキスト ボックス 44">
              <a:extLst>
                <a:ext uri="{FF2B5EF4-FFF2-40B4-BE49-F238E27FC236}">
                  <a16:creationId xmlns:a16="http://schemas.microsoft.com/office/drawing/2014/main" id="{70791357-C0E5-BC94-3B61-B626CD0646C6}"/>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47" name="テキスト ボックス 46">
              <a:extLst>
                <a:ext uri="{FF2B5EF4-FFF2-40B4-BE49-F238E27FC236}">
                  <a16:creationId xmlns:a16="http://schemas.microsoft.com/office/drawing/2014/main" id="{DBD7BFC0-CFF2-2A3B-5052-6ED42CCBC6E0}"/>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smtClean="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54" name="テキスト ボックス 53">
              <a:extLst>
                <a:ext uri="{FF2B5EF4-FFF2-40B4-BE49-F238E27FC236}">
                  <a16:creationId xmlns:a16="http://schemas.microsoft.com/office/drawing/2014/main" id="{F18102FC-CA08-BDD1-CEB8-1B33E3FEB536}"/>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accent1"/>
                  </a:solidFill>
                  <a:latin typeface="+mn-ea"/>
                </a:rPr>
                <a:t>６</a:t>
              </a:r>
              <a:r>
                <a:rPr kumimoji="1" lang="ja-JP" altLang="en-US" sz="1200" b="1" dirty="0">
                  <a:solidFill>
                    <a:schemeClr val="accent1"/>
                  </a:solidFill>
                  <a:latin typeface="+mn-ea"/>
                </a:rPr>
                <a:t>　</a:t>
              </a:r>
              <a:r>
                <a:rPr lang="ja-JP" altLang="en-US" sz="1200" b="1" dirty="0" smtClean="0">
                  <a:solidFill>
                    <a:schemeClr val="accent1"/>
                  </a:solidFill>
                  <a:latin typeface="+mn-ea"/>
                </a:rPr>
                <a:t>選抜方法</a:t>
              </a:r>
              <a:endParaRPr kumimoji="1" lang="en-US" altLang="ja-JP" sz="1200" b="1" dirty="0">
                <a:solidFill>
                  <a:schemeClr val="accent1"/>
                </a:solidFill>
                <a:latin typeface="+mn-ea"/>
              </a:endParaRPr>
            </a:p>
          </p:txBody>
        </p:sp>
      </p:grpSp>
    </p:spTree>
    <p:extLst>
      <p:ext uri="{BB962C8B-B14F-4D97-AF65-F5344CB8AC3E}">
        <p14:creationId xmlns:p14="http://schemas.microsoft.com/office/powerpoint/2010/main" val="39942327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公立</a:t>
            </a:r>
            <a:r>
              <a:rPr lang="ja-JP" altLang="en-US" dirty="0">
                <a:latin typeface="+mj-lt"/>
              </a:rPr>
              <a:t>高校の種類（学びのスタイル）</a:t>
            </a:r>
            <a:endParaRPr kumimoji="1" lang="ja-JP" altLang="en-US" dirty="0">
              <a:latin typeface="+mj-lt"/>
            </a:endParaRPr>
          </a:p>
        </p:txBody>
      </p:sp>
      <p:sp>
        <p:nvSpPr>
          <p:cNvPr id="4" name="スライド番号プレースホルダー 3"/>
          <p:cNvSpPr>
            <a:spLocks noGrp="1"/>
          </p:cNvSpPr>
          <p:nvPr>
            <p:ph type="sldNum" sz="quarter" idx="12"/>
          </p:nvPr>
        </p:nvSpPr>
        <p:spPr/>
        <p:txBody>
          <a:bodyPr/>
          <a:lstStyle/>
          <a:p>
            <a:fld id="{E8F10205-A00F-46AD-9A17-911A72FF31CF}" type="slidenum">
              <a:rPr kumimoji="1" lang="ja-JP" altLang="en-US" smtClean="0">
                <a:solidFill>
                  <a:schemeClr val="tx1">
                    <a:lumMod val="50000"/>
                    <a:lumOff val="50000"/>
                  </a:schemeClr>
                </a:solidFill>
                <a:latin typeface="+mj-lt"/>
              </a:rPr>
              <a:t>3</a:t>
            </a:fld>
            <a:endParaRPr kumimoji="1" lang="ja-JP" altLang="en-US">
              <a:solidFill>
                <a:schemeClr val="tx1">
                  <a:lumMod val="50000"/>
                  <a:lumOff val="50000"/>
                </a:schemeClr>
              </a:solidFill>
              <a:latin typeface="+mj-lt"/>
            </a:endParaRPr>
          </a:p>
        </p:txBody>
      </p:sp>
      <p:grpSp>
        <p:nvGrpSpPr>
          <p:cNvPr id="18" name="グループ化 17"/>
          <p:cNvGrpSpPr/>
          <p:nvPr/>
        </p:nvGrpSpPr>
        <p:grpSpPr>
          <a:xfrm>
            <a:off x="1763649" y="1959292"/>
            <a:ext cx="3252160" cy="4122738"/>
            <a:chOff x="1714500" y="2233612"/>
            <a:chExt cx="3252160" cy="4122738"/>
          </a:xfrm>
        </p:grpSpPr>
        <p:grpSp>
          <p:nvGrpSpPr>
            <p:cNvPr id="20" name="グループ化 19"/>
            <p:cNvGrpSpPr/>
            <p:nvPr/>
          </p:nvGrpSpPr>
          <p:grpSpPr>
            <a:xfrm>
              <a:off x="1714500" y="2233612"/>
              <a:ext cx="533400" cy="4122738"/>
              <a:chOff x="1714500" y="2233612"/>
              <a:chExt cx="533400" cy="4122738"/>
            </a:xfrm>
          </p:grpSpPr>
          <p:sp>
            <p:nvSpPr>
              <p:cNvPr id="32" name="楕円 31"/>
              <p:cNvSpPr/>
              <p:nvPr/>
            </p:nvSpPr>
            <p:spPr>
              <a:xfrm>
                <a:off x="1714500" y="2233612"/>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3" name="楕円 32"/>
              <p:cNvSpPr/>
              <p:nvPr/>
            </p:nvSpPr>
            <p:spPr>
              <a:xfrm>
                <a:off x="1714500" y="5822950"/>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4" name="楕円 33"/>
              <p:cNvSpPr/>
              <p:nvPr/>
            </p:nvSpPr>
            <p:spPr>
              <a:xfrm>
                <a:off x="1714500" y="5105084"/>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5" name="楕円 34"/>
              <p:cNvSpPr/>
              <p:nvPr/>
            </p:nvSpPr>
            <p:spPr>
              <a:xfrm>
                <a:off x="1714500" y="2951480"/>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6" name="楕円 35"/>
              <p:cNvSpPr/>
              <p:nvPr/>
            </p:nvSpPr>
            <p:spPr>
              <a:xfrm>
                <a:off x="1714500" y="3669348"/>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7" name="楕円 36"/>
              <p:cNvSpPr/>
              <p:nvPr/>
            </p:nvSpPr>
            <p:spPr>
              <a:xfrm>
                <a:off x="1714500" y="4387216"/>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cxnSp>
            <p:nvCxnSpPr>
              <p:cNvPr id="38" name="直線コネクタ 37"/>
              <p:cNvCxnSpPr>
                <a:stCxn id="32" idx="4"/>
                <a:endCxn id="35" idx="0"/>
              </p:cNvCxnSpPr>
              <p:nvPr/>
            </p:nvCxnSpPr>
            <p:spPr>
              <a:xfrm>
                <a:off x="1981200" y="2767012"/>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39" name="直線コネクタ 38"/>
              <p:cNvCxnSpPr>
                <a:stCxn id="35" idx="4"/>
                <a:endCxn id="36" idx="0"/>
              </p:cNvCxnSpPr>
              <p:nvPr/>
            </p:nvCxnSpPr>
            <p:spPr>
              <a:xfrm>
                <a:off x="1981200" y="3484880"/>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40" name="直線コネクタ 39"/>
              <p:cNvCxnSpPr>
                <a:stCxn id="36" idx="4"/>
                <a:endCxn id="37" idx="0"/>
              </p:cNvCxnSpPr>
              <p:nvPr/>
            </p:nvCxnSpPr>
            <p:spPr>
              <a:xfrm>
                <a:off x="1981200" y="4202748"/>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41" name="直線コネクタ 40"/>
              <p:cNvCxnSpPr>
                <a:stCxn id="37" idx="4"/>
                <a:endCxn id="34" idx="0"/>
              </p:cNvCxnSpPr>
              <p:nvPr/>
            </p:nvCxnSpPr>
            <p:spPr>
              <a:xfrm>
                <a:off x="1981200" y="4920616"/>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42" name="直線コネクタ 41"/>
              <p:cNvCxnSpPr>
                <a:stCxn id="34" idx="4"/>
                <a:endCxn id="33" idx="0"/>
              </p:cNvCxnSpPr>
              <p:nvPr/>
            </p:nvCxnSpPr>
            <p:spPr>
              <a:xfrm>
                <a:off x="1981200" y="5638484"/>
                <a:ext cx="0" cy="184466"/>
              </a:xfrm>
              <a:prstGeom prst="line">
                <a:avLst/>
              </a:prstGeom>
              <a:ln/>
            </p:spPr>
            <p:style>
              <a:lnRef idx="2">
                <a:schemeClr val="accent1"/>
              </a:lnRef>
              <a:fillRef idx="1">
                <a:schemeClr val="lt1"/>
              </a:fillRef>
              <a:effectRef idx="0">
                <a:schemeClr val="accent1"/>
              </a:effectRef>
              <a:fontRef idx="minor">
                <a:schemeClr val="dk1"/>
              </a:fontRef>
            </p:style>
          </p:cxnSp>
        </p:grpSp>
        <p:sp>
          <p:nvSpPr>
            <p:cNvPr id="21" name="テキスト ボックス 20"/>
            <p:cNvSpPr txBox="1"/>
            <p:nvPr/>
          </p:nvSpPr>
          <p:spPr>
            <a:xfrm>
              <a:off x="1781173" y="3036459"/>
              <a:ext cx="3185487"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２</a:t>
              </a:r>
              <a:r>
                <a:rPr kumimoji="1" lang="ja-JP" altLang="en-US" b="1" dirty="0">
                  <a:solidFill>
                    <a:schemeClr val="tx1">
                      <a:lumMod val="50000"/>
                      <a:lumOff val="50000"/>
                    </a:schemeClr>
                  </a:solidFill>
                  <a:latin typeface="+mj-ea"/>
                  <a:ea typeface="+mj-ea"/>
                </a:rPr>
                <a:t>　多部制単位制</a:t>
              </a:r>
              <a:r>
                <a:rPr kumimoji="1" lang="en-US" altLang="ja-JP" b="1" dirty="0">
                  <a:solidFill>
                    <a:schemeClr val="tx1">
                      <a:lumMod val="50000"/>
                      <a:lumOff val="50000"/>
                    </a:schemeClr>
                  </a:solidFill>
                  <a:latin typeface="+mj-ea"/>
                  <a:ea typeface="+mj-ea"/>
                </a:rPr>
                <a:t>Ⅰ</a:t>
              </a:r>
              <a:r>
                <a:rPr kumimoji="1" lang="ja-JP" altLang="en-US" b="1" dirty="0">
                  <a:solidFill>
                    <a:schemeClr val="tx1">
                      <a:lumMod val="50000"/>
                      <a:lumOff val="50000"/>
                    </a:schemeClr>
                  </a:solidFill>
                  <a:latin typeface="+mj-ea"/>
                  <a:ea typeface="+mj-ea"/>
                </a:rPr>
                <a:t>部・</a:t>
              </a:r>
              <a:r>
                <a:rPr kumimoji="1" lang="en-US" altLang="ja-JP" b="1" dirty="0">
                  <a:solidFill>
                    <a:schemeClr val="tx1">
                      <a:lumMod val="50000"/>
                      <a:lumOff val="50000"/>
                    </a:schemeClr>
                  </a:solidFill>
                  <a:latin typeface="+mj-ea"/>
                  <a:ea typeface="+mj-ea"/>
                </a:rPr>
                <a:t>Ⅱ</a:t>
              </a:r>
              <a:r>
                <a:rPr kumimoji="1" lang="ja-JP" altLang="en-US" b="1" dirty="0">
                  <a:solidFill>
                    <a:schemeClr val="tx1">
                      <a:lumMod val="50000"/>
                      <a:lumOff val="50000"/>
                    </a:schemeClr>
                  </a:solidFill>
                  <a:latin typeface="+mj-ea"/>
                  <a:ea typeface="+mj-ea"/>
                </a:rPr>
                <a:t>部</a:t>
              </a:r>
              <a:endParaRPr lang="ja-JP" altLang="en-US" b="1" dirty="0">
                <a:solidFill>
                  <a:schemeClr val="tx1">
                    <a:lumMod val="50000"/>
                    <a:lumOff val="50000"/>
                  </a:schemeClr>
                </a:solidFill>
                <a:latin typeface="+mj-ea"/>
                <a:ea typeface="+mj-ea"/>
              </a:endParaRPr>
            </a:p>
          </p:txBody>
        </p:sp>
        <p:sp>
          <p:nvSpPr>
            <p:cNvPr id="27" name="テキスト ボックス 26"/>
            <p:cNvSpPr txBox="1"/>
            <p:nvPr/>
          </p:nvSpPr>
          <p:spPr>
            <a:xfrm>
              <a:off x="1781173" y="3757272"/>
              <a:ext cx="2031325"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３</a:t>
              </a:r>
              <a:r>
                <a:rPr kumimoji="1" lang="ja-JP" altLang="en-US" b="1" dirty="0">
                  <a:solidFill>
                    <a:schemeClr val="tx1">
                      <a:lumMod val="50000"/>
                      <a:lumOff val="50000"/>
                    </a:schemeClr>
                  </a:solidFill>
                  <a:latin typeface="+mj-ea"/>
                  <a:ea typeface="+mj-ea"/>
                </a:rPr>
                <a:t>　昼夜間単位制</a:t>
              </a:r>
            </a:p>
          </p:txBody>
        </p:sp>
        <p:sp>
          <p:nvSpPr>
            <p:cNvPr id="28" name="テキスト ボックス 27"/>
            <p:cNvSpPr txBox="1"/>
            <p:nvPr/>
          </p:nvSpPr>
          <p:spPr>
            <a:xfrm>
              <a:off x="1781173" y="4478085"/>
              <a:ext cx="2031325"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４　定時制の課程</a:t>
              </a:r>
              <a:endParaRPr kumimoji="1" lang="ja-JP" altLang="en-US" b="1" dirty="0">
                <a:solidFill>
                  <a:schemeClr val="tx1">
                    <a:lumMod val="50000"/>
                    <a:lumOff val="50000"/>
                  </a:schemeClr>
                </a:solidFill>
                <a:latin typeface="+mj-ea"/>
                <a:ea typeface="+mj-ea"/>
              </a:endParaRPr>
            </a:p>
          </p:txBody>
        </p:sp>
        <p:sp>
          <p:nvSpPr>
            <p:cNvPr id="29" name="テキスト ボックス 28"/>
            <p:cNvSpPr txBox="1"/>
            <p:nvPr/>
          </p:nvSpPr>
          <p:spPr>
            <a:xfrm>
              <a:off x="1781173" y="5198898"/>
              <a:ext cx="2031325"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５</a:t>
              </a:r>
              <a:r>
                <a:rPr kumimoji="1" lang="ja-JP" altLang="en-US" b="1" dirty="0">
                  <a:solidFill>
                    <a:schemeClr val="tx1">
                      <a:lumMod val="50000"/>
                      <a:lumOff val="50000"/>
                    </a:schemeClr>
                  </a:solidFill>
                  <a:latin typeface="+mj-ea"/>
                  <a:ea typeface="+mj-ea"/>
                </a:rPr>
                <a:t>　通信制の課程</a:t>
              </a:r>
            </a:p>
          </p:txBody>
        </p:sp>
        <p:sp>
          <p:nvSpPr>
            <p:cNvPr id="30" name="テキスト ボックス 29"/>
            <p:cNvSpPr txBox="1"/>
            <p:nvPr/>
          </p:nvSpPr>
          <p:spPr>
            <a:xfrm>
              <a:off x="1781173" y="5919711"/>
              <a:ext cx="2492990"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６</a:t>
              </a:r>
              <a:r>
                <a:rPr kumimoji="1" lang="ja-JP" altLang="en-US" b="1" dirty="0">
                  <a:solidFill>
                    <a:schemeClr val="tx1">
                      <a:lumMod val="50000"/>
                      <a:lumOff val="50000"/>
                    </a:schemeClr>
                  </a:solidFill>
                  <a:latin typeface="+mj-ea"/>
                  <a:ea typeface="+mj-ea"/>
                </a:rPr>
                <a:t>　</a:t>
              </a:r>
              <a:r>
                <a:rPr lang="ja-JP" altLang="en-US" b="1" dirty="0" smtClean="0">
                  <a:solidFill>
                    <a:schemeClr val="tx1">
                      <a:lumMod val="50000"/>
                      <a:lumOff val="50000"/>
                    </a:schemeClr>
                  </a:solidFill>
                  <a:latin typeface="+mj-ea"/>
                  <a:ea typeface="+mj-ea"/>
                </a:rPr>
                <a:t>学科（学ぶ内容）</a:t>
              </a:r>
              <a:endParaRPr kumimoji="1" lang="ja-JP" altLang="en-US" b="1" dirty="0">
                <a:solidFill>
                  <a:schemeClr val="tx1">
                    <a:lumMod val="50000"/>
                    <a:lumOff val="50000"/>
                  </a:schemeClr>
                </a:solidFill>
                <a:latin typeface="+mj-ea"/>
                <a:ea typeface="+mj-ea"/>
              </a:endParaRPr>
            </a:p>
          </p:txBody>
        </p:sp>
        <p:sp>
          <p:nvSpPr>
            <p:cNvPr id="31" name="テキスト ボックス 30"/>
            <p:cNvSpPr txBox="1"/>
            <p:nvPr/>
          </p:nvSpPr>
          <p:spPr>
            <a:xfrm>
              <a:off x="1781173" y="2315646"/>
              <a:ext cx="2031325"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b="1" dirty="0">
                  <a:solidFill>
                    <a:schemeClr val="tx1">
                      <a:lumMod val="50000"/>
                      <a:lumOff val="50000"/>
                    </a:schemeClr>
                  </a:solidFill>
                  <a:latin typeface="+mj-ea"/>
                  <a:ea typeface="+mj-ea"/>
                </a:rPr>
                <a:t>１　全日制の課程</a:t>
              </a:r>
            </a:p>
          </p:txBody>
        </p:sp>
      </p:grpSp>
    </p:spTree>
    <p:extLst>
      <p:ext uri="{BB962C8B-B14F-4D97-AF65-F5344CB8AC3E}">
        <p14:creationId xmlns:p14="http://schemas.microsoft.com/office/powerpoint/2010/main" val="41501371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選抜方法</a:t>
            </a:r>
            <a:r>
              <a:rPr kumimoji="1" lang="ja-JP" altLang="en-US" sz="2400" dirty="0"/>
              <a:t>（合格者の決定方法：面接を実施しない選抜）</a:t>
            </a:r>
            <a:endParaRPr kumimoji="1" lang="ja-JP" altLang="en-US" dirty="0"/>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30</a:t>
            </a:fld>
            <a:endParaRPr lang="ja-JP" altLang="en-US"/>
          </a:p>
        </p:txBody>
      </p:sp>
      <p:sp>
        <p:nvSpPr>
          <p:cNvPr id="9" name="円柱 8">
            <a:extLst>
              <a:ext uri="{FF2B5EF4-FFF2-40B4-BE49-F238E27FC236}">
                <a16:creationId xmlns:a16="http://schemas.microsoft.com/office/drawing/2014/main" id="{D8DF2AA7-A38A-F530-7012-315C114E01FF}"/>
              </a:ext>
            </a:extLst>
          </p:cNvPr>
          <p:cNvSpPr/>
          <p:nvPr/>
        </p:nvSpPr>
        <p:spPr>
          <a:xfrm>
            <a:off x="4876923" y="1143410"/>
            <a:ext cx="1080000" cy="5400000"/>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受験者</a:t>
            </a:r>
          </a:p>
        </p:txBody>
      </p:sp>
      <p:sp>
        <p:nvSpPr>
          <p:cNvPr id="82" name="テキスト ボックス 289">
            <a:extLst>
              <a:ext uri="{FF2B5EF4-FFF2-40B4-BE49-F238E27FC236}">
                <a16:creationId xmlns:a16="http://schemas.microsoft.com/office/drawing/2014/main" id="{9CF3F0E6-FECC-950B-FAC5-D4BBB77F9AD2}"/>
              </a:ext>
            </a:extLst>
          </p:cNvPr>
          <p:cNvSpPr txBox="1"/>
          <p:nvPr/>
        </p:nvSpPr>
        <p:spPr>
          <a:xfrm>
            <a:off x="106329" y="5222447"/>
            <a:ext cx="4663222" cy="1320964"/>
          </a:xfrm>
          <a:prstGeom prst="rect">
            <a:avLst/>
          </a:prstGeom>
          <a:no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1600" b="1" kern="100" dirty="0">
                <a:solidFill>
                  <a:schemeClr val="accent1"/>
                </a:solidFill>
                <a:latin typeface="+mn-ea"/>
                <a:cs typeface="Times New Roman"/>
              </a:rPr>
              <a:t>＜</a:t>
            </a:r>
            <a:r>
              <a:rPr lang="en-US" sz="1600" b="1" kern="100" dirty="0">
                <a:solidFill>
                  <a:schemeClr val="accent1"/>
                </a:solidFill>
                <a:latin typeface="+mn-ea"/>
                <a:cs typeface="Times New Roman"/>
              </a:rPr>
              <a:t>Step</a:t>
            </a:r>
            <a:r>
              <a:rPr lang="ja-JP" altLang="en-US" sz="1600" b="1" kern="100" dirty="0">
                <a:solidFill>
                  <a:schemeClr val="accent1"/>
                </a:solidFill>
                <a:latin typeface="+mn-ea"/>
                <a:cs typeface="Times New Roman"/>
              </a:rPr>
              <a:t>２＞</a:t>
            </a:r>
            <a:endParaRPr lang="ja-JP" altLang="en-US" sz="1600" kern="100" dirty="0">
              <a:solidFill>
                <a:schemeClr val="accent1"/>
              </a:solidFill>
              <a:latin typeface="+mn-ea"/>
              <a:cs typeface="Times New Roman"/>
            </a:endParaRPr>
          </a:p>
          <a:p>
            <a:pPr algn="just"/>
            <a:r>
              <a:rPr lang="en-US" sz="1600" kern="100" dirty="0">
                <a:latin typeface="+mn-ea"/>
                <a:cs typeface="Times New Roman"/>
              </a:rPr>
              <a:t>(</a:t>
            </a:r>
            <a:r>
              <a:rPr lang="en-US" altLang="ja-JP" sz="1600" kern="100" dirty="0">
                <a:latin typeface="+mn-ea"/>
                <a:cs typeface="Times New Roman"/>
              </a:rPr>
              <a:t>Ⅰ</a:t>
            </a:r>
            <a:r>
              <a:rPr lang="en-US" sz="1600" kern="100" dirty="0">
                <a:latin typeface="+mn-ea"/>
                <a:cs typeface="Times New Roman"/>
              </a:rPr>
              <a:t>)</a:t>
            </a:r>
            <a:r>
              <a:rPr lang="ja-JP" altLang="en-US" sz="1600" kern="100" dirty="0">
                <a:latin typeface="+mn-ea"/>
                <a:cs typeface="Times New Roman"/>
              </a:rPr>
              <a:t>群の中で総合点の高い者から募集人員の</a:t>
            </a:r>
            <a:r>
              <a:rPr lang="en-US" altLang="ja-JP" sz="1600" kern="100" dirty="0">
                <a:latin typeface="+mn-ea"/>
                <a:cs typeface="Times New Roman"/>
              </a:rPr>
              <a:t>90</a:t>
            </a:r>
            <a:r>
              <a:rPr lang="ja-JP" altLang="en-US" sz="1600" kern="100" dirty="0">
                <a:latin typeface="+mn-ea"/>
                <a:cs typeface="Times New Roman"/>
              </a:rPr>
              <a:t>％に相当する者を合格とします。</a:t>
            </a:r>
            <a:endParaRPr lang="en-US" altLang="ja-JP" sz="1600" kern="100" dirty="0">
              <a:latin typeface="+mn-ea"/>
              <a:cs typeface="Times New Roman"/>
            </a:endParaRPr>
          </a:p>
          <a:p>
            <a:pPr algn="just"/>
            <a:r>
              <a:rPr lang="en-US" altLang="ja-JP" sz="1600" kern="100" dirty="0">
                <a:latin typeface="+mn-ea"/>
                <a:cs typeface="Times New Roman"/>
              </a:rPr>
              <a:t>(Ⅰ)</a:t>
            </a:r>
            <a:r>
              <a:rPr lang="ja-JP" altLang="en-US" sz="1600" kern="100" dirty="0">
                <a:latin typeface="+mn-ea"/>
                <a:cs typeface="Times New Roman"/>
              </a:rPr>
              <a:t>群の中で合格が決まっていない者を</a:t>
            </a:r>
            <a:r>
              <a:rPr lang="en-US" altLang="ja-JP" sz="1600" kern="100" dirty="0">
                <a:latin typeface="+mn-ea"/>
                <a:cs typeface="Times New Roman"/>
              </a:rPr>
              <a:t>(Ⅱ)</a:t>
            </a:r>
            <a:r>
              <a:rPr lang="ja-JP" altLang="en-US" sz="1600" kern="100" dirty="0">
                <a:latin typeface="+mn-ea"/>
                <a:cs typeface="Times New Roman"/>
              </a:rPr>
              <a:t>群（ボーダーゾーン）と呼びます。</a:t>
            </a:r>
          </a:p>
          <a:p>
            <a:pPr algn="just"/>
            <a:endParaRPr lang="ja-JP" altLang="en-US" kern="100" dirty="0">
              <a:latin typeface="+mn-ea"/>
              <a:cs typeface="Times New Roman"/>
            </a:endParaRPr>
          </a:p>
        </p:txBody>
      </p:sp>
      <p:grpSp>
        <p:nvGrpSpPr>
          <p:cNvPr id="162" name="グループ化 161">
            <a:extLst>
              <a:ext uri="{FF2B5EF4-FFF2-40B4-BE49-F238E27FC236}">
                <a16:creationId xmlns:a16="http://schemas.microsoft.com/office/drawing/2014/main" id="{E69A4922-2D79-8C01-AE7F-A35CD4053580}"/>
              </a:ext>
            </a:extLst>
          </p:cNvPr>
          <p:cNvGrpSpPr/>
          <p:nvPr/>
        </p:nvGrpSpPr>
        <p:grpSpPr>
          <a:xfrm>
            <a:off x="2630877" y="1150919"/>
            <a:ext cx="3323264" cy="4061197"/>
            <a:chOff x="2630877" y="1150919"/>
            <a:chExt cx="3323264" cy="4061197"/>
          </a:xfrm>
        </p:grpSpPr>
        <p:grpSp>
          <p:nvGrpSpPr>
            <p:cNvPr id="25" name="グループ化 24">
              <a:extLst>
                <a:ext uri="{FF2B5EF4-FFF2-40B4-BE49-F238E27FC236}">
                  <a16:creationId xmlns:a16="http://schemas.microsoft.com/office/drawing/2014/main" id="{DF708A0A-8707-2BDC-60C3-3A32ABF49B7C}"/>
                </a:ext>
              </a:extLst>
            </p:cNvPr>
            <p:cNvGrpSpPr/>
            <p:nvPr/>
          </p:nvGrpSpPr>
          <p:grpSpPr>
            <a:xfrm>
              <a:off x="2630877" y="1150919"/>
              <a:ext cx="3323264" cy="4061197"/>
              <a:chOff x="2596002" y="1143409"/>
              <a:chExt cx="3323264" cy="4061197"/>
            </a:xfrm>
          </p:grpSpPr>
          <p:sp>
            <p:nvSpPr>
              <p:cNvPr id="11" name="円柱 10">
                <a:extLst>
                  <a:ext uri="{FF2B5EF4-FFF2-40B4-BE49-F238E27FC236}">
                    <a16:creationId xmlns:a16="http://schemas.microsoft.com/office/drawing/2014/main" id="{1BC71F0B-6E5E-797A-7134-DCC3B5764B94}"/>
                  </a:ext>
                </a:extLst>
              </p:cNvPr>
              <p:cNvSpPr/>
              <p:nvPr/>
            </p:nvSpPr>
            <p:spPr>
              <a:xfrm>
                <a:off x="4839266" y="1143409"/>
                <a:ext cx="1080000" cy="4061197"/>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CB07C79C-A385-DBC2-8847-8A71D2E3EFB3}"/>
                  </a:ext>
                </a:extLst>
              </p:cNvPr>
              <p:cNvGrpSpPr/>
              <p:nvPr/>
            </p:nvGrpSpPr>
            <p:grpSpPr>
              <a:xfrm>
                <a:off x="2596002" y="1268834"/>
                <a:ext cx="2224536" cy="3834564"/>
                <a:chOff x="323528" y="2762542"/>
                <a:chExt cx="2224536" cy="1601128"/>
              </a:xfrm>
            </p:grpSpPr>
            <p:grpSp>
              <p:nvGrpSpPr>
                <p:cNvPr id="19" name="グループ化 18">
                  <a:extLst>
                    <a:ext uri="{FF2B5EF4-FFF2-40B4-BE49-F238E27FC236}">
                      <a16:creationId xmlns:a16="http://schemas.microsoft.com/office/drawing/2014/main" id="{58EDDB1E-6EEB-5235-9A6D-5D427239B3DD}"/>
                    </a:ext>
                  </a:extLst>
                </p:cNvPr>
                <p:cNvGrpSpPr/>
                <p:nvPr/>
              </p:nvGrpSpPr>
              <p:grpSpPr>
                <a:xfrm>
                  <a:off x="323528" y="2762542"/>
                  <a:ext cx="2224536" cy="1601128"/>
                  <a:chOff x="323528" y="2762542"/>
                  <a:chExt cx="2224536" cy="1601128"/>
                </a:xfrm>
              </p:grpSpPr>
              <p:sp>
                <p:nvSpPr>
                  <p:cNvPr id="21" name="上下矢印 51">
                    <a:extLst>
                      <a:ext uri="{FF2B5EF4-FFF2-40B4-BE49-F238E27FC236}">
                        <a16:creationId xmlns:a16="http://schemas.microsoft.com/office/drawing/2014/main" id="{1202AA7E-3711-25A3-3E12-51C756635C32}"/>
                      </a:ext>
                    </a:extLst>
                  </p:cNvPr>
                  <p:cNvSpPr/>
                  <p:nvPr/>
                </p:nvSpPr>
                <p:spPr>
                  <a:xfrm>
                    <a:off x="1207389" y="2767362"/>
                    <a:ext cx="403363" cy="1593375"/>
                  </a:xfrm>
                  <a:prstGeom prst="upDownArrow">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mn-ea"/>
                    </a:endParaRPr>
                  </a:p>
                </p:txBody>
              </p:sp>
              <p:cxnSp>
                <p:nvCxnSpPr>
                  <p:cNvPr id="22" name="直線コネクタ 21">
                    <a:extLst>
                      <a:ext uri="{FF2B5EF4-FFF2-40B4-BE49-F238E27FC236}">
                        <a16:creationId xmlns:a16="http://schemas.microsoft.com/office/drawing/2014/main" id="{603C71A6-EDD6-4783-7FA3-545FECD04EA0}"/>
                      </a:ext>
                    </a:extLst>
                  </p:cNvPr>
                  <p:cNvCxnSpPr/>
                  <p:nvPr/>
                </p:nvCxnSpPr>
                <p:spPr>
                  <a:xfrm flipH="1">
                    <a:off x="323528" y="2762542"/>
                    <a:ext cx="22245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00FE0AA0-79E3-FCA6-0160-87E866224929}"/>
                      </a:ext>
                    </a:extLst>
                  </p:cNvPr>
                  <p:cNvCxnSpPr/>
                  <p:nvPr/>
                </p:nvCxnSpPr>
                <p:spPr>
                  <a:xfrm flipH="1">
                    <a:off x="323528" y="4363670"/>
                    <a:ext cx="22162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正方形/長方形 19">
                  <a:extLst>
                    <a:ext uri="{FF2B5EF4-FFF2-40B4-BE49-F238E27FC236}">
                      <a16:creationId xmlns:a16="http://schemas.microsoft.com/office/drawing/2014/main" id="{77ED5040-B7A8-8CC4-351E-6CC42CD743B4}"/>
                    </a:ext>
                  </a:extLst>
                </p:cNvPr>
                <p:cNvSpPr>
                  <a:spLocks noChangeArrowheads="1"/>
                </p:cNvSpPr>
                <p:nvPr/>
              </p:nvSpPr>
              <p:spPr bwMode="auto">
                <a:xfrm>
                  <a:off x="372956" y="2994154"/>
                  <a:ext cx="2072228" cy="605388"/>
                </a:xfrm>
                <a:prstGeom prst="rect">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pPr algn="just">
                    <a:spcBef>
                      <a:spcPts val="600"/>
                    </a:spcBef>
                  </a:pPr>
                  <a:r>
                    <a:rPr lang="ja-JP" altLang="en-US" sz="1600" b="1" kern="100" dirty="0">
                      <a:solidFill>
                        <a:schemeClr val="accent1"/>
                      </a:solidFill>
                      <a:latin typeface="+mn-ea"/>
                      <a:cs typeface="Times New Roman"/>
                    </a:rPr>
                    <a:t>＜</a:t>
                  </a:r>
                  <a:r>
                    <a:rPr lang="en-US" sz="1600" b="1" kern="100" dirty="0">
                      <a:solidFill>
                        <a:schemeClr val="accent1"/>
                      </a:solidFill>
                      <a:latin typeface="+mn-ea"/>
                      <a:cs typeface="Times New Roman"/>
                    </a:rPr>
                    <a:t>Step</a:t>
                  </a:r>
                  <a:r>
                    <a:rPr lang="ja-JP" altLang="en-US" sz="1600" b="1" kern="100" dirty="0">
                      <a:solidFill>
                        <a:schemeClr val="accent1"/>
                      </a:solidFill>
                      <a:latin typeface="+mn-ea"/>
                      <a:cs typeface="Times New Roman"/>
                    </a:rPr>
                    <a:t>１＞</a:t>
                  </a:r>
                  <a:endParaRPr lang="ja-JP" altLang="en-US" sz="1600" kern="100" dirty="0">
                    <a:solidFill>
                      <a:schemeClr val="accent1"/>
                    </a:solidFill>
                    <a:latin typeface="+mn-ea"/>
                    <a:cs typeface="Times New Roman"/>
                  </a:endParaRPr>
                </a:p>
                <a:p>
                  <a:pPr algn="just">
                    <a:spcBef>
                      <a:spcPts val="600"/>
                    </a:spcBef>
                  </a:pPr>
                  <a:r>
                    <a:rPr lang="ja-JP" altLang="en-US" sz="1600" kern="100" dirty="0">
                      <a:latin typeface="+mn-ea"/>
                      <a:cs typeface="Times New Roman"/>
                    </a:rPr>
                    <a:t>総合点の高い者の順に募集人員の</a:t>
                  </a:r>
                  <a:r>
                    <a:rPr lang="en-US" sz="1600" kern="100" dirty="0">
                      <a:solidFill>
                        <a:schemeClr val="dk1"/>
                      </a:solidFill>
                      <a:latin typeface="+mn-ea"/>
                      <a:cs typeface="Times New Roman"/>
                    </a:rPr>
                    <a:t>110</a:t>
                  </a:r>
                  <a:r>
                    <a:rPr lang="ja-JP" altLang="en-US" sz="1600" kern="100" dirty="0">
                      <a:latin typeface="+mn-ea"/>
                      <a:cs typeface="Times New Roman"/>
                    </a:rPr>
                    <a:t>％に相当する者を</a:t>
                  </a:r>
                  <a:r>
                    <a:rPr lang="en-US" sz="1600" kern="100" dirty="0">
                      <a:latin typeface="+mn-ea"/>
                      <a:cs typeface="Times New Roman"/>
                    </a:rPr>
                    <a:t>(</a:t>
                  </a:r>
                  <a:r>
                    <a:rPr lang="en-US" altLang="ja-JP" sz="1600" kern="100" dirty="0">
                      <a:solidFill>
                        <a:schemeClr val="dk1"/>
                      </a:solidFill>
                      <a:latin typeface="+mn-ea"/>
                      <a:cs typeface="Times New Roman"/>
                    </a:rPr>
                    <a:t>Ⅰ</a:t>
                  </a:r>
                  <a:r>
                    <a:rPr lang="en-US" sz="1600" kern="100" dirty="0">
                      <a:latin typeface="+mn-ea"/>
                      <a:cs typeface="Times New Roman"/>
                    </a:rPr>
                    <a:t>)</a:t>
                  </a:r>
                  <a:r>
                    <a:rPr lang="ja-JP" altLang="en-US" sz="1600" kern="100" dirty="0">
                      <a:latin typeface="+mn-ea"/>
                      <a:cs typeface="Times New Roman"/>
                    </a:rPr>
                    <a:t>群とします。</a:t>
                  </a:r>
                </a:p>
              </p:txBody>
            </p:sp>
          </p:grpSp>
        </p:grpSp>
        <p:sp>
          <p:nvSpPr>
            <p:cNvPr id="84" name="テキスト ボックス 83">
              <a:extLst>
                <a:ext uri="{FF2B5EF4-FFF2-40B4-BE49-F238E27FC236}">
                  <a16:creationId xmlns:a16="http://schemas.microsoft.com/office/drawing/2014/main" id="{E3132B40-5C7F-D517-386A-09B77B49C629}"/>
                </a:ext>
              </a:extLst>
            </p:cNvPr>
            <p:cNvSpPr txBox="1"/>
            <p:nvPr/>
          </p:nvSpPr>
          <p:spPr>
            <a:xfrm>
              <a:off x="4289854" y="4829080"/>
              <a:ext cx="569387" cy="276999"/>
            </a:xfrm>
            <a:prstGeom prst="rect">
              <a:avLst/>
            </a:prstGeom>
            <a:noFill/>
          </p:spPr>
          <p:txBody>
            <a:bodyPr wrap="none" rtlCol="0">
              <a:spAutoFit/>
            </a:bodyPr>
            <a:lstStyle/>
            <a:p>
              <a:r>
                <a:rPr kumimoji="1" lang="en-US" altLang="ja-JP" sz="1200" dirty="0">
                  <a:latin typeface="+mn-ea"/>
                </a:rPr>
                <a:t>110</a:t>
              </a:r>
              <a:r>
                <a:rPr kumimoji="1" lang="ja-JP" altLang="en-US" sz="1200" dirty="0">
                  <a:latin typeface="+mn-ea"/>
                </a:rPr>
                <a:t>％</a:t>
              </a:r>
            </a:p>
          </p:txBody>
        </p:sp>
      </p:grpSp>
      <p:sp>
        <p:nvSpPr>
          <p:cNvPr id="86" name="テキスト ボックス 290">
            <a:extLst>
              <a:ext uri="{FF2B5EF4-FFF2-40B4-BE49-F238E27FC236}">
                <a16:creationId xmlns:a16="http://schemas.microsoft.com/office/drawing/2014/main" id="{2B1A6C01-9162-59EE-7DDB-E4639CC11B17}"/>
              </a:ext>
            </a:extLst>
          </p:cNvPr>
          <p:cNvSpPr txBox="1"/>
          <p:nvPr/>
        </p:nvSpPr>
        <p:spPr>
          <a:xfrm>
            <a:off x="9149381" y="2579655"/>
            <a:ext cx="2794366" cy="3353355"/>
          </a:xfrm>
          <a:prstGeom prst="rect">
            <a:avLst/>
          </a:prstGeom>
          <a:no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1600" b="1" kern="100" dirty="0">
                <a:solidFill>
                  <a:schemeClr val="accent1"/>
                </a:solidFill>
                <a:latin typeface="+mn-ea"/>
                <a:cs typeface="Times New Roman"/>
              </a:rPr>
              <a:t>＜</a:t>
            </a:r>
            <a:r>
              <a:rPr lang="en-US" sz="1600" b="1" kern="100" dirty="0">
                <a:solidFill>
                  <a:schemeClr val="accent1"/>
                </a:solidFill>
                <a:latin typeface="+mn-ea"/>
                <a:cs typeface="Times New Roman"/>
              </a:rPr>
              <a:t>Step</a:t>
            </a:r>
            <a:r>
              <a:rPr lang="ja-JP" altLang="en-US" sz="1600" b="1" kern="100" dirty="0">
                <a:solidFill>
                  <a:schemeClr val="accent1"/>
                </a:solidFill>
                <a:latin typeface="+mn-ea"/>
                <a:cs typeface="Times New Roman"/>
              </a:rPr>
              <a:t>３＞</a:t>
            </a:r>
            <a:endParaRPr lang="ja-JP" altLang="en-US" sz="1600" kern="100" dirty="0">
              <a:solidFill>
                <a:schemeClr val="accent1"/>
              </a:solidFill>
              <a:latin typeface="+mn-ea"/>
              <a:cs typeface="Times New Roman"/>
            </a:endParaRPr>
          </a:p>
          <a:p>
            <a:pPr algn="just"/>
            <a:r>
              <a:rPr lang="ja-JP" altLang="en-US" sz="1600" kern="100" dirty="0">
                <a:latin typeface="+mn-ea"/>
                <a:cs typeface="Times New Roman"/>
              </a:rPr>
              <a:t>ボーダーゾーンの中からは、自己申告書、調査書の「活動</a:t>
            </a:r>
            <a:r>
              <a:rPr lang="en-US" sz="1600" kern="100" dirty="0">
                <a:latin typeface="+mn-ea"/>
                <a:cs typeface="Times New Roman"/>
              </a:rPr>
              <a:t>/</a:t>
            </a:r>
            <a:r>
              <a:rPr lang="ja-JP" altLang="en-US" sz="1600" kern="100" dirty="0">
                <a:latin typeface="+mn-ea"/>
                <a:cs typeface="Times New Roman"/>
              </a:rPr>
              <a:t>行動の記録」の記載内容がその高校のアドミッションポリシー（</a:t>
            </a:r>
            <a:r>
              <a:rPr lang="en-US" altLang="ja-JP" sz="1600" kern="100" dirty="0">
                <a:latin typeface="+mn-ea"/>
                <a:cs typeface="Times New Roman"/>
              </a:rPr>
              <a:t>AP</a:t>
            </a:r>
            <a:r>
              <a:rPr lang="ja-JP" altLang="en-US" sz="1600" kern="100" dirty="0">
                <a:latin typeface="+mn-ea"/>
                <a:cs typeface="Times New Roman"/>
              </a:rPr>
              <a:t>）に極めて合致する者を優先的に合格とします。</a:t>
            </a:r>
          </a:p>
          <a:p>
            <a:pPr algn="just"/>
            <a:r>
              <a:rPr lang="ja-JP" altLang="en-US" sz="1600" b="1" kern="100" dirty="0">
                <a:solidFill>
                  <a:schemeClr val="accent1"/>
                </a:solidFill>
                <a:latin typeface="+mn-ea"/>
                <a:cs typeface="Times New Roman"/>
              </a:rPr>
              <a:t>＜</a:t>
            </a:r>
            <a:r>
              <a:rPr lang="en-US" sz="1600" b="1" kern="100" dirty="0">
                <a:solidFill>
                  <a:schemeClr val="accent1"/>
                </a:solidFill>
                <a:latin typeface="+mn-ea"/>
                <a:cs typeface="Times New Roman"/>
              </a:rPr>
              <a:t>Step</a:t>
            </a:r>
            <a:r>
              <a:rPr lang="ja-JP" altLang="en-US" sz="1600" b="1" kern="100" dirty="0">
                <a:solidFill>
                  <a:schemeClr val="accent1"/>
                </a:solidFill>
                <a:latin typeface="+mn-ea"/>
                <a:cs typeface="Times New Roman"/>
              </a:rPr>
              <a:t>４＞</a:t>
            </a:r>
            <a:endParaRPr lang="ja-JP" altLang="en-US" sz="1600" kern="100" dirty="0">
              <a:solidFill>
                <a:schemeClr val="accent1"/>
              </a:solidFill>
              <a:latin typeface="+mn-ea"/>
              <a:cs typeface="Times New Roman"/>
            </a:endParaRPr>
          </a:p>
          <a:p>
            <a:pPr algn="just"/>
            <a:r>
              <a:rPr lang="ja-JP" altLang="en-US" sz="1600" kern="100" dirty="0">
                <a:latin typeface="+mn-ea"/>
                <a:cs typeface="Times New Roman"/>
              </a:rPr>
              <a:t>＜</a:t>
            </a:r>
            <a:r>
              <a:rPr lang="en-US" sz="1600" kern="100" dirty="0">
                <a:latin typeface="+mn-ea"/>
                <a:cs typeface="Times New Roman"/>
              </a:rPr>
              <a:t>Step3</a:t>
            </a:r>
            <a:r>
              <a:rPr lang="ja-JP" altLang="en-US" sz="1600" kern="100" dirty="0">
                <a:latin typeface="+mn-ea"/>
                <a:cs typeface="Times New Roman"/>
              </a:rPr>
              <a:t>＞による合格者を除き、改めて総合点の高い者から順に合格者を決定します。</a:t>
            </a:r>
          </a:p>
        </p:txBody>
      </p:sp>
      <p:grpSp>
        <p:nvGrpSpPr>
          <p:cNvPr id="164" name="グループ化 163">
            <a:extLst>
              <a:ext uri="{FF2B5EF4-FFF2-40B4-BE49-F238E27FC236}">
                <a16:creationId xmlns:a16="http://schemas.microsoft.com/office/drawing/2014/main" id="{72CD8F72-C69C-1A88-DBFF-74003FB1B41C}"/>
              </a:ext>
            </a:extLst>
          </p:cNvPr>
          <p:cNvGrpSpPr/>
          <p:nvPr/>
        </p:nvGrpSpPr>
        <p:grpSpPr>
          <a:xfrm>
            <a:off x="5954141" y="1135075"/>
            <a:ext cx="2456620" cy="5400000"/>
            <a:chOff x="5954141" y="1135075"/>
            <a:chExt cx="2456620" cy="5400000"/>
          </a:xfrm>
        </p:grpSpPr>
        <p:sp>
          <p:nvSpPr>
            <p:cNvPr id="14" name="円柱 13">
              <a:extLst>
                <a:ext uri="{FF2B5EF4-FFF2-40B4-BE49-F238E27FC236}">
                  <a16:creationId xmlns:a16="http://schemas.microsoft.com/office/drawing/2014/main" id="{97E1F4F5-07BE-A5E1-D962-D99D074D81EF}"/>
                </a:ext>
              </a:extLst>
            </p:cNvPr>
            <p:cNvSpPr/>
            <p:nvPr/>
          </p:nvSpPr>
          <p:spPr>
            <a:xfrm>
              <a:off x="7330761" y="1135075"/>
              <a:ext cx="1080000" cy="5400000"/>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8" name="直線コネクタ 87">
              <a:extLst>
                <a:ext uri="{FF2B5EF4-FFF2-40B4-BE49-F238E27FC236}">
                  <a16:creationId xmlns:a16="http://schemas.microsoft.com/office/drawing/2014/main" id="{3DAA47CC-B888-99FC-9633-4147412B10E4}"/>
                </a:ext>
              </a:extLst>
            </p:cNvPr>
            <p:cNvCxnSpPr/>
            <p:nvPr/>
          </p:nvCxnSpPr>
          <p:spPr>
            <a:xfrm flipV="1">
              <a:off x="5954141" y="1273575"/>
              <a:ext cx="1376620" cy="311517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B7BD336F-66AB-38B8-6895-7ED38714F534}"/>
                </a:ext>
              </a:extLst>
            </p:cNvPr>
            <p:cNvCxnSpPr/>
            <p:nvPr/>
          </p:nvCxnSpPr>
          <p:spPr>
            <a:xfrm>
              <a:off x="5958568" y="5112685"/>
              <a:ext cx="1381959" cy="130716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sp>
        <p:nvSpPr>
          <p:cNvPr id="91" name="円柱 90">
            <a:extLst>
              <a:ext uri="{FF2B5EF4-FFF2-40B4-BE49-F238E27FC236}">
                <a16:creationId xmlns:a16="http://schemas.microsoft.com/office/drawing/2014/main" id="{E625CC33-CF7B-2891-92BC-0B913EA273F4}"/>
              </a:ext>
            </a:extLst>
          </p:cNvPr>
          <p:cNvSpPr/>
          <p:nvPr/>
        </p:nvSpPr>
        <p:spPr>
          <a:xfrm>
            <a:off x="7331002" y="2821690"/>
            <a:ext cx="1080000" cy="2268691"/>
          </a:xfrm>
          <a:prstGeom prst="can">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合格</a:t>
            </a:r>
          </a:p>
        </p:txBody>
      </p:sp>
      <p:grpSp>
        <p:nvGrpSpPr>
          <p:cNvPr id="93" name="グループ化 92">
            <a:extLst>
              <a:ext uri="{FF2B5EF4-FFF2-40B4-BE49-F238E27FC236}">
                <a16:creationId xmlns:a16="http://schemas.microsoft.com/office/drawing/2014/main" id="{ACD3EAEF-D763-61D1-6364-0EA1F2F7ACD3}"/>
              </a:ext>
            </a:extLst>
          </p:cNvPr>
          <p:cNvGrpSpPr/>
          <p:nvPr/>
        </p:nvGrpSpPr>
        <p:grpSpPr>
          <a:xfrm>
            <a:off x="6948576" y="3099990"/>
            <a:ext cx="711856" cy="1990391"/>
            <a:chOff x="5372312" y="3773012"/>
            <a:chExt cx="711856" cy="2032252"/>
          </a:xfrm>
        </p:grpSpPr>
        <p:sp>
          <p:nvSpPr>
            <p:cNvPr id="94" name="下矢印 70">
              <a:extLst>
                <a:ext uri="{FF2B5EF4-FFF2-40B4-BE49-F238E27FC236}">
                  <a16:creationId xmlns:a16="http://schemas.microsoft.com/office/drawing/2014/main" id="{3F720625-C548-3197-2DFD-E7AA3BA79A56}"/>
                </a:ext>
              </a:extLst>
            </p:cNvPr>
            <p:cNvSpPr/>
            <p:nvPr/>
          </p:nvSpPr>
          <p:spPr>
            <a:xfrm>
              <a:off x="5372312" y="3773012"/>
              <a:ext cx="711856" cy="2032252"/>
            </a:xfrm>
            <a:prstGeom prst="downArrow">
              <a:avLst/>
            </a:prstGeom>
            <a:solidFill>
              <a:schemeClr val="accent6">
                <a:lumMod val="20000"/>
                <a:lumOff val="80000"/>
              </a:schemeClr>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mn-ea"/>
              </a:endParaRPr>
            </a:p>
          </p:txBody>
        </p:sp>
        <p:sp>
          <p:nvSpPr>
            <p:cNvPr id="95" name="テキスト ボックス 268">
              <a:extLst>
                <a:ext uri="{FF2B5EF4-FFF2-40B4-BE49-F238E27FC236}">
                  <a16:creationId xmlns:a16="http://schemas.microsoft.com/office/drawing/2014/main" id="{3DCE427C-C5FE-171B-C431-4048A8E77BD7}"/>
                </a:ext>
              </a:extLst>
            </p:cNvPr>
            <p:cNvSpPr txBox="1"/>
            <p:nvPr/>
          </p:nvSpPr>
          <p:spPr>
            <a:xfrm>
              <a:off x="5530305" y="3826570"/>
              <a:ext cx="408940" cy="17623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t" anchorCtr="0" forceAA="0" compatLnSpc="1">
              <a:prstTxWarp prst="textNoShape">
                <a:avLst/>
              </a:prstTxWarp>
              <a:noAutofit/>
            </a:bodyPr>
            <a:lstStyle/>
            <a:p>
              <a:pPr indent="154305" algn="just"/>
              <a:r>
                <a:rPr lang="ja-JP" altLang="en-US" sz="1600" kern="100" dirty="0">
                  <a:latin typeface="+mn-ea"/>
                  <a:cs typeface="Times New Roman"/>
                </a:rPr>
                <a:t>総合点の高い順</a:t>
              </a:r>
            </a:p>
          </p:txBody>
        </p:sp>
      </p:grpSp>
      <p:grpSp>
        <p:nvGrpSpPr>
          <p:cNvPr id="166" name="グループ化 165">
            <a:extLst>
              <a:ext uri="{FF2B5EF4-FFF2-40B4-BE49-F238E27FC236}">
                <a16:creationId xmlns:a16="http://schemas.microsoft.com/office/drawing/2014/main" id="{7B6331C9-D683-EDED-CE74-80B52EF9F2D1}"/>
              </a:ext>
            </a:extLst>
          </p:cNvPr>
          <p:cNvGrpSpPr/>
          <p:nvPr/>
        </p:nvGrpSpPr>
        <p:grpSpPr>
          <a:xfrm>
            <a:off x="8420527" y="1132696"/>
            <a:ext cx="1247120" cy="3957685"/>
            <a:chOff x="8420527" y="1132696"/>
            <a:chExt cx="1247120" cy="3957685"/>
          </a:xfrm>
        </p:grpSpPr>
        <p:sp>
          <p:nvSpPr>
            <p:cNvPr id="160" name="右中かっこ 159">
              <a:extLst>
                <a:ext uri="{FF2B5EF4-FFF2-40B4-BE49-F238E27FC236}">
                  <a16:creationId xmlns:a16="http://schemas.microsoft.com/office/drawing/2014/main" id="{26E525BF-9F03-6928-BA44-3980723738DB}"/>
                </a:ext>
              </a:extLst>
            </p:cNvPr>
            <p:cNvSpPr/>
            <p:nvPr/>
          </p:nvSpPr>
          <p:spPr>
            <a:xfrm>
              <a:off x="8420527" y="1132696"/>
              <a:ext cx="365244" cy="3957685"/>
            </a:xfrm>
            <a:prstGeom prst="rightBrace">
              <a:avLst>
                <a:gd name="adj1" fmla="val 32285"/>
                <a:gd name="adj2" fmla="val 16513"/>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1" name="テキスト ボックス 160">
              <a:extLst>
                <a:ext uri="{FF2B5EF4-FFF2-40B4-BE49-F238E27FC236}">
                  <a16:creationId xmlns:a16="http://schemas.microsoft.com/office/drawing/2014/main" id="{CCFBBFA1-871D-5D67-3337-3F8321285139}"/>
                </a:ext>
              </a:extLst>
            </p:cNvPr>
            <p:cNvSpPr txBox="1"/>
            <p:nvPr/>
          </p:nvSpPr>
          <p:spPr>
            <a:xfrm>
              <a:off x="8790484" y="1588026"/>
              <a:ext cx="877163" cy="369332"/>
            </a:xfrm>
            <a:prstGeom prst="rect">
              <a:avLst/>
            </a:prstGeom>
            <a:noFill/>
          </p:spPr>
          <p:txBody>
            <a:bodyPr wrap="none" rtlCol="0">
              <a:spAutoFit/>
            </a:bodyPr>
            <a:lstStyle/>
            <a:p>
              <a:r>
                <a:rPr kumimoji="1" lang="ja-JP" altLang="en-US" dirty="0"/>
                <a:t>合格者</a:t>
              </a:r>
            </a:p>
          </p:txBody>
        </p:sp>
      </p:grpSp>
      <p:grpSp>
        <p:nvGrpSpPr>
          <p:cNvPr id="163" name="グループ化 162">
            <a:extLst>
              <a:ext uri="{FF2B5EF4-FFF2-40B4-BE49-F238E27FC236}">
                <a16:creationId xmlns:a16="http://schemas.microsoft.com/office/drawing/2014/main" id="{0B128177-DFA2-1F45-CD8C-83849E91A7ED}"/>
              </a:ext>
            </a:extLst>
          </p:cNvPr>
          <p:cNvGrpSpPr/>
          <p:nvPr/>
        </p:nvGrpSpPr>
        <p:grpSpPr>
          <a:xfrm>
            <a:off x="4253253" y="1146079"/>
            <a:ext cx="1702914" cy="4076368"/>
            <a:chOff x="4259040" y="1146079"/>
            <a:chExt cx="1702914" cy="4076368"/>
          </a:xfrm>
        </p:grpSpPr>
        <p:cxnSp>
          <p:nvCxnSpPr>
            <p:cNvPr id="83" name="直線コネクタ 82">
              <a:extLst>
                <a:ext uri="{FF2B5EF4-FFF2-40B4-BE49-F238E27FC236}">
                  <a16:creationId xmlns:a16="http://schemas.microsoft.com/office/drawing/2014/main" id="{F60D1BCA-2D1A-C291-8212-0ED4248EEBC4}"/>
                </a:ext>
              </a:extLst>
            </p:cNvPr>
            <p:cNvCxnSpPr/>
            <p:nvPr/>
          </p:nvCxnSpPr>
          <p:spPr>
            <a:xfrm flipH="1">
              <a:off x="4259040" y="4393498"/>
              <a:ext cx="61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テキスト ボックス 84">
              <a:extLst>
                <a:ext uri="{FF2B5EF4-FFF2-40B4-BE49-F238E27FC236}">
                  <a16:creationId xmlns:a16="http://schemas.microsoft.com/office/drawing/2014/main" id="{EB14A737-CB7E-6B90-A777-82428ABC379A}"/>
                </a:ext>
              </a:extLst>
            </p:cNvPr>
            <p:cNvSpPr txBox="1"/>
            <p:nvPr/>
          </p:nvSpPr>
          <p:spPr>
            <a:xfrm>
              <a:off x="4388461" y="4117834"/>
              <a:ext cx="492443" cy="276999"/>
            </a:xfrm>
            <a:prstGeom prst="rect">
              <a:avLst/>
            </a:prstGeom>
            <a:noFill/>
          </p:spPr>
          <p:txBody>
            <a:bodyPr wrap="none" rtlCol="0">
              <a:spAutoFit/>
            </a:bodyPr>
            <a:lstStyle/>
            <a:p>
              <a:r>
                <a:rPr lang="en-US" altLang="ja-JP" sz="1200" dirty="0">
                  <a:latin typeface="+mn-ea"/>
                </a:rPr>
                <a:t>90</a:t>
              </a:r>
              <a:r>
                <a:rPr kumimoji="1" lang="ja-JP" altLang="en-US" sz="1200" dirty="0">
                  <a:latin typeface="+mn-ea"/>
                </a:rPr>
                <a:t>％</a:t>
              </a:r>
            </a:p>
          </p:txBody>
        </p:sp>
        <p:grpSp>
          <p:nvGrpSpPr>
            <p:cNvPr id="13" name="グループ化 12">
              <a:extLst>
                <a:ext uri="{FF2B5EF4-FFF2-40B4-BE49-F238E27FC236}">
                  <a16:creationId xmlns:a16="http://schemas.microsoft.com/office/drawing/2014/main" id="{87CE98B8-4DCE-F43E-537D-19DA26E3F60A}"/>
                </a:ext>
              </a:extLst>
            </p:cNvPr>
            <p:cNvGrpSpPr/>
            <p:nvPr/>
          </p:nvGrpSpPr>
          <p:grpSpPr>
            <a:xfrm>
              <a:off x="4881954" y="1146079"/>
              <a:ext cx="1080000" cy="4076368"/>
              <a:chOff x="6427469" y="1201690"/>
              <a:chExt cx="1080000" cy="4076368"/>
            </a:xfrm>
          </p:grpSpPr>
          <p:sp>
            <p:nvSpPr>
              <p:cNvPr id="12" name="円柱 11">
                <a:extLst>
                  <a:ext uri="{FF2B5EF4-FFF2-40B4-BE49-F238E27FC236}">
                    <a16:creationId xmlns:a16="http://schemas.microsoft.com/office/drawing/2014/main" id="{0EE2D774-02A3-3A07-4AB8-0E643DBF055E}"/>
                  </a:ext>
                </a:extLst>
              </p:cNvPr>
              <p:cNvSpPr/>
              <p:nvPr/>
            </p:nvSpPr>
            <p:spPr>
              <a:xfrm>
                <a:off x="6427469" y="4266430"/>
                <a:ext cx="1080000" cy="1011628"/>
              </a:xfrm>
              <a:prstGeom prst="can">
                <a:avLst>
                  <a:gd name="adj" fmla="val 2803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ボーダーゾーン</a:t>
                </a:r>
              </a:p>
            </p:txBody>
          </p:sp>
          <p:sp>
            <p:nvSpPr>
              <p:cNvPr id="10" name="円柱 9">
                <a:extLst>
                  <a:ext uri="{FF2B5EF4-FFF2-40B4-BE49-F238E27FC236}">
                    <a16:creationId xmlns:a16="http://schemas.microsoft.com/office/drawing/2014/main" id="{37100561-CC2C-5CF2-0F2C-0B8038D48E48}"/>
                  </a:ext>
                </a:extLst>
              </p:cNvPr>
              <p:cNvSpPr/>
              <p:nvPr/>
            </p:nvSpPr>
            <p:spPr>
              <a:xfrm>
                <a:off x="6427469" y="1201690"/>
                <a:ext cx="1080000" cy="3342102"/>
              </a:xfrm>
              <a:prstGeom prst="can">
                <a:avLst/>
              </a:prstGeom>
              <a:solidFill>
                <a:schemeClr val="accent5">
                  <a:lumMod val="20000"/>
                  <a:lumOff val="80000"/>
                </a:schemeClr>
              </a:solidFill>
              <a:ln w="12700">
                <a:solidFill>
                  <a:schemeClr val="accent5"/>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t>合格</a:t>
                </a:r>
                <a:endParaRPr kumimoji="1" lang="ja-JP" altLang="en-US" dirty="0"/>
              </a:p>
            </p:txBody>
          </p:sp>
        </p:grpSp>
      </p:grpSp>
      <p:sp>
        <p:nvSpPr>
          <p:cNvPr id="16" name="円柱 15">
            <a:extLst>
              <a:ext uri="{FF2B5EF4-FFF2-40B4-BE49-F238E27FC236}">
                <a16:creationId xmlns:a16="http://schemas.microsoft.com/office/drawing/2014/main" id="{DD0C52CB-A08F-51DD-EDED-69F18404CF43}"/>
              </a:ext>
            </a:extLst>
          </p:cNvPr>
          <p:cNvSpPr/>
          <p:nvPr/>
        </p:nvSpPr>
        <p:spPr>
          <a:xfrm>
            <a:off x="7330761" y="1132696"/>
            <a:ext cx="1080000" cy="1980000"/>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ja-JP" sz="1400" dirty="0"/>
              <a:t>AP</a:t>
            </a:r>
            <a:r>
              <a:rPr kumimoji="1" lang="ja-JP" altLang="en-US" sz="1400" dirty="0"/>
              <a:t>に</a:t>
            </a:r>
            <a:endParaRPr kumimoji="1" lang="en-US" altLang="ja-JP" sz="1400" dirty="0"/>
          </a:p>
          <a:p>
            <a:pPr algn="ctr"/>
            <a:r>
              <a:rPr kumimoji="1" lang="ja-JP" altLang="en-US" sz="1400" dirty="0"/>
              <a:t>極めて合致</a:t>
            </a:r>
          </a:p>
        </p:txBody>
      </p:sp>
      <p:pic>
        <p:nvPicPr>
          <p:cNvPr id="54" name="図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9666" y="152577"/>
            <a:ext cx="787579" cy="660550"/>
          </a:xfrm>
          <a:prstGeom prst="rect">
            <a:avLst/>
          </a:prstGeom>
        </p:spPr>
      </p:pic>
      <p:sp>
        <p:nvSpPr>
          <p:cNvPr id="55" name="正方形/長方形 54"/>
          <p:cNvSpPr/>
          <p:nvPr/>
        </p:nvSpPr>
        <p:spPr>
          <a:xfrm>
            <a:off x="9206364" y="188132"/>
            <a:ext cx="902811" cy="523220"/>
          </a:xfrm>
          <a:prstGeom prst="rect">
            <a:avLst/>
          </a:prstGeom>
        </p:spPr>
        <p:txBody>
          <a:bodyPr wrap="none">
            <a:spAutoFit/>
          </a:bodyPr>
          <a:lstStyle/>
          <a:p>
            <a:r>
              <a:rPr lang="ja-JP" altLang="en-US" sz="1400" dirty="0" smtClean="0"/>
              <a:t>特別選抜</a:t>
            </a:r>
            <a:endParaRPr lang="en-US" altLang="ja-JP" sz="1400" dirty="0" smtClean="0"/>
          </a:p>
          <a:p>
            <a:r>
              <a:rPr lang="ja-JP" altLang="en-US" sz="1400" dirty="0" smtClean="0"/>
              <a:t>一般選抜</a:t>
            </a:r>
            <a:endParaRPr lang="en-US" altLang="ja-JP" sz="1400" dirty="0"/>
          </a:p>
        </p:txBody>
      </p:sp>
      <p:sp>
        <p:nvSpPr>
          <p:cNvPr id="56" name="大かっこ 55"/>
          <p:cNvSpPr/>
          <p:nvPr/>
        </p:nvSpPr>
        <p:spPr>
          <a:xfrm>
            <a:off x="9149380" y="119593"/>
            <a:ext cx="1044487" cy="68474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57" name="グループ化 56">
            <a:extLst>
              <a:ext uri="{FF2B5EF4-FFF2-40B4-BE49-F238E27FC236}">
                <a16:creationId xmlns:a16="http://schemas.microsoft.com/office/drawing/2014/main" id="{7073C39C-93FC-AA60-8F3C-C09568F230F1}"/>
              </a:ext>
            </a:extLst>
          </p:cNvPr>
          <p:cNvGrpSpPr/>
          <p:nvPr/>
        </p:nvGrpSpPr>
        <p:grpSpPr>
          <a:xfrm>
            <a:off x="201809" y="958476"/>
            <a:ext cx="2209259" cy="2858776"/>
            <a:chOff x="220986" y="1908282"/>
            <a:chExt cx="2209259" cy="2858776"/>
          </a:xfrm>
        </p:grpSpPr>
        <p:grpSp>
          <p:nvGrpSpPr>
            <p:cNvPr id="58" name="グループ化 57">
              <a:extLst>
                <a:ext uri="{FF2B5EF4-FFF2-40B4-BE49-F238E27FC236}">
                  <a16:creationId xmlns:a16="http://schemas.microsoft.com/office/drawing/2014/main" id="{074FA3AC-9158-5BEF-7650-9925DA98ED41}"/>
                </a:ext>
              </a:extLst>
            </p:cNvPr>
            <p:cNvGrpSpPr/>
            <p:nvPr/>
          </p:nvGrpSpPr>
          <p:grpSpPr>
            <a:xfrm>
              <a:off x="220986" y="1908282"/>
              <a:ext cx="369868" cy="2858776"/>
              <a:chOff x="1714500" y="2233612"/>
              <a:chExt cx="533400" cy="4122738"/>
            </a:xfrm>
            <a:solidFill>
              <a:schemeClr val="bg1">
                <a:lumMod val="85000"/>
              </a:schemeClr>
            </a:solidFill>
          </p:grpSpPr>
          <p:sp>
            <p:nvSpPr>
              <p:cNvPr id="65" name="楕円 64">
                <a:extLst>
                  <a:ext uri="{FF2B5EF4-FFF2-40B4-BE49-F238E27FC236}">
                    <a16:creationId xmlns:a16="http://schemas.microsoft.com/office/drawing/2014/main" id="{32E0EC9C-EE92-845D-7126-01ED0DA22D67}"/>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6" name="楕円 65">
                <a:extLst>
                  <a:ext uri="{FF2B5EF4-FFF2-40B4-BE49-F238E27FC236}">
                    <a16:creationId xmlns:a16="http://schemas.microsoft.com/office/drawing/2014/main" id="{AB7D83AB-1602-AD01-8E3E-AF5CC62E955E}"/>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7" name="楕円 66">
                <a:extLst>
                  <a:ext uri="{FF2B5EF4-FFF2-40B4-BE49-F238E27FC236}">
                    <a16:creationId xmlns:a16="http://schemas.microsoft.com/office/drawing/2014/main" id="{1278F949-08F5-C650-DD14-7ECFACC2E363}"/>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8" name="楕円 67">
                <a:extLst>
                  <a:ext uri="{FF2B5EF4-FFF2-40B4-BE49-F238E27FC236}">
                    <a16:creationId xmlns:a16="http://schemas.microsoft.com/office/drawing/2014/main" id="{B8A8F78C-440C-330D-EF01-F6FEB3F80568}"/>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9" name="楕円 68">
                <a:extLst>
                  <a:ext uri="{FF2B5EF4-FFF2-40B4-BE49-F238E27FC236}">
                    <a16:creationId xmlns:a16="http://schemas.microsoft.com/office/drawing/2014/main" id="{311AD1B6-AC8C-4BF4-F689-5464A90ADA7E}"/>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70" name="楕円 69">
                <a:extLst>
                  <a:ext uri="{FF2B5EF4-FFF2-40B4-BE49-F238E27FC236}">
                    <a16:creationId xmlns:a16="http://schemas.microsoft.com/office/drawing/2014/main" id="{351DF170-7840-62A8-4690-014E40F86DA0}"/>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71" name="直線コネクタ 70">
                <a:extLst>
                  <a:ext uri="{FF2B5EF4-FFF2-40B4-BE49-F238E27FC236}">
                    <a16:creationId xmlns:a16="http://schemas.microsoft.com/office/drawing/2014/main" id="{01D44B84-D7D5-1099-621F-134D0D95FCA8}"/>
                  </a:ext>
                </a:extLst>
              </p:cNvPr>
              <p:cNvCxnSpPr>
                <a:stCxn id="65" idx="4"/>
                <a:endCxn id="68"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51528ADC-F307-836F-5B96-657321819D0D}"/>
                  </a:ext>
                </a:extLst>
              </p:cNvPr>
              <p:cNvCxnSpPr>
                <a:stCxn id="68" idx="4"/>
                <a:endCxn id="69"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D9277D0F-0BED-3DA1-90B9-F09CED9A7157}"/>
                  </a:ext>
                </a:extLst>
              </p:cNvPr>
              <p:cNvCxnSpPr>
                <a:stCxn id="69" idx="4"/>
                <a:endCxn id="70"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F9157675-C4C4-8B43-CD6C-4604E342232E}"/>
                  </a:ext>
                </a:extLst>
              </p:cNvPr>
              <p:cNvCxnSpPr>
                <a:stCxn id="70" idx="4"/>
                <a:endCxn id="67"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79BA6852-77A3-A2A6-5AA2-48C691FB8C9F}"/>
                  </a:ext>
                </a:extLst>
              </p:cNvPr>
              <p:cNvCxnSpPr>
                <a:stCxn id="67" idx="4"/>
                <a:endCxn id="66"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59" name="テキスト ボックス 58">
              <a:extLst>
                <a:ext uri="{FF2B5EF4-FFF2-40B4-BE49-F238E27FC236}">
                  <a16:creationId xmlns:a16="http://schemas.microsoft.com/office/drawing/2014/main" id="{CA6B8F01-757B-650A-535B-426DDA2003C1}"/>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60" name="テキスト ボックス 59">
              <a:extLst>
                <a:ext uri="{FF2B5EF4-FFF2-40B4-BE49-F238E27FC236}">
                  <a16:creationId xmlns:a16="http://schemas.microsoft.com/office/drawing/2014/main" id="{15C7751F-CDC0-EA2D-6F24-9874CE25BDDF}"/>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学力検査等</a:t>
              </a:r>
              <a:endParaRPr kumimoji="1" lang="ja-JP" altLang="en-US" sz="1200" b="1" dirty="0">
                <a:solidFill>
                  <a:schemeClr val="bg1">
                    <a:lumMod val="50000"/>
                  </a:schemeClr>
                </a:solidFill>
                <a:latin typeface="+mn-ea"/>
              </a:endParaRPr>
            </a:p>
          </p:txBody>
        </p:sp>
        <p:sp>
          <p:nvSpPr>
            <p:cNvPr id="61" name="テキスト ボックス 60">
              <a:extLst>
                <a:ext uri="{FF2B5EF4-FFF2-40B4-BE49-F238E27FC236}">
                  <a16:creationId xmlns:a16="http://schemas.microsoft.com/office/drawing/2014/main" id="{D660DB85-9F14-F927-CB0F-F13A04F9F090}"/>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62" name="テキスト ボックス 61">
              <a:extLst>
                <a:ext uri="{FF2B5EF4-FFF2-40B4-BE49-F238E27FC236}">
                  <a16:creationId xmlns:a16="http://schemas.microsoft.com/office/drawing/2014/main" id="{70791357-C0E5-BC94-3B61-B626CD0646C6}"/>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63" name="テキスト ボックス 62">
              <a:extLst>
                <a:ext uri="{FF2B5EF4-FFF2-40B4-BE49-F238E27FC236}">
                  <a16:creationId xmlns:a16="http://schemas.microsoft.com/office/drawing/2014/main" id="{DBD7BFC0-CFF2-2A3B-5052-6ED42CCBC6E0}"/>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smtClean="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64" name="テキスト ボックス 63">
              <a:extLst>
                <a:ext uri="{FF2B5EF4-FFF2-40B4-BE49-F238E27FC236}">
                  <a16:creationId xmlns:a16="http://schemas.microsoft.com/office/drawing/2014/main" id="{F18102FC-CA08-BDD1-CEB8-1B33E3FEB536}"/>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accent1"/>
                  </a:solidFill>
                  <a:latin typeface="+mn-ea"/>
                </a:rPr>
                <a:t>６</a:t>
              </a:r>
              <a:r>
                <a:rPr kumimoji="1" lang="ja-JP" altLang="en-US" sz="1200" b="1" dirty="0">
                  <a:solidFill>
                    <a:schemeClr val="accent1"/>
                  </a:solidFill>
                  <a:latin typeface="+mn-ea"/>
                </a:rPr>
                <a:t>　</a:t>
              </a:r>
              <a:r>
                <a:rPr lang="ja-JP" altLang="en-US" sz="1200" b="1" dirty="0" smtClean="0">
                  <a:solidFill>
                    <a:schemeClr val="accent1"/>
                  </a:solidFill>
                  <a:latin typeface="+mn-ea"/>
                </a:rPr>
                <a:t>選抜方法</a:t>
              </a:r>
              <a:endParaRPr kumimoji="1" lang="en-US" altLang="ja-JP" sz="1200" b="1" dirty="0">
                <a:solidFill>
                  <a:schemeClr val="accent1"/>
                </a:solidFill>
                <a:latin typeface="+mn-ea"/>
              </a:endParaRPr>
            </a:p>
          </p:txBody>
        </p:sp>
      </p:grpSp>
    </p:spTree>
    <p:extLst>
      <p:ext uri="{BB962C8B-B14F-4D97-AF65-F5344CB8AC3E}">
        <p14:creationId xmlns:p14="http://schemas.microsoft.com/office/powerpoint/2010/main" val="22673411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wipe(up)">
                                      <p:cBhvr>
                                        <p:cTn id="7" dur="500"/>
                                        <p:tgtEl>
                                          <p:spTgt spid="1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wipe(up)">
                                      <p:cBhvr>
                                        <p:cTn id="12" dur="500"/>
                                        <p:tgtEl>
                                          <p:spTgt spid="16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500"/>
                                        <p:tgtEl>
                                          <p:spTgt spid="8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64"/>
                                        </p:tgtEl>
                                        <p:attrNameLst>
                                          <p:attrName>style.visibility</p:attrName>
                                        </p:attrNameLst>
                                      </p:cBhvr>
                                      <p:to>
                                        <p:strVal val="visible"/>
                                      </p:to>
                                    </p:set>
                                    <p:animEffect transition="in" filter="wipe(left)">
                                      <p:cBhvr>
                                        <p:cTn id="20" dur="500"/>
                                        <p:tgtEl>
                                          <p:spTgt spid="16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wipe(up)">
                                      <p:cBhvr>
                                        <p:cTn id="30" dur="500"/>
                                        <p:tgtEl>
                                          <p:spTgt spid="9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fade">
                                      <p:cBhvr>
                                        <p:cTn id="33" dur="500"/>
                                        <p:tgtEl>
                                          <p:spTgt spid="86"/>
                                        </p:tgtEl>
                                      </p:cBhvr>
                                    </p:animEffect>
                                  </p:childTnLst>
                                </p:cTn>
                              </p:par>
                              <p:par>
                                <p:cTn id="34" presetID="22" presetClass="entr" presetSubtype="1" fill="hold" nodeType="withEffect">
                                  <p:stCondLst>
                                    <p:cond delay="0"/>
                                  </p:stCondLst>
                                  <p:childTnLst>
                                    <p:set>
                                      <p:cBhvr>
                                        <p:cTn id="35" dur="1" fill="hold">
                                          <p:stCondLst>
                                            <p:cond delay="0"/>
                                          </p:stCondLst>
                                        </p:cTn>
                                        <p:tgtEl>
                                          <p:spTgt spid="93"/>
                                        </p:tgtEl>
                                        <p:attrNameLst>
                                          <p:attrName>style.visibility</p:attrName>
                                        </p:attrNameLst>
                                      </p:cBhvr>
                                      <p:to>
                                        <p:strVal val="visible"/>
                                      </p:to>
                                    </p:set>
                                    <p:animEffect transition="in" filter="wipe(up)">
                                      <p:cBhvr>
                                        <p:cTn id="36" dur="500"/>
                                        <p:tgtEl>
                                          <p:spTgt spid="93"/>
                                        </p:tgtEl>
                                      </p:cBhvr>
                                    </p:animEffect>
                                  </p:childTnLst>
                                </p:cTn>
                              </p:par>
                              <p:par>
                                <p:cTn id="37" presetID="22" presetClass="entr" presetSubtype="8" fill="hold" nodeType="withEffect">
                                  <p:stCondLst>
                                    <p:cond delay="0"/>
                                  </p:stCondLst>
                                  <p:childTnLst>
                                    <p:set>
                                      <p:cBhvr>
                                        <p:cTn id="38" dur="1" fill="hold">
                                          <p:stCondLst>
                                            <p:cond delay="0"/>
                                          </p:stCondLst>
                                        </p:cTn>
                                        <p:tgtEl>
                                          <p:spTgt spid="166"/>
                                        </p:tgtEl>
                                        <p:attrNameLst>
                                          <p:attrName>style.visibility</p:attrName>
                                        </p:attrNameLst>
                                      </p:cBhvr>
                                      <p:to>
                                        <p:strVal val="visible"/>
                                      </p:to>
                                    </p:set>
                                    <p:animEffect transition="in" filter="wipe(left)">
                                      <p:cBhvr>
                                        <p:cTn id="39"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6" grpId="0" animBg="1"/>
      <p:bldP spid="91"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選抜方法</a:t>
            </a:r>
            <a:r>
              <a:rPr lang="ja-JP" altLang="en-US" sz="2400" dirty="0"/>
              <a:t>（合格者の決定方法：面接を実施する特別選抜）</a:t>
            </a:r>
            <a:endParaRPr kumimoji="1" lang="ja-JP" altLang="en-US" dirty="0"/>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31</a:t>
            </a:fld>
            <a:endParaRPr lang="ja-JP" altLang="en-US"/>
          </a:p>
        </p:txBody>
      </p:sp>
      <p:sp>
        <p:nvSpPr>
          <p:cNvPr id="25" name="円柱 24">
            <a:extLst>
              <a:ext uri="{FF2B5EF4-FFF2-40B4-BE49-F238E27FC236}">
                <a16:creationId xmlns:a16="http://schemas.microsoft.com/office/drawing/2014/main" id="{8CCA6F9C-A308-CCCA-9079-C2F1141461BA}"/>
              </a:ext>
            </a:extLst>
          </p:cNvPr>
          <p:cNvSpPr/>
          <p:nvPr/>
        </p:nvSpPr>
        <p:spPr>
          <a:xfrm>
            <a:off x="6183967" y="1077488"/>
            <a:ext cx="1080000" cy="5400000"/>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受験者</a:t>
            </a:r>
          </a:p>
        </p:txBody>
      </p:sp>
      <p:sp>
        <p:nvSpPr>
          <p:cNvPr id="26" name="円柱 25">
            <a:extLst>
              <a:ext uri="{FF2B5EF4-FFF2-40B4-BE49-F238E27FC236}">
                <a16:creationId xmlns:a16="http://schemas.microsoft.com/office/drawing/2014/main" id="{DAE91EF4-BDC5-B45F-E642-337D2876234B}"/>
              </a:ext>
            </a:extLst>
          </p:cNvPr>
          <p:cNvSpPr/>
          <p:nvPr/>
        </p:nvSpPr>
        <p:spPr>
          <a:xfrm>
            <a:off x="6183967" y="2784979"/>
            <a:ext cx="1080000" cy="2239480"/>
          </a:xfrm>
          <a:prstGeom prst="can">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総合点で</a:t>
            </a:r>
            <a:endParaRPr lang="en-US" altLang="ja-JP" sz="1400" dirty="0">
              <a:solidFill>
                <a:schemeClr val="tx1"/>
              </a:solidFill>
            </a:endParaRPr>
          </a:p>
          <a:p>
            <a:pPr algn="ctr"/>
            <a:r>
              <a:rPr lang="ja-JP" altLang="en-US" sz="1400" dirty="0">
                <a:solidFill>
                  <a:schemeClr val="tx1"/>
                </a:solidFill>
              </a:rPr>
              <a:t>評価</a:t>
            </a:r>
            <a:endParaRPr kumimoji="1" lang="ja-JP" altLang="en-US" sz="1400" dirty="0">
              <a:solidFill>
                <a:schemeClr val="tx1"/>
              </a:solidFill>
            </a:endParaRPr>
          </a:p>
        </p:txBody>
      </p:sp>
      <p:grpSp>
        <p:nvGrpSpPr>
          <p:cNvPr id="62" name="グループ化 61">
            <a:extLst>
              <a:ext uri="{FF2B5EF4-FFF2-40B4-BE49-F238E27FC236}">
                <a16:creationId xmlns:a16="http://schemas.microsoft.com/office/drawing/2014/main" id="{41491F42-76BE-B89F-0686-5285A00C66E7}"/>
              </a:ext>
            </a:extLst>
          </p:cNvPr>
          <p:cNvGrpSpPr/>
          <p:nvPr/>
        </p:nvGrpSpPr>
        <p:grpSpPr>
          <a:xfrm>
            <a:off x="7268860" y="1066774"/>
            <a:ext cx="1247120" cy="3957685"/>
            <a:chOff x="8420527" y="1132696"/>
            <a:chExt cx="1247120" cy="3957685"/>
          </a:xfrm>
        </p:grpSpPr>
        <p:sp>
          <p:nvSpPr>
            <p:cNvPr id="63" name="右中かっこ 62">
              <a:extLst>
                <a:ext uri="{FF2B5EF4-FFF2-40B4-BE49-F238E27FC236}">
                  <a16:creationId xmlns:a16="http://schemas.microsoft.com/office/drawing/2014/main" id="{771556BA-CD80-F6AE-0F51-675E7664C29A}"/>
                </a:ext>
              </a:extLst>
            </p:cNvPr>
            <p:cNvSpPr/>
            <p:nvPr/>
          </p:nvSpPr>
          <p:spPr>
            <a:xfrm>
              <a:off x="8420527" y="1132696"/>
              <a:ext cx="365244" cy="3957685"/>
            </a:xfrm>
            <a:prstGeom prst="rightBrace">
              <a:avLst>
                <a:gd name="adj1" fmla="val 32285"/>
                <a:gd name="adj2" fmla="val 16513"/>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E0023F2D-DE70-E6F2-FE54-B39CBA3DD7F8}"/>
                </a:ext>
              </a:extLst>
            </p:cNvPr>
            <p:cNvSpPr txBox="1"/>
            <p:nvPr/>
          </p:nvSpPr>
          <p:spPr>
            <a:xfrm>
              <a:off x="8790484" y="1588026"/>
              <a:ext cx="877163" cy="369332"/>
            </a:xfrm>
            <a:prstGeom prst="rect">
              <a:avLst/>
            </a:prstGeom>
            <a:noFill/>
          </p:spPr>
          <p:txBody>
            <a:bodyPr wrap="none" rtlCol="0">
              <a:spAutoFit/>
            </a:bodyPr>
            <a:lstStyle/>
            <a:p>
              <a:r>
                <a:rPr kumimoji="1" lang="ja-JP" altLang="en-US" dirty="0"/>
                <a:t>合格者</a:t>
              </a:r>
            </a:p>
          </p:txBody>
        </p:sp>
      </p:grpSp>
      <p:sp>
        <p:nvSpPr>
          <p:cNvPr id="65" name="円柱 64">
            <a:extLst>
              <a:ext uri="{FF2B5EF4-FFF2-40B4-BE49-F238E27FC236}">
                <a16:creationId xmlns:a16="http://schemas.microsoft.com/office/drawing/2014/main" id="{2811B2AF-4C55-0591-0ACE-9B2935C1EB9F}"/>
              </a:ext>
            </a:extLst>
          </p:cNvPr>
          <p:cNvSpPr/>
          <p:nvPr/>
        </p:nvSpPr>
        <p:spPr>
          <a:xfrm>
            <a:off x="6183967" y="1066774"/>
            <a:ext cx="1080000" cy="1980000"/>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1400" dirty="0"/>
              <a:t>意欲を</a:t>
            </a:r>
            <a:endParaRPr kumimoji="1" lang="en-US" altLang="ja-JP" sz="1400" dirty="0"/>
          </a:p>
          <a:p>
            <a:pPr algn="ctr"/>
            <a:r>
              <a:rPr kumimoji="1" lang="ja-JP" altLang="en-US" sz="1400" dirty="0"/>
              <a:t>評価</a:t>
            </a:r>
          </a:p>
        </p:txBody>
      </p:sp>
      <p:sp>
        <p:nvSpPr>
          <p:cNvPr id="68" name="テキスト ボックス 67">
            <a:extLst>
              <a:ext uri="{FF2B5EF4-FFF2-40B4-BE49-F238E27FC236}">
                <a16:creationId xmlns:a16="http://schemas.microsoft.com/office/drawing/2014/main" id="{C37542F8-F5DF-03A0-9BE7-4D2D327FC0C6}"/>
              </a:ext>
            </a:extLst>
          </p:cNvPr>
          <p:cNvSpPr txBox="1"/>
          <p:nvPr/>
        </p:nvSpPr>
        <p:spPr>
          <a:xfrm>
            <a:off x="9133148" y="864633"/>
            <a:ext cx="3185487" cy="369332"/>
          </a:xfrm>
          <a:prstGeom prst="rect">
            <a:avLst/>
          </a:prstGeom>
          <a:noFill/>
        </p:spPr>
        <p:txBody>
          <a:bodyPr wrap="none" rtlCol="0">
            <a:spAutoFit/>
          </a:bodyPr>
          <a:lstStyle/>
          <a:p>
            <a:r>
              <a:rPr lang="en-US" altLang="ja-JP" dirty="0">
                <a:latin typeface="+mn-ea"/>
              </a:rPr>
              <a:t>※</a:t>
            </a:r>
            <a:r>
              <a:rPr lang="ja-JP" altLang="en-US" dirty="0">
                <a:latin typeface="+mn-ea"/>
              </a:rPr>
              <a:t>多様な教育実践校を除く。</a:t>
            </a:r>
            <a:endParaRPr kumimoji="1" lang="ja-JP" altLang="en-US" dirty="0">
              <a:latin typeface="+mn-ea"/>
            </a:endParaRPr>
          </a:p>
        </p:txBody>
      </p:sp>
      <p:sp>
        <p:nvSpPr>
          <p:cNvPr id="75" name="角丸四角形吹き出し 41">
            <a:extLst>
              <a:ext uri="{FF2B5EF4-FFF2-40B4-BE49-F238E27FC236}">
                <a16:creationId xmlns:a16="http://schemas.microsoft.com/office/drawing/2014/main" id="{EDDA1E0D-5CA8-E26E-60A3-03CEB5C87F7A}"/>
              </a:ext>
            </a:extLst>
          </p:cNvPr>
          <p:cNvSpPr/>
          <p:nvPr/>
        </p:nvSpPr>
        <p:spPr>
          <a:xfrm>
            <a:off x="8500100" y="1273575"/>
            <a:ext cx="3604199" cy="33528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600" b="1" kern="100" dirty="0">
                <a:solidFill>
                  <a:schemeClr val="accent1"/>
                </a:solidFill>
                <a:latin typeface="+mn-ea"/>
                <a:cs typeface="Times New Roman"/>
              </a:rPr>
              <a:t>＜</a:t>
            </a:r>
            <a:r>
              <a:rPr lang="en-US" sz="1600" b="1" kern="100" dirty="0">
                <a:solidFill>
                  <a:schemeClr val="accent1"/>
                </a:solidFill>
                <a:latin typeface="+mn-ea"/>
                <a:cs typeface="Times New Roman"/>
              </a:rPr>
              <a:t>Step</a:t>
            </a:r>
            <a:r>
              <a:rPr lang="ja-JP" altLang="en-US" sz="1600" b="1" kern="100" dirty="0">
                <a:solidFill>
                  <a:schemeClr val="accent1"/>
                </a:solidFill>
                <a:latin typeface="+mn-ea"/>
                <a:cs typeface="Times New Roman"/>
              </a:rPr>
              <a:t>１＞</a:t>
            </a:r>
          </a:p>
          <a:p>
            <a:r>
              <a:rPr lang="ja-JP" altLang="en-US" sz="1600" kern="100" dirty="0">
                <a:solidFill>
                  <a:srgbClr val="000000"/>
                </a:solidFill>
                <a:latin typeface="+mn-ea"/>
                <a:cs typeface="Times New Roman"/>
              </a:rPr>
              <a:t>学力検査の成績が、府教育委員会が定める基準に達した者の中から</a:t>
            </a:r>
            <a:r>
              <a:rPr lang="ja-JP" altLang="en-US" sz="1600" kern="100" dirty="0" smtClean="0">
                <a:solidFill>
                  <a:srgbClr val="000000"/>
                </a:solidFill>
                <a:latin typeface="+mn-ea"/>
                <a:cs typeface="Times New Roman"/>
              </a:rPr>
              <a:t>、</a:t>
            </a:r>
            <a:endParaRPr lang="en-US" altLang="ja-JP" sz="1600" kern="100" dirty="0" smtClean="0">
              <a:solidFill>
                <a:srgbClr val="000000"/>
              </a:solidFill>
              <a:latin typeface="+mn-ea"/>
              <a:cs typeface="Times New Roman"/>
            </a:endParaRPr>
          </a:p>
          <a:p>
            <a:r>
              <a:rPr lang="ja-JP" altLang="en-US" sz="1600" kern="100" dirty="0" smtClean="0">
                <a:solidFill>
                  <a:srgbClr val="000000"/>
                </a:solidFill>
                <a:latin typeface="+mn-ea"/>
                <a:cs typeface="Times New Roman"/>
              </a:rPr>
              <a:t>　Ａ＝面接</a:t>
            </a:r>
            <a:endParaRPr lang="en-US" altLang="ja-JP" sz="1600" kern="100" dirty="0">
              <a:solidFill>
                <a:srgbClr val="000000"/>
              </a:solidFill>
              <a:latin typeface="+mn-ea"/>
              <a:cs typeface="Times New Roman"/>
            </a:endParaRPr>
          </a:p>
          <a:p>
            <a:r>
              <a:rPr lang="ja-JP" altLang="en-US" sz="1600" kern="100" dirty="0" smtClean="0">
                <a:solidFill>
                  <a:srgbClr val="000000"/>
                </a:solidFill>
                <a:latin typeface="+mn-ea"/>
                <a:cs typeface="Times New Roman"/>
              </a:rPr>
              <a:t>　Ｂ＝</a:t>
            </a:r>
            <a:r>
              <a:rPr lang="ja-JP" altLang="en-US" sz="1600" kern="100" dirty="0">
                <a:solidFill>
                  <a:srgbClr val="000000"/>
                </a:solidFill>
                <a:latin typeface="+mn-ea"/>
                <a:cs typeface="Times New Roman"/>
              </a:rPr>
              <a:t>自己</a:t>
            </a:r>
            <a:r>
              <a:rPr lang="ja-JP" altLang="en-US" sz="1600" kern="100" dirty="0" smtClean="0">
                <a:solidFill>
                  <a:srgbClr val="000000"/>
                </a:solidFill>
                <a:latin typeface="+mn-ea"/>
                <a:cs typeface="Times New Roman"/>
              </a:rPr>
              <a:t>申告書</a:t>
            </a:r>
            <a:endParaRPr lang="en-US" altLang="ja-JP" sz="1600" kern="100" dirty="0" smtClean="0">
              <a:solidFill>
                <a:srgbClr val="000000"/>
              </a:solidFill>
              <a:latin typeface="+mn-ea"/>
              <a:cs typeface="Times New Roman"/>
            </a:endParaRPr>
          </a:p>
          <a:p>
            <a:r>
              <a:rPr lang="ja-JP" altLang="en-US" sz="1600" kern="100" dirty="0" smtClean="0">
                <a:solidFill>
                  <a:srgbClr val="000000"/>
                </a:solidFill>
                <a:latin typeface="+mn-ea"/>
                <a:cs typeface="Times New Roman"/>
              </a:rPr>
              <a:t>　Ｃ＝</a:t>
            </a:r>
            <a:r>
              <a:rPr lang="ja-JP" altLang="en-US" sz="1600" kern="100" dirty="0">
                <a:solidFill>
                  <a:srgbClr val="000000"/>
                </a:solidFill>
                <a:latin typeface="+mn-ea"/>
                <a:cs typeface="Times New Roman"/>
              </a:rPr>
              <a:t>調査書の「活動</a:t>
            </a:r>
            <a:r>
              <a:rPr lang="en-US" sz="1600" kern="100" dirty="0">
                <a:solidFill>
                  <a:srgbClr val="000000"/>
                </a:solidFill>
                <a:latin typeface="+mn-ea"/>
                <a:cs typeface="Times New Roman"/>
              </a:rPr>
              <a:t>/</a:t>
            </a:r>
            <a:r>
              <a:rPr lang="ja-JP" altLang="en-US" sz="1600" kern="100" dirty="0">
                <a:solidFill>
                  <a:srgbClr val="000000"/>
                </a:solidFill>
                <a:latin typeface="+mn-ea"/>
                <a:cs typeface="Times New Roman"/>
              </a:rPr>
              <a:t>行動の記録」を資料として</a:t>
            </a:r>
            <a:r>
              <a:rPr lang="ja-JP" altLang="en-US" sz="1600" kern="100" dirty="0" smtClean="0">
                <a:solidFill>
                  <a:srgbClr val="000000"/>
                </a:solidFill>
                <a:latin typeface="+mn-ea"/>
                <a:cs typeface="Times New Roman"/>
              </a:rPr>
              <a:t>、</a:t>
            </a:r>
            <a:endParaRPr lang="en-US" altLang="ja-JP" sz="1600" kern="100" dirty="0" smtClean="0">
              <a:solidFill>
                <a:srgbClr val="000000"/>
              </a:solidFill>
              <a:latin typeface="+mn-ea"/>
              <a:cs typeface="Times New Roman"/>
            </a:endParaRPr>
          </a:p>
          <a:p>
            <a:r>
              <a:rPr lang="ja-JP" altLang="en-US" sz="1600" kern="100" dirty="0" smtClean="0">
                <a:solidFill>
                  <a:srgbClr val="000000"/>
                </a:solidFill>
                <a:latin typeface="+mn-ea"/>
                <a:cs typeface="Times New Roman"/>
              </a:rPr>
              <a:t>「</a:t>
            </a:r>
            <a:r>
              <a:rPr lang="ja-JP" altLang="en-US" sz="1600" kern="100" dirty="0">
                <a:solidFill>
                  <a:srgbClr val="000000"/>
                </a:solidFill>
                <a:latin typeface="+mn-ea"/>
                <a:cs typeface="Times New Roman"/>
              </a:rPr>
              <a:t>学校のアドミッションポリシー（求める生徒像）」に最も適合する者から順に合格とする</a:t>
            </a:r>
            <a:r>
              <a:rPr lang="ja-JP" altLang="en-US" sz="1600" kern="100" dirty="0" smtClean="0">
                <a:solidFill>
                  <a:srgbClr val="000000"/>
                </a:solidFill>
                <a:latin typeface="+mn-ea"/>
                <a:cs typeface="Times New Roman"/>
              </a:rPr>
              <a:t>。</a:t>
            </a:r>
            <a:endParaRPr lang="en-US" altLang="ja-JP" sz="1600" kern="100" dirty="0" smtClean="0">
              <a:solidFill>
                <a:srgbClr val="000000"/>
              </a:solidFill>
              <a:latin typeface="+mn-ea"/>
              <a:cs typeface="Times New Roman"/>
            </a:endParaRPr>
          </a:p>
          <a:p>
            <a:r>
              <a:rPr lang="ja-JP" altLang="en-US" sz="1600" kern="100" dirty="0" smtClean="0">
                <a:solidFill>
                  <a:srgbClr val="000000"/>
                </a:solidFill>
                <a:latin typeface="+mn-ea"/>
                <a:cs typeface="Times New Roman"/>
              </a:rPr>
              <a:t>その</a:t>
            </a:r>
            <a:r>
              <a:rPr lang="ja-JP" altLang="en-US" sz="1600" kern="100" dirty="0">
                <a:solidFill>
                  <a:srgbClr val="000000"/>
                </a:solidFill>
                <a:latin typeface="+mn-ea"/>
                <a:cs typeface="Times New Roman"/>
              </a:rPr>
              <a:t>際の評価の比率は</a:t>
            </a:r>
            <a:r>
              <a:rPr lang="ja-JP" altLang="en-US" sz="1600" kern="100" dirty="0" smtClean="0">
                <a:solidFill>
                  <a:srgbClr val="000000"/>
                </a:solidFill>
                <a:latin typeface="+mn-ea"/>
                <a:cs typeface="Times New Roman"/>
              </a:rPr>
              <a:t>、</a:t>
            </a:r>
            <a:endParaRPr lang="en-US" altLang="ja-JP" sz="1600" kern="100" dirty="0" smtClean="0">
              <a:solidFill>
                <a:srgbClr val="000000"/>
              </a:solidFill>
              <a:latin typeface="+mn-ea"/>
              <a:cs typeface="Times New Roman"/>
            </a:endParaRPr>
          </a:p>
          <a:p>
            <a:pPr algn="ctr"/>
            <a:r>
              <a:rPr lang="ja-JP" altLang="en-US" sz="1600" kern="100" dirty="0" smtClean="0">
                <a:solidFill>
                  <a:srgbClr val="000000"/>
                </a:solidFill>
                <a:latin typeface="+mn-ea"/>
                <a:cs typeface="Times New Roman"/>
              </a:rPr>
              <a:t>Ａ：Ｂ：Ｃ＝２：１：１</a:t>
            </a:r>
            <a:endParaRPr lang="en-US" altLang="ja-JP" sz="1600" kern="100" dirty="0" smtClean="0">
              <a:solidFill>
                <a:srgbClr val="000000"/>
              </a:solidFill>
              <a:latin typeface="+mn-ea"/>
              <a:cs typeface="Times New Roman"/>
            </a:endParaRPr>
          </a:p>
          <a:p>
            <a:r>
              <a:rPr lang="ja-JP" altLang="en-US" sz="1600" kern="100" dirty="0" smtClean="0">
                <a:solidFill>
                  <a:srgbClr val="000000"/>
                </a:solidFill>
                <a:latin typeface="+mn-ea"/>
                <a:cs typeface="Times New Roman"/>
              </a:rPr>
              <a:t>と</a:t>
            </a:r>
            <a:r>
              <a:rPr lang="ja-JP" altLang="en-US" sz="1600" kern="100" dirty="0">
                <a:solidFill>
                  <a:srgbClr val="000000"/>
                </a:solidFill>
                <a:latin typeface="+mn-ea"/>
                <a:cs typeface="Times New Roman"/>
              </a:rPr>
              <a:t>する。</a:t>
            </a:r>
            <a:endParaRPr lang="ja-JP" altLang="en-US" sz="1600" kern="100" dirty="0">
              <a:latin typeface="+mn-ea"/>
              <a:cs typeface="Times New Roman"/>
            </a:endParaRPr>
          </a:p>
        </p:txBody>
      </p:sp>
      <p:pic>
        <p:nvPicPr>
          <p:cNvPr id="44" name="図 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9666" y="152577"/>
            <a:ext cx="787579" cy="660550"/>
          </a:xfrm>
          <a:prstGeom prst="rect">
            <a:avLst/>
          </a:prstGeom>
        </p:spPr>
      </p:pic>
      <p:grpSp>
        <p:nvGrpSpPr>
          <p:cNvPr id="45" name="グループ化 44">
            <a:extLst>
              <a:ext uri="{FF2B5EF4-FFF2-40B4-BE49-F238E27FC236}">
                <a16:creationId xmlns:a16="http://schemas.microsoft.com/office/drawing/2014/main" id="{7073C39C-93FC-AA60-8F3C-C09568F230F1}"/>
              </a:ext>
            </a:extLst>
          </p:cNvPr>
          <p:cNvGrpSpPr/>
          <p:nvPr/>
        </p:nvGrpSpPr>
        <p:grpSpPr>
          <a:xfrm>
            <a:off x="201809" y="958476"/>
            <a:ext cx="2209259" cy="2858776"/>
            <a:chOff x="220986" y="1908282"/>
            <a:chExt cx="2209259" cy="2858776"/>
          </a:xfrm>
        </p:grpSpPr>
        <p:grpSp>
          <p:nvGrpSpPr>
            <p:cNvPr id="46" name="グループ化 45">
              <a:extLst>
                <a:ext uri="{FF2B5EF4-FFF2-40B4-BE49-F238E27FC236}">
                  <a16:creationId xmlns:a16="http://schemas.microsoft.com/office/drawing/2014/main" id="{074FA3AC-9158-5BEF-7650-9925DA98ED41}"/>
                </a:ext>
              </a:extLst>
            </p:cNvPr>
            <p:cNvGrpSpPr/>
            <p:nvPr/>
          </p:nvGrpSpPr>
          <p:grpSpPr>
            <a:xfrm>
              <a:off x="220986" y="1908282"/>
              <a:ext cx="369868" cy="2858776"/>
              <a:chOff x="1714500" y="2233612"/>
              <a:chExt cx="533400" cy="4122738"/>
            </a:xfrm>
            <a:solidFill>
              <a:schemeClr val="bg1">
                <a:lumMod val="85000"/>
              </a:schemeClr>
            </a:solidFill>
          </p:grpSpPr>
          <p:sp>
            <p:nvSpPr>
              <p:cNvPr id="82" name="楕円 81">
                <a:extLst>
                  <a:ext uri="{FF2B5EF4-FFF2-40B4-BE49-F238E27FC236}">
                    <a16:creationId xmlns:a16="http://schemas.microsoft.com/office/drawing/2014/main" id="{32E0EC9C-EE92-845D-7126-01ED0DA22D67}"/>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83" name="楕円 82">
                <a:extLst>
                  <a:ext uri="{FF2B5EF4-FFF2-40B4-BE49-F238E27FC236}">
                    <a16:creationId xmlns:a16="http://schemas.microsoft.com/office/drawing/2014/main" id="{AB7D83AB-1602-AD01-8E3E-AF5CC62E955E}"/>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84" name="楕円 83">
                <a:extLst>
                  <a:ext uri="{FF2B5EF4-FFF2-40B4-BE49-F238E27FC236}">
                    <a16:creationId xmlns:a16="http://schemas.microsoft.com/office/drawing/2014/main" id="{1278F949-08F5-C650-DD14-7ECFACC2E363}"/>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85" name="楕円 84">
                <a:extLst>
                  <a:ext uri="{FF2B5EF4-FFF2-40B4-BE49-F238E27FC236}">
                    <a16:creationId xmlns:a16="http://schemas.microsoft.com/office/drawing/2014/main" id="{B8A8F78C-440C-330D-EF01-F6FEB3F80568}"/>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86" name="楕円 85">
                <a:extLst>
                  <a:ext uri="{FF2B5EF4-FFF2-40B4-BE49-F238E27FC236}">
                    <a16:creationId xmlns:a16="http://schemas.microsoft.com/office/drawing/2014/main" id="{311AD1B6-AC8C-4BF4-F689-5464A90ADA7E}"/>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87" name="楕円 86">
                <a:extLst>
                  <a:ext uri="{FF2B5EF4-FFF2-40B4-BE49-F238E27FC236}">
                    <a16:creationId xmlns:a16="http://schemas.microsoft.com/office/drawing/2014/main" id="{351DF170-7840-62A8-4690-014E40F86DA0}"/>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88" name="直線コネクタ 87">
                <a:extLst>
                  <a:ext uri="{FF2B5EF4-FFF2-40B4-BE49-F238E27FC236}">
                    <a16:creationId xmlns:a16="http://schemas.microsoft.com/office/drawing/2014/main" id="{01D44B84-D7D5-1099-621F-134D0D95FCA8}"/>
                  </a:ext>
                </a:extLst>
              </p:cNvPr>
              <p:cNvCxnSpPr>
                <a:stCxn id="82" idx="4"/>
                <a:endCxn id="85"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51528ADC-F307-836F-5B96-657321819D0D}"/>
                  </a:ext>
                </a:extLst>
              </p:cNvPr>
              <p:cNvCxnSpPr>
                <a:stCxn id="85" idx="4"/>
                <a:endCxn id="86"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D9277D0F-0BED-3DA1-90B9-F09CED9A7157}"/>
                  </a:ext>
                </a:extLst>
              </p:cNvPr>
              <p:cNvCxnSpPr>
                <a:stCxn id="86" idx="4"/>
                <a:endCxn id="87"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F9157675-C4C4-8B43-CD6C-4604E342232E}"/>
                  </a:ext>
                </a:extLst>
              </p:cNvPr>
              <p:cNvCxnSpPr>
                <a:stCxn id="87" idx="4"/>
                <a:endCxn id="84"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79BA6852-77A3-A2A6-5AA2-48C691FB8C9F}"/>
                  </a:ext>
                </a:extLst>
              </p:cNvPr>
              <p:cNvCxnSpPr>
                <a:stCxn id="84" idx="4"/>
                <a:endCxn id="83"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7" name="テキスト ボックス 46">
              <a:extLst>
                <a:ext uri="{FF2B5EF4-FFF2-40B4-BE49-F238E27FC236}">
                  <a16:creationId xmlns:a16="http://schemas.microsoft.com/office/drawing/2014/main" id="{CA6B8F01-757B-650A-535B-426DDA2003C1}"/>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48" name="テキスト ボックス 47">
              <a:extLst>
                <a:ext uri="{FF2B5EF4-FFF2-40B4-BE49-F238E27FC236}">
                  <a16:creationId xmlns:a16="http://schemas.microsoft.com/office/drawing/2014/main" id="{15C7751F-CDC0-EA2D-6F24-9874CE25BDDF}"/>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学力検査等</a:t>
              </a:r>
              <a:endParaRPr kumimoji="1" lang="ja-JP" altLang="en-US" sz="1200" b="1" dirty="0">
                <a:solidFill>
                  <a:schemeClr val="bg1">
                    <a:lumMod val="50000"/>
                  </a:schemeClr>
                </a:solidFill>
                <a:latin typeface="+mn-ea"/>
              </a:endParaRPr>
            </a:p>
          </p:txBody>
        </p:sp>
        <p:sp>
          <p:nvSpPr>
            <p:cNvPr id="66" name="テキスト ボックス 65">
              <a:extLst>
                <a:ext uri="{FF2B5EF4-FFF2-40B4-BE49-F238E27FC236}">
                  <a16:creationId xmlns:a16="http://schemas.microsoft.com/office/drawing/2014/main" id="{D660DB85-9F14-F927-CB0F-F13A04F9F090}"/>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67" name="テキスト ボックス 66">
              <a:extLst>
                <a:ext uri="{FF2B5EF4-FFF2-40B4-BE49-F238E27FC236}">
                  <a16:creationId xmlns:a16="http://schemas.microsoft.com/office/drawing/2014/main" id="{70791357-C0E5-BC94-3B61-B626CD0646C6}"/>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77" name="テキスト ボックス 76">
              <a:extLst>
                <a:ext uri="{FF2B5EF4-FFF2-40B4-BE49-F238E27FC236}">
                  <a16:creationId xmlns:a16="http://schemas.microsoft.com/office/drawing/2014/main" id="{DBD7BFC0-CFF2-2A3B-5052-6ED42CCBC6E0}"/>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smtClean="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81" name="テキスト ボックス 80">
              <a:extLst>
                <a:ext uri="{FF2B5EF4-FFF2-40B4-BE49-F238E27FC236}">
                  <a16:creationId xmlns:a16="http://schemas.microsoft.com/office/drawing/2014/main" id="{F18102FC-CA08-BDD1-CEB8-1B33E3FEB536}"/>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accent1"/>
                  </a:solidFill>
                  <a:latin typeface="+mn-ea"/>
                </a:rPr>
                <a:t>６</a:t>
              </a:r>
              <a:r>
                <a:rPr kumimoji="1" lang="ja-JP" altLang="en-US" sz="1200" b="1" dirty="0">
                  <a:solidFill>
                    <a:schemeClr val="accent1"/>
                  </a:solidFill>
                  <a:latin typeface="+mn-ea"/>
                </a:rPr>
                <a:t>　</a:t>
              </a:r>
              <a:r>
                <a:rPr lang="ja-JP" altLang="en-US" sz="1200" b="1" dirty="0" smtClean="0">
                  <a:solidFill>
                    <a:schemeClr val="accent1"/>
                  </a:solidFill>
                  <a:latin typeface="+mn-ea"/>
                </a:rPr>
                <a:t>選抜方法</a:t>
              </a:r>
              <a:endParaRPr kumimoji="1" lang="en-US" altLang="ja-JP" sz="1200" b="1" dirty="0">
                <a:solidFill>
                  <a:schemeClr val="accent1"/>
                </a:solidFill>
                <a:latin typeface="+mn-ea"/>
              </a:endParaRPr>
            </a:p>
          </p:txBody>
        </p:sp>
      </p:grpSp>
      <p:grpSp>
        <p:nvGrpSpPr>
          <p:cNvPr id="27" name="グループ化 26">
            <a:extLst>
              <a:ext uri="{FF2B5EF4-FFF2-40B4-BE49-F238E27FC236}">
                <a16:creationId xmlns:a16="http://schemas.microsoft.com/office/drawing/2014/main" id="{C29D61B4-7B9D-1520-0370-5EF57B3F8B9F}"/>
              </a:ext>
            </a:extLst>
          </p:cNvPr>
          <p:cNvGrpSpPr/>
          <p:nvPr/>
        </p:nvGrpSpPr>
        <p:grpSpPr>
          <a:xfrm>
            <a:off x="5792125" y="2949603"/>
            <a:ext cx="711856" cy="1990391"/>
            <a:chOff x="5372312" y="3773012"/>
            <a:chExt cx="711856" cy="2032252"/>
          </a:xfrm>
        </p:grpSpPr>
        <p:sp>
          <p:nvSpPr>
            <p:cNvPr id="60" name="下矢印 70">
              <a:extLst>
                <a:ext uri="{FF2B5EF4-FFF2-40B4-BE49-F238E27FC236}">
                  <a16:creationId xmlns:a16="http://schemas.microsoft.com/office/drawing/2014/main" id="{BBF6299F-859F-C0F7-3EF0-1066F962C74B}"/>
                </a:ext>
              </a:extLst>
            </p:cNvPr>
            <p:cNvSpPr/>
            <p:nvPr/>
          </p:nvSpPr>
          <p:spPr>
            <a:xfrm>
              <a:off x="5372312" y="3773012"/>
              <a:ext cx="711856" cy="2032252"/>
            </a:xfrm>
            <a:prstGeom prst="downArrow">
              <a:avLst/>
            </a:prstGeom>
            <a:solidFill>
              <a:schemeClr val="accent6">
                <a:lumMod val="20000"/>
                <a:lumOff val="80000"/>
              </a:schemeClr>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mn-ea"/>
              </a:endParaRPr>
            </a:p>
          </p:txBody>
        </p:sp>
        <p:sp>
          <p:nvSpPr>
            <p:cNvPr id="61" name="テキスト ボックス 268">
              <a:extLst>
                <a:ext uri="{FF2B5EF4-FFF2-40B4-BE49-F238E27FC236}">
                  <a16:creationId xmlns:a16="http://schemas.microsoft.com/office/drawing/2014/main" id="{4CAFF006-89AB-0ED8-0FFD-4821032958BD}"/>
                </a:ext>
              </a:extLst>
            </p:cNvPr>
            <p:cNvSpPr txBox="1"/>
            <p:nvPr/>
          </p:nvSpPr>
          <p:spPr>
            <a:xfrm>
              <a:off x="5530305" y="3826570"/>
              <a:ext cx="408940" cy="17623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t" anchorCtr="0" forceAA="0" compatLnSpc="1">
              <a:prstTxWarp prst="textNoShape">
                <a:avLst/>
              </a:prstTxWarp>
              <a:noAutofit/>
            </a:bodyPr>
            <a:lstStyle/>
            <a:p>
              <a:pPr indent="154305" algn="just"/>
              <a:r>
                <a:rPr lang="ja-JP" altLang="en-US" sz="1600" kern="100" dirty="0">
                  <a:latin typeface="+mn-ea"/>
                  <a:cs typeface="Times New Roman"/>
                </a:rPr>
                <a:t>総合点の高い順</a:t>
              </a:r>
            </a:p>
          </p:txBody>
        </p:sp>
      </p:grpSp>
      <p:grpSp>
        <p:nvGrpSpPr>
          <p:cNvPr id="79" name="グループ化 78">
            <a:extLst>
              <a:ext uri="{FF2B5EF4-FFF2-40B4-BE49-F238E27FC236}">
                <a16:creationId xmlns:a16="http://schemas.microsoft.com/office/drawing/2014/main" id="{027A4845-DC05-1809-EFA1-4B97A0470D1A}"/>
              </a:ext>
            </a:extLst>
          </p:cNvPr>
          <p:cNvGrpSpPr/>
          <p:nvPr/>
        </p:nvGrpSpPr>
        <p:grpSpPr>
          <a:xfrm>
            <a:off x="3879890" y="1193456"/>
            <a:ext cx="2304257" cy="1769435"/>
            <a:chOff x="3879890" y="1193456"/>
            <a:chExt cx="2304257" cy="1769435"/>
          </a:xfrm>
        </p:grpSpPr>
        <p:grpSp>
          <p:nvGrpSpPr>
            <p:cNvPr id="69" name="グループ化 68">
              <a:extLst>
                <a:ext uri="{FF2B5EF4-FFF2-40B4-BE49-F238E27FC236}">
                  <a16:creationId xmlns:a16="http://schemas.microsoft.com/office/drawing/2014/main" id="{C45C057C-B89B-17ED-2BE9-0018CEEE86C9}"/>
                </a:ext>
              </a:extLst>
            </p:cNvPr>
            <p:cNvGrpSpPr/>
            <p:nvPr/>
          </p:nvGrpSpPr>
          <p:grpSpPr>
            <a:xfrm>
              <a:off x="3879890" y="1193456"/>
              <a:ext cx="2304257" cy="1769435"/>
              <a:chOff x="323528" y="2657094"/>
              <a:chExt cx="2304257" cy="1284436"/>
            </a:xfrm>
          </p:grpSpPr>
          <p:cxnSp>
            <p:nvCxnSpPr>
              <p:cNvPr id="70" name="直線コネクタ 69">
                <a:extLst>
                  <a:ext uri="{FF2B5EF4-FFF2-40B4-BE49-F238E27FC236}">
                    <a16:creationId xmlns:a16="http://schemas.microsoft.com/office/drawing/2014/main" id="{7901724C-C97B-B3F9-EDDC-5477D139E0F1}"/>
                  </a:ext>
                </a:extLst>
              </p:cNvPr>
              <p:cNvCxnSpPr/>
              <p:nvPr/>
            </p:nvCxnSpPr>
            <p:spPr>
              <a:xfrm flipH="1">
                <a:off x="323528" y="2657094"/>
                <a:ext cx="230425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D1EAAE3A-6F3C-35B7-BC58-C43D72E0A171}"/>
                  </a:ext>
                </a:extLst>
              </p:cNvPr>
              <p:cNvCxnSpPr/>
              <p:nvPr/>
            </p:nvCxnSpPr>
            <p:spPr>
              <a:xfrm flipH="1">
                <a:off x="323528" y="3937419"/>
                <a:ext cx="229040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上下矢印 32">
                <a:extLst>
                  <a:ext uri="{FF2B5EF4-FFF2-40B4-BE49-F238E27FC236}">
                    <a16:creationId xmlns:a16="http://schemas.microsoft.com/office/drawing/2014/main" id="{133B4FEE-464C-25EA-0075-2265B93DDEC2}"/>
                  </a:ext>
                </a:extLst>
              </p:cNvPr>
              <p:cNvSpPr/>
              <p:nvPr/>
            </p:nvSpPr>
            <p:spPr>
              <a:xfrm>
                <a:off x="1261245" y="2687171"/>
                <a:ext cx="352624" cy="1254359"/>
              </a:xfrm>
              <a:prstGeom prst="upDownArrow">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mn-ea"/>
                </a:endParaRPr>
              </a:p>
            </p:txBody>
          </p:sp>
          <p:sp>
            <p:nvSpPr>
              <p:cNvPr id="73" name="テキスト ボックス 24">
                <a:extLst>
                  <a:ext uri="{FF2B5EF4-FFF2-40B4-BE49-F238E27FC236}">
                    <a16:creationId xmlns:a16="http://schemas.microsoft.com/office/drawing/2014/main" id="{3D3C404C-54DB-8C90-748F-F8F40509E680}"/>
                  </a:ext>
                </a:extLst>
              </p:cNvPr>
              <p:cNvSpPr txBox="1"/>
              <p:nvPr/>
            </p:nvSpPr>
            <p:spPr>
              <a:xfrm>
                <a:off x="323528" y="2949067"/>
                <a:ext cx="2232248" cy="65950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1600" b="1" kern="100" dirty="0">
                    <a:solidFill>
                      <a:schemeClr val="accent1"/>
                    </a:solidFill>
                    <a:latin typeface="+mn-ea"/>
                    <a:cs typeface="Times New Roman"/>
                  </a:rPr>
                  <a:t>＜</a:t>
                </a:r>
                <a:r>
                  <a:rPr lang="en-US" sz="1600" b="1" kern="100" dirty="0">
                    <a:solidFill>
                      <a:schemeClr val="accent1"/>
                    </a:solidFill>
                    <a:latin typeface="+mn-ea"/>
                    <a:cs typeface="Times New Roman"/>
                  </a:rPr>
                  <a:t>Step</a:t>
                </a:r>
                <a:r>
                  <a:rPr lang="ja-JP" altLang="en-US" sz="1600" b="1" kern="100" dirty="0">
                    <a:solidFill>
                      <a:schemeClr val="accent1"/>
                    </a:solidFill>
                    <a:latin typeface="+mn-ea"/>
                    <a:cs typeface="Times New Roman"/>
                  </a:rPr>
                  <a:t>２＞</a:t>
                </a:r>
              </a:p>
              <a:p>
                <a:pPr algn="just"/>
                <a:r>
                  <a:rPr lang="ja-JP" altLang="en-US" sz="1600" kern="100" dirty="0">
                    <a:latin typeface="+mn-ea"/>
                    <a:cs typeface="Times New Roman"/>
                  </a:rPr>
                  <a:t>募集人員の</a:t>
                </a:r>
                <a:r>
                  <a:rPr lang="en-US" sz="1600" kern="100" dirty="0">
                    <a:latin typeface="+mn-ea"/>
                    <a:cs typeface="Times New Roman"/>
                  </a:rPr>
                  <a:t>50</a:t>
                </a:r>
                <a:r>
                  <a:rPr lang="ja-JP" altLang="en-US" sz="1600" kern="100" dirty="0">
                    <a:latin typeface="+mn-ea"/>
                    <a:cs typeface="Times New Roman"/>
                  </a:rPr>
                  <a:t>％を上限として合格者を決定</a:t>
                </a:r>
              </a:p>
            </p:txBody>
          </p:sp>
        </p:grpSp>
        <p:sp>
          <p:nvSpPr>
            <p:cNvPr id="74" name="テキスト ボックス 73">
              <a:extLst>
                <a:ext uri="{FF2B5EF4-FFF2-40B4-BE49-F238E27FC236}">
                  <a16:creationId xmlns:a16="http://schemas.microsoft.com/office/drawing/2014/main" id="{BBEDEB8F-50E2-ACC7-EC8C-232BC3CCDDF1}"/>
                </a:ext>
              </a:extLst>
            </p:cNvPr>
            <p:cNvSpPr txBox="1"/>
            <p:nvPr/>
          </p:nvSpPr>
          <p:spPr>
            <a:xfrm>
              <a:off x="5667569" y="2655656"/>
              <a:ext cx="492443" cy="276999"/>
            </a:xfrm>
            <a:prstGeom prst="rect">
              <a:avLst/>
            </a:prstGeom>
            <a:noFill/>
          </p:spPr>
          <p:txBody>
            <a:bodyPr wrap="none" rtlCol="0">
              <a:spAutoFit/>
            </a:bodyPr>
            <a:lstStyle/>
            <a:p>
              <a:r>
                <a:rPr lang="en-US" altLang="ja-JP" sz="1200" dirty="0">
                  <a:latin typeface="+mn-ea"/>
                </a:rPr>
                <a:t>50</a:t>
              </a:r>
              <a:r>
                <a:rPr kumimoji="1" lang="ja-JP" altLang="en-US" sz="1200" dirty="0">
                  <a:latin typeface="+mn-ea"/>
                </a:rPr>
                <a:t>％</a:t>
              </a:r>
            </a:p>
          </p:txBody>
        </p:sp>
      </p:grpSp>
      <p:grpSp>
        <p:nvGrpSpPr>
          <p:cNvPr id="80" name="グループ化 79">
            <a:extLst>
              <a:ext uri="{FF2B5EF4-FFF2-40B4-BE49-F238E27FC236}">
                <a16:creationId xmlns:a16="http://schemas.microsoft.com/office/drawing/2014/main" id="{A87DEEAE-1CD9-27D8-92DB-3D3BA3EFCD27}"/>
              </a:ext>
            </a:extLst>
          </p:cNvPr>
          <p:cNvGrpSpPr/>
          <p:nvPr/>
        </p:nvGrpSpPr>
        <p:grpSpPr>
          <a:xfrm>
            <a:off x="2923790" y="4712359"/>
            <a:ext cx="3047071" cy="1873589"/>
            <a:chOff x="2923790" y="4712359"/>
            <a:chExt cx="3047071" cy="1873589"/>
          </a:xfrm>
        </p:grpSpPr>
        <p:sp>
          <p:nvSpPr>
            <p:cNvPr id="76" name="角丸四角形吹き出し 47">
              <a:extLst>
                <a:ext uri="{FF2B5EF4-FFF2-40B4-BE49-F238E27FC236}">
                  <a16:creationId xmlns:a16="http://schemas.microsoft.com/office/drawing/2014/main" id="{15458476-65AA-87C1-8418-79E54305B77E}"/>
                </a:ext>
              </a:extLst>
            </p:cNvPr>
            <p:cNvSpPr/>
            <p:nvPr/>
          </p:nvSpPr>
          <p:spPr>
            <a:xfrm>
              <a:off x="2923790" y="4712359"/>
              <a:ext cx="3038287" cy="1411924"/>
            </a:xfrm>
            <a:prstGeom prst="wedgeRoundRectCallout">
              <a:avLst>
                <a:gd name="adj1" fmla="val 55478"/>
                <a:gd name="adj2" fmla="val -38813"/>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600" b="1" kern="100" dirty="0">
                  <a:solidFill>
                    <a:schemeClr val="accent1"/>
                  </a:solidFill>
                  <a:latin typeface="+mn-ea"/>
                  <a:cs typeface="Times New Roman"/>
                </a:rPr>
                <a:t>＜</a:t>
              </a:r>
              <a:r>
                <a:rPr lang="en-US" sz="1600" b="1" kern="100" dirty="0">
                  <a:solidFill>
                    <a:schemeClr val="accent1"/>
                  </a:solidFill>
                  <a:latin typeface="+mn-ea"/>
                  <a:cs typeface="Times New Roman"/>
                </a:rPr>
                <a:t>Step</a:t>
              </a:r>
              <a:r>
                <a:rPr lang="ja-JP" altLang="en-US" sz="1600" b="1" kern="100" dirty="0">
                  <a:solidFill>
                    <a:schemeClr val="accent1"/>
                  </a:solidFill>
                  <a:latin typeface="+mn-ea"/>
                  <a:cs typeface="Times New Roman"/>
                </a:rPr>
                <a:t>３＞</a:t>
              </a:r>
            </a:p>
            <a:p>
              <a:r>
                <a:rPr lang="ja-JP" altLang="en-US" sz="1600" kern="100" dirty="0">
                  <a:solidFill>
                    <a:srgbClr val="000000"/>
                  </a:solidFill>
                  <a:latin typeface="+mn-ea"/>
                  <a:cs typeface="Times New Roman"/>
                </a:rPr>
                <a:t>第一手順による合格者を除いたすべての</a:t>
              </a:r>
              <a:r>
                <a:rPr lang="ja-JP" altLang="en-US" sz="1600" kern="100" dirty="0" smtClean="0">
                  <a:solidFill>
                    <a:srgbClr val="000000"/>
                  </a:solidFill>
                  <a:latin typeface="+mn-ea"/>
                  <a:cs typeface="Times New Roman"/>
                </a:rPr>
                <a:t>受験者を</a:t>
              </a:r>
              <a:r>
                <a:rPr lang="ja-JP" altLang="en-US" sz="1600" kern="100" dirty="0">
                  <a:solidFill>
                    <a:srgbClr val="000000"/>
                  </a:solidFill>
                  <a:latin typeface="+mn-ea"/>
                  <a:cs typeface="Times New Roman"/>
                </a:rPr>
                <a:t>、総合点の高い者から順に、募集人員を満たすまで合格とする。</a:t>
              </a:r>
              <a:endParaRPr lang="ja-JP" altLang="en-US" sz="1600" kern="100" dirty="0">
                <a:latin typeface="+mn-ea"/>
                <a:cs typeface="Times New Roman"/>
              </a:endParaRPr>
            </a:p>
          </p:txBody>
        </p:sp>
        <p:sp>
          <p:nvSpPr>
            <p:cNvPr id="78" name="テキスト ボックス 77">
              <a:extLst>
                <a:ext uri="{FF2B5EF4-FFF2-40B4-BE49-F238E27FC236}">
                  <a16:creationId xmlns:a16="http://schemas.microsoft.com/office/drawing/2014/main" id="{BB6AF89C-7CA4-E4A0-C418-07C5C5B4170F}"/>
                </a:ext>
              </a:extLst>
            </p:cNvPr>
            <p:cNvSpPr txBox="1"/>
            <p:nvPr/>
          </p:nvSpPr>
          <p:spPr>
            <a:xfrm>
              <a:off x="2960948" y="6124283"/>
              <a:ext cx="3009913" cy="461665"/>
            </a:xfrm>
            <a:prstGeom prst="rect">
              <a:avLst/>
            </a:prstGeom>
            <a:noFill/>
          </p:spPr>
          <p:txBody>
            <a:bodyPr wrap="square">
              <a:spAutoFit/>
            </a:bodyPr>
            <a:lstStyle/>
            <a:p>
              <a:r>
                <a:rPr lang="en-US" altLang="ja-JP" sz="1200" kern="100" dirty="0">
                  <a:solidFill>
                    <a:srgbClr val="000000"/>
                  </a:solidFill>
                  <a:latin typeface="+mn-ea"/>
                  <a:cs typeface="Times New Roman"/>
                </a:rPr>
                <a:t>※</a:t>
              </a:r>
              <a:r>
                <a:rPr lang="ja-JP" altLang="en-US" sz="1200" kern="100" dirty="0">
                  <a:solidFill>
                    <a:srgbClr val="000000"/>
                  </a:solidFill>
                  <a:latin typeface="+mn-ea"/>
                  <a:cs typeface="Times New Roman"/>
                </a:rPr>
                <a:t>学力検査の成績が、府教育委員会が定める基準に達しなかった者も含む。</a:t>
              </a:r>
              <a:endParaRPr lang="ja-JP" altLang="en-US" sz="1200" dirty="0"/>
            </a:p>
          </p:txBody>
        </p:sp>
      </p:grpSp>
    </p:spTree>
    <p:extLst>
      <p:ext uri="{BB962C8B-B14F-4D97-AF65-F5344CB8AC3E}">
        <p14:creationId xmlns:p14="http://schemas.microsoft.com/office/powerpoint/2010/main" val="26632059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up)">
                                      <p:cBhvr>
                                        <p:cTn id="11" dur="500"/>
                                        <p:tgtEl>
                                          <p:spTgt spid="65"/>
                                        </p:tgtEl>
                                      </p:cBhvr>
                                    </p:animEffect>
                                  </p:childTnLst>
                                </p:cTn>
                              </p:par>
                              <p:par>
                                <p:cTn id="12" presetID="22" presetClass="entr" presetSubtype="1" fill="hold" nodeType="withEffect">
                                  <p:stCondLst>
                                    <p:cond delay="0"/>
                                  </p:stCondLst>
                                  <p:childTnLst>
                                    <p:set>
                                      <p:cBhvr>
                                        <p:cTn id="13" dur="1" fill="hold">
                                          <p:stCondLst>
                                            <p:cond delay="0"/>
                                          </p:stCondLst>
                                        </p:cTn>
                                        <p:tgtEl>
                                          <p:spTgt spid="79"/>
                                        </p:tgtEl>
                                        <p:attrNameLst>
                                          <p:attrName>style.visibility</p:attrName>
                                        </p:attrNameLst>
                                      </p:cBhvr>
                                      <p:to>
                                        <p:strVal val="visible"/>
                                      </p:to>
                                    </p:set>
                                    <p:animEffect transition="in" filter="wipe(up)">
                                      <p:cBhvr>
                                        <p:cTn id="14" dur="500"/>
                                        <p:tgtEl>
                                          <p:spTgt spid="7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par>
                                <p:cTn id="20" presetID="22" presetClass="entr" presetSubtype="1"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par>
                                <p:cTn id="23" presetID="22" presetClass="entr" presetSubtype="8"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par>
                                <p:cTn id="26" presetID="22" presetClass="entr" presetSubtype="1" fill="hold" nodeType="with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wipe(up)">
                                      <p:cBhvr>
                                        <p:cTn id="2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5" grpId="0" animBg="1"/>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A6FF8666-7055-183C-00CE-EB279DD7C569}"/>
              </a:ext>
            </a:extLst>
          </p:cNvPr>
          <p:cNvSpPr/>
          <p:nvPr/>
        </p:nvSpPr>
        <p:spPr>
          <a:xfrm>
            <a:off x="7677010" y="5807041"/>
            <a:ext cx="4056583" cy="214822"/>
          </a:xfrm>
          <a:prstGeom prst="rect">
            <a:avLst/>
          </a:prstGeom>
          <a:solidFill>
            <a:schemeClr val="accent6">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A6FF8666-7055-183C-00CE-EB279DD7C569}"/>
              </a:ext>
            </a:extLst>
          </p:cNvPr>
          <p:cNvSpPr/>
          <p:nvPr/>
        </p:nvSpPr>
        <p:spPr>
          <a:xfrm>
            <a:off x="7686636" y="6053840"/>
            <a:ext cx="2622022" cy="213209"/>
          </a:xfrm>
          <a:prstGeom prst="rect">
            <a:avLst/>
          </a:prstGeom>
          <a:solidFill>
            <a:schemeClr val="accent6">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選抜方法</a:t>
            </a:r>
            <a:r>
              <a:rPr lang="ja-JP" altLang="en-US" sz="2400" dirty="0"/>
              <a:t>（合格者の決定方法：多様な教育実践校）</a:t>
            </a:r>
            <a:endParaRPr kumimoji="1" lang="ja-JP" altLang="en-US" dirty="0"/>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32</a:t>
            </a:fld>
            <a:endParaRPr lang="ja-JP" altLang="en-US"/>
          </a:p>
        </p:txBody>
      </p:sp>
      <p:pic>
        <p:nvPicPr>
          <p:cNvPr id="23" name="図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9666" y="152577"/>
            <a:ext cx="787579" cy="660550"/>
          </a:xfrm>
          <a:prstGeom prst="rect">
            <a:avLst/>
          </a:prstGeom>
        </p:spPr>
      </p:pic>
      <p:sp>
        <p:nvSpPr>
          <p:cNvPr id="24" name="正方形/長方形 23">
            <a:extLst>
              <a:ext uri="{FF2B5EF4-FFF2-40B4-BE49-F238E27FC236}">
                <a16:creationId xmlns:a16="http://schemas.microsoft.com/office/drawing/2014/main" id="{A6FF8666-7055-183C-00CE-EB279DD7C569}"/>
              </a:ext>
            </a:extLst>
          </p:cNvPr>
          <p:cNvSpPr/>
          <p:nvPr/>
        </p:nvSpPr>
        <p:spPr>
          <a:xfrm>
            <a:off x="2605126" y="2968653"/>
            <a:ext cx="1008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A6FF8666-7055-183C-00CE-EB279DD7C569}"/>
              </a:ext>
            </a:extLst>
          </p:cNvPr>
          <p:cNvSpPr/>
          <p:nvPr/>
        </p:nvSpPr>
        <p:spPr>
          <a:xfrm>
            <a:off x="2605126" y="5106150"/>
            <a:ext cx="1512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A6FF8666-7055-183C-00CE-EB279DD7C569}"/>
              </a:ext>
            </a:extLst>
          </p:cNvPr>
          <p:cNvSpPr/>
          <p:nvPr/>
        </p:nvSpPr>
        <p:spPr>
          <a:xfrm>
            <a:off x="3729983" y="4252726"/>
            <a:ext cx="2016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A6FF8666-7055-183C-00CE-EB279DD7C569}"/>
              </a:ext>
            </a:extLst>
          </p:cNvPr>
          <p:cNvSpPr/>
          <p:nvPr/>
        </p:nvSpPr>
        <p:spPr>
          <a:xfrm>
            <a:off x="7711263" y="2179451"/>
            <a:ext cx="3528000" cy="198888"/>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A6FF8666-7055-183C-00CE-EB279DD7C569}"/>
              </a:ext>
            </a:extLst>
          </p:cNvPr>
          <p:cNvSpPr/>
          <p:nvPr/>
        </p:nvSpPr>
        <p:spPr>
          <a:xfrm>
            <a:off x="6694169" y="1548147"/>
            <a:ext cx="4678682" cy="208774"/>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9" name="表 28"/>
          <p:cNvGraphicFramePr>
            <a:graphicFrameLocks noGrp="1"/>
          </p:cNvGraphicFramePr>
          <p:nvPr>
            <p:extLst>
              <p:ext uri="{D42A27DB-BD31-4B8C-83A1-F6EECF244321}">
                <p14:modId xmlns:p14="http://schemas.microsoft.com/office/powerpoint/2010/main" val="1173511490"/>
              </p:ext>
            </p:extLst>
          </p:nvPr>
        </p:nvGraphicFramePr>
        <p:xfrm>
          <a:off x="6270682" y="2737733"/>
          <a:ext cx="5760000" cy="2595880"/>
        </p:xfrm>
        <a:graphic>
          <a:graphicData uri="http://schemas.openxmlformats.org/drawingml/2006/table">
            <a:tbl>
              <a:tblPr firstRow="1" bandRow="1">
                <a:tableStyleId>{5940675A-B579-460E-94D1-54222C63F5DA}</a:tableStyleId>
              </a:tblPr>
              <a:tblGrid>
                <a:gridCol w="1440000">
                  <a:extLst>
                    <a:ext uri="{9D8B030D-6E8A-4147-A177-3AD203B41FA5}">
                      <a16:colId xmlns:a16="http://schemas.microsoft.com/office/drawing/2014/main" val="4272156365"/>
                    </a:ext>
                  </a:extLst>
                </a:gridCol>
                <a:gridCol w="1440000">
                  <a:extLst>
                    <a:ext uri="{9D8B030D-6E8A-4147-A177-3AD203B41FA5}">
                      <a16:colId xmlns:a16="http://schemas.microsoft.com/office/drawing/2014/main" val="426042969"/>
                    </a:ext>
                  </a:extLst>
                </a:gridCol>
                <a:gridCol w="576000">
                  <a:extLst>
                    <a:ext uri="{9D8B030D-6E8A-4147-A177-3AD203B41FA5}">
                      <a16:colId xmlns:a16="http://schemas.microsoft.com/office/drawing/2014/main" val="976209684"/>
                    </a:ext>
                  </a:extLst>
                </a:gridCol>
                <a:gridCol w="576000">
                  <a:extLst>
                    <a:ext uri="{9D8B030D-6E8A-4147-A177-3AD203B41FA5}">
                      <a16:colId xmlns:a16="http://schemas.microsoft.com/office/drawing/2014/main" val="3471530495"/>
                    </a:ext>
                  </a:extLst>
                </a:gridCol>
                <a:gridCol w="576000">
                  <a:extLst>
                    <a:ext uri="{9D8B030D-6E8A-4147-A177-3AD203B41FA5}">
                      <a16:colId xmlns:a16="http://schemas.microsoft.com/office/drawing/2014/main" val="3422626940"/>
                    </a:ext>
                  </a:extLst>
                </a:gridCol>
                <a:gridCol w="576000">
                  <a:extLst>
                    <a:ext uri="{9D8B030D-6E8A-4147-A177-3AD203B41FA5}">
                      <a16:colId xmlns:a16="http://schemas.microsoft.com/office/drawing/2014/main" val="3281669646"/>
                    </a:ext>
                  </a:extLst>
                </a:gridCol>
                <a:gridCol w="576000">
                  <a:extLst>
                    <a:ext uri="{9D8B030D-6E8A-4147-A177-3AD203B41FA5}">
                      <a16:colId xmlns:a16="http://schemas.microsoft.com/office/drawing/2014/main" val="3337244402"/>
                    </a:ext>
                  </a:extLst>
                </a:gridCol>
              </a:tblGrid>
              <a:tr h="370840">
                <a:tc gridSpan="2">
                  <a:txBody>
                    <a:bodyPr/>
                    <a:lstStyle/>
                    <a:p>
                      <a:pPr algn="ctr"/>
                      <a:endParaRPr kumimoji="1" lang="ja-JP" altLang="en-US" sz="1400" dirty="0">
                        <a:solidFill>
                          <a:schemeClr val="bg1"/>
                        </a:solidFill>
                        <a:latin typeface="+mn-ea"/>
                        <a:ea typeface="+mn-ea"/>
                      </a:endParaRPr>
                    </a:p>
                  </a:txBody>
                  <a:tcPr anchor="ctr">
                    <a:solidFill>
                      <a:schemeClr val="bg1"/>
                    </a:solidFill>
                  </a:tcPr>
                </a:tc>
                <a:tc hMerge="1">
                  <a:txBody>
                    <a:bodyPr/>
                    <a:lstStyle/>
                    <a:p>
                      <a:pPr algn="ctr"/>
                      <a:endParaRPr kumimoji="1" lang="ja-JP" altLang="en-US" sz="1400" dirty="0">
                        <a:solidFill>
                          <a:schemeClr val="bg1"/>
                        </a:solidFill>
                        <a:latin typeface="+mn-ea"/>
                        <a:ea typeface="+mn-ea"/>
                      </a:endParaRPr>
                    </a:p>
                  </a:txBody>
                  <a:tcPr anchor="ctr">
                    <a:solidFill>
                      <a:schemeClr val="accent1"/>
                    </a:solidFill>
                  </a:tcPr>
                </a:tc>
                <a:tc>
                  <a:txBody>
                    <a:bodyPr/>
                    <a:lstStyle/>
                    <a:p>
                      <a:pPr algn="ctr"/>
                      <a:r>
                        <a:rPr kumimoji="1" lang="ja-JP" altLang="en-US" sz="1400" b="1" dirty="0" smtClean="0">
                          <a:solidFill>
                            <a:schemeClr val="bg1"/>
                          </a:solidFill>
                          <a:latin typeface="+mn-ea"/>
                          <a:ea typeface="+mn-ea"/>
                        </a:rPr>
                        <a:t>Ａ</a:t>
                      </a:r>
                      <a:endParaRPr kumimoji="1" lang="ja-JP" altLang="en-US" sz="1400" b="1" dirty="0">
                        <a:solidFill>
                          <a:schemeClr val="bg1"/>
                        </a:solidFill>
                        <a:latin typeface="+mn-ea"/>
                        <a:ea typeface="+mn-ea"/>
                      </a:endParaRPr>
                    </a:p>
                  </a:txBody>
                  <a:tcPr anchor="ctr">
                    <a:solidFill>
                      <a:schemeClr val="accent5"/>
                    </a:solidFill>
                  </a:tcPr>
                </a:tc>
                <a:tc>
                  <a:txBody>
                    <a:bodyPr/>
                    <a:lstStyle/>
                    <a:p>
                      <a:pPr algn="ctr"/>
                      <a:r>
                        <a:rPr kumimoji="1" lang="ja-JP" altLang="en-US" sz="1400" b="1" dirty="0" smtClean="0">
                          <a:solidFill>
                            <a:schemeClr val="bg1"/>
                          </a:solidFill>
                          <a:latin typeface="+mn-ea"/>
                          <a:ea typeface="+mn-ea"/>
                        </a:rPr>
                        <a:t>Ｂ</a:t>
                      </a:r>
                      <a:endParaRPr kumimoji="1" lang="ja-JP" altLang="en-US" sz="1400" b="1" dirty="0">
                        <a:solidFill>
                          <a:schemeClr val="bg1"/>
                        </a:solidFill>
                        <a:latin typeface="+mn-ea"/>
                        <a:ea typeface="+mn-ea"/>
                      </a:endParaRPr>
                    </a:p>
                  </a:txBody>
                  <a:tcPr anchor="ctr">
                    <a:solidFill>
                      <a:schemeClr val="accent5"/>
                    </a:solidFill>
                  </a:tcPr>
                </a:tc>
                <a:tc>
                  <a:txBody>
                    <a:bodyPr/>
                    <a:lstStyle/>
                    <a:p>
                      <a:pPr algn="ctr"/>
                      <a:r>
                        <a:rPr kumimoji="1" lang="ja-JP" altLang="en-US" sz="1400" b="1" dirty="0" smtClean="0">
                          <a:solidFill>
                            <a:schemeClr val="bg1"/>
                          </a:solidFill>
                          <a:latin typeface="+mn-ea"/>
                          <a:ea typeface="+mn-ea"/>
                        </a:rPr>
                        <a:t>Ｃ</a:t>
                      </a:r>
                      <a:endParaRPr kumimoji="1" lang="ja-JP" altLang="en-US" sz="1400" b="1" dirty="0">
                        <a:solidFill>
                          <a:schemeClr val="bg1"/>
                        </a:solidFill>
                        <a:latin typeface="+mn-ea"/>
                        <a:ea typeface="+mn-ea"/>
                      </a:endParaRPr>
                    </a:p>
                  </a:txBody>
                  <a:tcPr anchor="ctr">
                    <a:solidFill>
                      <a:schemeClr val="accent5"/>
                    </a:solidFill>
                  </a:tcPr>
                </a:tc>
                <a:tc>
                  <a:txBody>
                    <a:bodyPr/>
                    <a:lstStyle/>
                    <a:p>
                      <a:pPr algn="ctr"/>
                      <a:r>
                        <a:rPr kumimoji="1" lang="en-US" altLang="ja-JP" sz="1400" b="1" dirty="0" smtClean="0">
                          <a:solidFill>
                            <a:schemeClr val="bg1"/>
                          </a:solidFill>
                          <a:latin typeface="+mn-ea"/>
                          <a:ea typeface="+mn-ea"/>
                        </a:rPr>
                        <a:t>…</a:t>
                      </a:r>
                      <a:endParaRPr kumimoji="1" lang="ja-JP" altLang="en-US" sz="1400" b="1" dirty="0">
                        <a:solidFill>
                          <a:schemeClr val="bg1"/>
                        </a:solidFill>
                        <a:latin typeface="+mn-ea"/>
                        <a:ea typeface="+mn-ea"/>
                      </a:endParaRPr>
                    </a:p>
                  </a:txBody>
                  <a:tcPr anchor="ctr">
                    <a:solidFill>
                      <a:schemeClr val="accent5"/>
                    </a:solidFill>
                  </a:tcPr>
                </a:tc>
                <a:tc>
                  <a:txBody>
                    <a:bodyPr/>
                    <a:lstStyle/>
                    <a:p>
                      <a:pPr algn="ctr"/>
                      <a:r>
                        <a:rPr kumimoji="1" lang="ja-JP" altLang="en-US" sz="1400" b="1" dirty="0" smtClean="0">
                          <a:solidFill>
                            <a:schemeClr val="bg1"/>
                          </a:solidFill>
                          <a:latin typeface="+mn-ea"/>
                          <a:ea typeface="+mn-ea"/>
                        </a:rPr>
                        <a:t>Ｊ</a:t>
                      </a:r>
                      <a:endParaRPr kumimoji="1" lang="ja-JP" altLang="en-US" sz="1400" b="1" dirty="0">
                        <a:solidFill>
                          <a:schemeClr val="bg1"/>
                        </a:solidFill>
                        <a:latin typeface="+mn-ea"/>
                        <a:ea typeface="+mn-ea"/>
                      </a:endParaRPr>
                    </a:p>
                  </a:txBody>
                  <a:tcPr anchor="ctr">
                    <a:solidFill>
                      <a:schemeClr val="accent5"/>
                    </a:solidFill>
                  </a:tcPr>
                </a:tc>
                <a:extLst>
                  <a:ext uri="{0D108BD9-81ED-4DB2-BD59-A6C34878D82A}">
                    <a16:rowId xmlns:a16="http://schemas.microsoft.com/office/drawing/2014/main" val="76888053"/>
                  </a:ext>
                </a:extLst>
              </a:tr>
              <a:tr h="370840">
                <a:tc>
                  <a:txBody>
                    <a:bodyPr/>
                    <a:lstStyle/>
                    <a:p>
                      <a:pPr algn="ctr"/>
                      <a:r>
                        <a:rPr lang="ja-JP" altLang="en-US" sz="1400" b="1" dirty="0" smtClean="0">
                          <a:solidFill>
                            <a:schemeClr val="bg1"/>
                          </a:solidFill>
                          <a:latin typeface="+mn-ea"/>
                          <a:ea typeface="+mn-ea"/>
                        </a:rPr>
                        <a:t>グループ</a:t>
                      </a:r>
                      <a:endParaRPr lang="ja-JP" altLang="en-US" sz="1400" b="1" dirty="0">
                        <a:solidFill>
                          <a:schemeClr val="bg1"/>
                        </a:solidFill>
                        <a:latin typeface="+mn-ea"/>
                        <a:ea typeface="+mn-ea"/>
                      </a:endParaRPr>
                    </a:p>
                  </a:txBody>
                  <a:tcPr anchor="ctr">
                    <a:solidFill>
                      <a:schemeClr val="accent1"/>
                    </a:solidFill>
                  </a:tcPr>
                </a:tc>
                <a:tc>
                  <a:txBody>
                    <a:bodyPr/>
                    <a:lstStyle/>
                    <a:p>
                      <a:pPr algn="ctr"/>
                      <a:r>
                        <a:rPr kumimoji="1" lang="ja-JP" altLang="en-US" sz="1400" b="1" dirty="0" smtClean="0">
                          <a:solidFill>
                            <a:schemeClr val="bg1"/>
                          </a:solidFill>
                          <a:latin typeface="+mn-ea"/>
                          <a:ea typeface="+mn-ea"/>
                        </a:rPr>
                        <a:t>配点（換算点）</a:t>
                      </a:r>
                      <a:endParaRPr kumimoji="1" lang="ja-JP" altLang="en-US" sz="1400" b="1" dirty="0">
                        <a:solidFill>
                          <a:schemeClr val="bg1"/>
                        </a:solidFill>
                        <a:latin typeface="+mn-ea"/>
                        <a:ea typeface="+mn-ea"/>
                      </a:endParaRPr>
                    </a:p>
                  </a:txBody>
                  <a:tcPr anchor="ctr">
                    <a:solidFill>
                      <a:schemeClr val="accent1"/>
                    </a:solidFill>
                  </a:tcPr>
                </a:tc>
                <a:tc>
                  <a:txBody>
                    <a:bodyPr/>
                    <a:lstStyle/>
                    <a:p>
                      <a:pPr algn="ctr"/>
                      <a:r>
                        <a:rPr kumimoji="1" lang="en-US" altLang="ja-JP" sz="1400" b="0" dirty="0" smtClean="0">
                          <a:solidFill>
                            <a:schemeClr val="bg1"/>
                          </a:solidFill>
                          <a:latin typeface="+mn-ea"/>
                          <a:ea typeface="+mn-ea"/>
                        </a:rPr>
                        <a:t>900</a:t>
                      </a:r>
                      <a:endParaRPr kumimoji="1" lang="ja-JP" altLang="en-US" sz="1400" b="0" dirty="0">
                        <a:solidFill>
                          <a:schemeClr val="bg1"/>
                        </a:solidFill>
                        <a:latin typeface="+mn-ea"/>
                        <a:ea typeface="+mn-ea"/>
                      </a:endParaRPr>
                    </a:p>
                  </a:txBody>
                  <a:tcPr anchor="ctr">
                    <a:solidFill>
                      <a:schemeClr val="accent5"/>
                    </a:solidFill>
                  </a:tcPr>
                </a:tc>
                <a:tc>
                  <a:txBody>
                    <a:bodyPr/>
                    <a:lstStyle/>
                    <a:p>
                      <a:pPr algn="ctr"/>
                      <a:r>
                        <a:rPr kumimoji="1" lang="en-US" altLang="ja-JP" sz="1400" b="0" dirty="0" smtClean="0">
                          <a:solidFill>
                            <a:schemeClr val="bg1"/>
                          </a:solidFill>
                          <a:latin typeface="+mn-ea"/>
                          <a:ea typeface="+mn-ea"/>
                        </a:rPr>
                        <a:t>800</a:t>
                      </a:r>
                      <a:endParaRPr kumimoji="1" lang="ja-JP" altLang="en-US" sz="1400" b="0" dirty="0">
                        <a:solidFill>
                          <a:schemeClr val="bg1"/>
                        </a:solidFill>
                        <a:latin typeface="+mn-ea"/>
                        <a:ea typeface="+mn-ea"/>
                      </a:endParaRPr>
                    </a:p>
                  </a:txBody>
                  <a:tcPr anchor="ctr">
                    <a:solidFill>
                      <a:schemeClr val="accent5"/>
                    </a:solidFill>
                  </a:tcPr>
                </a:tc>
                <a:tc>
                  <a:txBody>
                    <a:bodyPr/>
                    <a:lstStyle/>
                    <a:p>
                      <a:pPr algn="ctr"/>
                      <a:r>
                        <a:rPr kumimoji="1" lang="en-US" altLang="ja-JP" sz="1400" b="0" dirty="0" smtClean="0">
                          <a:solidFill>
                            <a:schemeClr val="bg1"/>
                          </a:solidFill>
                          <a:latin typeface="+mn-ea"/>
                          <a:ea typeface="+mn-ea"/>
                        </a:rPr>
                        <a:t>700</a:t>
                      </a:r>
                      <a:endParaRPr kumimoji="1" lang="ja-JP" altLang="en-US" sz="1400" b="0" dirty="0">
                        <a:solidFill>
                          <a:schemeClr val="bg1"/>
                        </a:solidFill>
                        <a:latin typeface="+mn-ea"/>
                        <a:ea typeface="+mn-ea"/>
                      </a:endParaRPr>
                    </a:p>
                  </a:txBody>
                  <a:tcPr anchor="ctr">
                    <a:solidFill>
                      <a:schemeClr val="accent5"/>
                    </a:solidFill>
                  </a:tcPr>
                </a:tc>
                <a:tc>
                  <a:txBody>
                    <a:bodyPr/>
                    <a:lstStyle/>
                    <a:p>
                      <a:pPr algn="ctr"/>
                      <a:r>
                        <a:rPr kumimoji="1" lang="en-US" altLang="ja-JP" sz="1400" b="0" dirty="0" smtClean="0">
                          <a:solidFill>
                            <a:schemeClr val="bg1"/>
                          </a:solidFill>
                          <a:latin typeface="+mn-ea"/>
                          <a:ea typeface="+mn-ea"/>
                        </a:rPr>
                        <a:t>…</a:t>
                      </a:r>
                      <a:endParaRPr kumimoji="1" lang="ja-JP" altLang="en-US" sz="1400" b="0" dirty="0">
                        <a:solidFill>
                          <a:schemeClr val="bg1"/>
                        </a:solidFill>
                        <a:latin typeface="+mn-ea"/>
                        <a:ea typeface="+mn-ea"/>
                      </a:endParaRPr>
                    </a:p>
                  </a:txBody>
                  <a:tcPr anchor="ctr">
                    <a:solidFill>
                      <a:schemeClr val="accent5"/>
                    </a:solidFill>
                  </a:tcPr>
                </a:tc>
                <a:tc>
                  <a:txBody>
                    <a:bodyPr/>
                    <a:lstStyle/>
                    <a:p>
                      <a:pPr algn="ctr"/>
                      <a:r>
                        <a:rPr kumimoji="1" lang="ja-JP" altLang="en-US" sz="1400" b="0" dirty="0" smtClean="0">
                          <a:solidFill>
                            <a:schemeClr val="bg1"/>
                          </a:solidFill>
                          <a:latin typeface="+mn-ea"/>
                          <a:ea typeface="+mn-ea"/>
                        </a:rPr>
                        <a:t>０</a:t>
                      </a:r>
                      <a:endParaRPr kumimoji="1" lang="ja-JP" altLang="en-US" sz="1400" b="0" dirty="0">
                        <a:solidFill>
                          <a:schemeClr val="bg1"/>
                        </a:solidFill>
                        <a:latin typeface="+mn-ea"/>
                        <a:ea typeface="+mn-ea"/>
                      </a:endParaRPr>
                    </a:p>
                  </a:txBody>
                  <a:tcPr anchor="ctr">
                    <a:solidFill>
                      <a:schemeClr val="accent5"/>
                    </a:solidFill>
                  </a:tcPr>
                </a:tc>
                <a:extLst>
                  <a:ext uri="{0D108BD9-81ED-4DB2-BD59-A6C34878D82A}">
                    <a16:rowId xmlns:a16="http://schemas.microsoft.com/office/drawing/2014/main" val="2227772599"/>
                  </a:ext>
                </a:extLst>
              </a:tr>
              <a:tr h="370840">
                <a:tc>
                  <a:txBody>
                    <a:bodyPr/>
                    <a:lstStyle/>
                    <a:p>
                      <a:pPr algn="ctr"/>
                      <a:r>
                        <a:rPr kumimoji="1" lang="ja-JP" altLang="en-US" sz="1400" b="0" dirty="0" smtClean="0">
                          <a:solidFill>
                            <a:schemeClr val="bg1"/>
                          </a:solidFill>
                          <a:latin typeface="+mn-ea"/>
                          <a:ea typeface="+mn-ea"/>
                        </a:rPr>
                        <a:t>１グループ</a:t>
                      </a:r>
                      <a:endParaRPr kumimoji="1" lang="ja-JP" altLang="en-US" sz="1400" b="0" dirty="0">
                        <a:solidFill>
                          <a:schemeClr val="bg1"/>
                        </a:solidFill>
                        <a:latin typeface="+mn-ea"/>
                        <a:ea typeface="+mn-ea"/>
                      </a:endParaRPr>
                    </a:p>
                  </a:txBody>
                  <a:tcPr anchor="ctr">
                    <a:solidFill>
                      <a:schemeClr val="accent1"/>
                    </a:solidFill>
                  </a:tcPr>
                </a:tc>
                <a:tc>
                  <a:txBody>
                    <a:bodyPr/>
                    <a:lstStyle/>
                    <a:p>
                      <a:pPr algn="ctr"/>
                      <a:r>
                        <a:rPr kumimoji="1" lang="en-US" altLang="ja-JP" sz="1400" b="0" dirty="0" smtClean="0">
                          <a:solidFill>
                            <a:schemeClr val="bg1"/>
                          </a:solidFill>
                          <a:latin typeface="+mn-ea"/>
                          <a:ea typeface="+mn-ea"/>
                        </a:rPr>
                        <a:t>450</a:t>
                      </a:r>
                      <a:r>
                        <a:rPr kumimoji="1" lang="ja-JP" altLang="en-US" sz="1400" b="0" dirty="0" smtClean="0">
                          <a:solidFill>
                            <a:schemeClr val="bg1"/>
                          </a:solidFill>
                          <a:latin typeface="+mn-ea"/>
                          <a:ea typeface="+mn-ea"/>
                        </a:rPr>
                        <a:t>≧得点</a:t>
                      </a:r>
                      <a:r>
                        <a:rPr kumimoji="1" lang="en-US" altLang="ja-JP" sz="1400" b="0" dirty="0" smtClean="0">
                          <a:solidFill>
                            <a:schemeClr val="bg1"/>
                          </a:solidFill>
                          <a:latin typeface="+mn-ea"/>
                          <a:ea typeface="+mn-ea"/>
                        </a:rPr>
                        <a:t>&gt;400</a:t>
                      </a:r>
                    </a:p>
                  </a:txBody>
                  <a:tcPr anchor="ctr">
                    <a:solidFill>
                      <a:schemeClr val="accent1"/>
                    </a:solidFill>
                  </a:tcPr>
                </a:tc>
                <a:tc>
                  <a:txBody>
                    <a:bodyPr/>
                    <a:lstStyle/>
                    <a:p>
                      <a:pPr algn="ctr"/>
                      <a:r>
                        <a:rPr kumimoji="1" lang="ja-JP" altLang="en-US" sz="1400" dirty="0" smtClean="0">
                          <a:latin typeface="+mn-ea"/>
                          <a:ea typeface="+mn-ea"/>
                        </a:rPr>
                        <a:t>１群</a:t>
                      </a:r>
                      <a:endParaRPr kumimoji="1" lang="ja-JP" altLang="en-US" sz="1400" dirty="0">
                        <a:latin typeface="+mn-ea"/>
                        <a:ea typeface="+mn-ea"/>
                      </a:endParaRPr>
                    </a:p>
                  </a:txBody>
                  <a:tcPr anchor="ctr"/>
                </a:tc>
                <a:tc>
                  <a:txBody>
                    <a:bodyPr/>
                    <a:lstStyle/>
                    <a:p>
                      <a:pPr algn="ctr"/>
                      <a:r>
                        <a:rPr kumimoji="1" lang="ja-JP" altLang="en-US" sz="1400" dirty="0" smtClean="0">
                          <a:latin typeface="+mn-ea"/>
                          <a:ea typeface="+mn-ea"/>
                        </a:rPr>
                        <a:t>３群</a:t>
                      </a:r>
                      <a:endParaRPr kumimoji="1" lang="ja-JP" altLang="en-US" sz="1400" dirty="0">
                        <a:latin typeface="+mn-ea"/>
                        <a:ea typeface="+mn-ea"/>
                      </a:endParaRPr>
                    </a:p>
                  </a:txBody>
                  <a:tcPr anchor="ctr"/>
                </a:tc>
                <a:tc>
                  <a:txBody>
                    <a:bodyPr/>
                    <a:lstStyle/>
                    <a:p>
                      <a:pPr algn="ctr"/>
                      <a:r>
                        <a:rPr kumimoji="1" lang="ja-JP" altLang="en-US" sz="1400" dirty="0" smtClean="0">
                          <a:latin typeface="+mn-ea"/>
                          <a:ea typeface="+mn-ea"/>
                        </a:rPr>
                        <a:t>５群</a:t>
                      </a:r>
                      <a:endParaRPr kumimoji="1" lang="ja-JP" altLang="en-US" sz="1400" dirty="0">
                        <a:latin typeface="+mn-ea"/>
                        <a:ea typeface="+mn-ea"/>
                      </a:endParaRPr>
                    </a:p>
                  </a:txBody>
                  <a:tcPr anchor="ctr"/>
                </a:tc>
                <a:tc>
                  <a:txBody>
                    <a:bodyPr/>
                    <a:lstStyle/>
                    <a:p>
                      <a:pPr algn="ctr"/>
                      <a:r>
                        <a:rPr kumimoji="1" lang="en-US" altLang="ja-JP" sz="1400" dirty="0" smtClean="0">
                          <a:latin typeface="+mn-ea"/>
                          <a:ea typeface="+mn-ea"/>
                        </a:rPr>
                        <a:t>…</a:t>
                      </a:r>
                      <a:endParaRPr kumimoji="1" lang="ja-JP" altLang="en-US" sz="1400" dirty="0">
                        <a:latin typeface="+mn-ea"/>
                        <a:ea typeface="+mn-ea"/>
                      </a:endParaRPr>
                    </a:p>
                  </a:txBody>
                  <a:tcPr anchor="ctr"/>
                </a:tc>
                <a:tc>
                  <a:txBody>
                    <a:bodyPr/>
                    <a:lstStyle/>
                    <a:p>
                      <a:pPr algn="ctr"/>
                      <a:r>
                        <a:rPr kumimoji="1" lang="en-US" altLang="ja-JP" sz="1400" dirty="0" smtClean="0">
                          <a:latin typeface="+mn-ea"/>
                          <a:ea typeface="+mn-ea"/>
                        </a:rPr>
                        <a:t>19</a:t>
                      </a:r>
                      <a:r>
                        <a:rPr kumimoji="1" lang="ja-JP" altLang="en-US" sz="1400" dirty="0" smtClean="0">
                          <a:latin typeface="+mn-ea"/>
                          <a:ea typeface="+mn-ea"/>
                        </a:rPr>
                        <a:t>群</a:t>
                      </a:r>
                      <a:endParaRPr kumimoji="1" lang="ja-JP" altLang="en-US" sz="1400" dirty="0">
                        <a:latin typeface="+mn-ea"/>
                        <a:ea typeface="+mn-ea"/>
                      </a:endParaRPr>
                    </a:p>
                  </a:txBody>
                  <a:tcPr anchor="ctr"/>
                </a:tc>
                <a:extLst>
                  <a:ext uri="{0D108BD9-81ED-4DB2-BD59-A6C34878D82A}">
                    <a16:rowId xmlns:a16="http://schemas.microsoft.com/office/drawing/2014/main" val="2607053432"/>
                  </a:ext>
                </a:extLst>
              </a:tr>
              <a:tr h="370840">
                <a:tc>
                  <a:txBody>
                    <a:bodyPr/>
                    <a:lstStyle/>
                    <a:p>
                      <a:pPr algn="ctr"/>
                      <a:r>
                        <a:rPr kumimoji="1" lang="ja-JP" altLang="en-US" sz="1400" b="0" dirty="0" smtClean="0">
                          <a:solidFill>
                            <a:schemeClr val="bg1"/>
                          </a:solidFill>
                          <a:latin typeface="+mn-ea"/>
                          <a:ea typeface="+mn-ea"/>
                        </a:rPr>
                        <a:t>２グループ</a:t>
                      </a:r>
                      <a:endParaRPr kumimoji="1" lang="ja-JP" altLang="en-US" sz="1400" b="0" dirty="0">
                        <a:solidFill>
                          <a:schemeClr val="bg1"/>
                        </a:solidFill>
                        <a:latin typeface="+mn-ea"/>
                        <a:ea typeface="+mn-ea"/>
                      </a:endParaRP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smtClean="0">
                          <a:solidFill>
                            <a:schemeClr val="bg1"/>
                          </a:solidFill>
                          <a:latin typeface="+mn-ea"/>
                          <a:ea typeface="+mn-ea"/>
                        </a:rPr>
                        <a:t>400</a:t>
                      </a:r>
                      <a:r>
                        <a:rPr kumimoji="1" lang="ja-JP" altLang="en-US" sz="1400" b="0" dirty="0" smtClean="0">
                          <a:solidFill>
                            <a:schemeClr val="bg1"/>
                          </a:solidFill>
                          <a:latin typeface="+mn-ea"/>
                          <a:ea typeface="+mn-ea"/>
                        </a:rPr>
                        <a:t>≧得点</a:t>
                      </a:r>
                      <a:r>
                        <a:rPr kumimoji="1" lang="en-US" altLang="ja-JP" sz="1400" b="0" dirty="0" smtClean="0">
                          <a:solidFill>
                            <a:schemeClr val="bg1"/>
                          </a:solidFill>
                          <a:latin typeface="+mn-ea"/>
                          <a:ea typeface="+mn-ea"/>
                        </a:rPr>
                        <a:t>&gt;350</a:t>
                      </a:r>
                    </a:p>
                  </a:txBody>
                  <a:tcPr anchor="ctr">
                    <a:solidFill>
                      <a:schemeClr val="accent1"/>
                    </a:solidFill>
                  </a:tcPr>
                </a:tc>
                <a:tc>
                  <a:txBody>
                    <a:bodyPr/>
                    <a:lstStyle/>
                    <a:p>
                      <a:pPr algn="ctr"/>
                      <a:r>
                        <a:rPr kumimoji="1" lang="ja-JP" altLang="en-US" sz="1400" dirty="0" smtClean="0">
                          <a:latin typeface="+mn-ea"/>
                          <a:ea typeface="+mn-ea"/>
                        </a:rPr>
                        <a:t>２群</a:t>
                      </a:r>
                      <a:endParaRPr kumimoji="1" lang="ja-JP" altLang="en-US" sz="1400" dirty="0">
                        <a:latin typeface="+mn-ea"/>
                        <a:ea typeface="+mn-ea"/>
                      </a:endParaRPr>
                    </a:p>
                  </a:txBody>
                  <a:tcPr anchor="ctr"/>
                </a:tc>
                <a:tc>
                  <a:txBody>
                    <a:bodyPr/>
                    <a:lstStyle/>
                    <a:p>
                      <a:pPr algn="ctr"/>
                      <a:r>
                        <a:rPr kumimoji="1" lang="ja-JP" altLang="en-US" sz="1400" dirty="0" smtClean="0">
                          <a:latin typeface="+mn-ea"/>
                          <a:ea typeface="+mn-ea"/>
                        </a:rPr>
                        <a:t>４群</a:t>
                      </a:r>
                      <a:endParaRPr kumimoji="1" lang="ja-JP" altLang="en-US" sz="1400" dirty="0">
                        <a:latin typeface="+mn-ea"/>
                        <a:ea typeface="+mn-ea"/>
                      </a:endParaRPr>
                    </a:p>
                  </a:txBody>
                  <a:tcPr anchor="ctr"/>
                </a:tc>
                <a:tc>
                  <a:txBody>
                    <a:bodyPr/>
                    <a:lstStyle/>
                    <a:p>
                      <a:pPr algn="ctr"/>
                      <a:r>
                        <a:rPr kumimoji="1" lang="ja-JP" altLang="en-US" sz="1400" dirty="0" smtClean="0">
                          <a:latin typeface="+mn-ea"/>
                          <a:ea typeface="+mn-ea"/>
                        </a:rPr>
                        <a:t>６群</a:t>
                      </a:r>
                      <a:endParaRPr kumimoji="1" lang="ja-JP" altLang="en-US" sz="14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mn-ea"/>
                          <a:ea typeface="+mn-ea"/>
                        </a:rPr>
                        <a:t>…</a:t>
                      </a:r>
                      <a:endParaRPr kumimoji="1" lang="ja-JP" altLang="en-US" sz="1400" dirty="0" smtClean="0">
                        <a:latin typeface="+mn-ea"/>
                        <a:ea typeface="+mn-ea"/>
                      </a:endParaRPr>
                    </a:p>
                  </a:txBody>
                  <a:tcPr anchor="ctr"/>
                </a:tc>
                <a:tc>
                  <a:txBody>
                    <a:bodyPr/>
                    <a:lstStyle/>
                    <a:p>
                      <a:pPr algn="ctr"/>
                      <a:r>
                        <a:rPr kumimoji="1" lang="en-US" altLang="ja-JP" sz="1400" dirty="0" smtClean="0">
                          <a:latin typeface="+mn-ea"/>
                          <a:ea typeface="+mn-ea"/>
                        </a:rPr>
                        <a:t>20</a:t>
                      </a:r>
                      <a:r>
                        <a:rPr kumimoji="1" lang="ja-JP" altLang="en-US" sz="1400" dirty="0" smtClean="0">
                          <a:latin typeface="+mn-ea"/>
                          <a:ea typeface="+mn-ea"/>
                        </a:rPr>
                        <a:t>群</a:t>
                      </a:r>
                      <a:endParaRPr kumimoji="1" lang="ja-JP" altLang="en-US" sz="1400" dirty="0">
                        <a:latin typeface="+mn-ea"/>
                        <a:ea typeface="+mn-ea"/>
                      </a:endParaRPr>
                    </a:p>
                  </a:txBody>
                  <a:tcPr anchor="ctr"/>
                </a:tc>
                <a:extLst>
                  <a:ext uri="{0D108BD9-81ED-4DB2-BD59-A6C34878D82A}">
                    <a16:rowId xmlns:a16="http://schemas.microsoft.com/office/drawing/2014/main" val="564189132"/>
                  </a:ext>
                </a:extLst>
              </a:tr>
              <a:tr h="370840">
                <a:tc>
                  <a:txBody>
                    <a:bodyPr/>
                    <a:lstStyle/>
                    <a:p>
                      <a:pPr algn="ctr"/>
                      <a:r>
                        <a:rPr kumimoji="1" lang="ja-JP" altLang="en-US" sz="1400" b="0" dirty="0" smtClean="0">
                          <a:solidFill>
                            <a:schemeClr val="bg1"/>
                          </a:solidFill>
                          <a:latin typeface="+mn-ea"/>
                          <a:ea typeface="+mn-ea"/>
                        </a:rPr>
                        <a:t>３グループ</a:t>
                      </a:r>
                      <a:endParaRPr kumimoji="1" lang="ja-JP" altLang="en-US" sz="1400" b="0" dirty="0">
                        <a:solidFill>
                          <a:schemeClr val="bg1"/>
                        </a:solidFill>
                        <a:latin typeface="+mn-ea"/>
                        <a:ea typeface="+mn-ea"/>
                      </a:endParaRP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smtClean="0">
                          <a:solidFill>
                            <a:schemeClr val="bg1"/>
                          </a:solidFill>
                          <a:latin typeface="+mn-ea"/>
                          <a:ea typeface="+mn-ea"/>
                        </a:rPr>
                        <a:t>350</a:t>
                      </a:r>
                      <a:r>
                        <a:rPr kumimoji="1" lang="ja-JP" altLang="en-US" sz="1400" b="0" dirty="0" smtClean="0">
                          <a:solidFill>
                            <a:schemeClr val="bg1"/>
                          </a:solidFill>
                          <a:latin typeface="+mn-ea"/>
                          <a:ea typeface="+mn-ea"/>
                        </a:rPr>
                        <a:t>≧得点</a:t>
                      </a:r>
                      <a:r>
                        <a:rPr kumimoji="1" lang="en-US" altLang="ja-JP" sz="1400" b="0" dirty="0" smtClean="0">
                          <a:solidFill>
                            <a:schemeClr val="bg1"/>
                          </a:solidFill>
                          <a:latin typeface="+mn-ea"/>
                          <a:ea typeface="+mn-ea"/>
                        </a:rPr>
                        <a:t>&gt;300</a:t>
                      </a:r>
                    </a:p>
                  </a:txBody>
                  <a:tcPr anchor="ctr">
                    <a:solidFill>
                      <a:schemeClr val="accent1"/>
                    </a:solidFill>
                  </a:tcPr>
                </a:tc>
                <a:tc>
                  <a:txBody>
                    <a:bodyPr/>
                    <a:lstStyle/>
                    <a:p>
                      <a:pPr algn="ctr"/>
                      <a:r>
                        <a:rPr kumimoji="1" lang="ja-JP" altLang="en-US" sz="1400" dirty="0" smtClean="0">
                          <a:latin typeface="+mn-ea"/>
                          <a:ea typeface="+mn-ea"/>
                        </a:rPr>
                        <a:t>３群</a:t>
                      </a:r>
                      <a:endParaRPr kumimoji="1" lang="ja-JP" altLang="en-US" sz="1400" dirty="0">
                        <a:latin typeface="+mn-ea"/>
                        <a:ea typeface="+mn-ea"/>
                      </a:endParaRPr>
                    </a:p>
                  </a:txBody>
                  <a:tcPr anchor="ctr"/>
                </a:tc>
                <a:tc>
                  <a:txBody>
                    <a:bodyPr/>
                    <a:lstStyle/>
                    <a:p>
                      <a:pPr algn="ctr"/>
                      <a:r>
                        <a:rPr kumimoji="1" lang="ja-JP" altLang="en-US" sz="1400" dirty="0" smtClean="0">
                          <a:latin typeface="+mn-ea"/>
                          <a:ea typeface="+mn-ea"/>
                        </a:rPr>
                        <a:t>５群</a:t>
                      </a:r>
                      <a:endParaRPr kumimoji="1" lang="ja-JP" altLang="en-US" sz="1400" dirty="0">
                        <a:latin typeface="+mn-ea"/>
                        <a:ea typeface="+mn-ea"/>
                      </a:endParaRPr>
                    </a:p>
                  </a:txBody>
                  <a:tcPr anchor="ctr"/>
                </a:tc>
                <a:tc>
                  <a:txBody>
                    <a:bodyPr/>
                    <a:lstStyle/>
                    <a:p>
                      <a:pPr algn="ctr"/>
                      <a:r>
                        <a:rPr kumimoji="1" lang="ja-JP" altLang="en-US" sz="1400" dirty="0" smtClean="0">
                          <a:latin typeface="+mn-ea"/>
                          <a:ea typeface="+mn-ea"/>
                        </a:rPr>
                        <a:t>７群</a:t>
                      </a:r>
                      <a:endParaRPr kumimoji="1" lang="ja-JP" altLang="en-US" sz="14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mn-ea"/>
                          <a:ea typeface="+mn-ea"/>
                        </a:rPr>
                        <a:t>…</a:t>
                      </a:r>
                      <a:endParaRPr kumimoji="1" lang="ja-JP" altLang="en-US" sz="1400" dirty="0" smtClean="0">
                        <a:latin typeface="+mn-ea"/>
                        <a:ea typeface="+mn-ea"/>
                      </a:endParaRPr>
                    </a:p>
                  </a:txBody>
                  <a:tcPr anchor="ctr"/>
                </a:tc>
                <a:tc>
                  <a:txBody>
                    <a:bodyPr/>
                    <a:lstStyle/>
                    <a:p>
                      <a:pPr algn="ctr"/>
                      <a:r>
                        <a:rPr kumimoji="1" lang="en-US" altLang="ja-JP" sz="1400" dirty="0" smtClean="0">
                          <a:latin typeface="+mn-ea"/>
                          <a:ea typeface="+mn-ea"/>
                        </a:rPr>
                        <a:t>21</a:t>
                      </a:r>
                      <a:r>
                        <a:rPr kumimoji="1" lang="ja-JP" altLang="en-US" sz="1400" dirty="0" smtClean="0">
                          <a:latin typeface="+mn-ea"/>
                          <a:ea typeface="+mn-ea"/>
                        </a:rPr>
                        <a:t>群</a:t>
                      </a:r>
                      <a:endParaRPr kumimoji="1" lang="ja-JP" altLang="en-US" sz="1400" dirty="0">
                        <a:latin typeface="+mn-ea"/>
                        <a:ea typeface="+mn-ea"/>
                      </a:endParaRPr>
                    </a:p>
                  </a:txBody>
                  <a:tcPr anchor="ctr"/>
                </a:tc>
                <a:extLst>
                  <a:ext uri="{0D108BD9-81ED-4DB2-BD59-A6C34878D82A}">
                    <a16:rowId xmlns:a16="http://schemas.microsoft.com/office/drawing/2014/main" val="1798653794"/>
                  </a:ext>
                </a:extLst>
              </a:tr>
              <a:tr h="370840">
                <a:tc>
                  <a:txBody>
                    <a:bodyPr/>
                    <a:lstStyle/>
                    <a:p>
                      <a:pPr algn="ctr"/>
                      <a:r>
                        <a:rPr kumimoji="1" lang="en-US" altLang="ja-JP" sz="1400" b="0" dirty="0" smtClean="0">
                          <a:solidFill>
                            <a:schemeClr val="bg1"/>
                          </a:solidFill>
                          <a:latin typeface="+mn-ea"/>
                          <a:ea typeface="+mn-ea"/>
                        </a:rPr>
                        <a:t>…</a:t>
                      </a:r>
                      <a:endParaRPr kumimoji="1" lang="ja-JP" altLang="en-US" sz="1400" b="0" dirty="0">
                        <a:solidFill>
                          <a:schemeClr val="bg1"/>
                        </a:solidFill>
                        <a:latin typeface="+mn-ea"/>
                        <a:ea typeface="+mn-ea"/>
                      </a:endParaRPr>
                    </a:p>
                  </a:txBody>
                  <a:tcPr vert="eaVert"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smtClean="0">
                          <a:solidFill>
                            <a:schemeClr val="bg1"/>
                          </a:solidFill>
                          <a:latin typeface="+mn-ea"/>
                          <a:ea typeface="+mn-ea"/>
                        </a:rPr>
                        <a:t>…</a:t>
                      </a:r>
                      <a:endParaRPr kumimoji="1" lang="ja-JP" altLang="en-US" sz="1400" b="0" dirty="0" smtClean="0">
                        <a:solidFill>
                          <a:schemeClr val="bg1"/>
                        </a:solidFill>
                        <a:latin typeface="+mn-ea"/>
                        <a:ea typeface="+mn-ea"/>
                      </a:endParaRPr>
                    </a:p>
                  </a:txBody>
                  <a:tcPr vert="eaVert" anchor="ctr">
                    <a:solidFill>
                      <a:schemeClr val="accent1"/>
                    </a:solidFill>
                  </a:tcPr>
                </a:tc>
                <a:tc>
                  <a:txBody>
                    <a:bodyPr/>
                    <a:lstStyle/>
                    <a:p>
                      <a:pPr algn="ctr"/>
                      <a:r>
                        <a:rPr kumimoji="1" lang="en-US" altLang="ja-JP" sz="1400" dirty="0" smtClean="0">
                          <a:latin typeface="+mn-ea"/>
                          <a:ea typeface="+mn-ea"/>
                        </a:rPr>
                        <a:t>…</a:t>
                      </a:r>
                      <a:endParaRPr kumimoji="1" lang="ja-JP" altLang="en-US" sz="1400" dirty="0">
                        <a:latin typeface="+mn-ea"/>
                        <a:ea typeface="+mn-ea"/>
                      </a:endParaRPr>
                    </a:p>
                  </a:txBody>
                  <a:tcPr vert="eaVert" anchor="ctr"/>
                </a:tc>
                <a:tc>
                  <a:txBody>
                    <a:bodyPr/>
                    <a:lstStyle/>
                    <a:p>
                      <a:pPr algn="ctr"/>
                      <a:r>
                        <a:rPr kumimoji="1" lang="en-US" altLang="ja-JP" sz="1400" dirty="0" smtClean="0">
                          <a:latin typeface="+mn-ea"/>
                          <a:ea typeface="+mn-ea"/>
                        </a:rPr>
                        <a:t>…</a:t>
                      </a:r>
                      <a:endParaRPr kumimoji="1" lang="ja-JP" altLang="en-US" sz="1400" dirty="0">
                        <a:latin typeface="+mn-ea"/>
                        <a:ea typeface="+mn-ea"/>
                      </a:endParaRPr>
                    </a:p>
                  </a:txBody>
                  <a:tcPr vert="eaVert" anchor="ctr"/>
                </a:tc>
                <a:tc>
                  <a:txBody>
                    <a:bodyPr/>
                    <a:lstStyle/>
                    <a:p>
                      <a:pPr algn="ctr"/>
                      <a:r>
                        <a:rPr kumimoji="1" lang="en-US" altLang="ja-JP" sz="1400" dirty="0" smtClean="0">
                          <a:latin typeface="+mn-ea"/>
                          <a:ea typeface="+mn-ea"/>
                        </a:rPr>
                        <a:t>…</a:t>
                      </a:r>
                      <a:endParaRPr kumimoji="1" lang="ja-JP" altLang="en-US" sz="1400" dirty="0">
                        <a:latin typeface="+mn-ea"/>
                        <a:ea typeface="+mn-ea"/>
                      </a:endParaRPr>
                    </a:p>
                  </a:txBody>
                  <a:tcPr vert="eaVert" anchor="ctr"/>
                </a:tc>
                <a:tc>
                  <a:txBody>
                    <a:bodyPr/>
                    <a:lstStyle/>
                    <a:p>
                      <a:pPr algn="ctr"/>
                      <a:r>
                        <a:rPr kumimoji="1" lang="en-US" altLang="ja-JP" sz="1400" dirty="0" smtClean="0">
                          <a:latin typeface="+mn-ea"/>
                          <a:ea typeface="+mn-ea"/>
                        </a:rPr>
                        <a:t>…</a:t>
                      </a:r>
                      <a:endParaRPr kumimoji="1" lang="ja-JP" altLang="en-US" sz="1400" dirty="0">
                        <a:latin typeface="+mn-ea"/>
                        <a:ea typeface="+mn-ea"/>
                      </a:endParaRPr>
                    </a:p>
                  </a:txBody>
                  <a:tcPr vert="eaVert" anchor="ctr"/>
                </a:tc>
                <a:tc>
                  <a:txBody>
                    <a:bodyPr/>
                    <a:lstStyle/>
                    <a:p>
                      <a:pPr algn="ctr"/>
                      <a:r>
                        <a:rPr kumimoji="1" lang="en-US" altLang="ja-JP" sz="1400" dirty="0" smtClean="0">
                          <a:latin typeface="+mn-ea"/>
                          <a:ea typeface="+mn-ea"/>
                        </a:rPr>
                        <a:t>…</a:t>
                      </a:r>
                      <a:endParaRPr kumimoji="1" lang="ja-JP" altLang="en-US" sz="1400" dirty="0">
                        <a:latin typeface="+mn-ea"/>
                        <a:ea typeface="+mn-ea"/>
                      </a:endParaRPr>
                    </a:p>
                  </a:txBody>
                  <a:tcPr vert="eaVert" anchor="ctr"/>
                </a:tc>
                <a:extLst>
                  <a:ext uri="{0D108BD9-81ED-4DB2-BD59-A6C34878D82A}">
                    <a16:rowId xmlns:a16="http://schemas.microsoft.com/office/drawing/2014/main" val="954230820"/>
                  </a:ext>
                </a:extLst>
              </a:tr>
              <a:tr h="370840">
                <a:tc>
                  <a:txBody>
                    <a:bodyPr/>
                    <a:lstStyle/>
                    <a:p>
                      <a:pPr algn="ctr"/>
                      <a:r>
                        <a:rPr kumimoji="1" lang="ja-JP" altLang="en-US" sz="1400" b="0" dirty="0" smtClean="0">
                          <a:solidFill>
                            <a:schemeClr val="bg1"/>
                          </a:solidFill>
                          <a:latin typeface="+mn-ea"/>
                          <a:ea typeface="+mn-ea"/>
                        </a:rPr>
                        <a:t>９グループ</a:t>
                      </a:r>
                      <a:endParaRPr kumimoji="1" lang="ja-JP" altLang="en-US" sz="1400" b="0" dirty="0">
                        <a:solidFill>
                          <a:schemeClr val="bg1"/>
                        </a:solidFill>
                        <a:latin typeface="+mn-ea"/>
                        <a:ea typeface="+mn-ea"/>
                      </a:endParaRP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smtClean="0">
                          <a:solidFill>
                            <a:schemeClr val="bg1"/>
                          </a:solidFill>
                          <a:latin typeface="+mn-ea"/>
                          <a:ea typeface="+mn-ea"/>
                        </a:rPr>
                        <a:t>50</a:t>
                      </a:r>
                      <a:r>
                        <a:rPr kumimoji="1" lang="ja-JP" altLang="en-US" sz="1400" b="0" dirty="0" smtClean="0">
                          <a:solidFill>
                            <a:schemeClr val="bg1"/>
                          </a:solidFill>
                          <a:latin typeface="+mn-ea"/>
                          <a:ea typeface="+mn-ea"/>
                        </a:rPr>
                        <a:t>≧得点</a:t>
                      </a:r>
                      <a:endParaRPr kumimoji="1" lang="en-US" altLang="ja-JP" sz="1400" b="0" dirty="0" smtClean="0">
                        <a:solidFill>
                          <a:schemeClr val="bg1"/>
                        </a:solidFill>
                        <a:latin typeface="+mn-ea"/>
                        <a:ea typeface="+mn-ea"/>
                      </a:endParaRPr>
                    </a:p>
                  </a:txBody>
                  <a:tcPr anchor="ctr">
                    <a:solidFill>
                      <a:schemeClr val="accent1"/>
                    </a:solidFill>
                  </a:tcPr>
                </a:tc>
                <a:tc>
                  <a:txBody>
                    <a:bodyPr/>
                    <a:lstStyle/>
                    <a:p>
                      <a:pPr algn="ctr"/>
                      <a:r>
                        <a:rPr kumimoji="1" lang="ja-JP" altLang="en-US" sz="1400" dirty="0" smtClean="0">
                          <a:latin typeface="+mn-ea"/>
                          <a:ea typeface="+mn-ea"/>
                        </a:rPr>
                        <a:t>９群</a:t>
                      </a:r>
                      <a:endParaRPr kumimoji="1" lang="ja-JP" altLang="en-US" sz="1400" dirty="0">
                        <a:latin typeface="+mn-ea"/>
                        <a:ea typeface="+mn-ea"/>
                      </a:endParaRPr>
                    </a:p>
                  </a:txBody>
                  <a:tcPr anchor="ctr"/>
                </a:tc>
                <a:tc>
                  <a:txBody>
                    <a:bodyPr/>
                    <a:lstStyle/>
                    <a:p>
                      <a:pPr algn="ctr"/>
                      <a:r>
                        <a:rPr kumimoji="1" lang="en-US" altLang="ja-JP" sz="1400" dirty="0" smtClean="0">
                          <a:latin typeface="+mn-ea"/>
                          <a:ea typeface="+mn-ea"/>
                        </a:rPr>
                        <a:t>11</a:t>
                      </a:r>
                      <a:r>
                        <a:rPr kumimoji="1" lang="ja-JP" altLang="en-US" sz="1400" dirty="0" smtClean="0">
                          <a:latin typeface="+mn-ea"/>
                          <a:ea typeface="+mn-ea"/>
                        </a:rPr>
                        <a:t>群</a:t>
                      </a:r>
                      <a:endParaRPr kumimoji="1" lang="ja-JP" altLang="en-US" sz="1400" dirty="0">
                        <a:latin typeface="+mn-ea"/>
                        <a:ea typeface="+mn-ea"/>
                      </a:endParaRPr>
                    </a:p>
                  </a:txBody>
                  <a:tcPr anchor="ctr"/>
                </a:tc>
                <a:tc>
                  <a:txBody>
                    <a:bodyPr/>
                    <a:lstStyle/>
                    <a:p>
                      <a:pPr algn="ctr"/>
                      <a:r>
                        <a:rPr kumimoji="1" lang="en-US" altLang="ja-JP" sz="1400" dirty="0" smtClean="0">
                          <a:latin typeface="+mn-ea"/>
                          <a:ea typeface="+mn-ea"/>
                        </a:rPr>
                        <a:t>13</a:t>
                      </a:r>
                      <a:r>
                        <a:rPr kumimoji="1" lang="ja-JP" altLang="en-US" sz="1400" dirty="0" smtClean="0">
                          <a:latin typeface="+mn-ea"/>
                          <a:ea typeface="+mn-ea"/>
                        </a:rPr>
                        <a:t>群</a:t>
                      </a:r>
                      <a:endParaRPr kumimoji="1" lang="ja-JP" altLang="en-US" sz="1400" dirty="0">
                        <a:latin typeface="+mn-ea"/>
                        <a:ea typeface="+mn-ea"/>
                      </a:endParaRPr>
                    </a:p>
                  </a:txBody>
                  <a:tcPr anchor="ctr"/>
                </a:tc>
                <a:tc>
                  <a:txBody>
                    <a:bodyPr/>
                    <a:lstStyle/>
                    <a:p>
                      <a:pPr algn="ctr"/>
                      <a:r>
                        <a:rPr kumimoji="1" lang="en-US" altLang="ja-JP" sz="1400" dirty="0" smtClean="0">
                          <a:latin typeface="+mn-ea"/>
                          <a:ea typeface="+mn-ea"/>
                        </a:rPr>
                        <a:t>…</a:t>
                      </a:r>
                      <a:endParaRPr kumimoji="1" lang="ja-JP" altLang="en-US" sz="1400" dirty="0">
                        <a:latin typeface="+mn-ea"/>
                        <a:ea typeface="+mn-ea"/>
                      </a:endParaRPr>
                    </a:p>
                  </a:txBody>
                  <a:tcPr anchor="ctr"/>
                </a:tc>
                <a:tc>
                  <a:txBody>
                    <a:bodyPr/>
                    <a:lstStyle/>
                    <a:p>
                      <a:pPr algn="ctr"/>
                      <a:r>
                        <a:rPr kumimoji="1" lang="en-US" altLang="ja-JP" sz="1400" dirty="0" smtClean="0">
                          <a:latin typeface="+mn-ea"/>
                          <a:ea typeface="+mn-ea"/>
                        </a:rPr>
                        <a:t>27</a:t>
                      </a:r>
                      <a:r>
                        <a:rPr kumimoji="1" lang="ja-JP" altLang="en-US" sz="1400" dirty="0" smtClean="0">
                          <a:latin typeface="+mn-ea"/>
                          <a:ea typeface="+mn-ea"/>
                        </a:rPr>
                        <a:t>群</a:t>
                      </a:r>
                      <a:endParaRPr kumimoji="1" lang="ja-JP" altLang="en-US" sz="1400" dirty="0">
                        <a:latin typeface="+mn-ea"/>
                        <a:ea typeface="+mn-ea"/>
                      </a:endParaRPr>
                    </a:p>
                  </a:txBody>
                  <a:tcPr anchor="ctr"/>
                </a:tc>
                <a:extLst>
                  <a:ext uri="{0D108BD9-81ED-4DB2-BD59-A6C34878D82A}">
                    <a16:rowId xmlns:a16="http://schemas.microsoft.com/office/drawing/2014/main" val="2861640866"/>
                  </a:ext>
                </a:extLst>
              </a:tr>
            </a:tbl>
          </a:graphicData>
        </a:graphic>
      </p:graphicFrame>
      <p:sp>
        <p:nvSpPr>
          <p:cNvPr id="30" name="テキスト ボックス 29"/>
          <p:cNvSpPr txBox="1"/>
          <p:nvPr/>
        </p:nvSpPr>
        <p:spPr>
          <a:xfrm>
            <a:off x="2402790" y="2412197"/>
            <a:ext cx="3506088" cy="2954655"/>
          </a:xfrm>
          <a:prstGeom prst="rect">
            <a:avLst/>
          </a:prstGeom>
          <a:noFill/>
        </p:spPr>
        <p:txBody>
          <a:bodyPr vert="horz" wrap="none" rtlCol="0">
            <a:spAutoFit/>
          </a:bodyPr>
          <a:lstStyle/>
          <a:p>
            <a:pPr algn="ctr"/>
            <a:r>
              <a:rPr kumimoji="1" lang="ja-JP" altLang="en-US" sz="1600" b="1" dirty="0" smtClean="0">
                <a:ln w="6350">
                  <a:solidFill>
                    <a:schemeClr val="accent1"/>
                  </a:solidFill>
                </a:ln>
                <a:blipFill>
                  <a:blip r:embed="rId3"/>
                  <a:stretch>
                    <a:fillRect/>
                  </a:stretch>
                </a:blipFill>
                <a:latin typeface="+mn-ea"/>
              </a:rPr>
              <a:t>これまでの</a:t>
            </a:r>
            <a:r>
              <a:rPr kumimoji="1" lang="ja-JP" altLang="en-US" b="1" dirty="0" smtClean="0">
                <a:ln w="6350">
                  <a:solidFill>
                    <a:schemeClr val="accent1"/>
                  </a:solidFill>
                </a:ln>
                <a:blipFill>
                  <a:blip r:embed="rId3"/>
                  <a:stretch>
                    <a:fillRect/>
                  </a:stretch>
                </a:blipFill>
                <a:latin typeface="+mn-ea"/>
              </a:rPr>
              <a:t>学び</a:t>
            </a:r>
            <a:r>
              <a:rPr kumimoji="1" lang="ja-JP" altLang="en-US" sz="1600" b="1" dirty="0" smtClean="0">
                <a:ln w="6350">
                  <a:solidFill>
                    <a:schemeClr val="accent1"/>
                  </a:solidFill>
                </a:ln>
                <a:blipFill>
                  <a:blip r:embed="rId3"/>
                  <a:stretch>
                    <a:fillRect/>
                  </a:stretch>
                </a:blipFill>
                <a:latin typeface="+mn-ea"/>
              </a:rPr>
              <a:t>等</a:t>
            </a:r>
            <a:r>
              <a:rPr kumimoji="1" lang="ja-JP" altLang="en-US" b="1" dirty="0" smtClean="0">
                <a:ln w="6350">
                  <a:solidFill>
                    <a:schemeClr val="accent1"/>
                  </a:solidFill>
                </a:ln>
                <a:blipFill>
                  <a:blip r:embed="rId3"/>
                  <a:stretch>
                    <a:fillRect/>
                  </a:stretch>
                </a:blipFill>
                <a:latin typeface="+mn-ea"/>
              </a:rPr>
              <a:t>に関する評価</a:t>
            </a:r>
            <a:endParaRPr kumimoji="1" lang="en-US" altLang="ja-JP" sz="2000" b="1" dirty="0" smtClean="0">
              <a:ln w="6350">
                <a:solidFill>
                  <a:schemeClr val="accent1"/>
                </a:solidFill>
              </a:ln>
              <a:blipFill>
                <a:blip r:embed="rId3"/>
                <a:stretch>
                  <a:fillRect/>
                </a:stretch>
              </a:blipFill>
              <a:latin typeface="+mn-ea"/>
            </a:endParaRPr>
          </a:p>
          <a:p>
            <a:r>
              <a:rPr lang="en-US" altLang="ja-JP" sz="1400" b="1" dirty="0" smtClean="0">
                <a:latin typeface="+mn-ea"/>
              </a:rPr>
              <a:t>【Ⅰ</a:t>
            </a:r>
            <a:r>
              <a:rPr lang="ja-JP" altLang="en-US" sz="1400" b="1" dirty="0" smtClean="0">
                <a:latin typeface="+mn-ea"/>
              </a:rPr>
              <a:t>学力検査の成績</a:t>
            </a:r>
            <a:r>
              <a:rPr lang="en-US" altLang="ja-JP" sz="1400" b="1" dirty="0" smtClean="0">
                <a:latin typeface="+mn-ea"/>
              </a:rPr>
              <a:t>】</a:t>
            </a:r>
          </a:p>
          <a:p>
            <a:r>
              <a:rPr kumimoji="1" lang="ja-JP" altLang="en-US" sz="1400" dirty="0" smtClean="0">
                <a:latin typeface="+mn-ea"/>
              </a:rPr>
              <a:t>　国・数・英（</a:t>
            </a:r>
            <a:r>
              <a:rPr kumimoji="1" lang="en-US" altLang="ja-JP" sz="1400" dirty="0" smtClean="0">
                <a:latin typeface="+mn-ea"/>
              </a:rPr>
              <a:t>135</a:t>
            </a:r>
            <a:r>
              <a:rPr kumimoji="1" lang="ja-JP" altLang="en-US" sz="1400" dirty="0" smtClean="0">
                <a:latin typeface="+mn-ea"/>
              </a:rPr>
              <a:t>点満点）を</a:t>
            </a:r>
            <a:r>
              <a:rPr lang="en-US" altLang="ja-JP" sz="1400" dirty="0" smtClean="0">
                <a:latin typeface="+mn-ea"/>
              </a:rPr>
              <a:t>225</a:t>
            </a:r>
            <a:r>
              <a:rPr lang="ja-JP" altLang="en-US" sz="1400" dirty="0" smtClean="0">
                <a:latin typeface="+mn-ea"/>
              </a:rPr>
              <a:t>点満点</a:t>
            </a:r>
            <a:endParaRPr lang="en-US" altLang="ja-JP" sz="1400" dirty="0" smtClean="0">
              <a:latin typeface="+mn-ea"/>
            </a:endParaRPr>
          </a:p>
          <a:p>
            <a:r>
              <a:rPr lang="ja-JP" altLang="en-US" sz="1400" dirty="0">
                <a:latin typeface="+mn-ea"/>
              </a:rPr>
              <a:t>　</a:t>
            </a:r>
            <a:r>
              <a:rPr lang="ja-JP" altLang="en-US" sz="1400" dirty="0" smtClean="0">
                <a:latin typeface="+mn-ea"/>
              </a:rPr>
              <a:t>に換算</a:t>
            </a:r>
            <a:endParaRPr lang="en-US" altLang="ja-JP" sz="1400" dirty="0" smtClean="0">
              <a:latin typeface="+mn-ea"/>
            </a:endParaRPr>
          </a:p>
          <a:p>
            <a:r>
              <a:rPr kumimoji="1" lang="en-US" altLang="ja-JP" sz="1400" b="1" dirty="0" smtClean="0">
                <a:latin typeface="+mn-ea"/>
              </a:rPr>
              <a:t>【</a:t>
            </a:r>
            <a:r>
              <a:rPr lang="en-US" altLang="ja-JP" sz="1400" b="1" dirty="0">
                <a:latin typeface="+mn-ea"/>
              </a:rPr>
              <a:t>Ⅱ</a:t>
            </a:r>
            <a:r>
              <a:rPr kumimoji="1" lang="ja-JP" altLang="en-US" sz="1400" b="1" dirty="0" smtClean="0">
                <a:latin typeface="+mn-ea"/>
              </a:rPr>
              <a:t>調査書の評定</a:t>
            </a:r>
            <a:r>
              <a:rPr kumimoji="1" lang="en-US" altLang="ja-JP" sz="1400" b="1" dirty="0" smtClean="0">
                <a:latin typeface="+mn-ea"/>
              </a:rPr>
              <a:t>】</a:t>
            </a:r>
          </a:p>
          <a:p>
            <a:r>
              <a:rPr lang="ja-JP" altLang="en-US" sz="1400" dirty="0" smtClean="0">
                <a:latin typeface="+mn-ea"/>
              </a:rPr>
              <a:t>　①各教科</a:t>
            </a:r>
            <a:endParaRPr lang="en-US" altLang="ja-JP" sz="1400" dirty="0" smtClean="0">
              <a:latin typeface="+mn-ea"/>
            </a:endParaRPr>
          </a:p>
          <a:p>
            <a:r>
              <a:rPr kumimoji="1" lang="ja-JP" altLang="en-US" sz="1400" dirty="0" smtClean="0">
                <a:latin typeface="+mn-ea"/>
              </a:rPr>
              <a:t>　１年：２年：３年</a:t>
            </a:r>
            <a:r>
              <a:rPr lang="ja-JP" altLang="en-US" sz="1400" dirty="0" smtClean="0">
                <a:latin typeface="+mn-ea"/>
              </a:rPr>
              <a:t>＝１：１：３として</a:t>
            </a:r>
            <a:endParaRPr lang="en-US" altLang="ja-JP" sz="1400" dirty="0" smtClean="0">
              <a:latin typeface="+mn-ea"/>
            </a:endParaRPr>
          </a:p>
          <a:p>
            <a:r>
              <a:rPr kumimoji="1" lang="ja-JP" altLang="en-US" sz="1400" dirty="0" smtClean="0">
                <a:latin typeface="+mn-ea"/>
              </a:rPr>
              <a:t>　</a:t>
            </a:r>
            <a:r>
              <a:rPr kumimoji="1" lang="en-US" altLang="ja-JP" sz="1400" dirty="0" smtClean="0">
                <a:latin typeface="+mn-ea"/>
              </a:rPr>
              <a:t>25</a:t>
            </a:r>
            <a:r>
              <a:rPr kumimoji="1" lang="ja-JP" altLang="en-US" sz="1400" dirty="0" smtClean="0">
                <a:latin typeface="+mn-ea"/>
              </a:rPr>
              <a:t>点満点で計算</a:t>
            </a:r>
            <a:endParaRPr kumimoji="1" lang="en-US" altLang="ja-JP" sz="1400" dirty="0" smtClean="0">
              <a:latin typeface="+mn-ea"/>
            </a:endParaRPr>
          </a:p>
          <a:p>
            <a:r>
              <a:rPr lang="ja-JP" altLang="en-US" sz="1400" dirty="0" smtClean="0">
                <a:latin typeface="+mn-ea"/>
              </a:rPr>
              <a:t>　②①のうち、点数の高い３教科を２倍</a:t>
            </a:r>
            <a:endParaRPr lang="en-US" altLang="ja-JP" sz="1400" dirty="0" smtClean="0">
              <a:latin typeface="+mn-ea"/>
            </a:endParaRPr>
          </a:p>
          <a:p>
            <a:r>
              <a:rPr kumimoji="1" lang="ja-JP" altLang="en-US" sz="1400" dirty="0" smtClean="0">
                <a:latin typeface="+mn-ea"/>
              </a:rPr>
              <a:t>　③教科の評定を合計し</a:t>
            </a:r>
            <a:r>
              <a:rPr kumimoji="1" lang="en-US" altLang="ja-JP" sz="1400" dirty="0" smtClean="0">
                <a:latin typeface="+mn-ea"/>
              </a:rPr>
              <a:t>225</a:t>
            </a:r>
            <a:r>
              <a:rPr kumimoji="1" lang="ja-JP" altLang="en-US" sz="1400" dirty="0" smtClean="0">
                <a:latin typeface="+mn-ea"/>
              </a:rPr>
              <a:t>点満点に換算</a:t>
            </a:r>
            <a:endParaRPr kumimoji="1" lang="en-US" altLang="ja-JP" sz="1400" dirty="0" smtClean="0">
              <a:latin typeface="+mn-ea"/>
            </a:endParaRPr>
          </a:p>
          <a:p>
            <a:r>
              <a:rPr lang="en-US" altLang="ja-JP" sz="1400" b="1" dirty="0" smtClean="0">
                <a:latin typeface="+mn-ea"/>
              </a:rPr>
              <a:t>【Ⅲ</a:t>
            </a:r>
            <a:r>
              <a:rPr lang="ja-JP" altLang="en-US" sz="1400" b="1" dirty="0" smtClean="0">
                <a:latin typeface="+mn-ea"/>
              </a:rPr>
              <a:t>学びに関する評価</a:t>
            </a:r>
            <a:r>
              <a:rPr lang="en-US" altLang="ja-JP" sz="1400" dirty="0" smtClean="0">
                <a:latin typeface="+mn-ea"/>
              </a:rPr>
              <a:t>】</a:t>
            </a:r>
            <a:endParaRPr kumimoji="1" lang="en-US" altLang="ja-JP" sz="1400" dirty="0" smtClean="0">
              <a:latin typeface="+mn-ea"/>
            </a:endParaRPr>
          </a:p>
          <a:p>
            <a:r>
              <a:rPr kumimoji="1" lang="ja-JP" altLang="en-US" sz="1400" dirty="0" smtClean="0">
                <a:latin typeface="+mn-ea"/>
              </a:rPr>
              <a:t>　</a:t>
            </a:r>
            <a:r>
              <a:rPr kumimoji="1" lang="en-US" altLang="ja-JP" sz="1400" dirty="0" smtClean="0">
                <a:latin typeface="+mn-ea"/>
              </a:rPr>
              <a:t>【Ⅰ】</a:t>
            </a:r>
            <a:r>
              <a:rPr kumimoji="1" lang="ja-JP" altLang="en-US" sz="1400" dirty="0" smtClean="0">
                <a:latin typeface="+mn-ea"/>
              </a:rPr>
              <a:t>＋</a:t>
            </a:r>
            <a:r>
              <a:rPr kumimoji="1" lang="en-US" altLang="ja-JP" sz="1400" dirty="0" smtClean="0">
                <a:latin typeface="+mn-ea"/>
              </a:rPr>
              <a:t>【Ⅱ】</a:t>
            </a:r>
            <a:r>
              <a:rPr kumimoji="1" lang="ja-JP" altLang="en-US" sz="1400" dirty="0" smtClean="0">
                <a:latin typeface="+mn-ea"/>
              </a:rPr>
              <a:t>の</a:t>
            </a:r>
            <a:r>
              <a:rPr kumimoji="1" lang="en-US" altLang="ja-JP" sz="1400" dirty="0" smtClean="0">
                <a:latin typeface="+mn-ea"/>
              </a:rPr>
              <a:t>450</a:t>
            </a:r>
            <a:r>
              <a:rPr kumimoji="1" lang="ja-JP" altLang="en-US" sz="1400" dirty="0" smtClean="0">
                <a:latin typeface="+mn-ea"/>
              </a:rPr>
              <a:t>点満点を</a:t>
            </a:r>
            <a:endParaRPr kumimoji="1" lang="en-US" altLang="ja-JP" sz="1400" dirty="0" smtClean="0">
              <a:latin typeface="+mn-ea"/>
            </a:endParaRPr>
          </a:p>
          <a:p>
            <a:r>
              <a:rPr lang="ja-JP" altLang="en-US" sz="1400" dirty="0">
                <a:latin typeface="+mn-ea"/>
              </a:rPr>
              <a:t>　</a:t>
            </a:r>
            <a:r>
              <a:rPr lang="en-US" altLang="ja-JP" sz="1400" dirty="0" smtClean="0">
                <a:latin typeface="+mn-ea"/>
              </a:rPr>
              <a:t>50</a:t>
            </a:r>
            <a:r>
              <a:rPr lang="ja-JP" altLang="en-US" sz="1400" dirty="0" smtClean="0">
                <a:latin typeface="+mn-ea"/>
              </a:rPr>
              <a:t>点毎のグループに分ける</a:t>
            </a:r>
            <a:endParaRPr kumimoji="1" lang="ja-JP" altLang="en-US" sz="1400" dirty="0">
              <a:latin typeface="+mn-ea"/>
            </a:endParaRPr>
          </a:p>
        </p:txBody>
      </p:sp>
      <p:sp>
        <p:nvSpPr>
          <p:cNvPr id="31" name="テキスト ボックス 30"/>
          <p:cNvSpPr txBox="1"/>
          <p:nvPr/>
        </p:nvSpPr>
        <p:spPr>
          <a:xfrm>
            <a:off x="6367326" y="992511"/>
            <a:ext cx="5566717" cy="1446550"/>
          </a:xfrm>
          <a:prstGeom prst="rect">
            <a:avLst/>
          </a:prstGeom>
          <a:noFill/>
        </p:spPr>
        <p:txBody>
          <a:bodyPr vert="horz" wrap="none" rtlCol="0">
            <a:spAutoFit/>
          </a:bodyPr>
          <a:lstStyle/>
          <a:p>
            <a:pPr algn="ctr"/>
            <a:r>
              <a:rPr kumimoji="1" lang="ja-JP" altLang="en-US" sz="1600" b="1" dirty="0" smtClean="0">
                <a:ln w="6350">
                  <a:solidFill>
                    <a:schemeClr val="accent5"/>
                  </a:solidFill>
                </a:ln>
                <a:blipFill>
                  <a:blip r:embed="rId4"/>
                  <a:stretch>
                    <a:fillRect/>
                  </a:stretch>
                </a:blipFill>
                <a:latin typeface="+mn-ea"/>
              </a:rPr>
              <a:t>高校生活に対する</a:t>
            </a:r>
            <a:r>
              <a:rPr kumimoji="1" lang="ja-JP" altLang="en-US" b="1" dirty="0" smtClean="0">
                <a:ln w="6350">
                  <a:solidFill>
                    <a:schemeClr val="accent5"/>
                  </a:solidFill>
                </a:ln>
                <a:blipFill>
                  <a:blip r:embed="rId4"/>
                  <a:stretch>
                    <a:fillRect/>
                  </a:stretch>
                </a:blipFill>
                <a:latin typeface="+mn-ea"/>
              </a:rPr>
              <a:t>意欲</a:t>
            </a:r>
            <a:r>
              <a:rPr kumimoji="1" lang="ja-JP" altLang="en-US" sz="1600" b="1" dirty="0" smtClean="0">
                <a:ln w="6350">
                  <a:solidFill>
                    <a:schemeClr val="accent5"/>
                  </a:solidFill>
                </a:ln>
                <a:blipFill>
                  <a:blip r:embed="rId4"/>
                  <a:stretch>
                    <a:fillRect/>
                  </a:stretch>
                </a:blipFill>
                <a:latin typeface="+mn-ea"/>
              </a:rPr>
              <a:t>等</a:t>
            </a:r>
            <a:r>
              <a:rPr kumimoji="1" lang="ja-JP" altLang="en-US" b="1" dirty="0" smtClean="0">
                <a:ln w="6350">
                  <a:solidFill>
                    <a:schemeClr val="accent5"/>
                  </a:solidFill>
                </a:ln>
                <a:blipFill>
                  <a:blip r:embed="rId4"/>
                  <a:stretch>
                    <a:fillRect/>
                  </a:stretch>
                </a:blipFill>
                <a:latin typeface="+mn-ea"/>
              </a:rPr>
              <a:t>に関する評価</a:t>
            </a:r>
            <a:endParaRPr kumimoji="1" lang="en-US" altLang="ja-JP" b="1" dirty="0" smtClean="0">
              <a:ln w="6350">
                <a:solidFill>
                  <a:schemeClr val="accent5"/>
                </a:solidFill>
              </a:ln>
              <a:blipFill>
                <a:blip r:embed="rId4"/>
                <a:stretch>
                  <a:fillRect/>
                </a:stretch>
              </a:blipFill>
              <a:latin typeface="+mn-ea"/>
            </a:endParaRPr>
          </a:p>
          <a:p>
            <a:r>
              <a:rPr lang="en-US" altLang="ja-JP" sz="1400" b="1" dirty="0" smtClean="0">
                <a:latin typeface="+mn-ea"/>
              </a:rPr>
              <a:t>【</a:t>
            </a:r>
            <a:r>
              <a:rPr lang="ja-JP" altLang="en-US" sz="1400" b="1" dirty="0" smtClean="0">
                <a:latin typeface="+mn-ea"/>
              </a:rPr>
              <a:t>面接</a:t>
            </a:r>
            <a:r>
              <a:rPr lang="en-US" altLang="ja-JP" sz="1400" b="1" dirty="0" smtClean="0">
                <a:latin typeface="+mn-ea"/>
              </a:rPr>
              <a:t>】</a:t>
            </a:r>
          </a:p>
          <a:p>
            <a:r>
              <a:rPr kumimoji="1" lang="ja-JP" altLang="en-US" sz="1400" dirty="0" smtClean="0">
                <a:latin typeface="+mn-ea"/>
              </a:rPr>
              <a:t>・「対面による面接（個人面接）」または「筆答による面接」の</a:t>
            </a:r>
            <a:r>
              <a:rPr kumimoji="1" lang="en-US" altLang="ja-JP" sz="1400" dirty="0" smtClean="0">
                <a:latin typeface="+mn-ea"/>
              </a:rPr>
              <a:t/>
            </a:r>
            <a:br>
              <a:rPr kumimoji="1" lang="en-US" altLang="ja-JP" sz="1400" dirty="0" smtClean="0">
                <a:latin typeface="+mn-ea"/>
              </a:rPr>
            </a:br>
            <a:r>
              <a:rPr kumimoji="1" lang="ja-JP" altLang="en-US" sz="1400" dirty="0" smtClean="0">
                <a:latin typeface="+mn-ea"/>
              </a:rPr>
              <a:t>　　いずれかを事前に選択</a:t>
            </a:r>
            <a:endParaRPr kumimoji="1" lang="en-US" altLang="ja-JP" sz="1400" dirty="0" smtClean="0">
              <a:latin typeface="+mn-ea"/>
            </a:endParaRPr>
          </a:p>
          <a:p>
            <a:r>
              <a:rPr lang="ja-JP" altLang="en-US" sz="1400" dirty="0" smtClean="0">
                <a:latin typeface="+mn-ea"/>
              </a:rPr>
              <a:t>・面接の質問内容は事前公表</a:t>
            </a:r>
            <a:endParaRPr lang="en-US" altLang="ja-JP" sz="1400" dirty="0" smtClean="0">
              <a:latin typeface="+mn-ea"/>
            </a:endParaRPr>
          </a:p>
          <a:p>
            <a:r>
              <a:rPr kumimoji="1" lang="ja-JP" altLang="en-US" sz="1400" dirty="0" smtClean="0">
                <a:latin typeface="+mn-ea"/>
              </a:rPr>
              <a:t>・面接の結果をＡ～Ｊの</a:t>
            </a:r>
            <a:r>
              <a:rPr kumimoji="1" lang="en-US" altLang="ja-JP" sz="1400" dirty="0" smtClean="0">
                <a:latin typeface="+mn-ea"/>
              </a:rPr>
              <a:t>10</a:t>
            </a:r>
            <a:r>
              <a:rPr kumimoji="1" lang="ja-JP" altLang="en-US" sz="1400" dirty="0" smtClean="0">
                <a:latin typeface="+mn-ea"/>
              </a:rPr>
              <a:t>段階で評価し、グループに分ける</a:t>
            </a:r>
            <a:endParaRPr kumimoji="1" lang="ja-JP" altLang="en-US" sz="1400" dirty="0">
              <a:latin typeface="+mn-ea"/>
            </a:endParaRPr>
          </a:p>
        </p:txBody>
      </p:sp>
      <p:sp>
        <p:nvSpPr>
          <p:cNvPr id="32" name="フリーフォーム 31"/>
          <p:cNvSpPr/>
          <p:nvPr/>
        </p:nvSpPr>
        <p:spPr>
          <a:xfrm rot="10800000">
            <a:off x="6270680" y="991130"/>
            <a:ext cx="5760001" cy="1693920"/>
          </a:xfrm>
          <a:custGeom>
            <a:avLst/>
            <a:gdLst>
              <a:gd name="connsiteX0" fmla="*/ 5833836 w 6035911"/>
              <a:gd name="connsiteY0" fmla="*/ 1370069 h 1370069"/>
              <a:gd name="connsiteX1" fmla="*/ 202075 w 6035911"/>
              <a:gd name="connsiteY1" fmla="*/ 1370069 h 1370069"/>
              <a:gd name="connsiteX2" fmla="*/ 0 w 6035911"/>
              <a:gd name="connsiteY2" fmla="*/ 1167994 h 1370069"/>
              <a:gd name="connsiteX3" fmla="*/ 0 w 6035911"/>
              <a:gd name="connsiteY3" fmla="*/ 359721 h 1370069"/>
              <a:gd name="connsiteX4" fmla="*/ 202075 w 6035911"/>
              <a:gd name="connsiteY4" fmla="*/ 157646 h 1370069"/>
              <a:gd name="connsiteX5" fmla="*/ 1274160 w 6035911"/>
              <a:gd name="connsiteY5" fmla="*/ 157646 h 1370069"/>
              <a:gd name="connsiteX6" fmla="*/ 1682960 w 6035911"/>
              <a:gd name="connsiteY6" fmla="*/ 0 h 1370069"/>
              <a:gd name="connsiteX7" fmla="*/ 2091759 w 6035911"/>
              <a:gd name="connsiteY7" fmla="*/ 157646 h 1370069"/>
              <a:gd name="connsiteX8" fmla="*/ 5833836 w 6035911"/>
              <a:gd name="connsiteY8" fmla="*/ 157646 h 1370069"/>
              <a:gd name="connsiteX9" fmla="*/ 6035911 w 6035911"/>
              <a:gd name="connsiteY9" fmla="*/ 359721 h 1370069"/>
              <a:gd name="connsiteX10" fmla="*/ 6035911 w 6035911"/>
              <a:gd name="connsiteY10" fmla="*/ 1167994 h 1370069"/>
              <a:gd name="connsiteX11" fmla="*/ 5833836 w 6035911"/>
              <a:gd name="connsiteY11" fmla="*/ 1370069 h 137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911" h="1370069">
                <a:moveTo>
                  <a:pt x="5833836" y="1370069"/>
                </a:moveTo>
                <a:lnTo>
                  <a:pt x="202075" y="1370069"/>
                </a:lnTo>
                <a:cubicBezTo>
                  <a:pt x="90472" y="1370069"/>
                  <a:pt x="0" y="1279597"/>
                  <a:pt x="0" y="1167994"/>
                </a:cubicBezTo>
                <a:lnTo>
                  <a:pt x="0" y="359721"/>
                </a:lnTo>
                <a:cubicBezTo>
                  <a:pt x="0" y="248118"/>
                  <a:pt x="90472" y="157646"/>
                  <a:pt x="202075" y="157646"/>
                </a:cubicBezTo>
                <a:lnTo>
                  <a:pt x="1274160" y="157646"/>
                </a:lnTo>
                <a:lnTo>
                  <a:pt x="1682960" y="0"/>
                </a:lnTo>
                <a:lnTo>
                  <a:pt x="2091759" y="157646"/>
                </a:lnTo>
                <a:lnTo>
                  <a:pt x="5833836" y="157646"/>
                </a:lnTo>
                <a:cubicBezTo>
                  <a:pt x="5945439" y="157646"/>
                  <a:pt x="6035911" y="248118"/>
                  <a:pt x="6035911" y="359721"/>
                </a:cubicBezTo>
                <a:lnTo>
                  <a:pt x="6035911" y="1167994"/>
                </a:lnTo>
                <a:cubicBezTo>
                  <a:pt x="6035911" y="1279597"/>
                  <a:pt x="5945439" y="1370069"/>
                  <a:pt x="5833836" y="1370069"/>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32"/>
          <p:cNvSpPr/>
          <p:nvPr/>
        </p:nvSpPr>
        <p:spPr>
          <a:xfrm rot="5400000">
            <a:off x="2757399" y="2028250"/>
            <a:ext cx="2990573" cy="3686630"/>
          </a:xfrm>
          <a:custGeom>
            <a:avLst/>
            <a:gdLst>
              <a:gd name="connsiteX0" fmla="*/ 0 w 2990573"/>
              <a:gd name="connsiteY0" fmla="*/ 3449448 h 3686630"/>
              <a:gd name="connsiteX1" fmla="*/ 0 w 2990573"/>
              <a:gd name="connsiteY1" fmla="*/ 424305 h 3686630"/>
              <a:gd name="connsiteX2" fmla="*/ 237182 w 2990573"/>
              <a:gd name="connsiteY2" fmla="*/ 187123 h 3686630"/>
              <a:gd name="connsiteX3" fmla="*/ 1561354 w 2990573"/>
              <a:gd name="connsiteY3" fmla="*/ 187123 h 3686630"/>
              <a:gd name="connsiteX4" fmla="*/ 1916409 w 2990573"/>
              <a:gd name="connsiteY4" fmla="*/ 0 h 3686630"/>
              <a:gd name="connsiteX5" fmla="*/ 2271463 w 2990573"/>
              <a:gd name="connsiteY5" fmla="*/ 187123 h 3686630"/>
              <a:gd name="connsiteX6" fmla="*/ 2753391 w 2990573"/>
              <a:gd name="connsiteY6" fmla="*/ 187123 h 3686630"/>
              <a:gd name="connsiteX7" fmla="*/ 2990573 w 2990573"/>
              <a:gd name="connsiteY7" fmla="*/ 424305 h 3686630"/>
              <a:gd name="connsiteX8" fmla="*/ 2990573 w 2990573"/>
              <a:gd name="connsiteY8" fmla="*/ 3449448 h 3686630"/>
              <a:gd name="connsiteX9" fmla="*/ 2753391 w 2990573"/>
              <a:gd name="connsiteY9" fmla="*/ 3686630 h 3686630"/>
              <a:gd name="connsiteX10" fmla="*/ 237182 w 2990573"/>
              <a:gd name="connsiteY10" fmla="*/ 3686630 h 3686630"/>
              <a:gd name="connsiteX11" fmla="*/ 0 w 2990573"/>
              <a:gd name="connsiteY11" fmla="*/ 3449448 h 36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90573" h="3686630">
                <a:moveTo>
                  <a:pt x="0" y="3449448"/>
                </a:moveTo>
                <a:lnTo>
                  <a:pt x="0" y="424305"/>
                </a:lnTo>
                <a:cubicBezTo>
                  <a:pt x="0" y="293313"/>
                  <a:pt x="106190" y="187123"/>
                  <a:pt x="237182" y="187123"/>
                </a:cubicBezTo>
                <a:lnTo>
                  <a:pt x="1561354" y="187123"/>
                </a:lnTo>
                <a:lnTo>
                  <a:pt x="1916409" y="0"/>
                </a:lnTo>
                <a:lnTo>
                  <a:pt x="2271463" y="187123"/>
                </a:lnTo>
                <a:lnTo>
                  <a:pt x="2753391" y="187123"/>
                </a:lnTo>
                <a:cubicBezTo>
                  <a:pt x="2884383" y="187123"/>
                  <a:pt x="2990573" y="293313"/>
                  <a:pt x="2990573" y="424305"/>
                </a:cubicBezTo>
                <a:lnTo>
                  <a:pt x="2990573" y="3449448"/>
                </a:lnTo>
                <a:cubicBezTo>
                  <a:pt x="2990573" y="3580440"/>
                  <a:pt x="2884383" y="3686630"/>
                  <a:pt x="2753391" y="3686630"/>
                </a:cubicBezTo>
                <a:lnTo>
                  <a:pt x="237182" y="3686630"/>
                </a:lnTo>
                <a:cubicBezTo>
                  <a:pt x="106190" y="3686630"/>
                  <a:pt x="0" y="3580440"/>
                  <a:pt x="0" y="3449448"/>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下矢印 33"/>
          <p:cNvSpPr/>
          <p:nvPr/>
        </p:nvSpPr>
        <p:spPr>
          <a:xfrm>
            <a:off x="9783763" y="5443945"/>
            <a:ext cx="1674804" cy="255224"/>
          </a:xfrm>
          <a:prstGeom prst="downArrow">
            <a:avLst>
              <a:gd name="adj1" fmla="val 50000"/>
              <a:gd name="adj2" fmla="val 7128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6" name="正方形/長方形 35"/>
          <p:cNvSpPr/>
          <p:nvPr/>
        </p:nvSpPr>
        <p:spPr>
          <a:xfrm>
            <a:off x="7595761" y="5714251"/>
            <a:ext cx="4320435" cy="584775"/>
          </a:xfrm>
          <a:prstGeom prst="rect">
            <a:avLst/>
          </a:prstGeom>
        </p:spPr>
        <p:txBody>
          <a:bodyPr wrap="square">
            <a:spAutoFit/>
          </a:bodyPr>
          <a:lstStyle/>
          <a:p>
            <a:r>
              <a:rPr lang="ja-JP" altLang="en-US" sz="1600" b="1" dirty="0"/>
              <a:t>１群から順</a:t>
            </a:r>
            <a:r>
              <a:rPr lang="ja-JP" altLang="en-US" sz="1600" b="1" dirty="0" smtClean="0"/>
              <a:t>にたし合わせた</a:t>
            </a:r>
            <a:r>
              <a:rPr lang="ja-JP" altLang="en-US" sz="1600" b="1" dirty="0"/>
              <a:t>人数が募集</a:t>
            </a:r>
            <a:r>
              <a:rPr lang="ja-JP" altLang="en-US" sz="1600" b="1" dirty="0" smtClean="0"/>
              <a:t>人員に達する群まで</a:t>
            </a:r>
            <a:r>
              <a:rPr lang="ja-JP" altLang="en-US" sz="1600" b="1" dirty="0"/>
              <a:t>を合格とする。</a:t>
            </a:r>
          </a:p>
        </p:txBody>
      </p:sp>
      <p:grpSp>
        <p:nvGrpSpPr>
          <p:cNvPr id="10" name="グループ化 9"/>
          <p:cNvGrpSpPr/>
          <p:nvPr/>
        </p:nvGrpSpPr>
        <p:grpSpPr>
          <a:xfrm>
            <a:off x="2366200" y="944713"/>
            <a:ext cx="3772970" cy="1015663"/>
            <a:chOff x="1905384" y="1056314"/>
            <a:chExt cx="3772970" cy="1015663"/>
          </a:xfrm>
        </p:grpSpPr>
        <p:sp>
          <p:nvSpPr>
            <p:cNvPr id="39" name="正方形/長方形 38">
              <a:extLst>
                <a:ext uri="{FF2B5EF4-FFF2-40B4-BE49-F238E27FC236}">
                  <a16:creationId xmlns:a16="http://schemas.microsoft.com/office/drawing/2014/main" id="{A6FF8666-7055-183C-00CE-EB279DD7C569}"/>
                </a:ext>
              </a:extLst>
            </p:cNvPr>
            <p:cNvSpPr/>
            <p:nvPr/>
          </p:nvSpPr>
          <p:spPr>
            <a:xfrm>
              <a:off x="1963930" y="1826126"/>
              <a:ext cx="1836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905384" y="1056314"/>
              <a:ext cx="3772970" cy="1015663"/>
            </a:xfrm>
            <a:prstGeom prst="rect">
              <a:avLst/>
            </a:prstGeom>
            <a:ln>
              <a:noFill/>
            </a:ln>
          </p:spPr>
          <p:txBody>
            <a:bodyPr wrap="square">
              <a:spAutoFit/>
            </a:bodyPr>
            <a:lstStyle/>
            <a:p>
              <a:r>
                <a:rPr lang="ja-JP" altLang="en-US" sz="1600" b="1" dirty="0">
                  <a:solidFill>
                    <a:schemeClr val="accent5"/>
                  </a:solidFill>
                </a:rPr>
                <a:t>学習及び高校生活に対する</a:t>
              </a:r>
              <a:r>
                <a:rPr lang="ja-JP" altLang="en-US" sz="2000" b="1" dirty="0">
                  <a:solidFill>
                    <a:schemeClr val="accent5"/>
                  </a:solidFill>
                </a:rPr>
                <a:t>意欲</a:t>
              </a:r>
              <a:r>
                <a:rPr lang="ja-JP" altLang="en-US" sz="1600" dirty="0"/>
                <a:t>と</a:t>
              </a:r>
              <a:r>
                <a:rPr lang="ja-JP" altLang="en-US" sz="1600" dirty="0" smtClean="0"/>
                <a:t>、</a:t>
              </a:r>
              <a:endParaRPr lang="en-US" altLang="ja-JP" sz="1600" dirty="0" smtClean="0"/>
            </a:p>
            <a:p>
              <a:r>
                <a:rPr lang="ja-JP" altLang="en-US" sz="1600" b="1" dirty="0" smtClean="0">
                  <a:solidFill>
                    <a:schemeClr val="accent1"/>
                  </a:solidFill>
                </a:rPr>
                <a:t>これ</a:t>
              </a:r>
              <a:r>
                <a:rPr lang="ja-JP" altLang="en-US" sz="1600" b="1" dirty="0">
                  <a:solidFill>
                    <a:schemeClr val="accent1"/>
                  </a:solidFill>
                </a:rPr>
                <a:t>までの学びにおける</a:t>
              </a:r>
              <a:r>
                <a:rPr lang="ja-JP" altLang="en-US" sz="2000" b="1" dirty="0" smtClean="0">
                  <a:solidFill>
                    <a:schemeClr val="accent1"/>
                  </a:solidFill>
                </a:rPr>
                <a:t>得意</a:t>
              </a:r>
              <a:r>
                <a:rPr lang="ja-JP" altLang="en-US" sz="1600" dirty="0" smtClean="0"/>
                <a:t>をみる</a:t>
              </a:r>
              <a:endParaRPr lang="en-US" altLang="ja-JP" sz="1600" dirty="0" smtClean="0"/>
            </a:p>
            <a:p>
              <a:r>
                <a:rPr lang="ja-JP" altLang="en-US" sz="2000" b="1" dirty="0" smtClean="0"/>
                <a:t>面接</a:t>
              </a:r>
              <a:r>
                <a:rPr lang="ja-JP" altLang="en-US" sz="2000" b="1" dirty="0"/>
                <a:t>重視の選抜</a:t>
              </a:r>
              <a:r>
                <a:rPr lang="ja-JP" altLang="en-US" sz="1600" dirty="0"/>
                <a:t>です</a:t>
              </a:r>
            </a:p>
          </p:txBody>
        </p:sp>
      </p:grpSp>
      <p:sp>
        <p:nvSpPr>
          <p:cNvPr id="42" name="正方形/長方形 41"/>
          <p:cNvSpPr/>
          <p:nvPr/>
        </p:nvSpPr>
        <p:spPr>
          <a:xfrm>
            <a:off x="2402790" y="5641843"/>
            <a:ext cx="4613299" cy="615553"/>
          </a:xfrm>
          <a:prstGeom prst="rect">
            <a:avLst/>
          </a:prstGeom>
        </p:spPr>
        <p:txBody>
          <a:bodyPr wrap="square">
            <a:spAutoFit/>
          </a:bodyPr>
          <a:lstStyle/>
          <a:p>
            <a:r>
              <a:rPr lang="ja-JP" altLang="en-US" sz="1600" b="1" dirty="0">
                <a:solidFill>
                  <a:schemeClr val="accent5"/>
                </a:solidFill>
              </a:rPr>
              <a:t>意欲に関する評価</a:t>
            </a:r>
            <a:r>
              <a:rPr lang="ja-JP" altLang="en-US" sz="1600" b="1" dirty="0" smtClean="0"/>
              <a:t>：</a:t>
            </a:r>
            <a:r>
              <a:rPr lang="ja-JP" altLang="en-US" sz="1600" b="1" dirty="0" smtClean="0">
                <a:solidFill>
                  <a:schemeClr val="accent1"/>
                </a:solidFill>
              </a:rPr>
              <a:t>学び</a:t>
            </a:r>
            <a:r>
              <a:rPr lang="ja-JP" altLang="en-US" sz="1600" b="1" dirty="0">
                <a:solidFill>
                  <a:schemeClr val="accent1"/>
                </a:solidFill>
              </a:rPr>
              <a:t>に関する評価</a:t>
            </a:r>
            <a:r>
              <a:rPr lang="ja-JP" altLang="en-US" sz="1600" b="1" dirty="0" smtClean="0"/>
              <a:t>＝</a:t>
            </a:r>
            <a:r>
              <a:rPr lang="ja-JP" altLang="en-US" b="1" dirty="0" smtClean="0">
                <a:solidFill>
                  <a:schemeClr val="accent5"/>
                </a:solidFill>
              </a:rPr>
              <a:t>２</a:t>
            </a:r>
            <a:r>
              <a:rPr lang="ja-JP" altLang="en-US" sz="1600" b="1" dirty="0" smtClean="0"/>
              <a:t>：</a:t>
            </a:r>
            <a:r>
              <a:rPr lang="ja-JP" altLang="en-US" sz="1600" b="1" dirty="0">
                <a:solidFill>
                  <a:schemeClr val="accent1"/>
                </a:solidFill>
              </a:rPr>
              <a:t>１</a:t>
            </a:r>
            <a:r>
              <a:rPr lang="ja-JP" altLang="en-US" sz="1600" dirty="0" smtClean="0"/>
              <a:t>として群に分類する。</a:t>
            </a:r>
            <a:endParaRPr lang="ja-JP" altLang="en-US" sz="1600" dirty="0"/>
          </a:p>
        </p:txBody>
      </p:sp>
      <p:grpSp>
        <p:nvGrpSpPr>
          <p:cNvPr id="43" name="グループ化 42">
            <a:extLst>
              <a:ext uri="{FF2B5EF4-FFF2-40B4-BE49-F238E27FC236}">
                <a16:creationId xmlns:a16="http://schemas.microsoft.com/office/drawing/2014/main" id="{7073C39C-93FC-AA60-8F3C-C09568F230F1}"/>
              </a:ext>
            </a:extLst>
          </p:cNvPr>
          <p:cNvGrpSpPr/>
          <p:nvPr/>
        </p:nvGrpSpPr>
        <p:grpSpPr>
          <a:xfrm>
            <a:off x="201809" y="958476"/>
            <a:ext cx="2209259" cy="2858776"/>
            <a:chOff x="220986" y="1908282"/>
            <a:chExt cx="2209259" cy="2858776"/>
          </a:xfrm>
        </p:grpSpPr>
        <p:grpSp>
          <p:nvGrpSpPr>
            <p:cNvPr id="44" name="グループ化 43">
              <a:extLst>
                <a:ext uri="{FF2B5EF4-FFF2-40B4-BE49-F238E27FC236}">
                  <a16:creationId xmlns:a16="http://schemas.microsoft.com/office/drawing/2014/main" id="{074FA3AC-9158-5BEF-7650-9925DA98ED41}"/>
                </a:ext>
              </a:extLst>
            </p:cNvPr>
            <p:cNvGrpSpPr/>
            <p:nvPr/>
          </p:nvGrpSpPr>
          <p:grpSpPr>
            <a:xfrm>
              <a:off x="220986" y="1908282"/>
              <a:ext cx="369868" cy="2858776"/>
              <a:chOff x="1714500" y="2233612"/>
              <a:chExt cx="533400" cy="4122738"/>
            </a:xfrm>
            <a:solidFill>
              <a:schemeClr val="bg1">
                <a:lumMod val="85000"/>
              </a:schemeClr>
            </a:solidFill>
          </p:grpSpPr>
          <p:sp>
            <p:nvSpPr>
              <p:cNvPr id="62" name="楕円 61">
                <a:extLst>
                  <a:ext uri="{FF2B5EF4-FFF2-40B4-BE49-F238E27FC236}">
                    <a16:creationId xmlns:a16="http://schemas.microsoft.com/office/drawing/2014/main" id="{32E0EC9C-EE92-845D-7126-01ED0DA22D67}"/>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3" name="楕円 62">
                <a:extLst>
                  <a:ext uri="{FF2B5EF4-FFF2-40B4-BE49-F238E27FC236}">
                    <a16:creationId xmlns:a16="http://schemas.microsoft.com/office/drawing/2014/main" id="{AB7D83AB-1602-AD01-8E3E-AF5CC62E955E}"/>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4" name="楕円 63">
                <a:extLst>
                  <a:ext uri="{FF2B5EF4-FFF2-40B4-BE49-F238E27FC236}">
                    <a16:creationId xmlns:a16="http://schemas.microsoft.com/office/drawing/2014/main" id="{1278F949-08F5-C650-DD14-7ECFACC2E363}"/>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5" name="楕円 64">
                <a:extLst>
                  <a:ext uri="{FF2B5EF4-FFF2-40B4-BE49-F238E27FC236}">
                    <a16:creationId xmlns:a16="http://schemas.microsoft.com/office/drawing/2014/main" id="{B8A8F78C-440C-330D-EF01-F6FEB3F80568}"/>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6" name="楕円 65">
                <a:extLst>
                  <a:ext uri="{FF2B5EF4-FFF2-40B4-BE49-F238E27FC236}">
                    <a16:creationId xmlns:a16="http://schemas.microsoft.com/office/drawing/2014/main" id="{311AD1B6-AC8C-4BF4-F689-5464A90ADA7E}"/>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7" name="楕円 66">
                <a:extLst>
                  <a:ext uri="{FF2B5EF4-FFF2-40B4-BE49-F238E27FC236}">
                    <a16:creationId xmlns:a16="http://schemas.microsoft.com/office/drawing/2014/main" id="{351DF170-7840-62A8-4690-014E40F86DA0}"/>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68" name="直線コネクタ 67">
                <a:extLst>
                  <a:ext uri="{FF2B5EF4-FFF2-40B4-BE49-F238E27FC236}">
                    <a16:creationId xmlns:a16="http://schemas.microsoft.com/office/drawing/2014/main" id="{01D44B84-D7D5-1099-621F-134D0D95FCA8}"/>
                  </a:ext>
                </a:extLst>
              </p:cNvPr>
              <p:cNvCxnSpPr>
                <a:stCxn id="62" idx="4"/>
                <a:endCxn id="65"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51528ADC-F307-836F-5B96-657321819D0D}"/>
                  </a:ext>
                </a:extLst>
              </p:cNvPr>
              <p:cNvCxnSpPr>
                <a:stCxn id="65" idx="4"/>
                <a:endCxn id="66"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D9277D0F-0BED-3DA1-90B9-F09CED9A7157}"/>
                  </a:ext>
                </a:extLst>
              </p:cNvPr>
              <p:cNvCxnSpPr>
                <a:stCxn id="66" idx="4"/>
                <a:endCxn id="67"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F9157675-C4C4-8B43-CD6C-4604E342232E}"/>
                  </a:ext>
                </a:extLst>
              </p:cNvPr>
              <p:cNvCxnSpPr>
                <a:stCxn id="67" idx="4"/>
                <a:endCxn id="64"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79BA6852-77A3-A2A6-5AA2-48C691FB8C9F}"/>
                  </a:ext>
                </a:extLst>
              </p:cNvPr>
              <p:cNvCxnSpPr>
                <a:stCxn id="64" idx="4"/>
                <a:endCxn id="63"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5" name="テキスト ボックス 44">
              <a:extLst>
                <a:ext uri="{FF2B5EF4-FFF2-40B4-BE49-F238E27FC236}">
                  <a16:creationId xmlns:a16="http://schemas.microsoft.com/office/drawing/2014/main" id="{CA6B8F01-757B-650A-535B-426DDA2003C1}"/>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46" name="テキスト ボックス 45">
              <a:extLst>
                <a:ext uri="{FF2B5EF4-FFF2-40B4-BE49-F238E27FC236}">
                  <a16:creationId xmlns:a16="http://schemas.microsoft.com/office/drawing/2014/main" id="{15C7751F-CDC0-EA2D-6F24-9874CE25BDDF}"/>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学力検査等</a:t>
              </a:r>
              <a:endParaRPr kumimoji="1" lang="ja-JP" altLang="en-US" sz="1200" b="1" dirty="0">
                <a:solidFill>
                  <a:schemeClr val="bg1">
                    <a:lumMod val="50000"/>
                  </a:schemeClr>
                </a:solidFill>
                <a:latin typeface="+mn-ea"/>
              </a:endParaRPr>
            </a:p>
          </p:txBody>
        </p:sp>
        <p:sp>
          <p:nvSpPr>
            <p:cNvPr id="47" name="テキスト ボックス 46">
              <a:extLst>
                <a:ext uri="{FF2B5EF4-FFF2-40B4-BE49-F238E27FC236}">
                  <a16:creationId xmlns:a16="http://schemas.microsoft.com/office/drawing/2014/main" id="{D660DB85-9F14-F927-CB0F-F13A04F9F090}"/>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48" name="テキスト ボックス 47">
              <a:extLst>
                <a:ext uri="{FF2B5EF4-FFF2-40B4-BE49-F238E27FC236}">
                  <a16:creationId xmlns:a16="http://schemas.microsoft.com/office/drawing/2014/main" id="{70791357-C0E5-BC94-3B61-B626CD0646C6}"/>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60" name="テキスト ボックス 59">
              <a:extLst>
                <a:ext uri="{FF2B5EF4-FFF2-40B4-BE49-F238E27FC236}">
                  <a16:creationId xmlns:a16="http://schemas.microsoft.com/office/drawing/2014/main" id="{DBD7BFC0-CFF2-2A3B-5052-6ED42CCBC6E0}"/>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smtClean="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61" name="テキスト ボックス 60">
              <a:extLst>
                <a:ext uri="{FF2B5EF4-FFF2-40B4-BE49-F238E27FC236}">
                  <a16:creationId xmlns:a16="http://schemas.microsoft.com/office/drawing/2014/main" id="{F18102FC-CA08-BDD1-CEB8-1B33E3FEB536}"/>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accent1"/>
                  </a:solidFill>
                  <a:latin typeface="+mn-ea"/>
                </a:rPr>
                <a:t>６</a:t>
              </a:r>
              <a:r>
                <a:rPr kumimoji="1" lang="ja-JP" altLang="en-US" sz="1200" b="1" dirty="0">
                  <a:solidFill>
                    <a:schemeClr val="accent1"/>
                  </a:solidFill>
                  <a:latin typeface="+mn-ea"/>
                </a:rPr>
                <a:t>　</a:t>
              </a:r>
              <a:r>
                <a:rPr lang="ja-JP" altLang="en-US" sz="1200" b="1" dirty="0" smtClean="0">
                  <a:solidFill>
                    <a:schemeClr val="accent1"/>
                  </a:solidFill>
                  <a:latin typeface="+mn-ea"/>
                </a:rPr>
                <a:t>選抜方法</a:t>
              </a:r>
              <a:endParaRPr kumimoji="1" lang="en-US" altLang="ja-JP" sz="1200" b="1" dirty="0">
                <a:solidFill>
                  <a:schemeClr val="accent1"/>
                </a:solidFill>
                <a:latin typeface="+mn-ea"/>
              </a:endParaRPr>
            </a:p>
          </p:txBody>
        </p:sp>
      </p:grpSp>
      <p:sp>
        <p:nvSpPr>
          <p:cNvPr id="3" name="テキスト ボックス 2"/>
          <p:cNvSpPr txBox="1"/>
          <p:nvPr/>
        </p:nvSpPr>
        <p:spPr>
          <a:xfrm>
            <a:off x="7579216" y="6280580"/>
            <a:ext cx="4493538" cy="415498"/>
          </a:xfrm>
          <a:prstGeom prst="rect">
            <a:avLst/>
          </a:prstGeom>
          <a:noFill/>
        </p:spPr>
        <p:txBody>
          <a:bodyPr wrap="none" rtlCol="0">
            <a:spAutoFit/>
          </a:bodyPr>
          <a:lstStyle/>
          <a:p>
            <a:r>
              <a:rPr lang="ja-JP" altLang="en-US" sz="1050" dirty="0"/>
              <a:t>ただし、当該校のコンセプトを踏まえた学習環境等を確保</a:t>
            </a:r>
            <a:r>
              <a:rPr lang="ja-JP" altLang="en-US" sz="1050" dirty="0" smtClean="0"/>
              <a:t>できる人数を</a:t>
            </a:r>
            <a:endParaRPr lang="en-US" altLang="ja-JP" sz="1050" dirty="0" smtClean="0"/>
          </a:p>
          <a:p>
            <a:r>
              <a:rPr lang="ja-JP" altLang="en-US" sz="1050" dirty="0" smtClean="0"/>
              <a:t>超えて</a:t>
            </a:r>
            <a:r>
              <a:rPr lang="ja-JP" altLang="en-US" sz="1050" dirty="0"/>
              <a:t>しまう場合に限り</a:t>
            </a:r>
            <a:r>
              <a:rPr lang="ja-JP" altLang="en-US" sz="1050" dirty="0" smtClean="0"/>
              <a:t>、面接</a:t>
            </a:r>
            <a:r>
              <a:rPr lang="ja-JP" altLang="en-US" sz="1050" dirty="0"/>
              <a:t>結果等</a:t>
            </a:r>
            <a:r>
              <a:rPr lang="ja-JP" altLang="en-US" sz="1050"/>
              <a:t>を</a:t>
            </a:r>
            <a:r>
              <a:rPr lang="ja-JP" altLang="en-US" sz="1050" smtClean="0"/>
              <a:t>踏まえて、合格者</a:t>
            </a:r>
            <a:r>
              <a:rPr lang="ja-JP" altLang="en-US" sz="1050" dirty="0"/>
              <a:t>を</a:t>
            </a:r>
            <a:r>
              <a:rPr lang="ja-JP" altLang="en-US" sz="1050" dirty="0" smtClean="0"/>
              <a:t>決定する。</a:t>
            </a:r>
            <a:endParaRPr kumimoji="1" lang="ja-JP" altLang="en-US" sz="1050" dirty="0"/>
          </a:p>
        </p:txBody>
      </p:sp>
    </p:spTree>
    <p:extLst>
      <p:ext uri="{BB962C8B-B14F-4D97-AF65-F5344CB8AC3E}">
        <p14:creationId xmlns:p14="http://schemas.microsoft.com/office/powerpoint/2010/main" val="1415664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公立高校入試の情報を調べるには</a:t>
            </a:r>
            <a:endParaRPr kumimoji="1" lang="ja-JP" altLang="en-US" dirty="0"/>
          </a:p>
        </p:txBody>
      </p:sp>
      <p:sp>
        <p:nvSpPr>
          <p:cNvPr id="4" name="スライド番号プレースホルダー 3"/>
          <p:cNvSpPr>
            <a:spLocks noGrp="1"/>
          </p:cNvSpPr>
          <p:nvPr>
            <p:ph type="sldNum" sz="quarter" idx="12"/>
          </p:nvPr>
        </p:nvSpPr>
        <p:spPr/>
        <p:txBody>
          <a:bodyPr/>
          <a:lstStyle/>
          <a:p>
            <a:fld id="{E8F10205-A00F-46AD-9A17-911A72FF31CF}" type="slidenum">
              <a:rPr kumimoji="1" lang="ja-JP" altLang="en-US" smtClean="0"/>
              <a:t>33</a:t>
            </a:fld>
            <a:endParaRPr kumimoji="1" lang="ja-JP" altLang="en-US"/>
          </a:p>
        </p:txBody>
      </p:sp>
      <p:grpSp>
        <p:nvGrpSpPr>
          <p:cNvPr id="13" name="グループ化 12"/>
          <p:cNvGrpSpPr/>
          <p:nvPr/>
        </p:nvGrpSpPr>
        <p:grpSpPr>
          <a:xfrm>
            <a:off x="5435600" y="2237662"/>
            <a:ext cx="6156207" cy="915455"/>
            <a:chOff x="2463800" y="3238500"/>
            <a:chExt cx="6156207" cy="915455"/>
          </a:xfrm>
        </p:grpSpPr>
        <p:sp>
          <p:nvSpPr>
            <p:cNvPr id="5" name="テキスト ボックス 4"/>
            <p:cNvSpPr txBox="1"/>
            <p:nvPr/>
          </p:nvSpPr>
          <p:spPr>
            <a:xfrm>
              <a:off x="2463800" y="3238500"/>
              <a:ext cx="5014001" cy="519351"/>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b="1" dirty="0">
                  <a:solidFill>
                    <a:schemeClr val="tx1"/>
                  </a:solidFill>
                  <a:latin typeface="+mn-ea"/>
                </a:rPr>
                <a:t>🔍　大阪府　高校入試　　　　　　　　　　　　　　　　</a:t>
              </a:r>
            </a:p>
          </p:txBody>
        </p:sp>
        <p:sp>
          <p:nvSpPr>
            <p:cNvPr id="6" name="テキスト ボックス 5"/>
            <p:cNvSpPr txBox="1"/>
            <p:nvPr/>
          </p:nvSpPr>
          <p:spPr>
            <a:xfrm>
              <a:off x="7742844" y="3337524"/>
              <a:ext cx="877163" cy="369332"/>
            </a:xfrm>
            <a:prstGeom prst="rect">
              <a:avLst/>
            </a:prstGeom>
            <a:solidFill>
              <a:schemeClr val="bg1">
                <a:lumMod val="75000"/>
              </a:schemeClr>
            </a:solidFill>
            <a:ln>
              <a:solidFill>
                <a:schemeClr val="bg1">
                  <a:lumMod val="85000"/>
                </a:schemeClr>
              </a:solidFill>
            </a:ln>
          </p:spPr>
          <p:txBody>
            <a:bodyPr wrap="none" rtlCol="0">
              <a:spAutoFit/>
            </a:bodyPr>
            <a:lstStyle/>
            <a:p>
              <a:r>
                <a:rPr kumimoji="1" lang="ja-JP" altLang="en-US" b="1" dirty="0">
                  <a:latin typeface="+mn-ea"/>
                </a:rPr>
                <a:t> 検索 </a:t>
              </a:r>
            </a:p>
          </p:txBody>
        </p:sp>
        <p:sp>
          <p:nvSpPr>
            <p:cNvPr id="14" name="フリーフォーム 13"/>
            <p:cNvSpPr/>
            <p:nvPr/>
          </p:nvSpPr>
          <p:spPr>
            <a:xfrm rot="20205759">
              <a:off x="8247315" y="3564266"/>
              <a:ext cx="334540" cy="589689"/>
            </a:xfrm>
            <a:custGeom>
              <a:avLst/>
              <a:gdLst>
                <a:gd name="connsiteX0" fmla="*/ 438722 w 811779"/>
                <a:gd name="connsiteY0" fmla="*/ 0 h 1430911"/>
                <a:gd name="connsiteX1" fmla="*/ 709780 w 811779"/>
                <a:gd name="connsiteY1" fmla="*/ 802138 h 1430911"/>
                <a:gd name="connsiteX2" fmla="*/ 708164 w 811779"/>
                <a:gd name="connsiteY2" fmla="*/ 802126 h 1430911"/>
                <a:gd name="connsiteX3" fmla="*/ 811779 w 811779"/>
                <a:gd name="connsiteY3" fmla="*/ 1099903 h 1430911"/>
                <a:gd name="connsiteX4" fmla="*/ 481431 w 811779"/>
                <a:gd name="connsiteY4" fmla="*/ 975819 h 1430911"/>
                <a:gd name="connsiteX5" fmla="*/ 481431 w 811779"/>
                <a:gd name="connsiteY5" fmla="*/ 1430911 h 1430911"/>
                <a:gd name="connsiteX6" fmla="*/ 337560 w 811779"/>
                <a:gd name="connsiteY6" fmla="*/ 1430911 h 1430911"/>
                <a:gd name="connsiteX7" fmla="*/ 337560 w 811779"/>
                <a:gd name="connsiteY7" fmla="*/ 942671 h 1430911"/>
                <a:gd name="connsiteX8" fmla="*/ 0 w 811779"/>
                <a:gd name="connsiteY8" fmla="*/ 1046141 h 1430911"/>
                <a:gd name="connsiteX9" fmla="*/ 104112 w 811779"/>
                <a:gd name="connsiteY9" fmla="*/ 797633 h 1430911"/>
                <a:gd name="connsiteX10" fmla="*/ 100792 w 811779"/>
                <a:gd name="connsiteY10" fmla="*/ 797608 h 143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1779" h="1430911">
                  <a:moveTo>
                    <a:pt x="438722" y="0"/>
                  </a:moveTo>
                  <a:lnTo>
                    <a:pt x="709780" y="802138"/>
                  </a:lnTo>
                  <a:lnTo>
                    <a:pt x="708164" y="802126"/>
                  </a:lnTo>
                  <a:lnTo>
                    <a:pt x="811779" y="1099903"/>
                  </a:lnTo>
                  <a:lnTo>
                    <a:pt x="481431" y="975819"/>
                  </a:lnTo>
                  <a:lnTo>
                    <a:pt x="481431" y="1430911"/>
                  </a:lnTo>
                  <a:lnTo>
                    <a:pt x="337560" y="1430911"/>
                  </a:lnTo>
                  <a:lnTo>
                    <a:pt x="337560" y="942671"/>
                  </a:lnTo>
                  <a:lnTo>
                    <a:pt x="0" y="1046141"/>
                  </a:lnTo>
                  <a:lnTo>
                    <a:pt x="104112" y="797633"/>
                  </a:lnTo>
                  <a:lnTo>
                    <a:pt x="100792" y="797608"/>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5" name="図 14"/>
          <p:cNvPicPr>
            <a:picLocks noChangeAspect="1"/>
          </p:cNvPicPr>
          <p:nvPr/>
        </p:nvPicPr>
        <p:blipFill rotWithShape="1">
          <a:blip r:embed="rId2"/>
          <a:srcRect r="26416"/>
          <a:stretch/>
        </p:blipFill>
        <p:spPr>
          <a:xfrm>
            <a:off x="5435600" y="3307718"/>
            <a:ext cx="6350000" cy="2981325"/>
          </a:xfrm>
          <a:prstGeom prst="rect">
            <a:avLst/>
          </a:prstGeom>
        </p:spPr>
      </p:pic>
      <p:grpSp>
        <p:nvGrpSpPr>
          <p:cNvPr id="7" name="グループ化 6">
            <a:extLst>
              <a:ext uri="{FF2B5EF4-FFF2-40B4-BE49-F238E27FC236}">
                <a16:creationId xmlns:a16="http://schemas.microsoft.com/office/drawing/2014/main" id="{32C17831-08DC-61B2-B206-60B453350B2A}"/>
              </a:ext>
            </a:extLst>
          </p:cNvPr>
          <p:cNvGrpSpPr/>
          <p:nvPr/>
        </p:nvGrpSpPr>
        <p:grpSpPr>
          <a:xfrm>
            <a:off x="1763649" y="1959292"/>
            <a:ext cx="3944658" cy="4332430"/>
            <a:chOff x="1714500" y="2233612"/>
            <a:chExt cx="3944658" cy="4332430"/>
          </a:xfrm>
        </p:grpSpPr>
        <p:grpSp>
          <p:nvGrpSpPr>
            <p:cNvPr id="8" name="グループ化 7">
              <a:extLst>
                <a:ext uri="{FF2B5EF4-FFF2-40B4-BE49-F238E27FC236}">
                  <a16:creationId xmlns:a16="http://schemas.microsoft.com/office/drawing/2014/main" id="{6BAB5890-CD73-CADA-E2CB-CCFA2165574C}"/>
                </a:ext>
              </a:extLst>
            </p:cNvPr>
            <p:cNvGrpSpPr/>
            <p:nvPr/>
          </p:nvGrpSpPr>
          <p:grpSpPr>
            <a:xfrm>
              <a:off x="1714500" y="2233612"/>
              <a:ext cx="533400" cy="4122738"/>
              <a:chOff x="1714500" y="2233612"/>
              <a:chExt cx="533400" cy="4122738"/>
            </a:xfrm>
          </p:grpSpPr>
          <p:sp>
            <p:nvSpPr>
              <p:cNvPr id="34" name="楕円 33">
                <a:extLst>
                  <a:ext uri="{FF2B5EF4-FFF2-40B4-BE49-F238E27FC236}">
                    <a16:creationId xmlns:a16="http://schemas.microsoft.com/office/drawing/2014/main" id="{52BBFD89-D4D1-4E28-832B-A936A1BD2010}"/>
                  </a:ext>
                </a:extLst>
              </p:cNvPr>
              <p:cNvSpPr/>
              <p:nvPr/>
            </p:nvSpPr>
            <p:spPr>
              <a:xfrm>
                <a:off x="1714500" y="2233612"/>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5" name="楕円 34">
                <a:extLst>
                  <a:ext uri="{FF2B5EF4-FFF2-40B4-BE49-F238E27FC236}">
                    <a16:creationId xmlns:a16="http://schemas.microsoft.com/office/drawing/2014/main" id="{DA10F686-4585-8395-4FEA-1668D288B186}"/>
                  </a:ext>
                </a:extLst>
              </p:cNvPr>
              <p:cNvSpPr/>
              <p:nvPr/>
            </p:nvSpPr>
            <p:spPr>
              <a:xfrm>
                <a:off x="1714500" y="5822950"/>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6" name="楕円 35">
                <a:extLst>
                  <a:ext uri="{FF2B5EF4-FFF2-40B4-BE49-F238E27FC236}">
                    <a16:creationId xmlns:a16="http://schemas.microsoft.com/office/drawing/2014/main" id="{26ABDC28-B621-401B-E1B3-D7AFAC9E6D13}"/>
                  </a:ext>
                </a:extLst>
              </p:cNvPr>
              <p:cNvSpPr/>
              <p:nvPr/>
            </p:nvSpPr>
            <p:spPr>
              <a:xfrm>
                <a:off x="1714500" y="5105084"/>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7" name="楕円 36">
                <a:extLst>
                  <a:ext uri="{FF2B5EF4-FFF2-40B4-BE49-F238E27FC236}">
                    <a16:creationId xmlns:a16="http://schemas.microsoft.com/office/drawing/2014/main" id="{3527BA33-C8B3-E5CE-5382-6E7340563835}"/>
                  </a:ext>
                </a:extLst>
              </p:cNvPr>
              <p:cNvSpPr/>
              <p:nvPr/>
            </p:nvSpPr>
            <p:spPr>
              <a:xfrm>
                <a:off x="1714500" y="2951480"/>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8" name="楕円 37">
                <a:extLst>
                  <a:ext uri="{FF2B5EF4-FFF2-40B4-BE49-F238E27FC236}">
                    <a16:creationId xmlns:a16="http://schemas.microsoft.com/office/drawing/2014/main" id="{4E8F29BC-DC48-42AD-08ED-98F082C76E48}"/>
                  </a:ext>
                </a:extLst>
              </p:cNvPr>
              <p:cNvSpPr/>
              <p:nvPr/>
            </p:nvSpPr>
            <p:spPr>
              <a:xfrm>
                <a:off x="1714500" y="3669348"/>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9" name="楕円 38">
                <a:extLst>
                  <a:ext uri="{FF2B5EF4-FFF2-40B4-BE49-F238E27FC236}">
                    <a16:creationId xmlns:a16="http://schemas.microsoft.com/office/drawing/2014/main" id="{5F6076EE-BABB-7373-343F-F3BB6DECB20A}"/>
                  </a:ext>
                </a:extLst>
              </p:cNvPr>
              <p:cNvSpPr/>
              <p:nvPr/>
            </p:nvSpPr>
            <p:spPr>
              <a:xfrm>
                <a:off x="1714500" y="4387216"/>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cxnSp>
            <p:nvCxnSpPr>
              <p:cNvPr id="40" name="直線コネクタ 39">
                <a:extLst>
                  <a:ext uri="{FF2B5EF4-FFF2-40B4-BE49-F238E27FC236}">
                    <a16:creationId xmlns:a16="http://schemas.microsoft.com/office/drawing/2014/main" id="{966FD342-7F02-2D1E-C225-8CD4DF3134FC}"/>
                  </a:ext>
                </a:extLst>
              </p:cNvPr>
              <p:cNvCxnSpPr>
                <a:stCxn id="34" idx="4"/>
                <a:endCxn id="37" idx="0"/>
              </p:cNvCxnSpPr>
              <p:nvPr/>
            </p:nvCxnSpPr>
            <p:spPr>
              <a:xfrm>
                <a:off x="1981200" y="2767012"/>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41" name="直線コネクタ 40">
                <a:extLst>
                  <a:ext uri="{FF2B5EF4-FFF2-40B4-BE49-F238E27FC236}">
                    <a16:creationId xmlns:a16="http://schemas.microsoft.com/office/drawing/2014/main" id="{0CB5BF0A-A86D-605A-3196-5881845785BC}"/>
                  </a:ext>
                </a:extLst>
              </p:cNvPr>
              <p:cNvCxnSpPr>
                <a:stCxn id="37" idx="4"/>
                <a:endCxn id="38" idx="0"/>
              </p:cNvCxnSpPr>
              <p:nvPr/>
            </p:nvCxnSpPr>
            <p:spPr>
              <a:xfrm>
                <a:off x="1981200" y="3484880"/>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42" name="直線コネクタ 41">
                <a:extLst>
                  <a:ext uri="{FF2B5EF4-FFF2-40B4-BE49-F238E27FC236}">
                    <a16:creationId xmlns:a16="http://schemas.microsoft.com/office/drawing/2014/main" id="{8ECE1A95-F29A-0670-12A6-CF9EEE00D20E}"/>
                  </a:ext>
                </a:extLst>
              </p:cNvPr>
              <p:cNvCxnSpPr>
                <a:stCxn id="38" idx="4"/>
                <a:endCxn id="39" idx="0"/>
              </p:cNvCxnSpPr>
              <p:nvPr/>
            </p:nvCxnSpPr>
            <p:spPr>
              <a:xfrm>
                <a:off x="1981200" y="4202748"/>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43" name="直線コネクタ 42">
                <a:extLst>
                  <a:ext uri="{FF2B5EF4-FFF2-40B4-BE49-F238E27FC236}">
                    <a16:creationId xmlns:a16="http://schemas.microsoft.com/office/drawing/2014/main" id="{F8EEF0E8-73B3-B81A-0856-3663315B27AB}"/>
                  </a:ext>
                </a:extLst>
              </p:cNvPr>
              <p:cNvCxnSpPr>
                <a:stCxn id="39" idx="4"/>
                <a:endCxn id="36" idx="0"/>
              </p:cNvCxnSpPr>
              <p:nvPr/>
            </p:nvCxnSpPr>
            <p:spPr>
              <a:xfrm>
                <a:off x="1981200" y="4920616"/>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44" name="直線コネクタ 43">
                <a:extLst>
                  <a:ext uri="{FF2B5EF4-FFF2-40B4-BE49-F238E27FC236}">
                    <a16:creationId xmlns:a16="http://schemas.microsoft.com/office/drawing/2014/main" id="{EB3D8639-5B3F-DABD-F62F-765C5B7A0764}"/>
                  </a:ext>
                </a:extLst>
              </p:cNvPr>
              <p:cNvCxnSpPr>
                <a:stCxn id="36" idx="4"/>
                <a:endCxn id="35" idx="0"/>
              </p:cNvCxnSpPr>
              <p:nvPr/>
            </p:nvCxnSpPr>
            <p:spPr>
              <a:xfrm>
                <a:off x="1981200" y="5638484"/>
                <a:ext cx="0" cy="184466"/>
              </a:xfrm>
              <a:prstGeom prst="line">
                <a:avLst/>
              </a:prstGeom>
              <a:ln/>
            </p:spPr>
            <p:style>
              <a:lnRef idx="2">
                <a:schemeClr val="accent1"/>
              </a:lnRef>
              <a:fillRef idx="1">
                <a:schemeClr val="lt1"/>
              </a:fillRef>
              <a:effectRef idx="0">
                <a:schemeClr val="accent1"/>
              </a:effectRef>
              <a:fontRef idx="minor">
                <a:schemeClr val="dk1"/>
              </a:fontRef>
            </p:style>
          </p:cxnSp>
        </p:grpSp>
        <p:sp>
          <p:nvSpPr>
            <p:cNvPr id="9" name="テキスト ボックス 8">
              <a:extLst>
                <a:ext uri="{FF2B5EF4-FFF2-40B4-BE49-F238E27FC236}">
                  <a16:creationId xmlns:a16="http://schemas.microsoft.com/office/drawing/2014/main" id="{A9B5442C-C508-FB2D-E5BE-11F404653BD0}"/>
                </a:ext>
              </a:extLst>
            </p:cNvPr>
            <p:cNvSpPr txBox="1"/>
            <p:nvPr/>
          </p:nvSpPr>
          <p:spPr>
            <a:xfrm>
              <a:off x="1781173" y="3036459"/>
              <a:ext cx="3185487"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２</a:t>
              </a:r>
              <a:r>
                <a:rPr kumimoji="1" lang="ja-JP" altLang="en-US" b="1" dirty="0">
                  <a:solidFill>
                    <a:schemeClr val="tx1">
                      <a:lumMod val="50000"/>
                      <a:lumOff val="50000"/>
                    </a:schemeClr>
                  </a:solidFill>
                  <a:latin typeface="+mj-ea"/>
                  <a:ea typeface="+mj-ea"/>
                </a:rPr>
                <a:t>　令和６年度</a:t>
              </a:r>
              <a:r>
                <a:rPr kumimoji="1" lang="en-US" altLang="ja-JP" b="1" dirty="0">
                  <a:solidFill>
                    <a:schemeClr val="tx1">
                      <a:lumMod val="50000"/>
                      <a:lumOff val="50000"/>
                    </a:schemeClr>
                  </a:solidFill>
                  <a:latin typeface="+mj-ea"/>
                  <a:ea typeface="+mj-ea"/>
                </a:rPr>
                <a:t/>
              </a:r>
              <a:br>
                <a:rPr kumimoji="1" lang="en-US" altLang="ja-JP" b="1" dirty="0">
                  <a:solidFill>
                    <a:schemeClr val="tx1">
                      <a:lumMod val="50000"/>
                      <a:lumOff val="50000"/>
                    </a:schemeClr>
                  </a:solidFill>
                  <a:latin typeface="+mj-ea"/>
                  <a:ea typeface="+mj-ea"/>
                </a:rPr>
              </a:br>
              <a:r>
                <a:rPr kumimoji="1" lang="ja-JP" altLang="en-US" b="1" dirty="0">
                  <a:solidFill>
                    <a:schemeClr val="tx1">
                      <a:lumMod val="50000"/>
                      <a:lumOff val="50000"/>
                    </a:schemeClr>
                  </a:solidFill>
                  <a:latin typeface="+mj-ea"/>
                  <a:ea typeface="+mj-ea"/>
                </a:rPr>
                <a:t>　　公立高等学校入学者選抜</a:t>
              </a:r>
              <a:endParaRPr lang="ja-JP" altLang="en-US" b="1" dirty="0">
                <a:solidFill>
                  <a:schemeClr val="tx1">
                    <a:lumMod val="50000"/>
                    <a:lumOff val="50000"/>
                  </a:schemeClr>
                </a:solidFill>
                <a:latin typeface="+mj-ea"/>
                <a:ea typeface="+mj-ea"/>
              </a:endParaRPr>
            </a:p>
          </p:txBody>
        </p:sp>
        <p:sp>
          <p:nvSpPr>
            <p:cNvPr id="20" name="テキスト ボックス 19">
              <a:extLst>
                <a:ext uri="{FF2B5EF4-FFF2-40B4-BE49-F238E27FC236}">
                  <a16:creationId xmlns:a16="http://schemas.microsoft.com/office/drawing/2014/main" id="{C426A25A-04C7-D49A-0881-1A5CC561AC2E}"/>
                </a:ext>
              </a:extLst>
            </p:cNvPr>
            <p:cNvSpPr txBox="1"/>
            <p:nvPr/>
          </p:nvSpPr>
          <p:spPr>
            <a:xfrm>
              <a:off x="1781173" y="3757272"/>
              <a:ext cx="2723823"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３</a:t>
              </a:r>
              <a:r>
                <a:rPr kumimoji="1" lang="ja-JP" altLang="en-US" b="1" dirty="0">
                  <a:solidFill>
                    <a:schemeClr val="tx1">
                      <a:lumMod val="50000"/>
                      <a:lumOff val="50000"/>
                    </a:schemeClr>
                  </a:solidFill>
                  <a:latin typeface="+mj-ea"/>
                  <a:ea typeface="+mj-ea"/>
                </a:rPr>
                <a:t>　</a:t>
              </a:r>
              <a:r>
                <a:rPr lang="ja-JP" altLang="en-US" b="1" dirty="0">
                  <a:solidFill>
                    <a:schemeClr val="tx1">
                      <a:lumMod val="50000"/>
                      <a:lumOff val="50000"/>
                    </a:schemeClr>
                  </a:solidFill>
                  <a:latin typeface="+mj-ea"/>
                  <a:ea typeface="+mj-ea"/>
                </a:rPr>
                <a:t>中学生のみなさんへ</a:t>
              </a:r>
              <a:endParaRPr kumimoji="1" lang="ja-JP" altLang="en-US" b="1" dirty="0">
                <a:solidFill>
                  <a:schemeClr val="tx1">
                    <a:lumMod val="50000"/>
                    <a:lumOff val="50000"/>
                  </a:schemeClr>
                </a:solidFill>
                <a:latin typeface="+mj-ea"/>
                <a:ea typeface="+mj-ea"/>
              </a:endParaRPr>
            </a:p>
          </p:txBody>
        </p:sp>
        <p:sp>
          <p:nvSpPr>
            <p:cNvPr id="22" name="テキスト ボックス 21">
              <a:extLst>
                <a:ext uri="{FF2B5EF4-FFF2-40B4-BE49-F238E27FC236}">
                  <a16:creationId xmlns:a16="http://schemas.microsoft.com/office/drawing/2014/main" id="{99C24B42-B8C2-5A05-CE16-9542D7804CA7}"/>
                </a:ext>
              </a:extLst>
            </p:cNvPr>
            <p:cNvSpPr txBox="1"/>
            <p:nvPr/>
          </p:nvSpPr>
          <p:spPr>
            <a:xfrm>
              <a:off x="1781173" y="4478085"/>
              <a:ext cx="3877985"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４　さくっと検索！サクセスナビ！</a:t>
              </a:r>
              <a:r>
                <a:rPr lang="en-US" altLang="ja-JP" b="1" dirty="0">
                  <a:solidFill>
                    <a:schemeClr val="tx1">
                      <a:lumMod val="50000"/>
                      <a:lumOff val="50000"/>
                    </a:schemeClr>
                  </a:solidFill>
                  <a:latin typeface="+mj-ea"/>
                  <a:ea typeface="+mj-ea"/>
                </a:rPr>
                <a:t/>
              </a:r>
              <a:br>
                <a:rPr lang="en-US" altLang="ja-JP" b="1" dirty="0">
                  <a:solidFill>
                    <a:schemeClr val="tx1">
                      <a:lumMod val="50000"/>
                      <a:lumOff val="50000"/>
                    </a:schemeClr>
                  </a:solidFill>
                  <a:latin typeface="+mj-ea"/>
                  <a:ea typeface="+mj-ea"/>
                </a:rPr>
              </a:br>
              <a:r>
                <a:rPr lang="ja-JP" altLang="en-US" b="1" dirty="0">
                  <a:solidFill>
                    <a:schemeClr val="tx1">
                      <a:lumMod val="50000"/>
                      <a:lumOff val="50000"/>
                    </a:schemeClr>
                  </a:solidFill>
                  <a:latin typeface="+mj-ea"/>
                  <a:ea typeface="+mj-ea"/>
                </a:rPr>
                <a:t>　　（咲くなび）</a:t>
              </a:r>
              <a:endParaRPr kumimoji="1" lang="ja-JP" altLang="en-US" b="1" dirty="0">
                <a:solidFill>
                  <a:schemeClr val="tx1">
                    <a:lumMod val="50000"/>
                    <a:lumOff val="50000"/>
                  </a:schemeClr>
                </a:solidFill>
                <a:latin typeface="+mj-ea"/>
                <a:ea typeface="+mj-ea"/>
              </a:endParaRPr>
            </a:p>
          </p:txBody>
        </p:sp>
        <p:sp>
          <p:nvSpPr>
            <p:cNvPr id="31" name="テキスト ボックス 30">
              <a:extLst>
                <a:ext uri="{FF2B5EF4-FFF2-40B4-BE49-F238E27FC236}">
                  <a16:creationId xmlns:a16="http://schemas.microsoft.com/office/drawing/2014/main" id="{738F18F4-C6A6-DACB-21C7-4457527EA508}"/>
                </a:ext>
              </a:extLst>
            </p:cNvPr>
            <p:cNvSpPr txBox="1"/>
            <p:nvPr/>
          </p:nvSpPr>
          <p:spPr>
            <a:xfrm>
              <a:off x="1781173" y="5198898"/>
              <a:ext cx="3647152"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５</a:t>
              </a:r>
              <a:r>
                <a:rPr kumimoji="1" lang="ja-JP" altLang="en-US" b="1" dirty="0">
                  <a:solidFill>
                    <a:schemeClr val="tx1">
                      <a:lumMod val="50000"/>
                      <a:lumOff val="50000"/>
                    </a:schemeClr>
                  </a:solidFill>
                  <a:latin typeface="+mj-ea"/>
                  <a:ea typeface="+mj-ea"/>
                </a:rPr>
                <a:t>　</a:t>
              </a:r>
              <a:r>
                <a:rPr lang="ja-JP" altLang="en-US" b="1" dirty="0">
                  <a:solidFill>
                    <a:schemeClr val="tx1">
                      <a:lumMod val="50000"/>
                      <a:lumOff val="50000"/>
                    </a:schemeClr>
                  </a:solidFill>
                  <a:latin typeface="+mj-ea"/>
                  <a:ea typeface="+mj-ea"/>
                </a:rPr>
                <a:t>大阪府公立高等学校等ガイド</a:t>
              </a:r>
              <a:endParaRPr kumimoji="1" lang="ja-JP" altLang="en-US" b="1" dirty="0">
                <a:solidFill>
                  <a:schemeClr val="tx1">
                    <a:lumMod val="50000"/>
                    <a:lumOff val="50000"/>
                  </a:schemeClr>
                </a:solidFill>
                <a:latin typeface="+mj-ea"/>
                <a:ea typeface="+mj-ea"/>
              </a:endParaRPr>
            </a:p>
          </p:txBody>
        </p:sp>
        <p:sp>
          <p:nvSpPr>
            <p:cNvPr id="32" name="テキスト ボックス 31">
              <a:extLst>
                <a:ext uri="{FF2B5EF4-FFF2-40B4-BE49-F238E27FC236}">
                  <a16:creationId xmlns:a16="http://schemas.microsoft.com/office/drawing/2014/main" id="{336D658F-A055-7CF5-B28E-C695D16DB09D}"/>
                </a:ext>
              </a:extLst>
            </p:cNvPr>
            <p:cNvSpPr txBox="1"/>
            <p:nvPr/>
          </p:nvSpPr>
          <p:spPr>
            <a:xfrm>
              <a:off x="1781173" y="5919711"/>
              <a:ext cx="3416320"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６</a:t>
              </a:r>
              <a:r>
                <a:rPr kumimoji="1" lang="ja-JP" altLang="en-US" b="1" dirty="0">
                  <a:solidFill>
                    <a:schemeClr val="tx1">
                      <a:lumMod val="50000"/>
                      <a:lumOff val="50000"/>
                    </a:schemeClr>
                  </a:solidFill>
                  <a:latin typeface="+mj-ea"/>
                  <a:ea typeface="+mj-ea"/>
                </a:rPr>
                <a:t>　大阪府立の産業系高等学校</a:t>
              </a:r>
              <a:r>
                <a:rPr kumimoji="1" lang="en-US" altLang="ja-JP" b="1" dirty="0">
                  <a:solidFill>
                    <a:schemeClr val="tx1">
                      <a:lumMod val="50000"/>
                      <a:lumOff val="50000"/>
                    </a:schemeClr>
                  </a:solidFill>
                  <a:latin typeface="+mj-ea"/>
                  <a:ea typeface="+mj-ea"/>
                </a:rPr>
                <a:t/>
              </a:r>
              <a:br>
                <a:rPr kumimoji="1" lang="en-US" altLang="ja-JP" b="1" dirty="0">
                  <a:solidFill>
                    <a:schemeClr val="tx1">
                      <a:lumMod val="50000"/>
                      <a:lumOff val="50000"/>
                    </a:schemeClr>
                  </a:solidFill>
                  <a:latin typeface="+mj-ea"/>
                  <a:ea typeface="+mj-ea"/>
                </a:rPr>
              </a:br>
              <a:r>
                <a:rPr kumimoji="1" lang="ja-JP" altLang="en-US" b="1" dirty="0">
                  <a:solidFill>
                    <a:schemeClr val="tx1">
                      <a:lumMod val="50000"/>
                      <a:lumOff val="50000"/>
                    </a:schemeClr>
                  </a:solidFill>
                  <a:latin typeface="+mj-ea"/>
                  <a:ea typeface="+mj-ea"/>
                </a:rPr>
                <a:t>　　総合リーフレット</a:t>
              </a:r>
            </a:p>
          </p:txBody>
        </p:sp>
        <p:sp>
          <p:nvSpPr>
            <p:cNvPr id="33" name="テキスト ボックス 32">
              <a:extLst>
                <a:ext uri="{FF2B5EF4-FFF2-40B4-BE49-F238E27FC236}">
                  <a16:creationId xmlns:a16="http://schemas.microsoft.com/office/drawing/2014/main" id="{35778CC7-8C61-A5D1-C131-A13F3DC1B25C}"/>
                </a:ext>
              </a:extLst>
            </p:cNvPr>
            <p:cNvSpPr txBox="1"/>
            <p:nvPr/>
          </p:nvSpPr>
          <p:spPr>
            <a:xfrm>
              <a:off x="1781173" y="2315646"/>
              <a:ext cx="3185487"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b="1" dirty="0">
                  <a:solidFill>
                    <a:schemeClr val="tx1">
                      <a:lumMod val="50000"/>
                      <a:lumOff val="50000"/>
                    </a:schemeClr>
                  </a:solidFill>
                  <a:latin typeface="+mj-ea"/>
                  <a:ea typeface="+mj-ea"/>
                </a:rPr>
                <a:t>１　</a:t>
              </a:r>
              <a:r>
                <a:rPr lang="ja-JP" altLang="en-US" b="1" dirty="0">
                  <a:solidFill>
                    <a:schemeClr val="tx1">
                      <a:lumMod val="50000"/>
                      <a:lumOff val="50000"/>
                    </a:schemeClr>
                  </a:solidFill>
                  <a:latin typeface="+mj-ea"/>
                  <a:ea typeface="+mj-ea"/>
                </a:rPr>
                <a:t>公立高等学校入学者選抜</a:t>
              </a:r>
              <a:endParaRPr kumimoji="1" lang="ja-JP" altLang="en-US" b="1" dirty="0">
                <a:solidFill>
                  <a:schemeClr val="tx1">
                    <a:lumMod val="50000"/>
                    <a:lumOff val="50000"/>
                  </a:schemeClr>
                </a:solidFill>
                <a:latin typeface="+mj-ea"/>
                <a:ea typeface="+mj-ea"/>
              </a:endParaRPr>
            </a:p>
          </p:txBody>
        </p:sp>
      </p:grpSp>
    </p:spTree>
    <p:extLst>
      <p:ext uri="{BB962C8B-B14F-4D97-AF65-F5344CB8AC3E}">
        <p14:creationId xmlns:p14="http://schemas.microsoft.com/office/powerpoint/2010/main" val="6385309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a:extLst>
              <a:ext uri="{FF2B5EF4-FFF2-40B4-BE49-F238E27FC236}">
                <a16:creationId xmlns:a16="http://schemas.microsoft.com/office/drawing/2014/main" id="{38CB78CA-5F95-0481-DAB9-44700D1F2992}"/>
              </a:ext>
            </a:extLst>
          </p:cNvPr>
          <p:cNvSpPr/>
          <p:nvPr/>
        </p:nvSpPr>
        <p:spPr>
          <a:xfrm>
            <a:off x="2064000" y="6119921"/>
            <a:ext cx="1872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a:extLst>
              <a:ext uri="{FF2B5EF4-FFF2-40B4-BE49-F238E27FC236}">
                <a16:creationId xmlns:a16="http://schemas.microsoft.com/office/drawing/2014/main" id="{D7A376D1-47E9-E968-5305-C2D540EE72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11143" y="973666"/>
            <a:ext cx="5498529" cy="6858000"/>
          </a:xfrm>
          <a:prstGeom prst="rect">
            <a:avLst/>
          </a:prstGeom>
        </p:spPr>
      </p:pic>
      <p:sp>
        <p:nvSpPr>
          <p:cNvPr id="2" name="タイトル 1"/>
          <p:cNvSpPr>
            <a:spLocks noGrp="1"/>
          </p:cNvSpPr>
          <p:nvPr>
            <p:ph type="title"/>
          </p:nvPr>
        </p:nvSpPr>
        <p:spPr/>
        <p:txBody>
          <a:bodyPr/>
          <a:lstStyle/>
          <a:p>
            <a:r>
              <a:rPr kumimoji="1" lang="ja-JP" altLang="en-US" dirty="0"/>
              <a:t>公立高等学校入学者選抜</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34</a:t>
            </a:fld>
            <a:endParaRPr lang="ja-JP" altLang="en-US"/>
          </a:p>
        </p:txBody>
      </p:sp>
      <p:sp>
        <p:nvSpPr>
          <p:cNvPr id="25" name="コンテンツ プレースホルダー 2"/>
          <p:cNvSpPr>
            <a:spLocks noGrp="1"/>
          </p:cNvSpPr>
          <p:nvPr>
            <p:ph idx="1"/>
          </p:nvPr>
        </p:nvSpPr>
        <p:spPr>
          <a:xfrm>
            <a:off x="2702233" y="1011767"/>
            <a:ext cx="3769171" cy="5607437"/>
          </a:xfrm>
        </p:spPr>
        <p:txBody>
          <a:bodyPr>
            <a:normAutofit/>
          </a:bodyPr>
          <a:lstStyle/>
          <a:p>
            <a:pPr marL="0" indent="0">
              <a:lnSpc>
                <a:spcPct val="100000"/>
              </a:lnSpc>
              <a:buNone/>
            </a:pPr>
            <a:r>
              <a:rPr lang="ja-JP" altLang="en-US" sz="1800" dirty="0"/>
              <a:t>公立高等学校入学者選抜については、大阪府ウェブページに詳しく示しています。</a:t>
            </a:r>
            <a:endParaRPr lang="en-US" altLang="ja-JP" sz="1800" dirty="0"/>
          </a:p>
          <a:p>
            <a:pPr marL="0" indent="0">
              <a:lnSpc>
                <a:spcPct val="100000"/>
              </a:lnSpc>
              <a:buNone/>
            </a:pPr>
            <a:endParaRPr lang="en-US" altLang="ja-JP" sz="1600" dirty="0"/>
          </a:p>
          <a:p>
            <a:pPr marL="0" indent="0">
              <a:lnSpc>
                <a:spcPct val="100000"/>
              </a:lnSpc>
              <a:buNone/>
            </a:pPr>
            <a:r>
              <a:rPr lang="ja-JP" altLang="en-US" sz="1600" dirty="0"/>
              <a:t>・</a:t>
            </a:r>
            <a:r>
              <a:rPr lang="en-US" altLang="ja-JP" sz="1600" dirty="0"/>
              <a:t>『</a:t>
            </a:r>
            <a:r>
              <a:rPr lang="ja-JP" altLang="en-US" sz="1600" dirty="0"/>
              <a:t>大阪版中学校で学ぶ英単語集</a:t>
            </a:r>
            <a:r>
              <a:rPr lang="en-US" altLang="ja-JP" sz="1600" dirty="0"/>
              <a:t>』</a:t>
            </a:r>
          </a:p>
          <a:p>
            <a:pPr marL="0" indent="0">
              <a:lnSpc>
                <a:spcPct val="100000"/>
              </a:lnSpc>
              <a:buNone/>
            </a:pPr>
            <a:r>
              <a:rPr lang="ja-JP" altLang="en-US" sz="1600" dirty="0"/>
              <a:t>・「受験上の配慮」等について</a:t>
            </a:r>
            <a:endParaRPr lang="en-US" altLang="ja-JP" sz="1600" dirty="0"/>
          </a:p>
          <a:p>
            <a:pPr marL="0" indent="0">
              <a:lnSpc>
                <a:spcPct val="100000"/>
              </a:lnSpc>
              <a:buNone/>
            </a:pPr>
            <a:r>
              <a:rPr lang="ja-JP" altLang="en-US" sz="1600" dirty="0"/>
              <a:t>・入試制度の説明動画</a:t>
            </a:r>
            <a:endParaRPr lang="en-US" altLang="ja-JP" sz="1600" dirty="0"/>
          </a:p>
          <a:p>
            <a:pPr marL="0" indent="0">
              <a:lnSpc>
                <a:spcPct val="100000"/>
              </a:lnSpc>
              <a:buNone/>
            </a:pPr>
            <a:r>
              <a:rPr lang="ja-JP" altLang="en-US" sz="1600" dirty="0"/>
              <a:t>・大阪府内公立学校等分布図</a:t>
            </a:r>
            <a:endParaRPr lang="en-US" altLang="ja-JP" sz="1600" dirty="0"/>
          </a:p>
          <a:p>
            <a:pPr marL="0" indent="0">
              <a:lnSpc>
                <a:spcPct val="100000"/>
              </a:lnSpc>
              <a:buNone/>
            </a:pPr>
            <a:r>
              <a:rPr lang="ja-JP" altLang="en-US" sz="1600" dirty="0"/>
              <a:t>　　　　　　　　　　　　　　など</a:t>
            </a:r>
            <a:endParaRPr lang="en-US" altLang="ja-JP" sz="1600" dirty="0"/>
          </a:p>
        </p:txBody>
      </p:sp>
      <p:sp>
        <p:nvSpPr>
          <p:cNvPr id="26" name="テキスト ボックス 25"/>
          <p:cNvSpPr txBox="1"/>
          <p:nvPr/>
        </p:nvSpPr>
        <p:spPr>
          <a:xfrm>
            <a:off x="386742" y="5972872"/>
            <a:ext cx="6516977" cy="369332"/>
          </a:xfrm>
          <a:prstGeom prst="rect">
            <a:avLst/>
          </a:prstGeom>
          <a:noFill/>
        </p:spPr>
        <p:txBody>
          <a:bodyPr wrap="square" rtlCol="0">
            <a:spAutoFit/>
          </a:bodyPr>
          <a:lstStyle/>
          <a:p>
            <a:r>
              <a:rPr lang="ja-JP" altLang="en-US" dirty="0"/>
              <a:t>検索サイトで「</a:t>
            </a:r>
            <a:r>
              <a:rPr lang="ja-JP" altLang="en-US" b="1" dirty="0">
                <a:solidFill>
                  <a:schemeClr val="accent1"/>
                </a:solidFill>
              </a:rPr>
              <a:t>大阪府　高校入試</a:t>
            </a:r>
            <a:r>
              <a:rPr lang="ja-JP" altLang="en-US" dirty="0"/>
              <a:t>」と検索</a:t>
            </a:r>
            <a:endParaRPr lang="en-US" altLang="ja-JP" dirty="0"/>
          </a:p>
        </p:txBody>
      </p:sp>
      <p:grpSp>
        <p:nvGrpSpPr>
          <p:cNvPr id="3" name="グループ化 2">
            <a:extLst>
              <a:ext uri="{FF2B5EF4-FFF2-40B4-BE49-F238E27FC236}">
                <a16:creationId xmlns:a16="http://schemas.microsoft.com/office/drawing/2014/main" id="{A262B8A5-D97F-0D6A-7B37-10B8ECD413D7}"/>
              </a:ext>
            </a:extLst>
          </p:cNvPr>
          <p:cNvGrpSpPr/>
          <p:nvPr/>
        </p:nvGrpSpPr>
        <p:grpSpPr>
          <a:xfrm>
            <a:off x="201809" y="958476"/>
            <a:ext cx="2670923" cy="2999529"/>
            <a:chOff x="220986" y="1908282"/>
            <a:chExt cx="2670923" cy="2999529"/>
          </a:xfrm>
        </p:grpSpPr>
        <p:grpSp>
          <p:nvGrpSpPr>
            <p:cNvPr id="5" name="グループ化 4">
              <a:extLst>
                <a:ext uri="{FF2B5EF4-FFF2-40B4-BE49-F238E27FC236}">
                  <a16:creationId xmlns:a16="http://schemas.microsoft.com/office/drawing/2014/main" id="{5E533F58-A9B2-CD0E-F5EF-527A430AA381}"/>
                </a:ext>
              </a:extLst>
            </p:cNvPr>
            <p:cNvGrpSpPr/>
            <p:nvPr/>
          </p:nvGrpSpPr>
          <p:grpSpPr>
            <a:xfrm>
              <a:off x="220986" y="1908282"/>
              <a:ext cx="369868" cy="2858776"/>
              <a:chOff x="1714500" y="2233612"/>
              <a:chExt cx="533400" cy="4122738"/>
            </a:xfrm>
            <a:solidFill>
              <a:schemeClr val="bg1">
                <a:lumMod val="85000"/>
              </a:schemeClr>
            </a:solidFill>
          </p:grpSpPr>
          <p:sp>
            <p:nvSpPr>
              <p:cNvPr id="31" name="楕円 30">
                <a:extLst>
                  <a:ext uri="{FF2B5EF4-FFF2-40B4-BE49-F238E27FC236}">
                    <a16:creationId xmlns:a16="http://schemas.microsoft.com/office/drawing/2014/main" id="{6FF90E29-FC80-BE2E-2220-6B1C069E5E03}"/>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2" name="楕円 31">
                <a:extLst>
                  <a:ext uri="{FF2B5EF4-FFF2-40B4-BE49-F238E27FC236}">
                    <a16:creationId xmlns:a16="http://schemas.microsoft.com/office/drawing/2014/main" id="{BF3D7728-97C4-163A-737C-A32A07F0A397}"/>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3" name="楕円 32">
                <a:extLst>
                  <a:ext uri="{FF2B5EF4-FFF2-40B4-BE49-F238E27FC236}">
                    <a16:creationId xmlns:a16="http://schemas.microsoft.com/office/drawing/2014/main" id="{28E19325-6A37-05FC-9265-2FCFEFAF73B9}"/>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4" name="楕円 33">
                <a:extLst>
                  <a:ext uri="{FF2B5EF4-FFF2-40B4-BE49-F238E27FC236}">
                    <a16:creationId xmlns:a16="http://schemas.microsoft.com/office/drawing/2014/main" id="{6F0DDD1C-512B-DF30-FC8A-AF11C6BD0B1E}"/>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5" name="楕円 34">
                <a:extLst>
                  <a:ext uri="{FF2B5EF4-FFF2-40B4-BE49-F238E27FC236}">
                    <a16:creationId xmlns:a16="http://schemas.microsoft.com/office/drawing/2014/main" id="{EDDA48A3-D55C-C66B-055F-CA0BCA222BD7}"/>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6" name="楕円 35">
                <a:extLst>
                  <a:ext uri="{FF2B5EF4-FFF2-40B4-BE49-F238E27FC236}">
                    <a16:creationId xmlns:a16="http://schemas.microsoft.com/office/drawing/2014/main" id="{C4DAD4A3-30B2-9B88-6546-E3FE35DC282D}"/>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37" name="直線コネクタ 36">
                <a:extLst>
                  <a:ext uri="{FF2B5EF4-FFF2-40B4-BE49-F238E27FC236}">
                    <a16:creationId xmlns:a16="http://schemas.microsoft.com/office/drawing/2014/main" id="{400F78F9-8AF6-99D9-22D7-DEE2128C20A4}"/>
                  </a:ext>
                </a:extLst>
              </p:cNvPr>
              <p:cNvCxnSpPr>
                <a:stCxn id="31" idx="4"/>
                <a:endCxn id="34"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AC3264B0-4C68-EFF7-C489-93C153D5AB41}"/>
                  </a:ext>
                </a:extLst>
              </p:cNvPr>
              <p:cNvCxnSpPr>
                <a:stCxn id="34" idx="4"/>
                <a:endCxn id="35"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9F0D3305-5665-3EE8-47D6-AC1FBA5E68B1}"/>
                  </a:ext>
                </a:extLst>
              </p:cNvPr>
              <p:cNvCxnSpPr>
                <a:stCxn id="35" idx="4"/>
                <a:endCxn id="36"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361E596B-610E-E18A-10EA-4F2167264E59}"/>
                  </a:ext>
                </a:extLst>
              </p:cNvPr>
              <p:cNvCxnSpPr>
                <a:stCxn id="36" idx="4"/>
                <a:endCxn id="33"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F3A03410-E711-4175-0E8D-80874CC64564}"/>
                  </a:ext>
                </a:extLst>
              </p:cNvPr>
              <p:cNvCxnSpPr>
                <a:stCxn id="33" idx="4"/>
                <a:endCxn id="32"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3" name="テキスト ボックス 12">
              <a:extLst>
                <a:ext uri="{FF2B5EF4-FFF2-40B4-BE49-F238E27FC236}">
                  <a16:creationId xmlns:a16="http://schemas.microsoft.com/office/drawing/2014/main" id="{647DAD4C-90B3-DDC8-9308-A957227C199A}"/>
                </a:ext>
              </a:extLst>
            </p:cNvPr>
            <p:cNvSpPr txBox="1"/>
            <p:nvPr/>
          </p:nvSpPr>
          <p:spPr>
            <a:xfrm>
              <a:off x="245031" y="1946382"/>
              <a:ext cx="2185214" cy="276999"/>
            </a:xfrm>
            <a:prstGeom prst="rect">
              <a:avLst/>
            </a:prstGeom>
            <a:noFill/>
          </p:spPr>
          <p:txBody>
            <a:bodyPr wrap="none" rtlCol="0">
              <a:spAutoFit/>
            </a:bodyPr>
            <a:lstStyle/>
            <a:p>
              <a:r>
                <a:rPr kumimoji="1" lang="ja-JP" altLang="en-US" sz="1200" b="1" dirty="0">
                  <a:solidFill>
                    <a:schemeClr val="accent1"/>
                  </a:solidFill>
                  <a:latin typeface="+mn-ea"/>
                </a:rPr>
                <a:t>１　</a:t>
              </a:r>
              <a:r>
                <a:rPr lang="ja-JP" altLang="en-US" sz="1200" b="1" dirty="0">
                  <a:solidFill>
                    <a:schemeClr val="accent1"/>
                  </a:solidFill>
                  <a:latin typeface="+mn-ea"/>
                </a:rPr>
                <a:t>公立高等学校入学者選抜</a:t>
              </a:r>
              <a:endParaRPr kumimoji="1" lang="ja-JP" altLang="en-US" sz="1200" b="1" dirty="0">
                <a:solidFill>
                  <a:schemeClr val="accent1"/>
                </a:solidFill>
                <a:latin typeface="+mn-ea"/>
              </a:endParaRPr>
            </a:p>
          </p:txBody>
        </p:sp>
        <p:sp>
          <p:nvSpPr>
            <p:cNvPr id="15" name="テキスト ボックス 14">
              <a:extLst>
                <a:ext uri="{FF2B5EF4-FFF2-40B4-BE49-F238E27FC236}">
                  <a16:creationId xmlns:a16="http://schemas.microsoft.com/office/drawing/2014/main" id="{D111E215-932F-527D-3A0D-3DED3AD3B585}"/>
                </a:ext>
              </a:extLst>
            </p:cNvPr>
            <p:cNvSpPr txBox="1"/>
            <p:nvPr/>
          </p:nvSpPr>
          <p:spPr>
            <a:xfrm>
              <a:off x="245031" y="2446335"/>
              <a:ext cx="2185214" cy="461665"/>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令和６年度</a:t>
              </a:r>
              <a:r>
                <a:rPr lang="en-US" altLang="ja-JP" sz="1200" b="1" dirty="0">
                  <a:solidFill>
                    <a:schemeClr val="bg1">
                      <a:lumMod val="50000"/>
                    </a:schemeClr>
                  </a:solidFill>
                  <a:latin typeface="+mn-ea"/>
                </a:rPr>
                <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公立高等学校入学者選抜</a:t>
              </a:r>
              <a:endParaRPr kumimoji="1" lang="ja-JP" altLang="en-US" sz="1200" b="1" dirty="0">
                <a:solidFill>
                  <a:schemeClr val="bg1">
                    <a:lumMod val="50000"/>
                  </a:schemeClr>
                </a:solidFill>
                <a:latin typeface="+mn-ea"/>
              </a:endParaRPr>
            </a:p>
          </p:txBody>
        </p:sp>
        <p:sp>
          <p:nvSpPr>
            <p:cNvPr id="24" name="テキスト ボックス 23">
              <a:extLst>
                <a:ext uri="{FF2B5EF4-FFF2-40B4-BE49-F238E27FC236}">
                  <a16:creationId xmlns:a16="http://schemas.microsoft.com/office/drawing/2014/main" id="{7011105B-8B5A-5147-43A4-A5D387A55B0A}"/>
                </a:ext>
              </a:extLst>
            </p:cNvPr>
            <p:cNvSpPr txBox="1"/>
            <p:nvPr/>
          </p:nvSpPr>
          <p:spPr>
            <a:xfrm>
              <a:off x="245031" y="2946288"/>
              <a:ext cx="187743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中学生のみなさんへ</a:t>
              </a:r>
              <a:endParaRPr kumimoji="1" lang="ja-JP" altLang="en-US" sz="1200" b="1" dirty="0">
                <a:solidFill>
                  <a:schemeClr val="bg1">
                    <a:lumMod val="50000"/>
                  </a:schemeClr>
                </a:solidFill>
                <a:latin typeface="+mn-ea"/>
              </a:endParaRPr>
            </a:p>
          </p:txBody>
        </p:sp>
        <p:sp>
          <p:nvSpPr>
            <p:cNvPr id="27" name="テキスト ボックス 26">
              <a:extLst>
                <a:ext uri="{FF2B5EF4-FFF2-40B4-BE49-F238E27FC236}">
                  <a16:creationId xmlns:a16="http://schemas.microsoft.com/office/drawing/2014/main" id="{A0E1D5EE-1950-5F06-A458-9DC72BE4D8C6}"/>
                </a:ext>
              </a:extLst>
            </p:cNvPr>
            <p:cNvSpPr txBox="1"/>
            <p:nvPr/>
          </p:nvSpPr>
          <p:spPr>
            <a:xfrm>
              <a:off x="245031" y="3446241"/>
              <a:ext cx="2646878" cy="461665"/>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さくっと検索！サクセスナビ！</a:t>
              </a:r>
              <a:r>
                <a:rPr kumimoji="1" lang="en-US" altLang="ja-JP" sz="1200" b="1" dirty="0">
                  <a:solidFill>
                    <a:schemeClr val="bg1">
                      <a:lumMod val="50000"/>
                    </a:schemeClr>
                  </a:solidFill>
                  <a:latin typeface="+mn-ea"/>
                </a:rPr>
                <a:t/>
              </a:r>
              <a:br>
                <a:rPr kumimoji="1" lang="en-US" altLang="ja-JP" sz="1200" b="1" dirty="0">
                  <a:solidFill>
                    <a:schemeClr val="bg1">
                      <a:lumMod val="50000"/>
                    </a:schemeClr>
                  </a:solidFill>
                  <a:latin typeface="+mn-ea"/>
                </a:rPr>
              </a:br>
              <a:r>
                <a:rPr kumimoji="1" lang="ja-JP" altLang="en-US" sz="1200" b="1" dirty="0">
                  <a:solidFill>
                    <a:schemeClr val="bg1">
                      <a:lumMod val="50000"/>
                    </a:schemeClr>
                  </a:solidFill>
                  <a:latin typeface="+mn-ea"/>
                </a:rPr>
                <a:t>　　（咲くなび）</a:t>
              </a:r>
            </a:p>
          </p:txBody>
        </p:sp>
        <p:sp>
          <p:nvSpPr>
            <p:cNvPr id="29" name="テキスト ボックス 28">
              <a:extLst>
                <a:ext uri="{FF2B5EF4-FFF2-40B4-BE49-F238E27FC236}">
                  <a16:creationId xmlns:a16="http://schemas.microsoft.com/office/drawing/2014/main" id="{2BF2BB61-141E-EE09-E26E-016610E5DF3B}"/>
                </a:ext>
              </a:extLst>
            </p:cNvPr>
            <p:cNvSpPr txBox="1"/>
            <p:nvPr/>
          </p:nvSpPr>
          <p:spPr>
            <a:xfrm>
              <a:off x="245031" y="3946194"/>
              <a:ext cx="2492990"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大阪府公立高等学校等ガイド</a:t>
              </a:r>
              <a:endParaRPr kumimoji="1" lang="ja-JP" altLang="en-US" sz="1200" b="1" dirty="0">
                <a:solidFill>
                  <a:schemeClr val="bg1">
                    <a:lumMod val="50000"/>
                  </a:schemeClr>
                </a:solidFill>
                <a:latin typeface="+mn-ea"/>
              </a:endParaRPr>
            </a:p>
          </p:txBody>
        </p:sp>
        <p:sp>
          <p:nvSpPr>
            <p:cNvPr id="30" name="テキスト ボックス 29">
              <a:extLst>
                <a:ext uri="{FF2B5EF4-FFF2-40B4-BE49-F238E27FC236}">
                  <a16:creationId xmlns:a16="http://schemas.microsoft.com/office/drawing/2014/main" id="{300F11D1-988B-734A-C462-6E603F732811}"/>
                </a:ext>
              </a:extLst>
            </p:cNvPr>
            <p:cNvSpPr txBox="1"/>
            <p:nvPr/>
          </p:nvSpPr>
          <p:spPr>
            <a:xfrm>
              <a:off x="245031" y="4446146"/>
              <a:ext cx="2339102" cy="461665"/>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大阪府立の産業系高等学校</a:t>
              </a:r>
              <a:r>
                <a:rPr lang="en-US" altLang="ja-JP" sz="1200" b="1" dirty="0">
                  <a:solidFill>
                    <a:schemeClr val="bg1">
                      <a:lumMod val="50000"/>
                    </a:schemeClr>
                  </a:solidFill>
                  <a:latin typeface="+mn-ea"/>
                </a:rPr>
                <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総合リーフレット</a:t>
              </a:r>
              <a:endParaRPr kumimoji="1" lang="ja-JP" altLang="en-US" sz="1200" b="1" dirty="0">
                <a:solidFill>
                  <a:schemeClr val="bg1">
                    <a:lumMod val="50000"/>
                  </a:schemeClr>
                </a:solidFill>
                <a:latin typeface="+mn-ea"/>
              </a:endParaRPr>
            </a:p>
          </p:txBody>
        </p:sp>
      </p:gr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9711" y="113042"/>
            <a:ext cx="774877" cy="660550"/>
          </a:xfrm>
          <a:prstGeom prst="rect">
            <a:avLst/>
          </a:prstGeom>
        </p:spPr>
      </p:pic>
    </p:spTree>
    <p:extLst>
      <p:ext uri="{BB962C8B-B14F-4D97-AF65-F5344CB8AC3E}">
        <p14:creationId xmlns:p14="http://schemas.microsoft.com/office/powerpoint/2010/main" val="12998805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a:extLst>
              <a:ext uri="{FF2B5EF4-FFF2-40B4-BE49-F238E27FC236}">
                <a16:creationId xmlns:a16="http://schemas.microsoft.com/office/drawing/2014/main" id="{1132E64A-C58B-ED3B-7F4A-89F709D07668}"/>
              </a:ext>
            </a:extLst>
          </p:cNvPr>
          <p:cNvSpPr/>
          <p:nvPr/>
        </p:nvSpPr>
        <p:spPr>
          <a:xfrm>
            <a:off x="676559" y="6382215"/>
            <a:ext cx="2340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令和６年度公立高等学校入学者選抜</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35</a:t>
            </a:fld>
            <a:endParaRPr lang="ja-JP" altLang="en-US"/>
          </a:p>
        </p:txBody>
      </p:sp>
      <p:sp>
        <p:nvSpPr>
          <p:cNvPr id="23" name="コンテンツ プレースホルダー 2"/>
          <p:cNvSpPr>
            <a:spLocks noGrp="1"/>
          </p:cNvSpPr>
          <p:nvPr>
            <p:ph idx="1"/>
          </p:nvPr>
        </p:nvSpPr>
        <p:spPr>
          <a:xfrm>
            <a:off x="2686050" y="973666"/>
            <a:ext cx="3769170" cy="5607437"/>
          </a:xfrm>
        </p:spPr>
        <p:txBody>
          <a:bodyPr>
            <a:normAutofit/>
          </a:bodyPr>
          <a:lstStyle/>
          <a:p>
            <a:pPr marL="0" indent="0">
              <a:lnSpc>
                <a:spcPct val="100000"/>
              </a:lnSpc>
              <a:buNone/>
            </a:pPr>
            <a:r>
              <a:rPr lang="ja-JP" altLang="en-US" sz="1800" dirty="0"/>
              <a:t>令和６年度入学者選抜について、公表された内容を大阪府ウェブページにアップしています。</a:t>
            </a:r>
            <a:endParaRPr lang="en-US" altLang="ja-JP" sz="1800" dirty="0"/>
          </a:p>
          <a:p>
            <a:pPr marL="0" indent="0">
              <a:buNone/>
            </a:pPr>
            <a:endParaRPr lang="en-US" altLang="ja-JP" sz="1600" dirty="0"/>
          </a:p>
          <a:p>
            <a:pPr marL="0" indent="0">
              <a:buNone/>
            </a:pPr>
            <a:r>
              <a:rPr lang="en-US" altLang="ja-JP" sz="1600" dirty="0"/>
              <a:t>【</a:t>
            </a:r>
            <a:r>
              <a:rPr lang="ja-JP" altLang="en-US" sz="1600" dirty="0"/>
              <a:t>更新スケジュール（予定）</a:t>
            </a:r>
            <a:r>
              <a:rPr lang="en-US" altLang="ja-JP" sz="1600" dirty="0"/>
              <a:t>】</a:t>
            </a:r>
          </a:p>
          <a:p>
            <a:pPr marL="0" indent="0">
              <a:buNone/>
            </a:pPr>
            <a:r>
              <a:rPr lang="ja-JP" altLang="en-US" sz="1600" dirty="0"/>
              <a:t>４月　入学者選抜方針等</a:t>
            </a:r>
            <a:endParaRPr lang="en-US" altLang="ja-JP" sz="1600" dirty="0"/>
          </a:p>
          <a:p>
            <a:pPr marL="0" indent="0">
              <a:buNone/>
            </a:pPr>
            <a:r>
              <a:rPr lang="ja-JP" altLang="en-US" sz="1600" dirty="0"/>
              <a:t>７月　選抜実施校・学力検査問題等</a:t>
            </a:r>
            <a:endParaRPr lang="en-US" altLang="ja-JP" sz="1600" dirty="0"/>
          </a:p>
          <a:p>
            <a:pPr marL="0" indent="0">
              <a:buNone/>
            </a:pPr>
            <a:r>
              <a:rPr lang="ja-JP" altLang="en-US" sz="1600" dirty="0"/>
              <a:t>７月　アドミッションポリシー・</a:t>
            </a:r>
            <a:endParaRPr lang="en-US" altLang="ja-JP" sz="1600" dirty="0"/>
          </a:p>
          <a:p>
            <a:pPr marL="0" indent="0">
              <a:buNone/>
            </a:pPr>
            <a:r>
              <a:rPr lang="ja-JP" altLang="en-US" sz="1600" dirty="0"/>
              <a:t>　　　倍率のタイプ</a:t>
            </a:r>
            <a:endParaRPr lang="en-US" altLang="ja-JP" sz="1600" dirty="0"/>
          </a:p>
          <a:p>
            <a:pPr marL="0" indent="0">
              <a:buNone/>
            </a:pPr>
            <a:r>
              <a:rPr lang="ja-JP" altLang="en-US" sz="1600" dirty="0"/>
              <a:t>９月　特別選抜実技検査内容</a:t>
            </a:r>
            <a:endParaRPr lang="en-US" altLang="ja-JP" sz="1600" dirty="0"/>
          </a:p>
          <a:p>
            <a:pPr marL="0" indent="0">
              <a:buNone/>
            </a:pPr>
            <a:r>
              <a:rPr lang="en-US" altLang="ja-JP" sz="1600" dirty="0"/>
              <a:t>10</a:t>
            </a:r>
            <a:r>
              <a:rPr lang="ja-JP" altLang="en-US" sz="1600" dirty="0"/>
              <a:t>月　入学者選抜実施要項</a:t>
            </a:r>
            <a:endParaRPr lang="en-US" altLang="ja-JP" sz="1600" dirty="0"/>
          </a:p>
          <a:p>
            <a:pPr marL="0" indent="0">
              <a:buNone/>
            </a:pPr>
            <a:r>
              <a:rPr lang="en-US" altLang="ja-JP" sz="1600" dirty="0"/>
              <a:t>11</a:t>
            </a:r>
            <a:r>
              <a:rPr lang="ja-JP" altLang="en-US" sz="1600" dirty="0"/>
              <a:t>月　募集人員</a:t>
            </a:r>
            <a:endParaRPr lang="en-US" altLang="ja-JP" sz="1600" dirty="0"/>
          </a:p>
          <a:p>
            <a:pPr marL="0" indent="0">
              <a:buNone/>
            </a:pPr>
            <a:r>
              <a:rPr lang="ja-JP" altLang="en-US" sz="1600" dirty="0"/>
              <a:t>３月　二次選抜実施校・募集人員　</a:t>
            </a:r>
            <a:endParaRPr lang="en-US" altLang="ja-JP" sz="1600" dirty="0"/>
          </a:p>
        </p:txBody>
      </p:sp>
      <p:sp>
        <p:nvSpPr>
          <p:cNvPr id="24" name="テキスト ボックス 23"/>
          <p:cNvSpPr txBox="1"/>
          <p:nvPr/>
        </p:nvSpPr>
        <p:spPr>
          <a:xfrm>
            <a:off x="386742" y="5972872"/>
            <a:ext cx="6768000" cy="646331"/>
          </a:xfrm>
          <a:prstGeom prst="rect">
            <a:avLst/>
          </a:prstGeom>
          <a:noFill/>
        </p:spPr>
        <p:txBody>
          <a:bodyPr wrap="square" rtlCol="0">
            <a:spAutoFit/>
          </a:bodyPr>
          <a:lstStyle/>
          <a:p>
            <a:r>
              <a:rPr lang="ja-JP" altLang="en-US" dirty="0">
                <a:latin typeface="+mn-ea"/>
              </a:rPr>
              <a:t>「</a:t>
            </a:r>
            <a:r>
              <a:rPr lang="ja-JP" altLang="en-US" b="1" dirty="0">
                <a:latin typeface="+mn-ea"/>
              </a:rPr>
              <a:t>公立高等学校入学者選抜</a:t>
            </a:r>
            <a:r>
              <a:rPr lang="ja-JP" altLang="en-US" dirty="0">
                <a:latin typeface="+mn-ea"/>
              </a:rPr>
              <a:t>」のページから</a:t>
            </a:r>
            <a:endParaRPr lang="en-US" altLang="ja-JP" dirty="0">
              <a:latin typeface="+mn-ea"/>
            </a:endParaRPr>
          </a:p>
          <a:p>
            <a:r>
              <a:rPr lang="ja-JP" altLang="en-US" dirty="0">
                <a:latin typeface="+mn-ea"/>
              </a:rPr>
              <a:t>「</a:t>
            </a:r>
            <a:r>
              <a:rPr lang="ja-JP" altLang="en-US" b="1" dirty="0">
                <a:solidFill>
                  <a:schemeClr val="accent1"/>
                </a:solidFill>
                <a:latin typeface="+mn-ea"/>
              </a:rPr>
              <a:t>令和６年度入学者選抜</a:t>
            </a:r>
            <a:r>
              <a:rPr lang="ja-JP" altLang="en-US" dirty="0">
                <a:latin typeface="+mn-ea"/>
              </a:rPr>
              <a:t>」を選択</a:t>
            </a:r>
            <a:endParaRPr lang="en-US" altLang="ja-JP" dirty="0">
              <a:latin typeface="+mn-ea"/>
            </a:endParaRPr>
          </a:p>
        </p:txBody>
      </p:sp>
      <p:grpSp>
        <p:nvGrpSpPr>
          <p:cNvPr id="3" name="グループ化 2">
            <a:extLst>
              <a:ext uri="{FF2B5EF4-FFF2-40B4-BE49-F238E27FC236}">
                <a16:creationId xmlns:a16="http://schemas.microsoft.com/office/drawing/2014/main" id="{E19B70B9-ABE9-C259-3DEC-80FAA969EBB5}"/>
              </a:ext>
            </a:extLst>
          </p:cNvPr>
          <p:cNvGrpSpPr/>
          <p:nvPr/>
        </p:nvGrpSpPr>
        <p:grpSpPr>
          <a:xfrm>
            <a:off x="201809" y="958476"/>
            <a:ext cx="2670923" cy="2999529"/>
            <a:chOff x="220986" y="1908282"/>
            <a:chExt cx="2670923" cy="2999529"/>
          </a:xfrm>
        </p:grpSpPr>
        <p:grpSp>
          <p:nvGrpSpPr>
            <p:cNvPr id="6" name="グループ化 5">
              <a:extLst>
                <a:ext uri="{FF2B5EF4-FFF2-40B4-BE49-F238E27FC236}">
                  <a16:creationId xmlns:a16="http://schemas.microsoft.com/office/drawing/2014/main" id="{0F0764DB-1FE4-DE9D-A8FA-02C40D362CBE}"/>
                </a:ext>
              </a:extLst>
            </p:cNvPr>
            <p:cNvGrpSpPr/>
            <p:nvPr/>
          </p:nvGrpSpPr>
          <p:grpSpPr>
            <a:xfrm>
              <a:off x="220986" y="1908282"/>
              <a:ext cx="369868" cy="2858776"/>
              <a:chOff x="1714500" y="2233612"/>
              <a:chExt cx="533400" cy="4122738"/>
            </a:xfrm>
            <a:solidFill>
              <a:schemeClr val="bg1">
                <a:lumMod val="85000"/>
              </a:schemeClr>
            </a:solidFill>
          </p:grpSpPr>
          <p:sp>
            <p:nvSpPr>
              <p:cNvPr id="13" name="楕円 12">
                <a:extLst>
                  <a:ext uri="{FF2B5EF4-FFF2-40B4-BE49-F238E27FC236}">
                    <a16:creationId xmlns:a16="http://schemas.microsoft.com/office/drawing/2014/main" id="{234EECC3-78DB-0470-788F-7D5DFD945C81}"/>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4" name="楕円 13">
                <a:extLst>
                  <a:ext uri="{FF2B5EF4-FFF2-40B4-BE49-F238E27FC236}">
                    <a16:creationId xmlns:a16="http://schemas.microsoft.com/office/drawing/2014/main" id="{648EFD03-B7CC-4E3E-93AC-DC236A3C3174}"/>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5" name="楕円 14">
                <a:extLst>
                  <a:ext uri="{FF2B5EF4-FFF2-40B4-BE49-F238E27FC236}">
                    <a16:creationId xmlns:a16="http://schemas.microsoft.com/office/drawing/2014/main" id="{E4ED1875-42DB-55B7-ACFA-55EA688E228B}"/>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6" name="楕円 15">
                <a:extLst>
                  <a:ext uri="{FF2B5EF4-FFF2-40B4-BE49-F238E27FC236}">
                    <a16:creationId xmlns:a16="http://schemas.microsoft.com/office/drawing/2014/main" id="{788788BB-236A-B860-7A75-75ACF86975C1}"/>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7" name="楕円 16">
                <a:extLst>
                  <a:ext uri="{FF2B5EF4-FFF2-40B4-BE49-F238E27FC236}">
                    <a16:creationId xmlns:a16="http://schemas.microsoft.com/office/drawing/2014/main" id="{D3605DF0-6618-6A14-3174-3FE5CCD0DC75}"/>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8" name="楕円 17">
                <a:extLst>
                  <a:ext uri="{FF2B5EF4-FFF2-40B4-BE49-F238E27FC236}">
                    <a16:creationId xmlns:a16="http://schemas.microsoft.com/office/drawing/2014/main" id="{42E9770B-B245-7A59-AA2F-8897C2B0CFFE}"/>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19" name="直線コネクタ 18">
                <a:extLst>
                  <a:ext uri="{FF2B5EF4-FFF2-40B4-BE49-F238E27FC236}">
                    <a16:creationId xmlns:a16="http://schemas.microsoft.com/office/drawing/2014/main" id="{9B5F75F8-45A0-08A7-89B4-5180DBAFC751}"/>
                  </a:ext>
                </a:extLst>
              </p:cNvPr>
              <p:cNvCxnSpPr>
                <a:stCxn id="13" idx="4"/>
                <a:endCxn id="16"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E7C2E121-8EA8-A0AB-5CA3-BD5291BF509E}"/>
                  </a:ext>
                </a:extLst>
              </p:cNvPr>
              <p:cNvCxnSpPr>
                <a:stCxn id="16" idx="4"/>
                <a:endCxn id="17"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7A2C81AB-ECB6-81E6-3959-0EC7526673FE}"/>
                  </a:ext>
                </a:extLst>
              </p:cNvPr>
              <p:cNvCxnSpPr>
                <a:stCxn id="17" idx="4"/>
                <a:endCxn id="18"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C2A226DF-5FFD-6066-5C1F-71F40702100F}"/>
                  </a:ext>
                </a:extLst>
              </p:cNvPr>
              <p:cNvCxnSpPr>
                <a:stCxn id="18" idx="4"/>
                <a:endCxn id="15"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65420682-701A-2406-D164-E840194FD2F8}"/>
                  </a:ext>
                </a:extLst>
              </p:cNvPr>
              <p:cNvCxnSpPr>
                <a:stCxn id="15" idx="4"/>
                <a:endCxn id="14"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7" name="テキスト ボックス 6">
              <a:extLst>
                <a:ext uri="{FF2B5EF4-FFF2-40B4-BE49-F238E27FC236}">
                  <a16:creationId xmlns:a16="http://schemas.microsoft.com/office/drawing/2014/main" id="{7CA79FD0-70E0-7E4A-77E7-0231064FA057}"/>
                </a:ext>
              </a:extLst>
            </p:cNvPr>
            <p:cNvSpPr txBox="1"/>
            <p:nvPr/>
          </p:nvSpPr>
          <p:spPr>
            <a:xfrm>
              <a:off x="245031" y="1946382"/>
              <a:ext cx="218521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公立高等学校入学者選抜</a:t>
              </a:r>
              <a:endParaRPr kumimoji="1" lang="ja-JP" altLang="en-US" sz="1200" b="1" dirty="0">
                <a:solidFill>
                  <a:schemeClr val="bg1">
                    <a:lumMod val="50000"/>
                  </a:schemeClr>
                </a:solidFill>
                <a:latin typeface="+mn-ea"/>
              </a:endParaRPr>
            </a:p>
          </p:txBody>
        </p:sp>
        <p:sp>
          <p:nvSpPr>
            <p:cNvPr id="8" name="テキスト ボックス 7">
              <a:extLst>
                <a:ext uri="{FF2B5EF4-FFF2-40B4-BE49-F238E27FC236}">
                  <a16:creationId xmlns:a16="http://schemas.microsoft.com/office/drawing/2014/main" id="{A196771B-ACEE-1925-91E0-D60FB8360300}"/>
                </a:ext>
              </a:extLst>
            </p:cNvPr>
            <p:cNvSpPr txBox="1"/>
            <p:nvPr/>
          </p:nvSpPr>
          <p:spPr>
            <a:xfrm>
              <a:off x="245031" y="2446335"/>
              <a:ext cx="2185214" cy="461665"/>
            </a:xfrm>
            <a:prstGeom prst="rect">
              <a:avLst/>
            </a:prstGeom>
            <a:noFill/>
          </p:spPr>
          <p:txBody>
            <a:bodyPr wrap="none" rtlCol="0">
              <a:spAutoFit/>
            </a:bodyPr>
            <a:lstStyle/>
            <a:p>
              <a:r>
                <a:rPr lang="ja-JP" altLang="en-US" sz="1200" b="1" dirty="0">
                  <a:solidFill>
                    <a:schemeClr val="accent1"/>
                  </a:solidFill>
                  <a:latin typeface="+mn-ea"/>
                </a:rPr>
                <a:t>２</a:t>
              </a:r>
              <a:r>
                <a:rPr kumimoji="1" lang="ja-JP" altLang="en-US" sz="1200" b="1" dirty="0">
                  <a:solidFill>
                    <a:schemeClr val="accent1"/>
                  </a:solidFill>
                  <a:latin typeface="+mn-ea"/>
                </a:rPr>
                <a:t>　</a:t>
              </a:r>
              <a:r>
                <a:rPr lang="ja-JP" altLang="en-US" sz="1200" b="1" dirty="0">
                  <a:solidFill>
                    <a:schemeClr val="accent1"/>
                  </a:solidFill>
                  <a:latin typeface="+mn-ea"/>
                </a:rPr>
                <a:t>令和６年度</a:t>
              </a:r>
              <a:r>
                <a:rPr lang="en-US" altLang="ja-JP" sz="1200" b="1" dirty="0">
                  <a:solidFill>
                    <a:schemeClr val="accent1"/>
                  </a:solidFill>
                  <a:latin typeface="+mn-ea"/>
                </a:rPr>
                <a:t/>
              </a:r>
              <a:br>
                <a:rPr lang="en-US" altLang="ja-JP" sz="1200" b="1" dirty="0">
                  <a:solidFill>
                    <a:schemeClr val="accent1"/>
                  </a:solidFill>
                  <a:latin typeface="+mn-ea"/>
                </a:rPr>
              </a:br>
              <a:r>
                <a:rPr lang="ja-JP" altLang="en-US" sz="1200" b="1" dirty="0">
                  <a:solidFill>
                    <a:schemeClr val="accent1"/>
                  </a:solidFill>
                  <a:latin typeface="+mn-ea"/>
                </a:rPr>
                <a:t>　　公立高等学校入学者選抜</a:t>
              </a:r>
              <a:endParaRPr kumimoji="1" lang="ja-JP" altLang="en-US" sz="1200" b="1" dirty="0">
                <a:solidFill>
                  <a:schemeClr val="accent1"/>
                </a:solidFill>
                <a:latin typeface="+mn-ea"/>
              </a:endParaRPr>
            </a:p>
          </p:txBody>
        </p:sp>
        <p:sp>
          <p:nvSpPr>
            <p:cNvPr id="9" name="テキスト ボックス 8">
              <a:extLst>
                <a:ext uri="{FF2B5EF4-FFF2-40B4-BE49-F238E27FC236}">
                  <a16:creationId xmlns:a16="http://schemas.microsoft.com/office/drawing/2014/main" id="{03F26999-E346-77ED-A676-109E1286048A}"/>
                </a:ext>
              </a:extLst>
            </p:cNvPr>
            <p:cNvSpPr txBox="1"/>
            <p:nvPr/>
          </p:nvSpPr>
          <p:spPr>
            <a:xfrm>
              <a:off x="245031" y="2946288"/>
              <a:ext cx="187743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中学生のみなさんへ</a:t>
              </a:r>
              <a:endParaRPr kumimoji="1" lang="ja-JP" altLang="en-US" sz="1200" b="1" dirty="0">
                <a:solidFill>
                  <a:schemeClr val="bg1">
                    <a:lumMod val="50000"/>
                  </a:schemeClr>
                </a:solidFill>
                <a:latin typeface="+mn-ea"/>
              </a:endParaRPr>
            </a:p>
          </p:txBody>
        </p:sp>
        <p:sp>
          <p:nvSpPr>
            <p:cNvPr id="10" name="テキスト ボックス 9">
              <a:extLst>
                <a:ext uri="{FF2B5EF4-FFF2-40B4-BE49-F238E27FC236}">
                  <a16:creationId xmlns:a16="http://schemas.microsoft.com/office/drawing/2014/main" id="{355096D5-B173-22D2-6BD9-CCDDE4BD16D5}"/>
                </a:ext>
              </a:extLst>
            </p:cNvPr>
            <p:cNvSpPr txBox="1"/>
            <p:nvPr/>
          </p:nvSpPr>
          <p:spPr>
            <a:xfrm>
              <a:off x="245031" y="3446241"/>
              <a:ext cx="2646878" cy="461665"/>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さくっと検索！サクセスナビ！</a:t>
              </a:r>
              <a:r>
                <a:rPr kumimoji="1" lang="en-US" altLang="ja-JP" sz="1200" b="1" dirty="0">
                  <a:solidFill>
                    <a:schemeClr val="bg1">
                      <a:lumMod val="50000"/>
                    </a:schemeClr>
                  </a:solidFill>
                  <a:latin typeface="+mn-ea"/>
                </a:rPr>
                <a:t/>
              </a:r>
              <a:br>
                <a:rPr kumimoji="1" lang="en-US" altLang="ja-JP" sz="1200" b="1" dirty="0">
                  <a:solidFill>
                    <a:schemeClr val="bg1">
                      <a:lumMod val="50000"/>
                    </a:schemeClr>
                  </a:solidFill>
                  <a:latin typeface="+mn-ea"/>
                </a:rPr>
              </a:br>
              <a:r>
                <a:rPr kumimoji="1" lang="ja-JP" altLang="en-US" sz="1200" b="1" dirty="0">
                  <a:solidFill>
                    <a:schemeClr val="bg1">
                      <a:lumMod val="50000"/>
                    </a:schemeClr>
                  </a:solidFill>
                  <a:latin typeface="+mn-ea"/>
                </a:rPr>
                <a:t>　　（咲くなび）</a:t>
              </a:r>
            </a:p>
          </p:txBody>
        </p:sp>
        <p:sp>
          <p:nvSpPr>
            <p:cNvPr id="11" name="テキスト ボックス 10">
              <a:extLst>
                <a:ext uri="{FF2B5EF4-FFF2-40B4-BE49-F238E27FC236}">
                  <a16:creationId xmlns:a16="http://schemas.microsoft.com/office/drawing/2014/main" id="{1A53F987-4933-F485-6B09-A94A16579FEA}"/>
                </a:ext>
              </a:extLst>
            </p:cNvPr>
            <p:cNvSpPr txBox="1"/>
            <p:nvPr/>
          </p:nvSpPr>
          <p:spPr>
            <a:xfrm>
              <a:off x="245031" y="3946194"/>
              <a:ext cx="2492990"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大阪府公立高等学校等ガイド</a:t>
              </a:r>
              <a:endParaRPr kumimoji="1" lang="ja-JP" altLang="en-US" sz="1200" b="1" dirty="0">
                <a:solidFill>
                  <a:schemeClr val="bg1">
                    <a:lumMod val="50000"/>
                  </a:schemeClr>
                </a:solidFill>
                <a:latin typeface="+mn-ea"/>
              </a:endParaRPr>
            </a:p>
          </p:txBody>
        </p:sp>
        <p:sp>
          <p:nvSpPr>
            <p:cNvPr id="12" name="テキスト ボックス 11">
              <a:extLst>
                <a:ext uri="{FF2B5EF4-FFF2-40B4-BE49-F238E27FC236}">
                  <a16:creationId xmlns:a16="http://schemas.microsoft.com/office/drawing/2014/main" id="{C5B53EDF-7D30-6BD3-33C8-28D7D96DE90B}"/>
                </a:ext>
              </a:extLst>
            </p:cNvPr>
            <p:cNvSpPr txBox="1"/>
            <p:nvPr/>
          </p:nvSpPr>
          <p:spPr>
            <a:xfrm>
              <a:off x="245031" y="4446146"/>
              <a:ext cx="2339102" cy="461665"/>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大阪府立の産業系高等学校</a:t>
              </a:r>
              <a:r>
                <a:rPr lang="en-US" altLang="ja-JP" sz="1200" b="1" dirty="0">
                  <a:solidFill>
                    <a:schemeClr val="bg1">
                      <a:lumMod val="50000"/>
                    </a:schemeClr>
                  </a:solidFill>
                  <a:latin typeface="+mn-ea"/>
                </a:rPr>
                <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総合リーフレット</a:t>
              </a:r>
              <a:endParaRPr kumimoji="1" lang="ja-JP" altLang="en-US" sz="1200" b="1" dirty="0">
                <a:solidFill>
                  <a:schemeClr val="bg1">
                    <a:lumMod val="50000"/>
                  </a:schemeClr>
                </a:solidFill>
                <a:latin typeface="+mn-ea"/>
              </a:endParaRPr>
            </a:p>
          </p:txBody>
        </p:sp>
      </p:grpSp>
      <p:pic>
        <p:nvPicPr>
          <p:cNvPr id="27" name="図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9711" y="113042"/>
            <a:ext cx="774877" cy="660550"/>
          </a:xfrm>
          <a:prstGeom prst="rect">
            <a:avLst/>
          </a:prstGeom>
        </p:spPr>
      </p:pic>
      <p:pic>
        <p:nvPicPr>
          <p:cNvPr id="28" name="図 27"/>
          <p:cNvPicPr>
            <a:picLocks noChangeAspect="1"/>
          </p:cNvPicPr>
          <p:nvPr/>
        </p:nvPicPr>
        <p:blipFill rotWithShape="1">
          <a:blip r:embed="rId3"/>
          <a:srcRect l="12530" t="11745" r="12442"/>
          <a:stretch/>
        </p:blipFill>
        <p:spPr>
          <a:xfrm>
            <a:off x="6576314" y="996576"/>
            <a:ext cx="5480325" cy="7761777"/>
          </a:xfrm>
          <a:prstGeom prst="rect">
            <a:avLst/>
          </a:prstGeom>
        </p:spPr>
      </p:pic>
    </p:spTree>
    <p:extLst>
      <p:ext uri="{BB962C8B-B14F-4D97-AF65-F5344CB8AC3E}">
        <p14:creationId xmlns:p14="http://schemas.microsoft.com/office/powerpoint/2010/main" val="7896309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35FC44DF-68D6-47E6-00DE-1AAC42F4500B}"/>
              </a:ext>
            </a:extLst>
          </p:cNvPr>
          <p:cNvSpPr/>
          <p:nvPr/>
        </p:nvSpPr>
        <p:spPr>
          <a:xfrm>
            <a:off x="2347456" y="6467825"/>
            <a:ext cx="3024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中学生のみなさんへ</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36</a:t>
            </a:fld>
            <a:endParaRPr lang="ja-JP" altLang="en-US"/>
          </a:p>
        </p:txBody>
      </p:sp>
      <p:sp>
        <p:nvSpPr>
          <p:cNvPr id="23" name="コンテンツ プレースホルダー 2"/>
          <p:cNvSpPr>
            <a:spLocks noGrp="1"/>
          </p:cNvSpPr>
          <p:nvPr>
            <p:ph idx="1"/>
          </p:nvPr>
        </p:nvSpPr>
        <p:spPr>
          <a:xfrm>
            <a:off x="2686049" y="973666"/>
            <a:ext cx="3895308" cy="5607437"/>
          </a:xfrm>
        </p:spPr>
        <p:txBody>
          <a:bodyPr>
            <a:normAutofit/>
          </a:bodyPr>
          <a:lstStyle/>
          <a:p>
            <a:pPr marL="0" indent="0">
              <a:lnSpc>
                <a:spcPct val="100000"/>
              </a:lnSpc>
              <a:spcBef>
                <a:spcPts val="600"/>
              </a:spcBef>
              <a:buNone/>
            </a:pPr>
            <a:r>
              <a:rPr lang="ja-JP" altLang="en-US" sz="1800" dirty="0"/>
              <a:t>大阪府</a:t>
            </a:r>
            <a:r>
              <a:rPr lang="ja-JP" altLang="en-US" sz="1800" dirty="0" smtClean="0"/>
              <a:t>ウェブページの</a:t>
            </a:r>
            <a:r>
              <a:rPr lang="en-US" altLang="ja-JP" sz="1800" dirty="0" smtClean="0"/>
              <a:t/>
            </a:r>
            <a:br>
              <a:rPr lang="en-US" altLang="ja-JP" sz="1800" dirty="0" smtClean="0"/>
            </a:br>
            <a:r>
              <a:rPr lang="ja-JP" altLang="en-US" sz="1800" dirty="0" smtClean="0"/>
              <a:t>「</a:t>
            </a:r>
            <a:r>
              <a:rPr lang="ja-JP" altLang="en-US" sz="1800" dirty="0"/>
              <a:t>中学生のみなさんへ</a:t>
            </a:r>
            <a:r>
              <a:rPr lang="ja-JP" altLang="en-US" sz="1800" dirty="0" smtClean="0"/>
              <a:t>」に、</a:t>
            </a:r>
            <a:r>
              <a:rPr lang="en-US" altLang="ja-JP" sz="1800" dirty="0"/>
              <a:t/>
            </a:r>
            <a:br>
              <a:rPr lang="en-US" altLang="ja-JP" sz="1800" dirty="0"/>
            </a:br>
            <a:r>
              <a:rPr lang="ja-JP" altLang="en-US" sz="1800" dirty="0" smtClean="0"/>
              <a:t>次</a:t>
            </a:r>
            <a:r>
              <a:rPr lang="ja-JP" altLang="en-US" sz="1800" dirty="0"/>
              <a:t>の</a:t>
            </a:r>
            <a:r>
              <a:rPr lang="ja-JP" altLang="en-US" sz="1800" dirty="0" smtClean="0"/>
              <a:t>サイトの</a:t>
            </a:r>
            <a:r>
              <a:rPr lang="ja-JP" altLang="en-US" sz="1800" dirty="0"/>
              <a:t>リンクを示しています。</a:t>
            </a:r>
            <a:endParaRPr lang="en-US" altLang="ja-JP" sz="1600" dirty="0"/>
          </a:p>
          <a:p>
            <a:pPr marL="0" indent="0">
              <a:lnSpc>
                <a:spcPct val="100000"/>
              </a:lnSpc>
              <a:spcBef>
                <a:spcPts val="600"/>
              </a:spcBef>
              <a:buNone/>
            </a:pPr>
            <a:r>
              <a:rPr lang="ja-JP" altLang="en-US" sz="1600" dirty="0"/>
              <a:t>・府立高等学校の入学者選抜</a:t>
            </a:r>
            <a:endParaRPr lang="en-US" altLang="ja-JP" sz="1600" dirty="0"/>
          </a:p>
          <a:p>
            <a:pPr marL="0" indent="0">
              <a:lnSpc>
                <a:spcPct val="100000"/>
              </a:lnSpc>
              <a:spcBef>
                <a:spcPts val="600"/>
              </a:spcBef>
              <a:buNone/>
            </a:pPr>
            <a:r>
              <a:rPr lang="ja-JP" altLang="en-US" sz="1600" dirty="0"/>
              <a:t>・府立支援学校の入学者選抜</a:t>
            </a:r>
            <a:endParaRPr lang="en-US" altLang="ja-JP" sz="1600" dirty="0"/>
          </a:p>
          <a:p>
            <a:pPr marL="0" indent="0">
              <a:lnSpc>
                <a:spcPct val="100000"/>
              </a:lnSpc>
              <a:spcBef>
                <a:spcPts val="600"/>
              </a:spcBef>
              <a:buNone/>
            </a:pPr>
            <a:r>
              <a:rPr lang="ja-JP" altLang="en-US" sz="1600" dirty="0"/>
              <a:t>・学校検索ナビ「咲く</a:t>
            </a:r>
            <a:r>
              <a:rPr lang="ja-JP" altLang="en-US" sz="1600" dirty="0" err="1"/>
              <a:t>なび</a:t>
            </a:r>
            <a:r>
              <a:rPr lang="ja-JP" altLang="en-US" sz="1600" dirty="0"/>
              <a:t>」</a:t>
            </a:r>
            <a:endParaRPr lang="en-US" altLang="ja-JP" sz="1600" dirty="0"/>
          </a:p>
          <a:p>
            <a:pPr marL="0" indent="0">
              <a:lnSpc>
                <a:spcPct val="100000"/>
              </a:lnSpc>
              <a:spcBef>
                <a:spcPts val="600"/>
              </a:spcBef>
              <a:buNone/>
            </a:pPr>
            <a:r>
              <a:rPr lang="ja-JP" altLang="en-US" sz="1600" dirty="0"/>
              <a:t>・府立高校の体験入学・説明会</a:t>
            </a:r>
            <a:endParaRPr lang="en-US" altLang="ja-JP" sz="1600" dirty="0"/>
          </a:p>
          <a:p>
            <a:pPr marL="0" indent="0">
              <a:lnSpc>
                <a:spcPct val="100000"/>
              </a:lnSpc>
              <a:spcBef>
                <a:spcPts val="600"/>
              </a:spcBef>
              <a:buNone/>
            </a:pPr>
            <a:r>
              <a:rPr lang="ja-JP" altLang="en-US" sz="1600" dirty="0"/>
              <a:t>・大阪府公立高校進学フェア</a:t>
            </a:r>
            <a:endParaRPr lang="en-US" altLang="ja-JP" sz="1600" dirty="0"/>
          </a:p>
          <a:p>
            <a:pPr marL="0" indent="0">
              <a:lnSpc>
                <a:spcPct val="100000"/>
              </a:lnSpc>
              <a:spcBef>
                <a:spcPts val="600"/>
              </a:spcBef>
              <a:buNone/>
            </a:pPr>
            <a:r>
              <a:rPr lang="ja-JP" altLang="en-US" sz="1600" dirty="0"/>
              <a:t>・大阪府公立高等学校等ガイド</a:t>
            </a:r>
            <a:endParaRPr lang="en-US" altLang="ja-JP" sz="1600" dirty="0"/>
          </a:p>
          <a:p>
            <a:pPr marL="0" indent="0">
              <a:lnSpc>
                <a:spcPct val="100000"/>
              </a:lnSpc>
              <a:spcBef>
                <a:spcPts val="600"/>
              </a:spcBef>
              <a:buNone/>
            </a:pPr>
            <a:r>
              <a:rPr lang="ja-JP" altLang="en-US" sz="1600" dirty="0"/>
              <a:t>・大阪府立の産業系高校に</a:t>
            </a:r>
            <a:r>
              <a:rPr lang="ja-JP" altLang="en-US" sz="1600" dirty="0" smtClean="0"/>
              <a:t>ついて</a:t>
            </a:r>
            <a:endParaRPr lang="en-US" altLang="ja-JP" sz="1600" dirty="0"/>
          </a:p>
          <a:p>
            <a:pPr marL="0" indent="0">
              <a:lnSpc>
                <a:spcPct val="100000"/>
              </a:lnSpc>
              <a:spcBef>
                <a:spcPts val="600"/>
              </a:spcBef>
              <a:buNone/>
            </a:pPr>
            <a:r>
              <a:rPr lang="ja-JP" altLang="en-US" sz="1600" dirty="0" smtClean="0"/>
              <a:t>・多様な教育実践校について</a:t>
            </a:r>
            <a:endParaRPr lang="en-US" altLang="ja-JP" sz="1600" dirty="0"/>
          </a:p>
          <a:p>
            <a:pPr marL="0" indent="0">
              <a:lnSpc>
                <a:spcPct val="100000"/>
              </a:lnSpc>
              <a:spcBef>
                <a:spcPts val="600"/>
              </a:spcBef>
              <a:buNone/>
            </a:pPr>
            <a:r>
              <a:rPr lang="ja-JP" altLang="en-US" sz="1600" dirty="0"/>
              <a:t>・府立高校のデータ</a:t>
            </a:r>
            <a:endParaRPr lang="en-US" altLang="ja-JP" sz="1600" dirty="0"/>
          </a:p>
        </p:txBody>
      </p:sp>
      <p:pic>
        <p:nvPicPr>
          <p:cNvPr id="7172" name="Picture 4" descr="sangyo">
            <a:extLst>
              <a:ext uri="{FF2B5EF4-FFF2-40B4-BE49-F238E27FC236}">
                <a16:creationId xmlns:a16="http://schemas.microsoft.com/office/drawing/2014/main" id="{980CA43A-F941-466F-2064-315469670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364" y="5046809"/>
            <a:ext cx="2486025" cy="1133475"/>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638127" y="6311117"/>
            <a:ext cx="5943230" cy="369332"/>
          </a:xfrm>
          <a:prstGeom prst="rect">
            <a:avLst/>
          </a:prstGeom>
          <a:noFill/>
        </p:spPr>
        <p:txBody>
          <a:bodyPr wrap="square" rtlCol="0">
            <a:spAutoFit/>
          </a:bodyPr>
          <a:lstStyle/>
          <a:p>
            <a:r>
              <a:rPr lang="ja-JP" altLang="en-US" dirty="0">
                <a:latin typeface="+mn-ea"/>
              </a:rPr>
              <a:t>検索サイト</a:t>
            </a:r>
            <a:r>
              <a:rPr lang="ja-JP" altLang="en-US" dirty="0" smtClean="0">
                <a:latin typeface="+mn-ea"/>
              </a:rPr>
              <a:t>で「</a:t>
            </a:r>
            <a:r>
              <a:rPr lang="ja-JP" altLang="en-US" b="1" dirty="0">
                <a:solidFill>
                  <a:schemeClr val="accent1"/>
                </a:solidFill>
                <a:latin typeface="+mn-ea"/>
              </a:rPr>
              <a:t>大阪府　中学生のみなさんへ</a:t>
            </a:r>
            <a:r>
              <a:rPr lang="ja-JP" altLang="en-US" dirty="0">
                <a:latin typeface="+mn-ea"/>
              </a:rPr>
              <a:t>」と検索</a:t>
            </a:r>
            <a:endParaRPr lang="en-US" altLang="ja-JP" dirty="0">
              <a:latin typeface="+mn-ea"/>
            </a:endParaRPr>
          </a:p>
        </p:txBody>
      </p:sp>
      <p:grpSp>
        <p:nvGrpSpPr>
          <p:cNvPr id="3" name="グループ化 2">
            <a:extLst>
              <a:ext uri="{FF2B5EF4-FFF2-40B4-BE49-F238E27FC236}">
                <a16:creationId xmlns:a16="http://schemas.microsoft.com/office/drawing/2014/main" id="{DEB6DF66-F1A2-4A51-927E-C1697417D7F7}"/>
              </a:ext>
            </a:extLst>
          </p:cNvPr>
          <p:cNvGrpSpPr/>
          <p:nvPr/>
        </p:nvGrpSpPr>
        <p:grpSpPr>
          <a:xfrm>
            <a:off x="201809" y="958476"/>
            <a:ext cx="2670923" cy="2999529"/>
            <a:chOff x="220986" y="1908282"/>
            <a:chExt cx="2670923" cy="2999529"/>
          </a:xfrm>
        </p:grpSpPr>
        <p:grpSp>
          <p:nvGrpSpPr>
            <p:cNvPr id="5" name="グループ化 4">
              <a:extLst>
                <a:ext uri="{FF2B5EF4-FFF2-40B4-BE49-F238E27FC236}">
                  <a16:creationId xmlns:a16="http://schemas.microsoft.com/office/drawing/2014/main" id="{8EF81032-BB6D-EC0B-8446-6ED4FDBC8630}"/>
                </a:ext>
              </a:extLst>
            </p:cNvPr>
            <p:cNvGrpSpPr/>
            <p:nvPr/>
          </p:nvGrpSpPr>
          <p:grpSpPr>
            <a:xfrm>
              <a:off x="220986" y="1908282"/>
              <a:ext cx="369868" cy="2858776"/>
              <a:chOff x="1714500" y="2233612"/>
              <a:chExt cx="533400" cy="4122738"/>
            </a:xfrm>
            <a:solidFill>
              <a:schemeClr val="bg1">
                <a:lumMod val="85000"/>
              </a:schemeClr>
            </a:solidFill>
          </p:grpSpPr>
          <p:sp>
            <p:nvSpPr>
              <p:cNvPr id="12" name="楕円 11">
                <a:extLst>
                  <a:ext uri="{FF2B5EF4-FFF2-40B4-BE49-F238E27FC236}">
                    <a16:creationId xmlns:a16="http://schemas.microsoft.com/office/drawing/2014/main" id="{D03B8EF0-D859-47BB-25F7-00BEC84CE437}"/>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3" name="楕円 12">
                <a:extLst>
                  <a:ext uri="{FF2B5EF4-FFF2-40B4-BE49-F238E27FC236}">
                    <a16:creationId xmlns:a16="http://schemas.microsoft.com/office/drawing/2014/main" id="{D99CBE4D-F3C7-45C5-C873-EC6718F170CC}"/>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4" name="楕円 13">
                <a:extLst>
                  <a:ext uri="{FF2B5EF4-FFF2-40B4-BE49-F238E27FC236}">
                    <a16:creationId xmlns:a16="http://schemas.microsoft.com/office/drawing/2014/main" id="{8A841B9A-F76A-F33C-40A6-C7F72A5DEFC8}"/>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5" name="楕円 14">
                <a:extLst>
                  <a:ext uri="{FF2B5EF4-FFF2-40B4-BE49-F238E27FC236}">
                    <a16:creationId xmlns:a16="http://schemas.microsoft.com/office/drawing/2014/main" id="{37737E62-4F13-CBB1-ECBA-865B8C68909F}"/>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6" name="楕円 15">
                <a:extLst>
                  <a:ext uri="{FF2B5EF4-FFF2-40B4-BE49-F238E27FC236}">
                    <a16:creationId xmlns:a16="http://schemas.microsoft.com/office/drawing/2014/main" id="{93F6DFC7-BA78-609A-CB5A-1B9A08942D5C}"/>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7" name="楕円 16">
                <a:extLst>
                  <a:ext uri="{FF2B5EF4-FFF2-40B4-BE49-F238E27FC236}">
                    <a16:creationId xmlns:a16="http://schemas.microsoft.com/office/drawing/2014/main" id="{D8EA0F6C-CACA-2732-71CE-F6EDED171D23}"/>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18" name="直線コネクタ 17">
                <a:extLst>
                  <a:ext uri="{FF2B5EF4-FFF2-40B4-BE49-F238E27FC236}">
                    <a16:creationId xmlns:a16="http://schemas.microsoft.com/office/drawing/2014/main" id="{37F00128-6891-143A-90D0-84D0F2EC9230}"/>
                  </a:ext>
                </a:extLst>
              </p:cNvPr>
              <p:cNvCxnSpPr>
                <a:stCxn id="12" idx="4"/>
                <a:endCxn id="15"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3B89DDE-A890-206B-4D7A-12552221478D}"/>
                  </a:ext>
                </a:extLst>
              </p:cNvPr>
              <p:cNvCxnSpPr>
                <a:stCxn id="15" idx="4"/>
                <a:endCxn id="16"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91D20D7-5AF1-10A3-5634-C22B06227AAA}"/>
                  </a:ext>
                </a:extLst>
              </p:cNvPr>
              <p:cNvCxnSpPr>
                <a:stCxn id="16" idx="4"/>
                <a:endCxn id="17"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B3747349-5E54-F0D6-51C6-695200C3B40A}"/>
                  </a:ext>
                </a:extLst>
              </p:cNvPr>
              <p:cNvCxnSpPr>
                <a:stCxn id="17" idx="4"/>
                <a:endCxn id="14"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79F3C983-1FFC-29AD-5991-5DA74A4E3842}"/>
                  </a:ext>
                </a:extLst>
              </p:cNvPr>
              <p:cNvCxnSpPr>
                <a:stCxn id="14" idx="4"/>
                <a:endCxn id="13"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6" name="テキスト ボックス 5">
              <a:extLst>
                <a:ext uri="{FF2B5EF4-FFF2-40B4-BE49-F238E27FC236}">
                  <a16:creationId xmlns:a16="http://schemas.microsoft.com/office/drawing/2014/main" id="{2FD13FA6-1CBF-EE5A-34B2-2A9B5029466E}"/>
                </a:ext>
              </a:extLst>
            </p:cNvPr>
            <p:cNvSpPr txBox="1"/>
            <p:nvPr/>
          </p:nvSpPr>
          <p:spPr>
            <a:xfrm>
              <a:off x="245031" y="1946382"/>
              <a:ext cx="218521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公立高等学校入学者選抜</a:t>
              </a:r>
              <a:endParaRPr kumimoji="1" lang="ja-JP" altLang="en-US" sz="1200" b="1" dirty="0">
                <a:solidFill>
                  <a:schemeClr val="bg1">
                    <a:lumMod val="50000"/>
                  </a:schemeClr>
                </a:solidFill>
                <a:latin typeface="+mn-ea"/>
              </a:endParaRPr>
            </a:p>
          </p:txBody>
        </p:sp>
        <p:sp>
          <p:nvSpPr>
            <p:cNvPr id="7" name="テキスト ボックス 6">
              <a:extLst>
                <a:ext uri="{FF2B5EF4-FFF2-40B4-BE49-F238E27FC236}">
                  <a16:creationId xmlns:a16="http://schemas.microsoft.com/office/drawing/2014/main" id="{DBF4BF8A-B866-E78F-0109-053708F6D60A}"/>
                </a:ext>
              </a:extLst>
            </p:cNvPr>
            <p:cNvSpPr txBox="1"/>
            <p:nvPr/>
          </p:nvSpPr>
          <p:spPr>
            <a:xfrm>
              <a:off x="245031" y="2446335"/>
              <a:ext cx="2185214" cy="461665"/>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令和６年度</a:t>
              </a:r>
              <a:r>
                <a:rPr lang="en-US" altLang="ja-JP" sz="1200" b="1" dirty="0">
                  <a:solidFill>
                    <a:schemeClr val="bg1">
                      <a:lumMod val="50000"/>
                    </a:schemeClr>
                  </a:solidFill>
                  <a:latin typeface="+mn-ea"/>
                </a:rPr>
                <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公立高等学校入学者選抜</a:t>
              </a:r>
              <a:endParaRPr kumimoji="1" lang="ja-JP" altLang="en-US" sz="1200" b="1" dirty="0">
                <a:solidFill>
                  <a:schemeClr val="bg1">
                    <a:lumMod val="50000"/>
                  </a:schemeClr>
                </a:solidFill>
                <a:latin typeface="+mn-ea"/>
              </a:endParaRPr>
            </a:p>
          </p:txBody>
        </p:sp>
        <p:sp>
          <p:nvSpPr>
            <p:cNvPr id="8" name="テキスト ボックス 7">
              <a:extLst>
                <a:ext uri="{FF2B5EF4-FFF2-40B4-BE49-F238E27FC236}">
                  <a16:creationId xmlns:a16="http://schemas.microsoft.com/office/drawing/2014/main" id="{262B7BB6-D4FE-A4A9-A807-6524A30E4644}"/>
                </a:ext>
              </a:extLst>
            </p:cNvPr>
            <p:cNvSpPr txBox="1"/>
            <p:nvPr/>
          </p:nvSpPr>
          <p:spPr>
            <a:xfrm>
              <a:off x="245031" y="2946288"/>
              <a:ext cx="1877437" cy="276999"/>
            </a:xfrm>
            <a:prstGeom prst="rect">
              <a:avLst/>
            </a:prstGeom>
            <a:noFill/>
          </p:spPr>
          <p:txBody>
            <a:bodyPr wrap="none" rtlCol="0">
              <a:spAutoFit/>
            </a:bodyPr>
            <a:lstStyle/>
            <a:p>
              <a:r>
                <a:rPr lang="ja-JP" altLang="en-US" sz="1200" b="1" dirty="0">
                  <a:solidFill>
                    <a:schemeClr val="accent1"/>
                  </a:solidFill>
                  <a:latin typeface="+mn-ea"/>
                </a:rPr>
                <a:t>３</a:t>
              </a:r>
              <a:r>
                <a:rPr kumimoji="1" lang="ja-JP" altLang="en-US" sz="1200" b="1" dirty="0">
                  <a:solidFill>
                    <a:schemeClr val="accent1"/>
                  </a:solidFill>
                  <a:latin typeface="+mn-ea"/>
                </a:rPr>
                <a:t>　</a:t>
              </a:r>
              <a:r>
                <a:rPr lang="ja-JP" altLang="en-US" sz="1200" b="1" dirty="0">
                  <a:solidFill>
                    <a:schemeClr val="accent1"/>
                  </a:solidFill>
                  <a:latin typeface="+mn-ea"/>
                </a:rPr>
                <a:t>中学生のみなさんへ</a:t>
              </a:r>
              <a:endParaRPr kumimoji="1" lang="ja-JP" altLang="en-US" sz="1200" b="1" dirty="0">
                <a:solidFill>
                  <a:schemeClr val="accent1"/>
                </a:solidFill>
                <a:latin typeface="+mn-ea"/>
              </a:endParaRPr>
            </a:p>
          </p:txBody>
        </p:sp>
        <p:sp>
          <p:nvSpPr>
            <p:cNvPr id="9" name="テキスト ボックス 8">
              <a:extLst>
                <a:ext uri="{FF2B5EF4-FFF2-40B4-BE49-F238E27FC236}">
                  <a16:creationId xmlns:a16="http://schemas.microsoft.com/office/drawing/2014/main" id="{E408B99B-7137-3E06-1A9D-4762FB27DE14}"/>
                </a:ext>
              </a:extLst>
            </p:cNvPr>
            <p:cNvSpPr txBox="1"/>
            <p:nvPr/>
          </p:nvSpPr>
          <p:spPr>
            <a:xfrm>
              <a:off x="245031" y="3446241"/>
              <a:ext cx="2646878" cy="461665"/>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さくっと検索！サクセスナビ！</a:t>
              </a:r>
              <a:r>
                <a:rPr kumimoji="1" lang="en-US" altLang="ja-JP" sz="1200" b="1" dirty="0">
                  <a:solidFill>
                    <a:schemeClr val="bg1">
                      <a:lumMod val="50000"/>
                    </a:schemeClr>
                  </a:solidFill>
                  <a:latin typeface="+mn-ea"/>
                </a:rPr>
                <a:t/>
              </a:r>
              <a:br>
                <a:rPr kumimoji="1" lang="en-US" altLang="ja-JP" sz="1200" b="1" dirty="0">
                  <a:solidFill>
                    <a:schemeClr val="bg1">
                      <a:lumMod val="50000"/>
                    </a:schemeClr>
                  </a:solidFill>
                  <a:latin typeface="+mn-ea"/>
                </a:rPr>
              </a:br>
              <a:r>
                <a:rPr kumimoji="1" lang="ja-JP" altLang="en-US" sz="1200" b="1" dirty="0">
                  <a:solidFill>
                    <a:schemeClr val="bg1">
                      <a:lumMod val="50000"/>
                    </a:schemeClr>
                  </a:solidFill>
                  <a:latin typeface="+mn-ea"/>
                </a:rPr>
                <a:t>　　（咲くなび）</a:t>
              </a:r>
            </a:p>
          </p:txBody>
        </p:sp>
        <p:sp>
          <p:nvSpPr>
            <p:cNvPr id="10" name="テキスト ボックス 9">
              <a:extLst>
                <a:ext uri="{FF2B5EF4-FFF2-40B4-BE49-F238E27FC236}">
                  <a16:creationId xmlns:a16="http://schemas.microsoft.com/office/drawing/2014/main" id="{8BAE1670-F86F-506D-A2E7-E67E1E999C85}"/>
                </a:ext>
              </a:extLst>
            </p:cNvPr>
            <p:cNvSpPr txBox="1"/>
            <p:nvPr/>
          </p:nvSpPr>
          <p:spPr>
            <a:xfrm>
              <a:off x="245031" y="3946194"/>
              <a:ext cx="2492990"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大阪府公立高等学校等ガイド</a:t>
              </a:r>
              <a:endParaRPr kumimoji="1" lang="ja-JP" altLang="en-US" sz="1200" b="1" dirty="0">
                <a:solidFill>
                  <a:schemeClr val="bg1">
                    <a:lumMod val="50000"/>
                  </a:schemeClr>
                </a:solidFill>
                <a:latin typeface="+mn-ea"/>
              </a:endParaRPr>
            </a:p>
          </p:txBody>
        </p:sp>
        <p:sp>
          <p:nvSpPr>
            <p:cNvPr id="11" name="テキスト ボックス 10">
              <a:extLst>
                <a:ext uri="{FF2B5EF4-FFF2-40B4-BE49-F238E27FC236}">
                  <a16:creationId xmlns:a16="http://schemas.microsoft.com/office/drawing/2014/main" id="{21CED2B6-A7A6-DF2B-3A42-535FD8BF673E}"/>
                </a:ext>
              </a:extLst>
            </p:cNvPr>
            <p:cNvSpPr txBox="1"/>
            <p:nvPr/>
          </p:nvSpPr>
          <p:spPr>
            <a:xfrm>
              <a:off x="245031" y="4446146"/>
              <a:ext cx="2339102" cy="461665"/>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大阪府立の産業系高等学校</a:t>
              </a:r>
              <a:r>
                <a:rPr lang="en-US" altLang="ja-JP" sz="1200" b="1" dirty="0">
                  <a:solidFill>
                    <a:schemeClr val="bg1">
                      <a:lumMod val="50000"/>
                    </a:schemeClr>
                  </a:solidFill>
                  <a:latin typeface="+mn-ea"/>
                </a:rPr>
                <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総合リーフレット</a:t>
              </a:r>
              <a:endParaRPr kumimoji="1" lang="ja-JP" altLang="en-US" sz="1200" b="1" dirty="0">
                <a:solidFill>
                  <a:schemeClr val="bg1">
                    <a:lumMod val="50000"/>
                  </a:schemeClr>
                </a:solidFill>
                <a:latin typeface="+mn-ea"/>
              </a:endParaRPr>
            </a:p>
          </p:txBody>
        </p:sp>
      </p:grpSp>
      <p:pic>
        <p:nvPicPr>
          <p:cNvPr id="29" name="図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9711" y="113042"/>
            <a:ext cx="774877" cy="660550"/>
          </a:xfrm>
          <a:prstGeom prst="rect">
            <a:avLst/>
          </a:prstGeom>
        </p:spPr>
      </p:pic>
      <p:pic>
        <p:nvPicPr>
          <p:cNvPr id="27" name="図 26"/>
          <p:cNvPicPr>
            <a:picLocks noChangeAspect="1"/>
          </p:cNvPicPr>
          <p:nvPr/>
        </p:nvPicPr>
        <p:blipFill rotWithShape="1">
          <a:blip r:embed="rId4"/>
          <a:srcRect t="9244"/>
          <a:stretch/>
        </p:blipFill>
        <p:spPr>
          <a:xfrm>
            <a:off x="6427469" y="1002648"/>
            <a:ext cx="5669914" cy="10160568"/>
          </a:xfrm>
          <a:prstGeom prst="rect">
            <a:avLst/>
          </a:prstGeom>
        </p:spPr>
      </p:pic>
      <p:pic>
        <p:nvPicPr>
          <p:cNvPr id="1026" name="Picture 2" descr="ステップスクールリーフレット表紙"/>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7951" y="5045271"/>
            <a:ext cx="842028" cy="1147965"/>
          </a:xfrm>
          <a:prstGeom prst="rect">
            <a:avLst/>
          </a:prstGeom>
          <a:noFill/>
          <a:extLst>
            <a:ext uri="{909E8E84-426E-40DD-AFC4-6F175D3DCCD1}">
              <a14:hiddenFill xmlns:a14="http://schemas.microsoft.com/office/drawing/2010/main">
                <a:solidFill>
                  <a:srgbClr val="FFFFFF"/>
                </a:solidFill>
              </a14:hiddenFill>
            </a:ext>
          </a:extLst>
        </p:spPr>
      </p:pic>
      <p:pic>
        <p:nvPicPr>
          <p:cNvPr id="32" name="図 31"/>
          <p:cNvPicPr>
            <a:picLocks noChangeAspect="1"/>
          </p:cNvPicPr>
          <p:nvPr/>
        </p:nvPicPr>
        <p:blipFill>
          <a:blip r:embed="rId6"/>
          <a:stretch>
            <a:fillRect/>
          </a:stretch>
        </p:blipFill>
        <p:spPr>
          <a:xfrm>
            <a:off x="2041159" y="5046809"/>
            <a:ext cx="802460" cy="1133475"/>
          </a:xfrm>
          <a:prstGeom prst="rect">
            <a:avLst/>
          </a:prstGeom>
        </p:spPr>
      </p:pic>
    </p:spTree>
    <p:extLst>
      <p:ext uri="{BB962C8B-B14F-4D97-AF65-F5344CB8AC3E}">
        <p14:creationId xmlns:p14="http://schemas.microsoft.com/office/powerpoint/2010/main" val="16026600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a:extLst>
              <a:ext uri="{FF2B5EF4-FFF2-40B4-BE49-F238E27FC236}">
                <a16:creationId xmlns:a16="http://schemas.microsoft.com/office/drawing/2014/main" id="{018BAAB1-199F-05E9-F375-3F7E8C1383CC}"/>
              </a:ext>
            </a:extLst>
          </p:cNvPr>
          <p:cNvSpPr/>
          <p:nvPr/>
        </p:nvSpPr>
        <p:spPr>
          <a:xfrm>
            <a:off x="2049503" y="6089271"/>
            <a:ext cx="972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さくっと検索！サクセスナビ！</a:t>
            </a:r>
            <a:r>
              <a:rPr kumimoji="1" lang="ja-JP" altLang="en-US" dirty="0">
                <a:ln w="9525">
                  <a:solidFill>
                    <a:schemeClr val="accent5"/>
                  </a:solidFill>
                </a:ln>
                <a:blipFill>
                  <a:blip r:embed="rId2"/>
                  <a:stretch>
                    <a:fillRect/>
                  </a:stretch>
                </a:blipFill>
              </a:rPr>
              <a:t>（咲く</a:t>
            </a:r>
            <a:r>
              <a:rPr kumimoji="1" lang="ja-JP" altLang="en-US" dirty="0" err="1">
                <a:ln w="9525">
                  <a:solidFill>
                    <a:schemeClr val="accent5"/>
                  </a:solidFill>
                </a:ln>
                <a:blipFill>
                  <a:blip r:embed="rId2"/>
                  <a:stretch>
                    <a:fillRect/>
                  </a:stretch>
                </a:blipFill>
              </a:rPr>
              <a:t>なび</a:t>
            </a:r>
            <a:r>
              <a:rPr kumimoji="1" lang="ja-JP" altLang="en-US" dirty="0">
                <a:ln w="9525">
                  <a:solidFill>
                    <a:schemeClr val="accent5"/>
                  </a:solidFill>
                </a:ln>
                <a:blipFill>
                  <a:blip r:embed="rId2"/>
                  <a:stretch>
                    <a:fillRect/>
                  </a:stretch>
                </a:blipFill>
              </a:rPr>
              <a:t>）</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37</a:t>
            </a:fld>
            <a:endParaRPr lang="ja-JP" altLang="en-US"/>
          </a:p>
        </p:txBody>
      </p:sp>
      <p:sp>
        <p:nvSpPr>
          <p:cNvPr id="22" name="コンテンツ プレースホルダー 2"/>
          <p:cNvSpPr>
            <a:spLocks noGrp="1"/>
          </p:cNvSpPr>
          <p:nvPr>
            <p:ph idx="1"/>
          </p:nvPr>
        </p:nvSpPr>
        <p:spPr>
          <a:xfrm>
            <a:off x="2686050" y="973666"/>
            <a:ext cx="3769170" cy="5607437"/>
          </a:xfrm>
        </p:spPr>
        <p:txBody>
          <a:bodyPr>
            <a:normAutofit/>
          </a:bodyPr>
          <a:lstStyle/>
          <a:p>
            <a:pPr marL="0" indent="0">
              <a:lnSpc>
                <a:spcPct val="100000"/>
              </a:lnSpc>
              <a:buNone/>
            </a:pPr>
            <a:r>
              <a:rPr lang="ja-JP" altLang="en-US" sz="1800" dirty="0"/>
              <a:t>「咲く</a:t>
            </a:r>
            <a:r>
              <a:rPr lang="ja-JP" altLang="en-US" sz="1800" dirty="0" err="1"/>
              <a:t>なび</a:t>
            </a:r>
            <a:r>
              <a:rPr lang="ja-JP" altLang="en-US" sz="1800" dirty="0" smtClean="0"/>
              <a:t>」で</a:t>
            </a:r>
            <a:r>
              <a:rPr lang="ja-JP" altLang="en-US" sz="1800" dirty="0"/>
              <a:t>は</a:t>
            </a:r>
            <a:r>
              <a:rPr lang="ja-JP" altLang="en-US" sz="1800" dirty="0" smtClean="0"/>
              <a:t>、府内</a:t>
            </a:r>
            <a:r>
              <a:rPr lang="ja-JP" altLang="en-US" sz="1800" dirty="0"/>
              <a:t>の公立</a:t>
            </a:r>
            <a:r>
              <a:rPr lang="ja-JP" altLang="en-US" sz="1800" dirty="0" smtClean="0"/>
              <a:t>高校</a:t>
            </a:r>
            <a:r>
              <a:rPr lang="ja-JP" altLang="en-US" sz="1800" dirty="0"/>
              <a:t>と</a:t>
            </a:r>
            <a:r>
              <a:rPr lang="ja-JP" altLang="en-US" sz="1800" dirty="0" smtClean="0"/>
              <a:t>、公立</a:t>
            </a:r>
            <a:r>
              <a:rPr lang="ja-JP" altLang="en-US" sz="1800" dirty="0"/>
              <a:t>支援学校の情報を検索できます。</a:t>
            </a:r>
            <a:endParaRPr lang="en-US" altLang="ja-JP" sz="1800" dirty="0"/>
          </a:p>
          <a:p>
            <a:pPr marL="174625" indent="-174625">
              <a:lnSpc>
                <a:spcPct val="100000"/>
              </a:lnSpc>
              <a:buNone/>
            </a:pPr>
            <a:r>
              <a:rPr lang="ja-JP" altLang="en-US" sz="1800" dirty="0"/>
              <a:t>・課程、学科、学校の所在地、　鉄道路線・駅からの距離、　　部活動、制服などから検索可能です。</a:t>
            </a:r>
            <a:endParaRPr lang="en-US" altLang="ja-JP" sz="1800" dirty="0"/>
          </a:p>
          <a:p>
            <a:pPr marL="174625" indent="-174625">
              <a:lnSpc>
                <a:spcPct val="100000"/>
              </a:lnSpc>
              <a:buNone/>
            </a:pPr>
            <a:r>
              <a:rPr lang="ja-JP" altLang="en-US" sz="1800" dirty="0"/>
              <a:t>・学校の新着情報や学校説明会の情報も見ることができます。</a:t>
            </a:r>
            <a:endParaRPr lang="en-US" altLang="ja-JP" sz="1800" dirty="0"/>
          </a:p>
        </p:txBody>
      </p:sp>
      <p:sp>
        <p:nvSpPr>
          <p:cNvPr id="25" name="テキスト ボックス 24"/>
          <p:cNvSpPr txBox="1"/>
          <p:nvPr/>
        </p:nvSpPr>
        <p:spPr>
          <a:xfrm>
            <a:off x="386743" y="5972872"/>
            <a:ext cx="6585557" cy="646331"/>
          </a:xfrm>
          <a:prstGeom prst="rect">
            <a:avLst/>
          </a:prstGeom>
          <a:noFill/>
        </p:spPr>
        <p:txBody>
          <a:bodyPr wrap="square" rtlCol="0">
            <a:spAutoFit/>
          </a:bodyPr>
          <a:lstStyle/>
          <a:p>
            <a:r>
              <a:rPr lang="ja-JP" altLang="en-US" dirty="0">
                <a:ea typeface="+mj-ea"/>
              </a:rPr>
              <a:t>検索サイトで「</a:t>
            </a:r>
            <a:r>
              <a:rPr lang="ja-JP" altLang="en-US" b="1" dirty="0">
                <a:solidFill>
                  <a:schemeClr val="accent1"/>
                </a:solidFill>
                <a:ea typeface="+mj-ea"/>
              </a:rPr>
              <a:t>咲く</a:t>
            </a:r>
            <a:r>
              <a:rPr lang="ja-JP" altLang="en-US" b="1" dirty="0" err="1">
                <a:solidFill>
                  <a:schemeClr val="accent1"/>
                </a:solidFill>
                <a:ea typeface="+mj-ea"/>
              </a:rPr>
              <a:t>なび</a:t>
            </a:r>
            <a:r>
              <a:rPr lang="ja-JP" altLang="en-US" dirty="0">
                <a:ea typeface="+mj-ea"/>
              </a:rPr>
              <a:t>」と検索</a:t>
            </a:r>
            <a:endParaRPr lang="en-US" altLang="ja-JP" dirty="0">
              <a:ea typeface="+mj-ea"/>
            </a:endParaRPr>
          </a:p>
          <a:p>
            <a:r>
              <a:rPr lang="ja-JP" altLang="en-US" dirty="0">
                <a:ea typeface="+mj-ea"/>
              </a:rPr>
              <a:t>　　　　</a:t>
            </a:r>
            <a:r>
              <a:rPr lang="en-US" altLang="ja-JP" dirty="0" smtClean="0">
                <a:ea typeface="+mj-ea"/>
              </a:rPr>
              <a:t>(</a:t>
            </a:r>
            <a:r>
              <a:rPr lang="en-US" altLang="ja-JP" dirty="0">
                <a:ea typeface="+mj-ea"/>
              </a:rPr>
              <a:t>http://www.schoolnavi.osaka-c.ed.jp/)</a:t>
            </a:r>
          </a:p>
        </p:txBody>
      </p:sp>
      <p:grpSp>
        <p:nvGrpSpPr>
          <p:cNvPr id="6" name="グループ化 5">
            <a:extLst>
              <a:ext uri="{FF2B5EF4-FFF2-40B4-BE49-F238E27FC236}">
                <a16:creationId xmlns:a16="http://schemas.microsoft.com/office/drawing/2014/main" id="{EA984A82-989E-D688-44F6-EEBC6E69267C}"/>
              </a:ext>
            </a:extLst>
          </p:cNvPr>
          <p:cNvGrpSpPr/>
          <p:nvPr/>
        </p:nvGrpSpPr>
        <p:grpSpPr>
          <a:xfrm>
            <a:off x="201809" y="958476"/>
            <a:ext cx="2670923" cy="2999529"/>
            <a:chOff x="220986" y="1908282"/>
            <a:chExt cx="2670923" cy="2999529"/>
          </a:xfrm>
        </p:grpSpPr>
        <p:grpSp>
          <p:nvGrpSpPr>
            <p:cNvPr id="7" name="グループ化 6">
              <a:extLst>
                <a:ext uri="{FF2B5EF4-FFF2-40B4-BE49-F238E27FC236}">
                  <a16:creationId xmlns:a16="http://schemas.microsoft.com/office/drawing/2014/main" id="{CF886991-56A8-6A5F-4E44-6F0AA42BA00B}"/>
                </a:ext>
              </a:extLst>
            </p:cNvPr>
            <p:cNvGrpSpPr/>
            <p:nvPr/>
          </p:nvGrpSpPr>
          <p:grpSpPr>
            <a:xfrm>
              <a:off x="220986" y="1908282"/>
              <a:ext cx="369868" cy="2858776"/>
              <a:chOff x="1714500" y="2233612"/>
              <a:chExt cx="533400" cy="4122738"/>
            </a:xfrm>
            <a:solidFill>
              <a:schemeClr val="bg1">
                <a:lumMod val="85000"/>
              </a:schemeClr>
            </a:solidFill>
          </p:grpSpPr>
          <p:sp>
            <p:nvSpPr>
              <p:cNvPr id="14" name="楕円 13">
                <a:extLst>
                  <a:ext uri="{FF2B5EF4-FFF2-40B4-BE49-F238E27FC236}">
                    <a16:creationId xmlns:a16="http://schemas.microsoft.com/office/drawing/2014/main" id="{BE80F03F-B602-B842-221D-D1D280469006}"/>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5" name="楕円 14">
                <a:extLst>
                  <a:ext uri="{FF2B5EF4-FFF2-40B4-BE49-F238E27FC236}">
                    <a16:creationId xmlns:a16="http://schemas.microsoft.com/office/drawing/2014/main" id="{46E90954-A403-1420-09DA-B361F979291B}"/>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6" name="楕円 15">
                <a:extLst>
                  <a:ext uri="{FF2B5EF4-FFF2-40B4-BE49-F238E27FC236}">
                    <a16:creationId xmlns:a16="http://schemas.microsoft.com/office/drawing/2014/main" id="{B9AB684F-4EB7-68EE-243A-4A00BCF3164B}"/>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7" name="楕円 16">
                <a:extLst>
                  <a:ext uri="{FF2B5EF4-FFF2-40B4-BE49-F238E27FC236}">
                    <a16:creationId xmlns:a16="http://schemas.microsoft.com/office/drawing/2014/main" id="{A7E2E32B-CD74-4893-E9ED-FC0B7EC80726}"/>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8" name="楕円 17">
                <a:extLst>
                  <a:ext uri="{FF2B5EF4-FFF2-40B4-BE49-F238E27FC236}">
                    <a16:creationId xmlns:a16="http://schemas.microsoft.com/office/drawing/2014/main" id="{F32A509E-4EEF-0643-E053-DF6331FAB685}"/>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9" name="楕円 18">
                <a:extLst>
                  <a:ext uri="{FF2B5EF4-FFF2-40B4-BE49-F238E27FC236}">
                    <a16:creationId xmlns:a16="http://schemas.microsoft.com/office/drawing/2014/main" id="{56E5F464-AE6D-6A06-EAE2-0BFD2D7CE240}"/>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20" name="直線コネクタ 19">
                <a:extLst>
                  <a:ext uri="{FF2B5EF4-FFF2-40B4-BE49-F238E27FC236}">
                    <a16:creationId xmlns:a16="http://schemas.microsoft.com/office/drawing/2014/main" id="{E1B4ACAD-A50D-F963-EAAE-710A3D25253D}"/>
                  </a:ext>
                </a:extLst>
              </p:cNvPr>
              <p:cNvCxnSpPr>
                <a:stCxn id="14" idx="4"/>
                <a:endCxn id="17"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AB7881B4-925C-4F81-8A5D-91A5BCE704DB}"/>
                  </a:ext>
                </a:extLst>
              </p:cNvPr>
              <p:cNvCxnSpPr>
                <a:stCxn id="17" idx="4"/>
                <a:endCxn id="18"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36B77673-59D7-9541-50A8-B2E9B7FCCBE4}"/>
                  </a:ext>
                </a:extLst>
              </p:cNvPr>
              <p:cNvCxnSpPr>
                <a:stCxn id="18" idx="4"/>
                <a:endCxn id="19"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520BDDDB-AD19-2720-13B1-10F865F66882}"/>
                  </a:ext>
                </a:extLst>
              </p:cNvPr>
              <p:cNvCxnSpPr>
                <a:stCxn id="19" idx="4"/>
                <a:endCxn id="16"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D02DB039-FA66-5EC7-420B-4B81F86F816E}"/>
                  </a:ext>
                </a:extLst>
              </p:cNvPr>
              <p:cNvCxnSpPr>
                <a:stCxn id="16" idx="4"/>
                <a:endCxn id="15"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a:extLst>
                <a:ext uri="{FF2B5EF4-FFF2-40B4-BE49-F238E27FC236}">
                  <a16:creationId xmlns:a16="http://schemas.microsoft.com/office/drawing/2014/main" id="{88199ECA-C7B1-4821-9471-08EEF73FF5E0}"/>
                </a:ext>
              </a:extLst>
            </p:cNvPr>
            <p:cNvSpPr txBox="1"/>
            <p:nvPr/>
          </p:nvSpPr>
          <p:spPr>
            <a:xfrm>
              <a:off x="245031" y="1946382"/>
              <a:ext cx="218521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公立高等学校入学者選抜</a:t>
              </a:r>
              <a:endParaRPr kumimoji="1" lang="ja-JP" altLang="en-US" sz="1200" b="1" dirty="0">
                <a:solidFill>
                  <a:schemeClr val="bg1">
                    <a:lumMod val="50000"/>
                  </a:schemeClr>
                </a:solidFill>
                <a:latin typeface="+mn-ea"/>
              </a:endParaRPr>
            </a:p>
          </p:txBody>
        </p:sp>
        <p:sp>
          <p:nvSpPr>
            <p:cNvPr id="9" name="テキスト ボックス 8">
              <a:extLst>
                <a:ext uri="{FF2B5EF4-FFF2-40B4-BE49-F238E27FC236}">
                  <a16:creationId xmlns:a16="http://schemas.microsoft.com/office/drawing/2014/main" id="{86B62DC0-818A-6DF1-B6B4-1783B5B32775}"/>
                </a:ext>
              </a:extLst>
            </p:cNvPr>
            <p:cNvSpPr txBox="1"/>
            <p:nvPr/>
          </p:nvSpPr>
          <p:spPr>
            <a:xfrm>
              <a:off x="245031" y="2446335"/>
              <a:ext cx="2185214" cy="461665"/>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令和６年度</a:t>
              </a:r>
              <a:r>
                <a:rPr lang="en-US" altLang="ja-JP" sz="1200" b="1" dirty="0">
                  <a:solidFill>
                    <a:schemeClr val="bg1">
                      <a:lumMod val="50000"/>
                    </a:schemeClr>
                  </a:solidFill>
                  <a:latin typeface="+mn-ea"/>
                </a:rPr>
                <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公立高等学校入学者選抜</a:t>
              </a:r>
              <a:endParaRPr kumimoji="1" lang="ja-JP" altLang="en-US" sz="1200" b="1" dirty="0">
                <a:solidFill>
                  <a:schemeClr val="bg1">
                    <a:lumMod val="50000"/>
                  </a:schemeClr>
                </a:solidFill>
                <a:latin typeface="+mn-ea"/>
              </a:endParaRPr>
            </a:p>
          </p:txBody>
        </p:sp>
        <p:sp>
          <p:nvSpPr>
            <p:cNvPr id="10" name="テキスト ボックス 9">
              <a:extLst>
                <a:ext uri="{FF2B5EF4-FFF2-40B4-BE49-F238E27FC236}">
                  <a16:creationId xmlns:a16="http://schemas.microsoft.com/office/drawing/2014/main" id="{CF0937E2-75B3-9BE7-5DF1-2E1EDC911661}"/>
                </a:ext>
              </a:extLst>
            </p:cNvPr>
            <p:cNvSpPr txBox="1"/>
            <p:nvPr/>
          </p:nvSpPr>
          <p:spPr>
            <a:xfrm>
              <a:off x="245031" y="2946288"/>
              <a:ext cx="187743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中学生のみなさんへ</a:t>
              </a:r>
              <a:endParaRPr kumimoji="1" lang="ja-JP" altLang="en-US" sz="1200" b="1" dirty="0">
                <a:solidFill>
                  <a:schemeClr val="bg1">
                    <a:lumMod val="50000"/>
                  </a:schemeClr>
                </a:solidFill>
                <a:latin typeface="+mn-ea"/>
              </a:endParaRPr>
            </a:p>
          </p:txBody>
        </p:sp>
        <p:sp>
          <p:nvSpPr>
            <p:cNvPr id="11" name="テキスト ボックス 10">
              <a:extLst>
                <a:ext uri="{FF2B5EF4-FFF2-40B4-BE49-F238E27FC236}">
                  <a16:creationId xmlns:a16="http://schemas.microsoft.com/office/drawing/2014/main" id="{97298F48-99F0-C0E1-3EA8-587E9C1EA6E7}"/>
                </a:ext>
              </a:extLst>
            </p:cNvPr>
            <p:cNvSpPr txBox="1"/>
            <p:nvPr/>
          </p:nvSpPr>
          <p:spPr>
            <a:xfrm>
              <a:off x="245031" y="3446241"/>
              <a:ext cx="2646878" cy="461665"/>
            </a:xfrm>
            <a:prstGeom prst="rect">
              <a:avLst/>
            </a:prstGeom>
            <a:noFill/>
          </p:spPr>
          <p:txBody>
            <a:bodyPr wrap="none" rtlCol="0">
              <a:spAutoFit/>
            </a:bodyPr>
            <a:lstStyle/>
            <a:p>
              <a:r>
                <a:rPr lang="ja-JP" altLang="en-US" sz="1200" b="1" dirty="0">
                  <a:solidFill>
                    <a:schemeClr val="accent1"/>
                  </a:solidFill>
                  <a:latin typeface="+mn-ea"/>
                </a:rPr>
                <a:t>４</a:t>
              </a:r>
              <a:r>
                <a:rPr kumimoji="1" lang="ja-JP" altLang="en-US" sz="1200" b="1" dirty="0">
                  <a:solidFill>
                    <a:schemeClr val="accent1"/>
                  </a:solidFill>
                  <a:latin typeface="+mn-ea"/>
                </a:rPr>
                <a:t>　さくっと検索！サクセスナビ！</a:t>
              </a:r>
              <a:r>
                <a:rPr kumimoji="1" lang="en-US" altLang="ja-JP" sz="1200" b="1" dirty="0">
                  <a:solidFill>
                    <a:schemeClr val="accent1"/>
                  </a:solidFill>
                  <a:latin typeface="+mn-ea"/>
                </a:rPr>
                <a:t/>
              </a:r>
              <a:br>
                <a:rPr kumimoji="1" lang="en-US" altLang="ja-JP" sz="1200" b="1" dirty="0">
                  <a:solidFill>
                    <a:schemeClr val="accent1"/>
                  </a:solidFill>
                  <a:latin typeface="+mn-ea"/>
                </a:rPr>
              </a:br>
              <a:r>
                <a:rPr kumimoji="1" lang="ja-JP" altLang="en-US" sz="1200" b="1" dirty="0">
                  <a:solidFill>
                    <a:schemeClr val="accent1"/>
                  </a:solidFill>
                  <a:latin typeface="+mn-ea"/>
                </a:rPr>
                <a:t>　　（咲くなび）</a:t>
              </a:r>
            </a:p>
          </p:txBody>
        </p:sp>
        <p:sp>
          <p:nvSpPr>
            <p:cNvPr id="12" name="テキスト ボックス 11">
              <a:extLst>
                <a:ext uri="{FF2B5EF4-FFF2-40B4-BE49-F238E27FC236}">
                  <a16:creationId xmlns:a16="http://schemas.microsoft.com/office/drawing/2014/main" id="{1EBB8336-E0CD-7766-9131-FC4A139A0E2A}"/>
                </a:ext>
              </a:extLst>
            </p:cNvPr>
            <p:cNvSpPr txBox="1"/>
            <p:nvPr/>
          </p:nvSpPr>
          <p:spPr>
            <a:xfrm>
              <a:off x="245031" y="3946194"/>
              <a:ext cx="2492990"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大阪府公立高等学校等ガイド</a:t>
              </a:r>
              <a:endParaRPr kumimoji="1" lang="ja-JP" altLang="en-US" sz="1200" b="1" dirty="0">
                <a:solidFill>
                  <a:schemeClr val="bg1">
                    <a:lumMod val="50000"/>
                  </a:schemeClr>
                </a:solidFill>
                <a:latin typeface="+mn-ea"/>
              </a:endParaRPr>
            </a:p>
          </p:txBody>
        </p:sp>
        <p:sp>
          <p:nvSpPr>
            <p:cNvPr id="13" name="テキスト ボックス 12">
              <a:extLst>
                <a:ext uri="{FF2B5EF4-FFF2-40B4-BE49-F238E27FC236}">
                  <a16:creationId xmlns:a16="http://schemas.microsoft.com/office/drawing/2014/main" id="{4BB24263-3A09-B010-CDD9-D0626E6E28F3}"/>
                </a:ext>
              </a:extLst>
            </p:cNvPr>
            <p:cNvSpPr txBox="1"/>
            <p:nvPr/>
          </p:nvSpPr>
          <p:spPr>
            <a:xfrm>
              <a:off x="245031" y="4446146"/>
              <a:ext cx="2339102" cy="461665"/>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大阪府立の産業系高等学校</a:t>
              </a:r>
              <a:r>
                <a:rPr lang="en-US" altLang="ja-JP" sz="1200" b="1" dirty="0">
                  <a:solidFill>
                    <a:schemeClr val="bg1">
                      <a:lumMod val="50000"/>
                    </a:schemeClr>
                  </a:solidFill>
                  <a:latin typeface="+mn-ea"/>
                </a:rPr>
                <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総合リーフレット</a:t>
              </a:r>
              <a:endParaRPr kumimoji="1" lang="ja-JP" altLang="en-US" sz="1200" b="1" dirty="0">
                <a:solidFill>
                  <a:schemeClr val="bg1">
                    <a:lumMod val="50000"/>
                  </a:schemeClr>
                </a:solidFill>
                <a:latin typeface="+mn-ea"/>
              </a:endParaRPr>
            </a:p>
          </p:txBody>
        </p:sp>
      </p:grpSp>
      <p:pic>
        <p:nvPicPr>
          <p:cNvPr id="27" name="図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9711" y="113042"/>
            <a:ext cx="774877" cy="660550"/>
          </a:xfrm>
          <a:prstGeom prst="rect">
            <a:avLst/>
          </a:prstGeom>
        </p:spPr>
      </p:pic>
      <p:pic>
        <p:nvPicPr>
          <p:cNvPr id="3" name="図 2"/>
          <p:cNvPicPr>
            <a:picLocks noChangeAspect="1"/>
          </p:cNvPicPr>
          <p:nvPr/>
        </p:nvPicPr>
        <p:blipFill rotWithShape="1">
          <a:blip r:embed="rId4"/>
          <a:srcRect l="7293" r="6085" b="6444"/>
          <a:stretch/>
        </p:blipFill>
        <p:spPr>
          <a:xfrm>
            <a:off x="6576314" y="999413"/>
            <a:ext cx="5422373" cy="5635677"/>
          </a:xfrm>
          <a:prstGeom prst="rect">
            <a:avLst/>
          </a:prstGeom>
        </p:spPr>
      </p:pic>
    </p:spTree>
    <p:extLst>
      <p:ext uri="{BB962C8B-B14F-4D97-AF65-F5344CB8AC3E}">
        <p14:creationId xmlns:p14="http://schemas.microsoft.com/office/powerpoint/2010/main" val="8938484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正方形/長方形 1034">
            <a:extLst>
              <a:ext uri="{FF2B5EF4-FFF2-40B4-BE49-F238E27FC236}">
                <a16:creationId xmlns:a16="http://schemas.microsoft.com/office/drawing/2014/main" id="{6A41ED23-B3C0-5F58-5EC7-C51E3384D84B}"/>
              </a:ext>
            </a:extLst>
          </p:cNvPr>
          <p:cNvSpPr/>
          <p:nvPr/>
        </p:nvSpPr>
        <p:spPr>
          <a:xfrm>
            <a:off x="6922633" y="6423364"/>
            <a:ext cx="576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大阪府公立高等学校等ガイド　</a:t>
            </a:r>
            <a:r>
              <a:rPr kumimoji="1" lang="ja-JP" altLang="en-US" dirty="0">
                <a:ln w="9525">
                  <a:solidFill>
                    <a:schemeClr val="accent1"/>
                  </a:solidFill>
                </a:ln>
                <a:blipFill>
                  <a:blip r:embed="rId2"/>
                  <a:stretch>
                    <a:fillRect/>
                  </a:stretch>
                </a:blipFill>
              </a:rPr>
              <a:t>可能性と挑戦</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38</a:t>
            </a:fld>
            <a:endParaRPr lang="ja-JP" altLang="en-US"/>
          </a:p>
        </p:txBody>
      </p:sp>
      <p:sp>
        <p:nvSpPr>
          <p:cNvPr id="22" name="コンテンツ プレースホルダー 2"/>
          <p:cNvSpPr>
            <a:spLocks noGrp="1"/>
          </p:cNvSpPr>
          <p:nvPr>
            <p:ph idx="1"/>
          </p:nvPr>
        </p:nvSpPr>
        <p:spPr>
          <a:xfrm>
            <a:off x="2686049" y="973666"/>
            <a:ext cx="5008868" cy="5607437"/>
          </a:xfrm>
        </p:spPr>
        <p:txBody>
          <a:bodyPr>
            <a:normAutofit/>
          </a:bodyPr>
          <a:lstStyle/>
          <a:p>
            <a:pPr marL="0" indent="0">
              <a:buNone/>
            </a:pPr>
            <a:r>
              <a:rPr lang="en-US" altLang="ja-JP" sz="2400" b="1" dirty="0">
                <a:ln w="9525">
                  <a:solidFill>
                    <a:schemeClr val="accent1"/>
                  </a:solidFill>
                </a:ln>
                <a:blipFill>
                  <a:blip r:embed="rId2"/>
                  <a:stretch>
                    <a:fillRect/>
                  </a:stretch>
                </a:blipFill>
                <a:latin typeface="BIZ UDPゴシック" panose="020B0400000000000000" pitchFamily="50" charset="-128"/>
                <a:ea typeface="BIZ UDPゴシック" panose="020B0400000000000000" pitchFamily="50" charset="-128"/>
                <a:cs typeface="+mj-cs"/>
              </a:rPr>
              <a:t>Contents</a:t>
            </a:r>
          </a:p>
          <a:p>
            <a:pPr marL="0" indent="0">
              <a:buNone/>
            </a:pPr>
            <a:r>
              <a:rPr lang="ja-JP" altLang="en-US" sz="1800" dirty="0">
                <a:latin typeface="+mn-lt"/>
              </a:rPr>
              <a:t>　●課程・学科・特色のある教育内容</a:t>
            </a:r>
          </a:p>
          <a:p>
            <a:pPr marL="0" indent="0">
              <a:buNone/>
            </a:pPr>
            <a:r>
              <a:rPr lang="ja-JP" altLang="en-US" sz="1800" dirty="0">
                <a:latin typeface="+mn-lt"/>
              </a:rPr>
              <a:t>　●大阪府公立高校　</a:t>
            </a:r>
            <a:r>
              <a:rPr lang="en-US" altLang="ja-JP" sz="1800" dirty="0">
                <a:latin typeface="+mn-lt"/>
              </a:rPr>
              <a:t>School Map</a:t>
            </a:r>
          </a:p>
          <a:p>
            <a:pPr marL="0" indent="0">
              <a:buNone/>
            </a:pPr>
            <a:r>
              <a:rPr lang="ja-JP" altLang="en-US" sz="1800" dirty="0">
                <a:latin typeface="+mn-lt"/>
              </a:rPr>
              <a:t>　●大阪府公立高校の魅力紹介！</a:t>
            </a:r>
          </a:p>
          <a:p>
            <a:pPr marL="0" indent="0">
              <a:buNone/>
            </a:pPr>
            <a:r>
              <a:rPr lang="ja-JP" altLang="en-US" sz="1800" dirty="0">
                <a:latin typeface="+mn-lt"/>
              </a:rPr>
              <a:t>　●公立高校進学にはどれくらい費用が必要？</a:t>
            </a:r>
          </a:p>
          <a:p>
            <a:pPr marL="0" indent="0">
              <a:buNone/>
            </a:pPr>
            <a:r>
              <a:rPr lang="ja-JP" altLang="en-US" sz="1800" dirty="0">
                <a:latin typeface="+mn-lt"/>
              </a:rPr>
              <a:t>　●職業学科を設置する高等支援学校について</a:t>
            </a:r>
            <a:endParaRPr lang="en-US" altLang="ja-JP" sz="1800" dirty="0">
              <a:latin typeface="+mn-lt"/>
            </a:endParaRPr>
          </a:p>
        </p:txBody>
      </p:sp>
      <p:grpSp>
        <p:nvGrpSpPr>
          <p:cNvPr id="5" name="グループ化 4">
            <a:extLst>
              <a:ext uri="{FF2B5EF4-FFF2-40B4-BE49-F238E27FC236}">
                <a16:creationId xmlns:a16="http://schemas.microsoft.com/office/drawing/2014/main" id="{1ABE2217-3D87-A115-4BEC-68AC451E1CA2}"/>
              </a:ext>
            </a:extLst>
          </p:cNvPr>
          <p:cNvGrpSpPr/>
          <p:nvPr/>
        </p:nvGrpSpPr>
        <p:grpSpPr>
          <a:xfrm>
            <a:off x="201809" y="958476"/>
            <a:ext cx="2670923" cy="2999529"/>
            <a:chOff x="220986" y="1908282"/>
            <a:chExt cx="2670923" cy="2999529"/>
          </a:xfrm>
        </p:grpSpPr>
        <p:grpSp>
          <p:nvGrpSpPr>
            <p:cNvPr id="6" name="グループ化 5">
              <a:extLst>
                <a:ext uri="{FF2B5EF4-FFF2-40B4-BE49-F238E27FC236}">
                  <a16:creationId xmlns:a16="http://schemas.microsoft.com/office/drawing/2014/main" id="{8AC50AF8-6B3F-66C7-97C4-1015ABD66D87}"/>
                </a:ext>
              </a:extLst>
            </p:cNvPr>
            <p:cNvGrpSpPr/>
            <p:nvPr/>
          </p:nvGrpSpPr>
          <p:grpSpPr>
            <a:xfrm>
              <a:off x="220986" y="1908282"/>
              <a:ext cx="369868" cy="2858776"/>
              <a:chOff x="1714500" y="2233612"/>
              <a:chExt cx="533400" cy="4122738"/>
            </a:xfrm>
            <a:solidFill>
              <a:schemeClr val="bg1">
                <a:lumMod val="85000"/>
              </a:schemeClr>
            </a:solidFill>
          </p:grpSpPr>
          <p:sp>
            <p:nvSpPr>
              <p:cNvPr id="13" name="楕円 12">
                <a:extLst>
                  <a:ext uri="{FF2B5EF4-FFF2-40B4-BE49-F238E27FC236}">
                    <a16:creationId xmlns:a16="http://schemas.microsoft.com/office/drawing/2014/main" id="{3736872E-0618-FA5F-6E0F-2C47E871A26A}"/>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4" name="楕円 13">
                <a:extLst>
                  <a:ext uri="{FF2B5EF4-FFF2-40B4-BE49-F238E27FC236}">
                    <a16:creationId xmlns:a16="http://schemas.microsoft.com/office/drawing/2014/main" id="{738BDA32-A767-AFED-DE53-B35569AA7D88}"/>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5" name="楕円 14">
                <a:extLst>
                  <a:ext uri="{FF2B5EF4-FFF2-40B4-BE49-F238E27FC236}">
                    <a16:creationId xmlns:a16="http://schemas.microsoft.com/office/drawing/2014/main" id="{B1461745-DE79-375F-71C2-959E7DA822EF}"/>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6" name="楕円 15">
                <a:extLst>
                  <a:ext uri="{FF2B5EF4-FFF2-40B4-BE49-F238E27FC236}">
                    <a16:creationId xmlns:a16="http://schemas.microsoft.com/office/drawing/2014/main" id="{9B0D6A5B-07EB-75D3-18B1-0219BD86FFB6}"/>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7" name="楕円 16">
                <a:extLst>
                  <a:ext uri="{FF2B5EF4-FFF2-40B4-BE49-F238E27FC236}">
                    <a16:creationId xmlns:a16="http://schemas.microsoft.com/office/drawing/2014/main" id="{E9854F0E-BE7C-5243-8B4D-A3446F7E1F15}"/>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8" name="楕円 17">
                <a:extLst>
                  <a:ext uri="{FF2B5EF4-FFF2-40B4-BE49-F238E27FC236}">
                    <a16:creationId xmlns:a16="http://schemas.microsoft.com/office/drawing/2014/main" id="{28AA0EE6-93C0-60C8-2B07-D22D4F55BAE9}"/>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19" name="直線コネクタ 18">
                <a:extLst>
                  <a:ext uri="{FF2B5EF4-FFF2-40B4-BE49-F238E27FC236}">
                    <a16:creationId xmlns:a16="http://schemas.microsoft.com/office/drawing/2014/main" id="{7B8A1A41-057A-5704-FE1E-4B9027470E23}"/>
                  </a:ext>
                </a:extLst>
              </p:cNvPr>
              <p:cNvCxnSpPr>
                <a:stCxn id="13" idx="4"/>
                <a:endCxn id="16"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2E3F971A-B3C0-EF77-83E6-C68DB8B0E38D}"/>
                  </a:ext>
                </a:extLst>
              </p:cNvPr>
              <p:cNvCxnSpPr>
                <a:stCxn id="16" idx="4"/>
                <a:endCxn id="17"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C6A2A7A9-6DBA-3EC9-1159-493FF4249786}"/>
                  </a:ext>
                </a:extLst>
              </p:cNvPr>
              <p:cNvCxnSpPr>
                <a:stCxn id="17" idx="4"/>
                <a:endCxn id="18"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32" name="直線コネクタ 1031">
                <a:extLst>
                  <a:ext uri="{FF2B5EF4-FFF2-40B4-BE49-F238E27FC236}">
                    <a16:creationId xmlns:a16="http://schemas.microsoft.com/office/drawing/2014/main" id="{7B8D1C64-ADB4-16CF-CDBC-753E1C5E8C32}"/>
                  </a:ext>
                </a:extLst>
              </p:cNvPr>
              <p:cNvCxnSpPr>
                <a:stCxn id="18" idx="4"/>
                <a:endCxn id="15"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33" name="直線コネクタ 1032">
                <a:extLst>
                  <a:ext uri="{FF2B5EF4-FFF2-40B4-BE49-F238E27FC236}">
                    <a16:creationId xmlns:a16="http://schemas.microsoft.com/office/drawing/2014/main" id="{53F14F25-DC6C-8231-20FB-D94740D7F9FE}"/>
                  </a:ext>
                </a:extLst>
              </p:cNvPr>
              <p:cNvCxnSpPr>
                <a:stCxn id="15" idx="4"/>
                <a:endCxn id="14"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7" name="テキスト ボックス 6">
              <a:extLst>
                <a:ext uri="{FF2B5EF4-FFF2-40B4-BE49-F238E27FC236}">
                  <a16:creationId xmlns:a16="http://schemas.microsoft.com/office/drawing/2014/main" id="{7CFD9E32-7F76-069B-3AC9-15A24F16E9F1}"/>
                </a:ext>
              </a:extLst>
            </p:cNvPr>
            <p:cNvSpPr txBox="1"/>
            <p:nvPr/>
          </p:nvSpPr>
          <p:spPr>
            <a:xfrm>
              <a:off x="245031" y="1946382"/>
              <a:ext cx="218521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公立高等学校入学者選抜</a:t>
              </a:r>
              <a:endParaRPr kumimoji="1" lang="ja-JP" altLang="en-US" sz="1200" b="1" dirty="0">
                <a:solidFill>
                  <a:schemeClr val="bg1">
                    <a:lumMod val="50000"/>
                  </a:schemeClr>
                </a:solidFill>
                <a:latin typeface="+mn-ea"/>
              </a:endParaRPr>
            </a:p>
          </p:txBody>
        </p:sp>
        <p:sp>
          <p:nvSpPr>
            <p:cNvPr id="8" name="テキスト ボックス 7">
              <a:extLst>
                <a:ext uri="{FF2B5EF4-FFF2-40B4-BE49-F238E27FC236}">
                  <a16:creationId xmlns:a16="http://schemas.microsoft.com/office/drawing/2014/main" id="{D87B2173-73C4-112A-5967-625BFB1BF690}"/>
                </a:ext>
              </a:extLst>
            </p:cNvPr>
            <p:cNvSpPr txBox="1"/>
            <p:nvPr/>
          </p:nvSpPr>
          <p:spPr>
            <a:xfrm>
              <a:off x="245031" y="2446335"/>
              <a:ext cx="2185214" cy="461665"/>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令和６年度</a:t>
              </a:r>
              <a:r>
                <a:rPr lang="en-US" altLang="ja-JP" sz="1200" b="1" dirty="0">
                  <a:solidFill>
                    <a:schemeClr val="bg1">
                      <a:lumMod val="50000"/>
                    </a:schemeClr>
                  </a:solidFill>
                  <a:latin typeface="+mn-ea"/>
                </a:rPr>
                <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公立高等学校入学者選抜</a:t>
              </a:r>
              <a:endParaRPr kumimoji="1" lang="ja-JP" altLang="en-US" sz="1200" b="1" dirty="0">
                <a:solidFill>
                  <a:schemeClr val="bg1">
                    <a:lumMod val="50000"/>
                  </a:schemeClr>
                </a:solidFill>
                <a:latin typeface="+mn-ea"/>
              </a:endParaRPr>
            </a:p>
          </p:txBody>
        </p:sp>
        <p:sp>
          <p:nvSpPr>
            <p:cNvPr id="9" name="テキスト ボックス 8">
              <a:extLst>
                <a:ext uri="{FF2B5EF4-FFF2-40B4-BE49-F238E27FC236}">
                  <a16:creationId xmlns:a16="http://schemas.microsoft.com/office/drawing/2014/main" id="{6158534E-B5B0-6DF1-5D58-9EDC5BEF4175}"/>
                </a:ext>
              </a:extLst>
            </p:cNvPr>
            <p:cNvSpPr txBox="1"/>
            <p:nvPr/>
          </p:nvSpPr>
          <p:spPr>
            <a:xfrm>
              <a:off x="245031" y="2946288"/>
              <a:ext cx="187743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中学生のみなさんへ</a:t>
              </a:r>
              <a:endParaRPr kumimoji="1" lang="ja-JP" altLang="en-US" sz="1200" b="1" dirty="0">
                <a:solidFill>
                  <a:schemeClr val="bg1">
                    <a:lumMod val="50000"/>
                  </a:schemeClr>
                </a:solidFill>
                <a:latin typeface="+mn-ea"/>
              </a:endParaRPr>
            </a:p>
          </p:txBody>
        </p:sp>
        <p:sp>
          <p:nvSpPr>
            <p:cNvPr id="10" name="テキスト ボックス 9">
              <a:extLst>
                <a:ext uri="{FF2B5EF4-FFF2-40B4-BE49-F238E27FC236}">
                  <a16:creationId xmlns:a16="http://schemas.microsoft.com/office/drawing/2014/main" id="{D8A9B824-CCD2-9B3D-3139-5414898C74EC}"/>
                </a:ext>
              </a:extLst>
            </p:cNvPr>
            <p:cNvSpPr txBox="1"/>
            <p:nvPr/>
          </p:nvSpPr>
          <p:spPr>
            <a:xfrm>
              <a:off x="245031" y="3446241"/>
              <a:ext cx="2646878" cy="461665"/>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さくっと検索！サクセスナビ！</a:t>
              </a:r>
              <a:r>
                <a:rPr kumimoji="1" lang="en-US" altLang="ja-JP" sz="1200" b="1" dirty="0">
                  <a:solidFill>
                    <a:schemeClr val="bg1">
                      <a:lumMod val="50000"/>
                    </a:schemeClr>
                  </a:solidFill>
                  <a:latin typeface="+mn-ea"/>
                </a:rPr>
                <a:t/>
              </a:r>
              <a:br>
                <a:rPr kumimoji="1" lang="en-US" altLang="ja-JP" sz="1200" b="1" dirty="0">
                  <a:solidFill>
                    <a:schemeClr val="bg1">
                      <a:lumMod val="50000"/>
                    </a:schemeClr>
                  </a:solidFill>
                  <a:latin typeface="+mn-ea"/>
                </a:rPr>
              </a:br>
              <a:r>
                <a:rPr kumimoji="1" lang="ja-JP" altLang="en-US" sz="1200" b="1" dirty="0">
                  <a:solidFill>
                    <a:schemeClr val="bg1">
                      <a:lumMod val="50000"/>
                    </a:schemeClr>
                  </a:solidFill>
                  <a:latin typeface="+mn-ea"/>
                </a:rPr>
                <a:t>　　（咲くなび）</a:t>
              </a:r>
            </a:p>
          </p:txBody>
        </p:sp>
        <p:sp>
          <p:nvSpPr>
            <p:cNvPr id="11" name="テキスト ボックス 10">
              <a:extLst>
                <a:ext uri="{FF2B5EF4-FFF2-40B4-BE49-F238E27FC236}">
                  <a16:creationId xmlns:a16="http://schemas.microsoft.com/office/drawing/2014/main" id="{9129C548-CFA9-4DE4-EFD7-B11533BD7159}"/>
                </a:ext>
              </a:extLst>
            </p:cNvPr>
            <p:cNvSpPr txBox="1"/>
            <p:nvPr/>
          </p:nvSpPr>
          <p:spPr>
            <a:xfrm>
              <a:off x="245031" y="3946194"/>
              <a:ext cx="2492990" cy="276999"/>
            </a:xfrm>
            <a:prstGeom prst="rect">
              <a:avLst/>
            </a:prstGeom>
            <a:noFill/>
          </p:spPr>
          <p:txBody>
            <a:bodyPr wrap="none" rtlCol="0">
              <a:spAutoFit/>
            </a:bodyPr>
            <a:lstStyle/>
            <a:p>
              <a:r>
                <a:rPr lang="ja-JP" altLang="en-US" sz="1200" b="1" dirty="0">
                  <a:solidFill>
                    <a:schemeClr val="accent1"/>
                  </a:solidFill>
                  <a:latin typeface="+mn-ea"/>
                </a:rPr>
                <a:t>５</a:t>
              </a:r>
              <a:r>
                <a:rPr kumimoji="1" lang="ja-JP" altLang="en-US" sz="1200" b="1" dirty="0">
                  <a:solidFill>
                    <a:schemeClr val="accent1"/>
                  </a:solidFill>
                  <a:latin typeface="+mn-ea"/>
                </a:rPr>
                <a:t>　</a:t>
              </a:r>
              <a:r>
                <a:rPr lang="ja-JP" altLang="en-US" sz="1200" b="1" dirty="0">
                  <a:solidFill>
                    <a:schemeClr val="accent1"/>
                  </a:solidFill>
                  <a:latin typeface="+mn-ea"/>
                </a:rPr>
                <a:t>大阪府公立高等学校等ガイド</a:t>
              </a:r>
              <a:endParaRPr kumimoji="1" lang="ja-JP" altLang="en-US" sz="1200" b="1" dirty="0">
                <a:solidFill>
                  <a:schemeClr val="accent1"/>
                </a:solidFill>
                <a:latin typeface="+mn-ea"/>
              </a:endParaRPr>
            </a:p>
          </p:txBody>
        </p:sp>
        <p:sp>
          <p:nvSpPr>
            <p:cNvPr id="12" name="テキスト ボックス 11">
              <a:extLst>
                <a:ext uri="{FF2B5EF4-FFF2-40B4-BE49-F238E27FC236}">
                  <a16:creationId xmlns:a16="http://schemas.microsoft.com/office/drawing/2014/main" id="{1C356BD0-42D6-FC5A-3361-DE712CFD86A4}"/>
                </a:ext>
              </a:extLst>
            </p:cNvPr>
            <p:cNvSpPr txBox="1"/>
            <p:nvPr/>
          </p:nvSpPr>
          <p:spPr>
            <a:xfrm>
              <a:off x="245031" y="4446146"/>
              <a:ext cx="2339102" cy="461665"/>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大阪府立の産業系高等学校</a:t>
              </a:r>
              <a:r>
                <a:rPr lang="en-US" altLang="ja-JP" sz="1200" b="1" dirty="0">
                  <a:solidFill>
                    <a:schemeClr val="bg1">
                      <a:lumMod val="50000"/>
                    </a:schemeClr>
                  </a:solidFill>
                  <a:latin typeface="+mn-ea"/>
                </a:rPr>
                <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総合リーフレット</a:t>
              </a:r>
              <a:endParaRPr kumimoji="1" lang="ja-JP" altLang="en-US" sz="1200" b="1" dirty="0">
                <a:solidFill>
                  <a:schemeClr val="bg1">
                    <a:lumMod val="50000"/>
                  </a:schemeClr>
                </a:solidFill>
                <a:latin typeface="+mn-ea"/>
              </a:endParaRPr>
            </a:p>
          </p:txBody>
        </p:sp>
      </p:grpSp>
      <p:sp>
        <p:nvSpPr>
          <p:cNvPr id="1034" name="テキスト ボックス 1033">
            <a:extLst>
              <a:ext uri="{FF2B5EF4-FFF2-40B4-BE49-F238E27FC236}">
                <a16:creationId xmlns:a16="http://schemas.microsoft.com/office/drawing/2014/main" id="{8FD0D623-FC7F-94F0-D351-A3037CA5F966}"/>
              </a:ext>
            </a:extLst>
          </p:cNvPr>
          <p:cNvSpPr txBox="1"/>
          <p:nvPr/>
        </p:nvSpPr>
        <p:spPr>
          <a:xfrm>
            <a:off x="2328126" y="6281301"/>
            <a:ext cx="9130356"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a:t>
            </a:r>
            <a:r>
              <a:rPr lang="ja-JP" altLang="en-US" b="1" dirty="0">
                <a:latin typeface="BIZ UDPゴシック" panose="020B0400000000000000" pitchFamily="50" charset="-128"/>
                <a:ea typeface="BIZ UDPゴシック" panose="020B0400000000000000" pitchFamily="50" charset="-128"/>
              </a:rPr>
              <a:t>中学生のみなさんへ</a:t>
            </a:r>
            <a:r>
              <a:rPr lang="ja-JP" altLang="en-US" dirty="0">
                <a:latin typeface="BIZ UDPゴシック" panose="020B0400000000000000" pitchFamily="50" charset="-128"/>
                <a:ea typeface="BIZ UDPゴシック" panose="020B0400000000000000" pitchFamily="50" charset="-128"/>
              </a:rPr>
              <a:t>」または「</a:t>
            </a:r>
            <a:r>
              <a:rPr lang="ja-JP" altLang="en-US" b="1" dirty="0">
                <a:latin typeface="BIZ UDPゴシック" panose="020B0400000000000000" pitchFamily="50" charset="-128"/>
                <a:ea typeface="BIZ UDPゴシック" panose="020B0400000000000000" pitchFamily="50" charset="-128"/>
              </a:rPr>
              <a:t>咲くなび</a:t>
            </a:r>
            <a:r>
              <a:rPr lang="ja-JP" altLang="en-US" dirty="0">
                <a:latin typeface="BIZ UDPゴシック" panose="020B0400000000000000" pitchFamily="50" charset="-128"/>
                <a:ea typeface="BIZ UDPゴシック" panose="020B0400000000000000" pitchFamily="50" charset="-128"/>
              </a:rPr>
              <a:t>」から</a:t>
            </a:r>
            <a:r>
              <a:rPr lang="ja-JP" altLang="en-US" b="1" dirty="0">
                <a:solidFill>
                  <a:schemeClr val="accent1"/>
                </a:solidFill>
                <a:latin typeface="BIZ UDPゴシック" panose="020B0400000000000000" pitchFamily="50" charset="-128"/>
                <a:ea typeface="BIZ UDPゴシック" panose="020B0400000000000000" pitchFamily="50" charset="-128"/>
              </a:rPr>
              <a:t>リンク</a:t>
            </a:r>
            <a:r>
              <a:rPr lang="ja-JP" altLang="en-US" dirty="0">
                <a:latin typeface="BIZ UDPゴシック" panose="020B0400000000000000" pitchFamily="50" charset="-128"/>
                <a:ea typeface="BIZ UDPゴシック" panose="020B0400000000000000" pitchFamily="50" charset="-128"/>
              </a:rPr>
              <a:t>へ</a:t>
            </a:r>
            <a:endParaRPr lang="en-US" altLang="ja-JP" dirty="0">
              <a:latin typeface="BIZ UDPゴシック" panose="020B0400000000000000" pitchFamily="50" charset="-128"/>
              <a:ea typeface="BIZ UDPゴシック" panose="020B0400000000000000" pitchFamily="50" charset="-128"/>
            </a:endParaRPr>
          </a:p>
        </p:txBody>
      </p:sp>
      <p:pic>
        <p:nvPicPr>
          <p:cNvPr id="27" name="図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9711" y="113042"/>
            <a:ext cx="774877" cy="660550"/>
          </a:xfrm>
          <a:prstGeom prst="rect">
            <a:avLst/>
          </a:prstGeom>
        </p:spPr>
      </p:pic>
      <p:pic>
        <p:nvPicPr>
          <p:cNvPr id="28" name="図 27"/>
          <p:cNvPicPr>
            <a:picLocks noChangeAspect="1"/>
          </p:cNvPicPr>
          <p:nvPr/>
        </p:nvPicPr>
        <p:blipFill>
          <a:blip r:embed="rId4"/>
          <a:stretch>
            <a:fillRect/>
          </a:stretch>
        </p:blipFill>
        <p:spPr>
          <a:xfrm>
            <a:off x="7974959" y="946489"/>
            <a:ext cx="4121791" cy="5822030"/>
          </a:xfrm>
          <a:prstGeom prst="rect">
            <a:avLst/>
          </a:prstGeom>
        </p:spPr>
      </p:pic>
    </p:spTree>
    <p:extLst>
      <p:ext uri="{BB962C8B-B14F-4D97-AF65-F5344CB8AC3E}">
        <p14:creationId xmlns:p14="http://schemas.microsoft.com/office/powerpoint/2010/main" val="15533440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正方形/長方形 1026">
            <a:extLst>
              <a:ext uri="{FF2B5EF4-FFF2-40B4-BE49-F238E27FC236}">
                <a16:creationId xmlns:a16="http://schemas.microsoft.com/office/drawing/2014/main" id="{F5047E02-C699-613E-7B7D-A0461370250D}"/>
              </a:ext>
            </a:extLst>
          </p:cNvPr>
          <p:cNvSpPr/>
          <p:nvPr/>
        </p:nvSpPr>
        <p:spPr>
          <a:xfrm>
            <a:off x="7455064" y="6492810"/>
            <a:ext cx="576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dirty="0"/>
              <a:t>大阪府立の産業系高等学校総合リーフレット</a:t>
            </a:r>
            <a:endParaRPr kumimoji="1" lang="ja-JP" altLang="en-US" dirty="0">
              <a:ln w="9525">
                <a:solidFill>
                  <a:schemeClr val="accent1"/>
                </a:solidFill>
              </a:ln>
              <a:blipFill>
                <a:blip r:embed="rId2"/>
                <a:stretch>
                  <a:fillRect/>
                </a:stretch>
              </a:blipFill>
            </a:endParaRP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39</a:t>
            </a:fld>
            <a:endParaRPr lang="ja-JP" altLang="en-US"/>
          </a:p>
        </p:txBody>
      </p:sp>
      <p:sp>
        <p:nvSpPr>
          <p:cNvPr id="23" name="テキスト ボックス 22"/>
          <p:cNvSpPr txBox="1"/>
          <p:nvPr/>
        </p:nvSpPr>
        <p:spPr>
          <a:xfrm>
            <a:off x="2872732" y="6369075"/>
            <a:ext cx="9130356"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a:t>
            </a:r>
            <a:r>
              <a:rPr lang="ja-JP" altLang="en-US" b="1" dirty="0">
                <a:latin typeface="BIZ UDPゴシック" panose="020B0400000000000000" pitchFamily="50" charset="-128"/>
                <a:ea typeface="BIZ UDPゴシック" panose="020B0400000000000000" pitchFamily="50" charset="-128"/>
              </a:rPr>
              <a:t>中学生のみなさんへ</a:t>
            </a:r>
            <a:r>
              <a:rPr lang="ja-JP" altLang="en-US" dirty="0">
                <a:latin typeface="BIZ UDPゴシック" panose="020B0400000000000000" pitchFamily="50" charset="-128"/>
                <a:ea typeface="BIZ UDPゴシック" panose="020B0400000000000000" pitchFamily="50" charset="-128"/>
              </a:rPr>
              <a:t>」または「</a:t>
            </a:r>
            <a:r>
              <a:rPr lang="ja-JP" altLang="en-US" b="1" dirty="0">
                <a:latin typeface="BIZ UDPゴシック" panose="020B0400000000000000" pitchFamily="50" charset="-128"/>
                <a:ea typeface="BIZ UDPゴシック" panose="020B0400000000000000" pitchFamily="50" charset="-128"/>
              </a:rPr>
              <a:t>咲くなび</a:t>
            </a:r>
            <a:r>
              <a:rPr lang="ja-JP" altLang="en-US" dirty="0">
                <a:latin typeface="BIZ UDPゴシック" panose="020B0400000000000000" pitchFamily="50" charset="-128"/>
                <a:ea typeface="BIZ UDPゴシック" panose="020B0400000000000000" pitchFamily="50" charset="-128"/>
              </a:rPr>
              <a:t>」から</a:t>
            </a:r>
            <a:r>
              <a:rPr lang="ja-JP" altLang="en-US" b="1" dirty="0">
                <a:solidFill>
                  <a:schemeClr val="accent1"/>
                </a:solidFill>
                <a:latin typeface="BIZ UDPゴシック" panose="020B0400000000000000" pitchFamily="50" charset="-128"/>
                <a:ea typeface="BIZ UDPゴシック" panose="020B0400000000000000" pitchFamily="50" charset="-128"/>
              </a:rPr>
              <a:t>リンク</a:t>
            </a:r>
            <a:r>
              <a:rPr lang="ja-JP" altLang="en-US" dirty="0">
                <a:latin typeface="BIZ UDPゴシック" panose="020B0400000000000000" pitchFamily="50" charset="-128"/>
                <a:ea typeface="BIZ UDPゴシック" panose="020B0400000000000000" pitchFamily="50" charset="-128"/>
              </a:rPr>
              <a:t>へ</a:t>
            </a:r>
            <a:endParaRPr lang="en-US" altLang="ja-JP" dirty="0">
              <a:latin typeface="BIZ UDPゴシック" panose="020B0400000000000000" pitchFamily="50" charset="-128"/>
              <a:ea typeface="BIZ UDPゴシック" panose="020B0400000000000000" pitchFamily="50" charset="-128"/>
            </a:endParaRPr>
          </a:p>
        </p:txBody>
      </p:sp>
      <p:grpSp>
        <p:nvGrpSpPr>
          <p:cNvPr id="5" name="グループ化 4">
            <a:extLst>
              <a:ext uri="{FF2B5EF4-FFF2-40B4-BE49-F238E27FC236}">
                <a16:creationId xmlns:a16="http://schemas.microsoft.com/office/drawing/2014/main" id="{1ABE2217-3D87-A115-4BEC-68AC451E1CA2}"/>
              </a:ext>
            </a:extLst>
          </p:cNvPr>
          <p:cNvGrpSpPr/>
          <p:nvPr/>
        </p:nvGrpSpPr>
        <p:grpSpPr>
          <a:xfrm>
            <a:off x="201809" y="958476"/>
            <a:ext cx="2670923" cy="2999529"/>
            <a:chOff x="220986" y="1908282"/>
            <a:chExt cx="2670923" cy="2999529"/>
          </a:xfrm>
        </p:grpSpPr>
        <p:grpSp>
          <p:nvGrpSpPr>
            <p:cNvPr id="6" name="グループ化 5">
              <a:extLst>
                <a:ext uri="{FF2B5EF4-FFF2-40B4-BE49-F238E27FC236}">
                  <a16:creationId xmlns:a16="http://schemas.microsoft.com/office/drawing/2014/main" id="{8AC50AF8-6B3F-66C7-97C4-1015ABD66D87}"/>
                </a:ext>
              </a:extLst>
            </p:cNvPr>
            <p:cNvGrpSpPr/>
            <p:nvPr/>
          </p:nvGrpSpPr>
          <p:grpSpPr>
            <a:xfrm>
              <a:off x="220986" y="1908282"/>
              <a:ext cx="369868" cy="2858776"/>
              <a:chOff x="1714500" y="2233612"/>
              <a:chExt cx="533400" cy="4122738"/>
            </a:xfrm>
            <a:solidFill>
              <a:schemeClr val="bg1">
                <a:lumMod val="85000"/>
              </a:schemeClr>
            </a:solidFill>
          </p:grpSpPr>
          <p:sp>
            <p:nvSpPr>
              <p:cNvPr id="13" name="楕円 12">
                <a:extLst>
                  <a:ext uri="{FF2B5EF4-FFF2-40B4-BE49-F238E27FC236}">
                    <a16:creationId xmlns:a16="http://schemas.microsoft.com/office/drawing/2014/main" id="{3736872E-0618-FA5F-6E0F-2C47E871A26A}"/>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4" name="楕円 13">
                <a:extLst>
                  <a:ext uri="{FF2B5EF4-FFF2-40B4-BE49-F238E27FC236}">
                    <a16:creationId xmlns:a16="http://schemas.microsoft.com/office/drawing/2014/main" id="{738BDA32-A767-AFED-DE53-B35569AA7D88}"/>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5" name="楕円 14">
                <a:extLst>
                  <a:ext uri="{FF2B5EF4-FFF2-40B4-BE49-F238E27FC236}">
                    <a16:creationId xmlns:a16="http://schemas.microsoft.com/office/drawing/2014/main" id="{B1461745-DE79-375F-71C2-959E7DA822EF}"/>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6" name="楕円 15">
                <a:extLst>
                  <a:ext uri="{FF2B5EF4-FFF2-40B4-BE49-F238E27FC236}">
                    <a16:creationId xmlns:a16="http://schemas.microsoft.com/office/drawing/2014/main" id="{9B0D6A5B-07EB-75D3-18B1-0219BD86FFB6}"/>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7" name="楕円 16">
                <a:extLst>
                  <a:ext uri="{FF2B5EF4-FFF2-40B4-BE49-F238E27FC236}">
                    <a16:creationId xmlns:a16="http://schemas.microsoft.com/office/drawing/2014/main" id="{E9854F0E-BE7C-5243-8B4D-A3446F7E1F15}"/>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8" name="楕円 17">
                <a:extLst>
                  <a:ext uri="{FF2B5EF4-FFF2-40B4-BE49-F238E27FC236}">
                    <a16:creationId xmlns:a16="http://schemas.microsoft.com/office/drawing/2014/main" id="{28AA0EE6-93C0-60C8-2B07-D22D4F55BAE9}"/>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19" name="直線コネクタ 18">
                <a:extLst>
                  <a:ext uri="{FF2B5EF4-FFF2-40B4-BE49-F238E27FC236}">
                    <a16:creationId xmlns:a16="http://schemas.microsoft.com/office/drawing/2014/main" id="{7B8A1A41-057A-5704-FE1E-4B9027470E23}"/>
                  </a:ext>
                </a:extLst>
              </p:cNvPr>
              <p:cNvCxnSpPr>
                <a:stCxn id="13" idx="4"/>
                <a:endCxn id="16"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2E3F971A-B3C0-EF77-83E6-C68DB8B0E38D}"/>
                  </a:ext>
                </a:extLst>
              </p:cNvPr>
              <p:cNvCxnSpPr>
                <a:stCxn id="16" idx="4"/>
                <a:endCxn id="17"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C6A2A7A9-6DBA-3EC9-1159-493FF4249786}"/>
                  </a:ext>
                </a:extLst>
              </p:cNvPr>
              <p:cNvCxnSpPr>
                <a:stCxn id="17" idx="4"/>
                <a:endCxn id="18"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32" name="直線コネクタ 1031">
                <a:extLst>
                  <a:ext uri="{FF2B5EF4-FFF2-40B4-BE49-F238E27FC236}">
                    <a16:creationId xmlns:a16="http://schemas.microsoft.com/office/drawing/2014/main" id="{7B8D1C64-ADB4-16CF-CDBC-753E1C5E8C32}"/>
                  </a:ext>
                </a:extLst>
              </p:cNvPr>
              <p:cNvCxnSpPr>
                <a:stCxn id="18" idx="4"/>
                <a:endCxn id="15"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33" name="直線コネクタ 1032">
                <a:extLst>
                  <a:ext uri="{FF2B5EF4-FFF2-40B4-BE49-F238E27FC236}">
                    <a16:creationId xmlns:a16="http://schemas.microsoft.com/office/drawing/2014/main" id="{53F14F25-DC6C-8231-20FB-D94740D7F9FE}"/>
                  </a:ext>
                </a:extLst>
              </p:cNvPr>
              <p:cNvCxnSpPr>
                <a:stCxn id="15" idx="4"/>
                <a:endCxn id="14"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7" name="テキスト ボックス 6">
              <a:extLst>
                <a:ext uri="{FF2B5EF4-FFF2-40B4-BE49-F238E27FC236}">
                  <a16:creationId xmlns:a16="http://schemas.microsoft.com/office/drawing/2014/main" id="{7CFD9E32-7F76-069B-3AC9-15A24F16E9F1}"/>
                </a:ext>
              </a:extLst>
            </p:cNvPr>
            <p:cNvSpPr txBox="1"/>
            <p:nvPr/>
          </p:nvSpPr>
          <p:spPr>
            <a:xfrm>
              <a:off x="245031" y="1946382"/>
              <a:ext cx="218521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公立高等学校入学者選抜</a:t>
              </a:r>
              <a:endParaRPr kumimoji="1" lang="ja-JP" altLang="en-US" sz="1200" b="1" dirty="0">
                <a:solidFill>
                  <a:schemeClr val="bg1">
                    <a:lumMod val="50000"/>
                  </a:schemeClr>
                </a:solidFill>
                <a:latin typeface="+mn-ea"/>
              </a:endParaRPr>
            </a:p>
          </p:txBody>
        </p:sp>
        <p:sp>
          <p:nvSpPr>
            <p:cNvPr id="8" name="テキスト ボックス 7">
              <a:extLst>
                <a:ext uri="{FF2B5EF4-FFF2-40B4-BE49-F238E27FC236}">
                  <a16:creationId xmlns:a16="http://schemas.microsoft.com/office/drawing/2014/main" id="{D87B2173-73C4-112A-5967-625BFB1BF690}"/>
                </a:ext>
              </a:extLst>
            </p:cNvPr>
            <p:cNvSpPr txBox="1"/>
            <p:nvPr/>
          </p:nvSpPr>
          <p:spPr>
            <a:xfrm>
              <a:off x="245031" y="2446335"/>
              <a:ext cx="2185214" cy="461665"/>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令和６年度</a:t>
              </a:r>
              <a:r>
                <a:rPr lang="en-US" altLang="ja-JP" sz="1200" b="1" dirty="0">
                  <a:solidFill>
                    <a:schemeClr val="bg1">
                      <a:lumMod val="50000"/>
                    </a:schemeClr>
                  </a:solidFill>
                  <a:latin typeface="+mn-ea"/>
                </a:rPr>
                <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公立高等学校入学者選抜</a:t>
              </a:r>
              <a:endParaRPr kumimoji="1" lang="ja-JP" altLang="en-US" sz="1200" b="1" dirty="0">
                <a:solidFill>
                  <a:schemeClr val="bg1">
                    <a:lumMod val="50000"/>
                  </a:schemeClr>
                </a:solidFill>
                <a:latin typeface="+mn-ea"/>
              </a:endParaRPr>
            </a:p>
          </p:txBody>
        </p:sp>
        <p:sp>
          <p:nvSpPr>
            <p:cNvPr id="9" name="テキスト ボックス 8">
              <a:extLst>
                <a:ext uri="{FF2B5EF4-FFF2-40B4-BE49-F238E27FC236}">
                  <a16:creationId xmlns:a16="http://schemas.microsoft.com/office/drawing/2014/main" id="{6158534E-B5B0-6DF1-5D58-9EDC5BEF4175}"/>
                </a:ext>
              </a:extLst>
            </p:cNvPr>
            <p:cNvSpPr txBox="1"/>
            <p:nvPr/>
          </p:nvSpPr>
          <p:spPr>
            <a:xfrm>
              <a:off x="245031" y="2946288"/>
              <a:ext cx="187743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中学生のみなさんへ</a:t>
              </a:r>
              <a:endParaRPr kumimoji="1" lang="ja-JP" altLang="en-US" sz="1200" b="1" dirty="0">
                <a:solidFill>
                  <a:schemeClr val="bg1">
                    <a:lumMod val="50000"/>
                  </a:schemeClr>
                </a:solidFill>
                <a:latin typeface="+mn-ea"/>
              </a:endParaRPr>
            </a:p>
          </p:txBody>
        </p:sp>
        <p:sp>
          <p:nvSpPr>
            <p:cNvPr id="10" name="テキスト ボックス 9">
              <a:extLst>
                <a:ext uri="{FF2B5EF4-FFF2-40B4-BE49-F238E27FC236}">
                  <a16:creationId xmlns:a16="http://schemas.microsoft.com/office/drawing/2014/main" id="{D8A9B824-CCD2-9B3D-3139-5414898C74EC}"/>
                </a:ext>
              </a:extLst>
            </p:cNvPr>
            <p:cNvSpPr txBox="1"/>
            <p:nvPr/>
          </p:nvSpPr>
          <p:spPr>
            <a:xfrm>
              <a:off x="245031" y="3446241"/>
              <a:ext cx="2646878" cy="461665"/>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さくっと検索！サクセスナビ！</a:t>
              </a:r>
              <a:r>
                <a:rPr kumimoji="1" lang="en-US" altLang="ja-JP" sz="1200" b="1" dirty="0">
                  <a:solidFill>
                    <a:schemeClr val="bg1">
                      <a:lumMod val="50000"/>
                    </a:schemeClr>
                  </a:solidFill>
                  <a:latin typeface="+mn-ea"/>
                </a:rPr>
                <a:t/>
              </a:r>
              <a:br>
                <a:rPr kumimoji="1" lang="en-US" altLang="ja-JP" sz="1200" b="1" dirty="0">
                  <a:solidFill>
                    <a:schemeClr val="bg1">
                      <a:lumMod val="50000"/>
                    </a:schemeClr>
                  </a:solidFill>
                  <a:latin typeface="+mn-ea"/>
                </a:rPr>
              </a:br>
              <a:r>
                <a:rPr kumimoji="1" lang="ja-JP" altLang="en-US" sz="1200" b="1" dirty="0">
                  <a:solidFill>
                    <a:schemeClr val="bg1">
                      <a:lumMod val="50000"/>
                    </a:schemeClr>
                  </a:solidFill>
                  <a:latin typeface="+mn-ea"/>
                </a:rPr>
                <a:t>　　（咲くなび）</a:t>
              </a:r>
            </a:p>
          </p:txBody>
        </p:sp>
        <p:sp>
          <p:nvSpPr>
            <p:cNvPr id="11" name="テキスト ボックス 10">
              <a:extLst>
                <a:ext uri="{FF2B5EF4-FFF2-40B4-BE49-F238E27FC236}">
                  <a16:creationId xmlns:a16="http://schemas.microsoft.com/office/drawing/2014/main" id="{9129C548-CFA9-4DE4-EFD7-B11533BD7159}"/>
                </a:ext>
              </a:extLst>
            </p:cNvPr>
            <p:cNvSpPr txBox="1"/>
            <p:nvPr/>
          </p:nvSpPr>
          <p:spPr>
            <a:xfrm>
              <a:off x="245031" y="3946194"/>
              <a:ext cx="2492990"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大阪府公立高等学校等ガイド</a:t>
              </a:r>
              <a:endParaRPr kumimoji="1" lang="ja-JP" altLang="en-US" sz="1200" b="1" dirty="0">
                <a:solidFill>
                  <a:schemeClr val="bg1">
                    <a:lumMod val="50000"/>
                  </a:schemeClr>
                </a:solidFill>
                <a:latin typeface="+mn-ea"/>
              </a:endParaRPr>
            </a:p>
          </p:txBody>
        </p:sp>
        <p:sp>
          <p:nvSpPr>
            <p:cNvPr id="12" name="テキスト ボックス 11">
              <a:extLst>
                <a:ext uri="{FF2B5EF4-FFF2-40B4-BE49-F238E27FC236}">
                  <a16:creationId xmlns:a16="http://schemas.microsoft.com/office/drawing/2014/main" id="{1C356BD0-42D6-FC5A-3361-DE712CFD86A4}"/>
                </a:ext>
              </a:extLst>
            </p:cNvPr>
            <p:cNvSpPr txBox="1"/>
            <p:nvPr/>
          </p:nvSpPr>
          <p:spPr>
            <a:xfrm>
              <a:off x="245031" y="4446146"/>
              <a:ext cx="2339102" cy="461665"/>
            </a:xfrm>
            <a:prstGeom prst="rect">
              <a:avLst/>
            </a:prstGeom>
            <a:noFill/>
          </p:spPr>
          <p:txBody>
            <a:bodyPr wrap="none" rtlCol="0">
              <a:spAutoFit/>
            </a:bodyPr>
            <a:lstStyle/>
            <a:p>
              <a:r>
                <a:rPr lang="ja-JP" altLang="en-US" sz="1200" b="1" dirty="0">
                  <a:solidFill>
                    <a:schemeClr val="accent1"/>
                  </a:solidFill>
                  <a:latin typeface="+mn-ea"/>
                </a:rPr>
                <a:t>６</a:t>
              </a:r>
              <a:r>
                <a:rPr kumimoji="1" lang="ja-JP" altLang="en-US" sz="1200" b="1" dirty="0">
                  <a:solidFill>
                    <a:schemeClr val="accent1"/>
                  </a:solidFill>
                  <a:latin typeface="+mn-ea"/>
                </a:rPr>
                <a:t>　</a:t>
              </a:r>
              <a:r>
                <a:rPr lang="ja-JP" altLang="en-US" sz="1200" b="1" dirty="0">
                  <a:solidFill>
                    <a:schemeClr val="accent1"/>
                  </a:solidFill>
                  <a:latin typeface="+mn-ea"/>
                </a:rPr>
                <a:t>大阪府立の産業系高等学校</a:t>
              </a:r>
              <a:r>
                <a:rPr lang="en-US" altLang="ja-JP" sz="1200" b="1" dirty="0">
                  <a:solidFill>
                    <a:schemeClr val="accent1"/>
                  </a:solidFill>
                  <a:latin typeface="+mn-ea"/>
                </a:rPr>
                <a:t/>
              </a:r>
              <a:br>
                <a:rPr lang="en-US" altLang="ja-JP" sz="1200" b="1" dirty="0">
                  <a:solidFill>
                    <a:schemeClr val="accent1"/>
                  </a:solidFill>
                  <a:latin typeface="+mn-ea"/>
                </a:rPr>
              </a:br>
              <a:r>
                <a:rPr lang="ja-JP" altLang="en-US" sz="1200" b="1" dirty="0">
                  <a:solidFill>
                    <a:schemeClr val="accent1"/>
                  </a:solidFill>
                  <a:latin typeface="+mn-ea"/>
                </a:rPr>
                <a:t>　　総合リーフレット</a:t>
              </a:r>
              <a:endParaRPr kumimoji="1" lang="ja-JP" altLang="en-US" sz="1200" b="1" dirty="0">
                <a:solidFill>
                  <a:schemeClr val="accent1"/>
                </a:solidFill>
                <a:latin typeface="+mn-ea"/>
              </a:endParaRPr>
            </a:p>
          </p:txBody>
        </p:sp>
      </p:grpSp>
      <p:sp>
        <p:nvSpPr>
          <p:cNvPr id="29" name="テキスト ボックス 28">
            <a:extLst>
              <a:ext uri="{FF2B5EF4-FFF2-40B4-BE49-F238E27FC236}">
                <a16:creationId xmlns:a16="http://schemas.microsoft.com/office/drawing/2014/main" id="{9FDF7B21-DAD1-473D-7F6E-707AC5683C89}"/>
              </a:ext>
            </a:extLst>
          </p:cNvPr>
          <p:cNvSpPr txBox="1"/>
          <p:nvPr/>
        </p:nvSpPr>
        <p:spPr>
          <a:xfrm>
            <a:off x="9154085" y="957920"/>
            <a:ext cx="2916380" cy="1077218"/>
          </a:xfrm>
          <a:prstGeom prst="rect">
            <a:avLst/>
          </a:prstGeom>
          <a:noFill/>
        </p:spPr>
        <p:txBody>
          <a:bodyPr wrap="square">
            <a:spAutoFit/>
          </a:bodyPr>
          <a:lstStyle/>
          <a:p>
            <a:pPr algn="ctr"/>
            <a:r>
              <a:rPr lang="ja-JP" altLang="en-US" sz="1600" b="1" i="0" dirty="0">
                <a:ln w="3175">
                  <a:solidFill>
                    <a:schemeClr val="accent1"/>
                  </a:solidFill>
                </a:ln>
                <a:blipFill>
                  <a:blip r:embed="rId2"/>
                  <a:stretch>
                    <a:fillRect/>
                  </a:stretch>
                </a:blipFill>
                <a:effectLst/>
                <a:ea typeface="Meiryo" panose="020B0604030504040204" pitchFamily="50" charset="-128"/>
              </a:rPr>
              <a:t>ものづくりを学べる</a:t>
            </a:r>
            <a:endParaRPr lang="en-US" altLang="ja-JP" sz="1600" b="1" i="0" dirty="0">
              <a:ln w="3175">
                <a:solidFill>
                  <a:schemeClr val="accent1"/>
                </a:solidFill>
              </a:ln>
              <a:blipFill>
                <a:blip r:embed="rId2"/>
                <a:stretch>
                  <a:fillRect/>
                </a:stretch>
              </a:blipFill>
              <a:effectLst/>
              <a:ea typeface="Meiryo" panose="020B0604030504040204" pitchFamily="50" charset="-128"/>
            </a:endParaRPr>
          </a:p>
          <a:p>
            <a:pPr algn="ctr"/>
            <a:r>
              <a:rPr lang="ja-JP" altLang="en-US" sz="1600" b="1" i="0" dirty="0">
                <a:ln w="3175">
                  <a:solidFill>
                    <a:schemeClr val="accent1"/>
                  </a:solidFill>
                </a:ln>
                <a:blipFill>
                  <a:blip r:embed="rId2"/>
                  <a:stretch>
                    <a:fillRect/>
                  </a:stretch>
                </a:blipFill>
                <a:effectLst/>
                <a:ea typeface="Meiryo" panose="020B0604030504040204" pitchFamily="50" charset="-128"/>
              </a:rPr>
              <a:t>専門学科工業系高校</a:t>
            </a:r>
            <a:endParaRPr lang="en-US" altLang="ja-JP" sz="1600" b="1" dirty="0">
              <a:ln w="3175">
                <a:solidFill>
                  <a:schemeClr val="accent1"/>
                </a:solidFill>
              </a:ln>
              <a:blipFill>
                <a:blip r:embed="rId2"/>
                <a:stretch>
                  <a:fillRect/>
                </a:stretch>
              </a:blipFill>
              <a:ea typeface="Meiryo" panose="020B0604030504040204" pitchFamily="50" charset="-128"/>
            </a:endParaRPr>
          </a:p>
          <a:p>
            <a:pPr algn="ctr"/>
            <a:r>
              <a:rPr lang="en-US" altLang="ja-JP" sz="1600" b="1" i="0" dirty="0">
                <a:ln w="3175">
                  <a:solidFill>
                    <a:schemeClr val="accent1"/>
                  </a:solidFill>
                </a:ln>
                <a:blipFill>
                  <a:blip r:embed="rId2"/>
                  <a:stretch>
                    <a:fillRect/>
                  </a:stretch>
                </a:blipFill>
                <a:effectLst/>
                <a:ea typeface="Meiryo" panose="020B0604030504040204" pitchFamily="50" charset="-128"/>
              </a:rPr>
              <a:t>Kogyo Technology</a:t>
            </a:r>
            <a:br>
              <a:rPr lang="en-US" altLang="ja-JP" sz="1600" b="1" i="0" dirty="0">
                <a:ln w="3175">
                  <a:solidFill>
                    <a:schemeClr val="accent1"/>
                  </a:solidFill>
                </a:ln>
                <a:blipFill>
                  <a:blip r:embed="rId2"/>
                  <a:stretch>
                    <a:fillRect/>
                  </a:stretch>
                </a:blipFill>
                <a:effectLst/>
                <a:ea typeface="Meiryo" panose="020B0604030504040204" pitchFamily="50" charset="-128"/>
              </a:rPr>
            </a:br>
            <a:r>
              <a:rPr lang="en-US" altLang="ja-JP" sz="1600" b="1" i="0" dirty="0">
                <a:ln w="3175">
                  <a:solidFill>
                    <a:schemeClr val="accent1"/>
                  </a:solidFill>
                </a:ln>
                <a:blipFill>
                  <a:blip r:embed="rId2"/>
                  <a:stretch>
                    <a:fillRect/>
                  </a:stretch>
                </a:blipFill>
                <a:effectLst/>
                <a:ea typeface="Meiryo" panose="020B0604030504040204" pitchFamily="50" charset="-128"/>
              </a:rPr>
              <a:t>High School</a:t>
            </a:r>
            <a:endParaRPr lang="ja-JP" altLang="en-US" sz="1600" b="1" dirty="0">
              <a:ln w="3175">
                <a:solidFill>
                  <a:schemeClr val="accent1"/>
                </a:solidFill>
              </a:ln>
              <a:blipFill>
                <a:blip r:embed="rId2"/>
                <a:stretch>
                  <a:fillRect/>
                </a:stretch>
              </a:blipFill>
            </a:endParaRPr>
          </a:p>
        </p:txBody>
      </p:sp>
      <p:sp>
        <p:nvSpPr>
          <p:cNvPr id="31" name="テキスト ボックス 30">
            <a:extLst>
              <a:ext uri="{FF2B5EF4-FFF2-40B4-BE49-F238E27FC236}">
                <a16:creationId xmlns:a16="http://schemas.microsoft.com/office/drawing/2014/main" id="{9BA21841-DFA1-3110-3BFF-ABD25A64DEFC}"/>
              </a:ext>
            </a:extLst>
          </p:cNvPr>
          <p:cNvSpPr txBox="1"/>
          <p:nvPr/>
        </p:nvSpPr>
        <p:spPr>
          <a:xfrm>
            <a:off x="2818902" y="1023231"/>
            <a:ext cx="3076268" cy="861774"/>
          </a:xfrm>
          <a:prstGeom prst="rect">
            <a:avLst/>
          </a:prstGeom>
          <a:noFill/>
        </p:spPr>
        <p:txBody>
          <a:bodyPr wrap="square">
            <a:spAutoFit/>
          </a:bodyPr>
          <a:lstStyle/>
          <a:p>
            <a:pPr algn="ctr"/>
            <a:r>
              <a:rPr lang="ja-JP" altLang="en-US" sz="1600" b="1" i="0" dirty="0">
                <a:ln w="3175">
                  <a:solidFill>
                    <a:schemeClr val="accent4"/>
                  </a:solidFill>
                </a:ln>
                <a:blipFill>
                  <a:blip r:embed="rId3"/>
                  <a:stretch>
                    <a:fillRect/>
                  </a:stretch>
                </a:blipFill>
                <a:effectLst/>
                <a:ea typeface="Meiryo" panose="020B0604030504040204" pitchFamily="50" charset="-128"/>
              </a:rPr>
              <a:t>農業の楽しさと</a:t>
            </a:r>
            <a:endParaRPr lang="en-US" altLang="ja-JP" sz="1600" b="1" i="0" dirty="0">
              <a:ln w="3175">
                <a:solidFill>
                  <a:schemeClr val="accent4"/>
                </a:solidFill>
              </a:ln>
              <a:blipFill>
                <a:blip r:embed="rId3"/>
                <a:stretch>
                  <a:fillRect/>
                </a:stretch>
              </a:blipFill>
              <a:effectLst/>
              <a:ea typeface="Meiryo" panose="020B0604030504040204" pitchFamily="50" charset="-128"/>
            </a:endParaRPr>
          </a:p>
          <a:p>
            <a:pPr algn="ctr"/>
            <a:r>
              <a:rPr lang="ja-JP" altLang="en-US" sz="1600" b="1" i="0" dirty="0">
                <a:ln w="3175">
                  <a:solidFill>
                    <a:schemeClr val="accent4"/>
                  </a:solidFill>
                </a:ln>
                <a:blipFill>
                  <a:blip r:embed="rId3"/>
                  <a:stretch>
                    <a:fillRect/>
                  </a:stretch>
                </a:blipFill>
                <a:effectLst/>
                <a:ea typeface="Meiryo" panose="020B0604030504040204" pitchFamily="50" charset="-128"/>
              </a:rPr>
              <a:t>おもしろさが学べる専門学科</a:t>
            </a:r>
            <a:endParaRPr lang="en-US" altLang="ja-JP" sz="1600" b="1" i="0" dirty="0">
              <a:ln w="3175">
                <a:solidFill>
                  <a:schemeClr val="accent4"/>
                </a:solidFill>
              </a:ln>
              <a:blipFill>
                <a:blip r:embed="rId3"/>
                <a:stretch>
                  <a:fillRect/>
                </a:stretch>
              </a:blipFill>
              <a:effectLst/>
              <a:ea typeface="Meiryo" panose="020B0604030504040204" pitchFamily="50" charset="-128"/>
            </a:endParaRPr>
          </a:p>
          <a:p>
            <a:pPr algn="ctr"/>
            <a:r>
              <a:rPr lang="ja-JP" altLang="en-US" sz="1600" b="1" i="0" dirty="0">
                <a:ln w="3175">
                  <a:solidFill>
                    <a:schemeClr val="accent4"/>
                  </a:solidFill>
                </a:ln>
                <a:blipFill>
                  <a:blip r:embed="rId3"/>
                  <a:stretch>
                    <a:fillRect/>
                  </a:stretch>
                </a:blipFill>
                <a:effectLst/>
                <a:ea typeface="Meiryo" panose="020B0604030504040204" pitchFamily="50" charset="-128"/>
              </a:rPr>
              <a:t>農業高校</a:t>
            </a:r>
            <a:endParaRPr lang="ja-JP" altLang="en-US" sz="1600" b="1" dirty="0">
              <a:ln w="3175">
                <a:solidFill>
                  <a:schemeClr val="accent4"/>
                </a:solidFill>
              </a:ln>
              <a:blipFill>
                <a:blip r:embed="rId3"/>
                <a:stretch>
                  <a:fillRect/>
                </a:stretch>
              </a:blipFill>
            </a:endParaRPr>
          </a:p>
        </p:txBody>
      </p:sp>
      <p:sp>
        <p:nvSpPr>
          <p:cNvPr id="1025" name="テキスト ボックス 1024">
            <a:extLst>
              <a:ext uri="{FF2B5EF4-FFF2-40B4-BE49-F238E27FC236}">
                <a16:creationId xmlns:a16="http://schemas.microsoft.com/office/drawing/2014/main" id="{838AA43B-66DB-2AF3-62A2-6D24EC68EC04}"/>
              </a:ext>
            </a:extLst>
          </p:cNvPr>
          <p:cNvSpPr txBox="1"/>
          <p:nvPr/>
        </p:nvSpPr>
        <p:spPr>
          <a:xfrm>
            <a:off x="5960378" y="1119502"/>
            <a:ext cx="3022439" cy="584775"/>
          </a:xfrm>
          <a:prstGeom prst="rect">
            <a:avLst/>
          </a:prstGeom>
          <a:noFill/>
        </p:spPr>
        <p:txBody>
          <a:bodyPr wrap="square">
            <a:spAutoFit/>
          </a:bodyPr>
          <a:lstStyle/>
          <a:p>
            <a:pPr algn="ctr"/>
            <a:r>
              <a:rPr lang="ja-JP" altLang="en-US" sz="1600" b="1" i="0" dirty="0">
                <a:ln w="3175">
                  <a:solidFill>
                    <a:schemeClr val="accent5"/>
                  </a:solidFill>
                </a:ln>
                <a:blipFill>
                  <a:blip r:embed="rId4"/>
                  <a:stretch>
                    <a:fillRect/>
                  </a:stretch>
                </a:blipFill>
                <a:effectLst/>
                <a:ea typeface="Meiryo" panose="020B0604030504040204" pitchFamily="50" charset="-128"/>
              </a:rPr>
              <a:t>ケイケンで超えていけッ！</a:t>
            </a:r>
            <a:endParaRPr lang="en-US" altLang="ja-JP" sz="1600" b="1" i="0" dirty="0">
              <a:ln w="3175">
                <a:solidFill>
                  <a:schemeClr val="accent5"/>
                </a:solidFill>
              </a:ln>
              <a:blipFill>
                <a:blip r:embed="rId4"/>
                <a:stretch>
                  <a:fillRect/>
                </a:stretch>
              </a:blipFill>
              <a:effectLst/>
              <a:ea typeface="Meiryo" panose="020B0604030504040204" pitchFamily="50" charset="-128"/>
            </a:endParaRPr>
          </a:p>
          <a:p>
            <a:pPr algn="ctr"/>
            <a:r>
              <a:rPr lang="ja-JP" altLang="en-US" sz="1600" b="1" i="0" dirty="0">
                <a:ln w="3175">
                  <a:solidFill>
                    <a:schemeClr val="accent5"/>
                  </a:solidFill>
                </a:ln>
                <a:blipFill>
                  <a:blip r:embed="rId4"/>
                  <a:stretch>
                    <a:fillRect/>
                  </a:stretch>
                </a:blipFill>
                <a:effectLst/>
                <a:ea typeface="Meiryo" panose="020B0604030504040204" pitchFamily="50" charset="-128"/>
              </a:rPr>
              <a:t> </a:t>
            </a:r>
            <a:r>
              <a:rPr lang="en-US" altLang="ja-JP" sz="1600" b="1" i="0" dirty="0">
                <a:ln w="3175">
                  <a:solidFill>
                    <a:schemeClr val="accent5"/>
                  </a:solidFill>
                </a:ln>
                <a:blipFill>
                  <a:blip r:embed="rId4"/>
                  <a:stretch>
                    <a:fillRect/>
                  </a:stretch>
                </a:blipFill>
                <a:effectLst/>
                <a:ea typeface="Meiryo" panose="020B0604030504040204" pitchFamily="50" charset="-128"/>
              </a:rPr>
              <a:t>Enjoy your Creation</a:t>
            </a:r>
            <a:r>
              <a:rPr lang="ja-JP" altLang="en-US" sz="1600" b="1" i="0" dirty="0">
                <a:ln w="3175">
                  <a:solidFill>
                    <a:schemeClr val="accent5"/>
                  </a:solidFill>
                </a:ln>
                <a:blipFill>
                  <a:blip r:embed="rId4"/>
                  <a:stretch>
                    <a:fillRect/>
                  </a:stretch>
                </a:blipFill>
                <a:effectLst/>
                <a:ea typeface="Meiryo" panose="020B0604030504040204" pitchFamily="50" charset="-128"/>
              </a:rPr>
              <a:t>！</a:t>
            </a:r>
            <a:endParaRPr lang="ja-JP" altLang="en-US" sz="1600" b="1" dirty="0">
              <a:ln w="3175">
                <a:solidFill>
                  <a:schemeClr val="accent5"/>
                </a:solidFill>
              </a:ln>
              <a:blipFill>
                <a:blip r:embed="rId4"/>
                <a:stretch>
                  <a:fillRect/>
                </a:stretch>
              </a:blipFill>
            </a:endParaRPr>
          </a:p>
        </p:txBody>
      </p:sp>
      <p:pic>
        <p:nvPicPr>
          <p:cNvPr id="32" name="図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49711" y="113042"/>
            <a:ext cx="774877" cy="660550"/>
          </a:xfrm>
          <a:prstGeom prst="rect">
            <a:avLst/>
          </a:prstGeom>
        </p:spPr>
      </p:pic>
      <p:pic>
        <p:nvPicPr>
          <p:cNvPr id="22" name="図 2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861646" y="2035138"/>
            <a:ext cx="3023878" cy="4279763"/>
          </a:xfrm>
          <a:prstGeom prst="rect">
            <a:avLst/>
          </a:prstGeom>
        </p:spPr>
      </p:pic>
      <p:pic>
        <p:nvPicPr>
          <p:cNvPr id="26" name="図 2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977942" y="2042603"/>
            <a:ext cx="3023878" cy="4279763"/>
          </a:xfrm>
          <a:prstGeom prst="rect">
            <a:avLst/>
          </a:prstGeom>
        </p:spPr>
      </p:pic>
      <p:pic>
        <p:nvPicPr>
          <p:cNvPr id="27" name="図 2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094239" y="2022945"/>
            <a:ext cx="3036071" cy="4291956"/>
          </a:xfrm>
          <a:prstGeom prst="rect">
            <a:avLst/>
          </a:prstGeom>
        </p:spPr>
      </p:pic>
    </p:spTree>
    <p:extLst>
      <p:ext uri="{BB962C8B-B14F-4D97-AF65-F5344CB8AC3E}">
        <p14:creationId xmlns:p14="http://schemas.microsoft.com/office/powerpoint/2010/main" val="28240718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C2C4DE54-1A49-7748-01AC-052F1BE556AC}"/>
              </a:ext>
            </a:extLst>
          </p:cNvPr>
          <p:cNvSpPr/>
          <p:nvPr/>
        </p:nvSpPr>
        <p:spPr>
          <a:xfrm>
            <a:off x="4567398" y="3857223"/>
            <a:ext cx="2304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29B9DFCE-5E55-7272-5DB3-EDE5E00657D9}"/>
              </a:ext>
            </a:extLst>
          </p:cNvPr>
          <p:cNvSpPr/>
          <p:nvPr/>
        </p:nvSpPr>
        <p:spPr>
          <a:xfrm>
            <a:off x="5247386" y="3320125"/>
            <a:ext cx="2772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全日制の課程</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4</a:t>
            </a:fld>
            <a:endParaRPr lang="ja-JP" altLang="en-US"/>
          </a:p>
        </p:txBody>
      </p:sp>
      <p:grpSp>
        <p:nvGrpSpPr>
          <p:cNvPr id="52" name="グループ化 51"/>
          <p:cNvGrpSpPr/>
          <p:nvPr/>
        </p:nvGrpSpPr>
        <p:grpSpPr>
          <a:xfrm>
            <a:off x="2824329" y="1039808"/>
            <a:ext cx="8879265" cy="1702898"/>
            <a:chOff x="843128" y="982658"/>
            <a:chExt cx="10557000" cy="1702898"/>
          </a:xfrm>
        </p:grpSpPr>
        <p:grpSp>
          <p:nvGrpSpPr>
            <p:cNvPr id="6" name="グループ化 5"/>
            <p:cNvGrpSpPr/>
            <p:nvPr/>
          </p:nvGrpSpPr>
          <p:grpSpPr>
            <a:xfrm>
              <a:off x="1050877" y="1255594"/>
              <a:ext cx="10090245" cy="432000"/>
              <a:chOff x="1050877" y="1255594"/>
              <a:chExt cx="10090245" cy="432000"/>
            </a:xfrm>
          </p:grpSpPr>
          <p:grpSp>
            <p:nvGrpSpPr>
              <p:cNvPr id="7" name="グループ化 6"/>
              <p:cNvGrpSpPr/>
              <p:nvPr/>
            </p:nvGrpSpPr>
            <p:grpSpPr>
              <a:xfrm>
                <a:off x="1050877" y="1255594"/>
                <a:ext cx="10090245" cy="432000"/>
                <a:chOff x="1050877" y="1255594"/>
                <a:chExt cx="10090245" cy="432000"/>
              </a:xfrm>
            </p:grpSpPr>
            <p:cxnSp>
              <p:nvCxnSpPr>
                <p:cNvPr id="9" name="直線コネクタ 8"/>
                <p:cNvCxnSpPr/>
                <p:nvPr/>
              </p:nvCxnSpPr>
              <p:spPr>
                <a:xfrm>
                  <a:off x="105087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77160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49234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21307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3933805"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65453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37526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609600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81673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7537465"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825819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897892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969966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042039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1141122" y="1255594"/>
                  <a:ext cx="0" cy="4320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8" name="直線コネクタ 7"/>
              <p:cNvCxnSpPr/>
              <p:nvPr/>
            </p:nvCxnSpPr>
            <p:spPr>
              <a:xfrm>
                <a:off x="1050877" y="1471594"/>
                <a:ext cx="10090245"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テキスト ボックス 23"/>
            <p:cNvSpPr txBox="1"/>
            <p:nvPr/>
          </p:nvSpPr>
          <p:spPr>
            <a:xfrm>
              <a:off x="843128" y="982658"/>
              <a:ext cx="494006" cy="369332"/>
            </a:xfrm>
            <a:prstGeom prst="rect">
              <a:avLst/>
            </a:prstGeom>
            <a:noFill/>
          </p:spPr>
          <p:txBody>
            <a:bodyPr wrap="none" rtlCol="0">
              <a:spAutoFit/>
            </a:bodyPr>
            <a:lstStyle/>
            <a:p>
              <a:r>
                <a:rPr kumimoji="1" lang="ja-JP" altLang="en-US" dirty="0">
                  <a:latin typeface="+mn-ea"/>
                </a:rPr>
                <a:t>８</a:t>
              </a:r>
            </a:p>
          </p:txBody>
        </p:sp>
        <p:sp>
          <p:nvSpPr>
            <p:cNvPr id="25" name="テキスト ボックス 24"/>
            <p:cNvSpPr txBox="1"/>
            <p:nvPr/>
          </p:nvSpPr>
          <p:spPr>
            <a:xfrm>
              <a:off x="10906122" y="982658"/>
              <a:ext cx="494006" cy="369332"/>
            </a:xfrm>
            <a:prstGeom prst="rect">
              <a:avLst/>
            </a:prstGeom>
            <a:noFill/>
          </p:spPr>
          <p:txBody>
            <a:bodyPr wrap="none" rtlCol="0">
              <a:spAutoFit/>
            </a:bodyPr>
            <a:lstStyle/>
            <a:p>
              <a:r>
                <a:rPr lang="en-US" altLang="ja-JP" dirty="0">
                  <a:latin typeface="+mn-ea"/>
                </a:rPr>
                <a:t>22</a:t>
              </a:r>
              <a:endParaRPr kumimoji="1" lang="ja-JP" altLang="en-US" dirty="0">
                <a:latin typeface="+mn-ea"/>
              </a:endParaRPr>
            </a:p>
          </p:txBody>
        </p:sp>
        <p:sp>
          <p:nvSpPr>
            <p:cNvPr id="26" name="テキスト ボックス 25"/>
            <p:cNvSpPr txBox="1"/>
            <p:nvPr/>
          </p:nvSpPr>
          <p:spPr>
            <a:xfrm>
              <a:off x="1563856" y="982658"/>
              <a:ext cx="494006" cy="369332"/>
            </a:xfrm>
            <a:prstGeom prst="rect">
              <a:avLst/>
            </a:prstGeom>
            <a:noFill/>
          </p:spPr>
          <p:txBody>
            <a:bodyPr wrap="none" rtlCol="0">
              <a:spAutoFit/>
            </a:bodyPr>
            <a:lstStyle/>
            <a:p>
              <a:r>
                <a:rPr kumimoji="1" lang="ja-JP" altLang="en-US" dirty="0">
                  <a:latin typeface="+mn-ea"/>
                </a:rPr>
                <a:t>９</a:t>
              </a:r>
            </a:p>
          </p:txBody>
        </p:sp>
        <p:sp>
          <p:nvSpPr>
            <p:cNvPr id="27" name="テキスト ボックス 26"/>
            <p:cNvSpPr txBox="1"/>
            <p:nvPr/>
          </p:nvSpPr>
          <p:spPr>
            <a:xfrm>
              <a:off x="2251579" y="982658"/>
              <a:ext cx="494006" cy="369332"/>
            </a:xfrm>
            <a:prstGeom prst="rect">
              <a:avLst/>
            </a:prstGeom>
            <a:noFill/>
          </p:spPr>
          <p:txBody>
            <a:bodyPr wrap="none" rtlCol="0">
              <a:spAutoFit/>
            </a:bodyPr>
            <a:lstStyle/>
            <a:p>
              <a:r>
                <a:rPr kumimoji="1" lang="en-US" altLang="ja-JP" dirty="0">
                  <a:latin typeface="+mn-ea"/>
                </a:rPr>
                <a:t>10</a:t>
              </a:r>
              <a:endParaRPr kumimoji="1" lang="ja-JP" altLang="en-US" dirty="0">
                <a:latin typeface="+mn-ea"/>
              </a:endParaRPr>
            </a:p>
          </p:txBody>
        </p:sp>
        <p:sp>
          <p:nvSpPr>
            <p:cNvPr id="28" name="テキスト ボックス 27"/>
            <p:cNvSpPr txBox="1"/>
            <p:nvPr/>
          </p:nvSpPr>
          <p:spPr>
            <a:xfrm>
              <a:off x="2981756" y="982658"/>
              <a:ext cx="494006" cy="369332"/>
            </a:xfrm>
            <a:prstGeom prst="rect">
              <a:avLst/>
            </a:prstGeom>
            <a:noFill/>
          </p:spPr>
          <p:txBody>
            <a:bodyPr wrap="none" rtlCol="0">
              <a:spAutoFit/>
            </a:bodyPr>
            <a:lstStyle/>
            <a:p>
              <a:r>
                <a:rPr kumimoji="1" lang="en-US" altLang="ja-JP" dirty="0">
                  <a:latin typeface="+mn-ea"/>
                </a:rPr>
                <a:t>11</a:t>
              </a:r>
              <a:endParaRPr kumimoji="1" lang="ja-JP" altLang="en-US" dirty="0">
                <a:latin typeface="+mn-ea"/>
              </a:endParaRPr>
            </a:p>
          </p:txBody>
        </p:sp>
        <p:sp>
          <p:nvSpPr>
            <p:cNvPr id="29" name="テキスト ボックス 28"/>
            <p:cNvSpPr txBox="1"/>
            <p:nvPr/>
          </p:nvSpPr>
          <p:spPr>
            <a:xfrm>
              <a:off x="3724022" y="982658"/>
              <a:ext cx="494006" cy="369332"/>
            </a:xfrm>
            <a:prstGeom prst="rect">
              <a:avLst/>
            </a:prstGeom>
            <a:noFill/>
          </p:spPr>
          <p:txBody>
            <a:bodyPr wrap="none" rtlCol="0">
              <a:spAutoFit/>
            </a:bodyPr>
            <a:lstStyle/>
            <a:p>
              <a:r>
                <a:rPr kumimoji="1" lang="en-US" altLang="ja-JP" dirty="0">
                  <a:latin typeface="+mn-ea"/>
                </a:rPr>
                <a:t>12</a:t>
              </a:r>
              <a:endParaRPr kumimoji="1" lang="ja-JP" altLang="en-US" dirty="0">
                <a:latin typeface="+mn-ea"/>
              </a:endParaRPr>
            </a:p>
          </p:txBody>
        </p:sp>
        <p:sp>
          <p:nvSpPr>
            <p:cNvPr id="30" name="テキスト ボックス 29"/>
            <p:cNvSpPr txBox="1"/>
            <p:nvPr/>
          </p:nvSpPr>
          <p:spPr>
            <a:xfrm>
              <a:off x="4423216" y="982658"/>
              <a:ext cx="494006" cy="369332"/>
            </a:xfrm>
            <a:prstGeom prst="rect">
              <a:avLst/>
            </a:prstGeom>
            <a:noFill/>
          </p:spPr>
          <p:txBody>
            <a:bodyPr wrap="none" rtlCol="0">
              <a:spAutoFit/>
            </a:bodyPr>
            <a:lstStyle/>
            <a:p>
              <a:r>
                <a:rPr kumimoji="1" lang="en-US" altLang="ja-JP" dirty="0">
                  <a:latin typeface="+mn-ea"/>
                </a:rPr>
                <a:t>13</a:t>
              </a:r>
              <a:endParaRPr kumimoji="1" lang="ja-JP" altLang="en-US" dirty="0">
                <a:latin typeface="+mn-ea"/>
              </a:endParaRPr>
            </a:p>
          </p:txBody>
        </p:sp>
        <p:sp>
          <p:nvSpPr>
            <p:cNvPr id="31" name="テキスト ボックス 30"/>
            <p:cNvSpPr txBox="1"/>
            <p:nvPr/>
          </p:nvSpPr>
          <p:spPr>
            <a:xfrm>
              <a:off x="5143539" y="982658"/>
              <a:ext cx="494006" cy="369332"/>
            </a:xfrm>
            <a:prstGeom prst="rect">
              <a:avLst/>
            </a:prstGeom>
            <a:noFill/>
          </p:spPr>
          <p:txBody>
            <a:bodyPr wrap="none" rtlCol="0">
              <a:spAutoFit/>
            </a:bodyPr>
            <a:lstStyle/>
            <a:p>
              <a:r>
                <a:rPr kumimoji="1" lang="en-US" altLang="ja-JP" dirty="0">
                  <a:latin typeface="+mn-ea"/>
                </a:rPr>
                <a:t>14</a:t>
              </a:r>
              <a:endParaRPr kumimoji="1" lang="ja-JP" altLang="en-US" dirty="0">
                <a:latin typeface="+mn-ea"/>
              </a:endParaRPr>
            </a:p>
          </p:txBody>
        </p:sp>
        <p:sp>
          <p:nvSpPr>
            <p:cNvPr id="32" name="テキスト ボックス 31"/>
            <p:cNvSpPr txBox="1"/>
            <p:nvPr/>
          </p:nvSpPr>
          <p:spPr>
            <a:xfrm>
              <a:off x="5863862" y="982658"/>
              <a:ext cx="494006" cy="369332"/>
            </a:xfrm>
            <a:prstGeom prst="rect">
              <a:avLst/>
            </a:prstGeom>
            <a:noFill/>
          </p:spPr>
          <p:txBody>
            <a:bodyPr wrap="none" rtlCol="0">
              <a:spAutoFit/>
            </a:bodyPr>
            <a:lstStyle/>
            <a:p>
              <a:r>
                <a:rPr kumimoji="1" lang="en-US" altLang="ja-JP" dirty="0">
                  <a:latin typeface="+mn-ea"/>
                </a:rPr>
                <a:t>15</a:t>
              </a:r>
              <a:endParaRPr kumimoji="1" lang="ja-JP" altLang="en-US" dirty="0">
                <a:latin typeface="+mn-ea"/>
              </a:endParaRPr>
            </a:p>
          </p:txBody>
        </p:sp>
        <p:sp>
          <p:nvSpPr>
            <p:cNvPr id="33" name="テキスト ボックス 32"/>
            <p:cNvSpPr txBox="1"/>
            <p:nvPr/>
          </p:nvSpPr>
          <p:spPr>
            <a:xfrm>
              <a:off x="6584185" y="982658"/>
              <a:ext cx="494006" cy="369332"/>
            </a:xfrm>
            <a:prstGeom prst="rect">
              <a:avLst/>
            </a:prstGeom>
            <a:noFill/>
          </p:spPr>
          <p:txBody>
            <a:bodyPr wrap="none" rtlCol="0">
              <a:spAutoFit/>
            </a:bodyPr>
            <a:lstStyle/>
            <a:p>
              <a:r>
                <a:rPr kumimoji="1" lang="en-US" altLang="ja-JP" dirty="0">
                  <a:latin typeface="+mn-ea"/>
                </a:rPr>
                <a:t>16</a:t>
              </a:r>
              <a:endParaRPr kumimoji="1" lang="ja-JP" altLang="en-US" dirty="0">
                <a:latin typeface="+mn-ea"/>
              </a:endParaRPr>
            </a:p>
          </p:txBody>
        </p:sp>
        <p:sp>
          <p:nvSpPr>
            <p:cNvPr id="34" name="テキスト ボックス 33"/>
            <p:cNvSpPr txBox="1"/>
            <p:nvPr/>
          </p:nvSpPr>
          <p:spPr>
            <a:xfrm>
              <a:off x="7304508" y="982658"/>
              <a:ext cx="494006" cy="369332"/>
            </a:xfrm>
            <a:prstGeom prst="rect">
              <a:avLst/>
            </a:prstGeom>
            <a:noFill/>
          </p:spPr>
          <p:txBody>
            <a:bodyPr wrap="none" rtlCol="0">
              <a:spAutoFit/>
            </a:bodyPr>
            <a:lstStyle/>
            <a:p>
              <a:r>
                <a:rPr kumimoji="1" lang="en-US" altLang="ja-JP" dirty="0">
                  <a:latin typeface="+mn-ea"/>
                </a:rPr>
                <a:t>17</a:t>
              </a:r>
              <a:endParaRPr kumimoji="1" lang="ja-JP" altLang="en-US" dirty="0">
                <a:latin typeface="+mn-ea"/>
              </a:endParaRPr>
            </a:p>
          </p:txBody>
        </p:sp>
        <p:sp>
          <p:nvSpPr>
            <p:cNvPr id="35" name="テキスト ボックス 34"/>
            <p:cNvSpPr txBox="1"/>
            <p:nvPr/>
          </p:nvSpPr>
          <p:spPr>
            <a:xfrm>
              <a:off x="8024830" y="982658"/>
              <a:ext cx="494006" cy="369332"/>
            </a:xfrm>
            <a:prstGeom prst="rect">
              <a:avLst/>
            </a:prstGeom>
            <a:noFill/>
          </p:spPr>
          <p:txBody>
            <a:bodyPr wrap="none" rtlCol="0">
              <a:spAutoFit/>
            </a:bodyPr>
            <a:lstStyle/>
            <a:p>
              <a:r>
                <a:rPr kumimoji="1" lang="en-US" altLang="ja-JP" dirty="0">
                  <a:latin typeface="+mn-ea"/>
                </a:rPr>
                <a:t>18</a:t>
              </a:r>
              <a:endParaRPr kumimoji="1" lang="ja-JP" altLang="en-US" dirty="0">
                <a:latin typeface="+mn-ea"/>
              </a:endParaRPr>
            </a:p>
          </p:txBody>
        </p:sp>
        <p:sp>
          <p:nvSpPr>
            <p:cNvPr id="36" name="テキスト ボックス 35"/>
            <p:cNvSpPr txBox="1"/>
            <p:nvPr/>
          </p:nvSpPr>
          <p:spPr>
            <a:xfrm>
              <a:off x="8745154" y="982658"/>
              <a:ext cx="494006" cy="369332"/>
            </a:xfrm>
            <a:prstGeom prst="rect">
              <a:avLst/>
            </a:prstGeom>
            <a:noFill/>
          </p:spPr>
          <p:txBody>
            <a:bodyPr wrap="none" rtlCol="0">
              <a:spAutoFit/>
            </a:bodyPr>
            <a:lstStyle/>
            <a:p>
              <a:r>
                <a:rPr kumimoji="1" lang="en-US" altLang="ja-JP" dirty="0">
                  <a:latin typeface="+mn-ea"/>
                </a:rPr>
                <a:t>19</a:t>
              </a:r>
              <a:endParaRPr kumimoji="1" lang="ja-JP" altLang="en-US" dirty="0">
                <a:latin typeface="+mn-ea"/>
              </a:endParaRPr>
            </a:p>
          </p:txBody>
        </p:sp>
        <p:sp>
          <p:nvSpPr>
            <p:cNvPr id="37" name="テキスト ボックス 36"/>
            <p:cNvSpPr txBox="1"/>
            <p:nvPr/>
          </p:nvSpPr>
          <p:spPr>
            <a:xfrm>
              <a:off x="9465477" y="982658"/>
              <a:ext cx="494006" cy="369332"/>
            </a:xfrm>
            <a:prstGeom prst="rect">
              <a:avLst/>
            </a:prstGeom>
            <a:noFill/>
          </p:spPr>
          <p:txBody>
            <a:bodyPr wrap="none" rtlCol="0">
              <a:spAutoFit/>
            </a:bodyPr>
            <a:lstStyle/>
            <a:p>
              <a:r>
                <a:rPr lang="en-US" altLang="ja-JP" dirty="0">
                  <a:latin typeface="+mn-ea"/>
                </a:rPr>
                <a:t>20</a:t>
              </a:r>
              <a:endParaRPr kumimoji="1" lang="ja-JP" altLang="en-US" dirty="0">
                <a:latin typeface="+mn-ea"/>
              </a:endParaRPr>
            </a:p>
          </p:txBody>
        </p:sp>
        <p:sp>
          <p:nvSpPr>
            <p:cNvPr id="38" name="テキスト ボックス 37"/>
            <p:cNvSpPr txBox="1"/>
            <p:nvPr/>
          </p:nvSpPr>
          <p:spPr>
            <a:xfrm>
              <a:off x="10185800" y="982658"/>
              <a:ext cx="494006" cy="369332"/>
            </a:xfrm>
            <a:prstGeom prst="rect">
              <a:avLst/>
            </a:prstGeom>
            <a:noFill/>
          </p:spPr>
          <p:txBody>
            <a:bodyPr wrap="none" rtlCol="0">
              <a:spAutoFit/>
            </a:bodyPr>
            <a:lstStyle/>
            <a:p>
              <a:r>
                <a:rPr lang="en-US" altLang="ja-JP" dirty="0">
                  <a:latin typeface="+mn-ea"/>
                </a:rPr>
                <a:t>21</a:t>
              </a:r>
              <a:endParaRPr kumimoji="1" lang="ja-JP" altLang="en-US" dirty="0">
                <a:latin typeface="+mn-ea"/>
              </a:endParaRPr>
            </a:p>
          </p:txBody>
        </p:sp>
        <p:grpSp>
          <p:nvGrpSpPr>
            <p:cNvPr id="39" name="グループ化 38"/>
            <p:cNvGrpSpPr/>
            <p:nvPr/>
          </p:nvGrpSpPr>
          <p:grpSpPr>
            <a:xfrm>
              <a:off x="1377389" y="1975872"/>
              <a:ext cx="4955487" cy="709684"/>
              <a:chOff x="1377389" y="1975872"/>
              <a:chExt cx="4955487" cy="709684"/>
            </a:xfrm>
          </p:grpSpPr>
          <p:grpSp>
            <p:nvGrpSpPr>
              <p:cNvPr id="40" name="グループ化 39"/>
              <p:cNvGrpSpPr/>
              <p:nvPr/>
            </p:nvGrpSpPr>
            <p:grpSpPr>
              <a:xfrm>
                <a:off x="1377389" y="1975872"/>
                <a:ext cx="2877522" cy="709684"/>
                <a:chOff x="1059889" y="1975872"/>
                <a:chExt cx="2877522" cy="709684"/>
              </a:xfrm>
            </p:grpSpPr>
            <p:sp>
              <p:nvSpPr>
                <p:cNvPr id="46" name="正方形/長方形 45"/>
                <p:cNvSpPr/>
                <p:nvPr/>
              </p:nvSpPr>
              <p:spPr>
                <a:xfrm>
                  <a:off x="321667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47" name="正方形/長方形 46"/>
                <p:cNvSpPr/>
                <p:nvPr/>
              </p:nvSpPr>
              <p:spPr>
                <a:xfrm>
                  <a:off x="249774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48" name="正方形/長方形 47"/>
                <p:cNvSpPr/>
                <p:nvPr/>
              </p:nvSpPr>
              <p:spPr>
                <a:xfrm>
                  <a:off x="177881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49" name="正方形/長方形 48"/>
                <p:cNvSpPr/>
                <p:nvPr/>
              </p:nvSpPr>
              <p:spPr>
                <a:xfrm>
                  <a:off x="105988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grpSp>
          <p:grpSp>
            <p:nvGrpSpPr>
              <p:cNvPr id="41" name="グループ化 40"/>
              <p:cNvGrpSpPr/>
              <p:nvPr/>
            </p:nvGrpSpPr>
            <p:grpSpPr>
              <a:xfrm>
                <a:off x="4893216" y="1975872"/>
                <a:ext cx="1439660" cy="709684"/>
                <a:chOff x="3935609" y="1975872"/>
                <a:chExt cx="1439660" cy="709684"/>
              </a:xfrm>
            </p:grpSpPr>
            <p:sp>
              <p:nvSpPr>
                <p:cNvPr id="44" name="正方形/長方形 43"/>
                <p:cNvSpPr/>
                <p:nvPr/>
              </p:nvSpPr>
              <p:spPr>
                <a:xfrm>
                  <a:off x="393560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45" name="正方形/長方形 44"/>
                <p:cNvSpPr/>
                <p:nvPr/>
              </p:nvSpPr>
              <p:spPr>
                <a:xfrm>
                  <a:off x="4654537"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grpSp>
          <p:cxnSp>
            <p:nvCxnSpPr>
              <p:cNvPr id="42" name="直線コネクタ 41"/>
              <p:cNvCxnSpPr/>
              <p:nvPr/>
            </p:nvCxnSpPr>
            <p:spPr>
              <a:xfrm>
                <a:off x="4260850" y="1975872"/>
                <a:ext cx="632366" cy="0"/>
              </a:xfrm>
              <a:prstGeom prst="lin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cxnSp>
          <p:cxnSp>
            <p:nvCxnSpPr>
              <p:cNvPr id="43" name="直線コネクタ 42"/>
              <p:cNvCxnSpPr/>
              <p:nvPr/>
            </p:nvCxnSpPr>
            <p:spPr>
              <a:xfrm>
                <a:off x="4254911" y="2685556"/>
                <a:ext cx="632366" cy="0"/>
              </a:xfrm>
              <a:prstGeom prst="lin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cxnSp>
        </p:grpSp>
      </p:grpSp>
      <p:sp>
        <p:nvSpPr>
          <p:cNvPr id="50" name="テキスト ボックス 49"/>
          <p:cNvSpPr txBox="1"/>
          <p:nvPr/>
        </p:nvSpPr>
        <p:spPr>
          <a:xfrm>
            <a:off x="2824329" y="2993241"/>
            <a:ext cx="8859074" cy="1095043"/>
          </a:xfrm>
          <a:prstGeom prst="rect">
            <a:avLst/>
          </a:prstGeom>
          <a:noFill/>
        </p:spPr>
        <p:txBody>
          <a:bodyPr wrap="square" rtlCol="0">
            <a:spAutoFit/>
          </a:bodyPr>
          <a:lstStyle/>
          <a:p>
            <a:pPr marL="285750" indent="-285750">
              <a:lnSpc>
                <a:spcPct val="200000"/>
              </a:lnSpc>
              <a:buFont typeface="メイリオ" panose="020B0604030504040204" pitchFamily="50" charset="-128"/>
              <a:buChar char="○"/>
            </a:pPr>
            <a:r>
              <a:rPr lang="ja-JP" altLang="en-US" dirty="0">
                <a:latin typeface="+mn-ea"/>
              </a:rPr>
              <a:t>中学校と同じように昼間の時間帯に授業を行う学校です。</a:t>
            </a:r>
            <a:endParaRPr lang="en-US" altLang="ja-JP" dirty="0">
              <a:latin typeface="+mn-ea"/>
            </a:endParaRPr>
          </a:p>
          <a:p>
            <a:pPr marL="285750" indent="-285750">
              <a:lnSpc>
                <a:spcPct val="200000"/>
              </a:lnSpc>
              <a:buFont typeface="メイリオ" panose="020B0604030504040204" pitchFamily="50" charset="-128"/>
              <a:buChar char="○"/>
            </a:pPr>
            <a:r>
              <a:rPr lang="ja-JP" altLang="en-US" dirty="0">
                <a:latin typeface="+mn-ea"/>
              </a:rPr>
              <a:t>学校によって設置する学科やコースが異なります。</a:t>
            </a:r>
            <a:endParaRPr lang="en-US" altLang="ja-JP" dirty="0">
              <a:latin typeface="+mn-ea"/>
            </a:endParaRPr>
          </a:p>
        </p:txBody>
      </p:sp>
      <p:sp>
        <p:nvSpPr>
          <p:cNvPr id="51" name="テキスト ボックス 50"/>
          <p:cNvSpPr txBox="1"/>
          <p:nvPr/>
        </p:nvSpPr>
        <p:spPr>
          <a:xfrm>
            <a:off x="2824329" y="4326807"/>
            <a:ext cx="9673771" cy="2411600"/>
          </a:xfrm>
          <a:prstGeom prst="rect">
            <a:avLst/>
          </a:prstGeom>
          <a:noFill/>
        </p:spPr>
        <p:txBody>
          <a:bodyPr wrap="square" numCol="3" rtlCol="0">
            <a:noAutofit/>
          </a:bodyPr>
          <a:lstStyle/>
          <a:p>
            <a:r>
              <a:rPr kumimoji="1" lang="ja-JP" altLang="en-US" sz="1600" dirty="0">
                <a:latin typeface="+mn-ea"/>
              </a:rPr>
              <a:t>普通科</a:t>
            </a:r>
            <a:endParaRPr kumimoji="1" lang="en-US" altLang="ja-JP" sz="1600" dirty="0">
              <a:latin typeface="+mn-ea"/>
            </a:endParaRPr>
          </a:p>
          <a:p>
            <a:r>
              <a:rPr kumimoji="1" lang="ja-JP" altLang="en-US" sz="1600" dirty="0">
                <a:latin typeface="+mn-ea"/>
              </a:rPr>
              <a:t>農業に関する学科</a:t>
            </a:r>
            <a:endParaRPr kumimoji="1" lang="en-US" altLang="ja-JP" sz="1600" dirty="0">
              <a:latin typeface="+mn-ea"/>
            </a:endParaRPr>
          </a:p>
          <a:p>
            <a:r>
              <a:rPr lang="ja-JP" altLang="en-US" sz="1600" dirty="0">
                <a:latin typeface="+mn-ea"/>
              </a:rPr>
              <a:t>工業に関する学科</a:t>
            </a:r>
            <a:endParaRPr lang="en-US" altLang="ja-JP" sz="1600" dirty="0">
              <a:latin typeface="+mn-ea"/>
            </a:endParaRPr>
          </a:p>
          <a:p>
            <a:r>
              <a:rPr kumimoji="1" lang="ja-JP" altLang="en-US" sz="1600" dirty="0">
                <a:latin typeface="+mn-ea"/>
              </a:rPr>
              <a:t>商業に関する学科</a:t>
            </a:r>
            <a:endParaRPr kumimoji="1" lang="en-US" altLang="ja-JP" sz="1600" dirty="0">
              <a:latin typeface="+mn-ea"/>
            </a:endParaRPr>
          </a:p>
          <a:p>
            <a:r>
              <a:rPr lang="ja-JP" altLang="en-US" sz="1600" dirty="0">
                <a:latin typeface="+mn-ea"/>
              </a:rPr>
              <a:t>グローバルビジネス科</a:t>
            </a:r>
            <a:endParaRPr lang="en-US" altLang="ja-JP" sz="1600" dirty="0">
              <a:latin typeface="+mn-ea"/>
            </a:endParaRPr>
          </a:p>
          <a:p>
            <a:r>
              <a:rPr kumimoji="1" lang="ja-JP" altLang="en-US" sz="1600" dirty="0">
                <a:latin typeface="+mn-ea"/>
              </a:rPr>
              <a:t>食物文化科</a:t>
            </a:r>
            <a:endParaRPr kumimoji="1" lang="en-US" altLang="ja-JP" sz="1600" dirty="0">
              <a:latin typeface="+mn-ea"/>
            </a:endParaRPr>
          </a:p>
          <a:p>
            <a:r>
              <a:rPr lang="ja-JP" altLang="en-US" sz="1600" dirty="0">
                <a:latin typeface="+mn-ea"/>
              </a:rPr>
              <a:t>福祉ボランティア科</a:t>
            </a:r>
            <a:endParaRPr lang="en-US" altLang="ja-JP" sz="1600" dirty="0">
              <a:latin typeface="+mn-ea"/>
            </a:endParaRPr>
          </a:p>
          <a:p>
            <a:r>
              <a:rPr kumimoji="1" lang="ja-JP" altLang="en-US" sz="1600" dirty="0">
                <a:latin typeface="+mn-ea"/>
              </a:rPr>
              <a:t>理数科</a:t>
            </a:r>
            <a:endParaRPr kumimoji="1" lang="en-US" altLang="ja-JP" sz="1600" dirty="0">
              <a:latin typeface="+mn-ea"/>
            </a:endParaRPr>
          </a:p>
          <a:p>
            <a:r>
              <a:rPr lang="ja-JP" altLang="en-US" sz="1600" dirty="0">
                <a:latin typeface="+mn-ea"/>
              </a:rPr>
              <a:t>総合科学科</a:t>
            </a:r>
            <a:endParaRPr lang="en-US" altLang="ja-JP" sz="1600" dirty="0">
              <a:latin typeface="+mn-ea"/>
            </a:endParaRPr>
          </a:p>
          <a:p>
            <a:r>
              <a:rPr lang="ja-JP" altLang="en-US" sz="1600" dirty="0">
                <a:latin typeface="+mn-ea"/>
              </a:rPr>
              <a:t>サイエンス創造科</a:t>
            </a:r>
            <a:endParaRPr lang="en-US" altLang="ja-JP" sz="1600" dirty="0">
              <a:latin typeface="+mn-ea"/>
            </a:endParaRPr>
          </a:p>
          <a:p>
            <a:r>
              <a:rPr kumimoji="1" lang="ja-JP" altLang="en-US" sz="1600" dirty="0">
                <a:latin typeface="+mn-ea"/>
              </a:rPr>
              <a:t>総合造形科</a:t>
            </a:r>
            <a:endParaRPr kumimoji="1" lang="en-US" altLang="ja-JP" sz="1600" dirty="0">
              <a:latin typeface="+mn-ea"/>
            </a:endParaRPr>
          </a:p>
          <a:p>
            <a:r>
              <a:rPr lang="ja-JP" altLang="en-US" sz="1600" dirty="0">
                <a:latin typeface="+mn-ea"/>
              </a:rPr>
              <a:t>美術科</a:t>
            </a:r>
            <a:endParaRPr lang="en-US" altLang="ja-JP" sz="1600" dirty="0">
              <a:latin typeface="+mn-ea"/>
            </a:endParaRPr>
          </a:p>
          <a:p>
            <a:r>
              <a:rPr kumimoji="1" lang="ja-JP" altLang="en-US" sz="1600" dirty="0">
                <a:latin typeface="+mn-ea"/>
              </a:rPr>
              <a:t>音楽科</a:t>
            </a:r>
            <a:endParaRPr kumimoji="1" lang="en-US" altLang="ja-JP" sz="1600" dirty="0">
              <a:latin typeface="+mn-ea"/>
            </a:endParaRPr>
          </a:p>
          <a:p>
            <a:r>
              <a:rPr lang="ja-JP" altLang="en-US" sz="1600" dirty="0">
                <a:latin typeface="+mn-ea"/>
              </a:rPr>
              <a:t>体育に関する学科</a:t>
            </a:r>
            <a:endParaRPr lang="en-US" altLang="ja-JP" sz="1600" dirty="0">
              <a:latin typeface="+mn-ea"/>
            </a:endParaRPr>
          </a:p>
          <a:p>
            <a:r>
              <a:rPr kumimoji="1" lang="ja-JP" altLang="en-US" sz="1600" dirty="0">
                <a:latin typeface="+mn-ea"/>
              </a:rPr>
              <a:t>英語科</a:t>
            </a:r>
            <a:endParaRPr kumimoji="1" lang="en-US" altLang="ja-JP" sz="1600" dirty="0">
              <a:latin typeface="+mn-ea"/>
            </a:endParaRPr>
          </a:p>
          <a:p>
            <a:r>
              <a:rPr lang="ja-JP" altLang="en-US" sz="1600" dirty="0">
                <a:latin typeface="+mn-ea"/>
              </a:rPr>
              <a:t>国際文化科</a:t>
            </a:r>
            <a:endParaRPr lang="en-US" altLang="ja-JP" sz="1600" dirty="0">
              <a:latin typeface="+mn-ea"/>
            </a:endParaRPr>
          </a:p>
          <a:p>
            <a:r>
              <a:rPr kumimoji="1" lang="ja-JP" altLang="en-US" sz="1600" dirty="0">
                <a:latin typeface="+mn-ea"/>
              </a:rPr>
              <a:t>グローバル科</a:t>
            </a:r>
            <a:endParaRPr kumimoji="1" lang="en-US" altLang="ja-JP" sz="1600" dirty="0">
              <a:latin typeface="+mn-ea"/>
            </a:endParaRPr>
          </a:p>
          <a:p>
            <a:r>
              <a:rPr lang="ja-JP" altLang="en-US" sz="1600" dirty="0">
                <a:latin typeface="+mn-ea"/>
              </a:rPr>
              <a:t>グローバル探究科</a:t>
            </a:r>
            <a:endParaRPr lang="en-US" altLang="ja-JP" sz="1600" dirty="0">
              <a:latin typeface="+mn-ea"/>
            </a:endParaRPr>
          </a:p>
          <a:p>
            <a:r>
              <a:rPr kumimoji="1" lang="ja-JP" altLang="en-US" sz="1600" dirty="0">
                <a:latin typeface="+mn-ea"/>
              </a:rPr>
              <a:t>演劇科</a:t>
            </a:r>
            <a:endParaRPr kumimoji="1" lang="en-US" altLang="ja-JP" sz="1600" dirty="0">
              <a:latin typeface="+mn-ea"/>
            </a:endParaRPr>
          </a:p>
          <a:p>
            <a:r>
              <a:rPr lang="ja-JP" altLang="en-US" sz="1600" dirty="0">
                <a:latin typeface="+mn-ea"/>
              </a:rPr>
              <a:t>芸能文化科</a:t>
            </a:r>
            <a:endParaRPr lang="en-US" altLang="ja-JP" sz="1600" dirty="0">
              <a:latin typeface="+mn-ea"/>
            </a:endParaRPr>
          </a:p>
          <a:p>
            <a:r>
              <a:rPr kumimoji="1" lang="ja-JP" altLang="en-US" sz="1600" dirty="0">
                <a:latin typeface="+mn-ea"/>
              </a:rPr>
              <a:t>文理学科</a:t>
            </a:r>
            <a:endParaRPr kumimoji="1" lang="en-US" altLang="ja-JP" sz="1600" dirty="0">
              <a:latin typeface="+mn-ea"/>
            </a:endParaRPr>
          </a:p>
          <a:p>
            <a:r>
              <a:rPr lang="ja-JP" altLang="en-US" sz="1600" dirty="0">
                <a:latin typeface="+mn-ea"/>
              </a:rPr>
              <a:t>教育文理学科</a:t>
            </a:r>
            <a:endParaRPr lang="en-US" altLang="ja-JP" sz="1600" dirty="0">
              <a:latin typeface="+mn-ea"/>
            </a:endParaRPr>
          </a:p>
          <a:p>
            <a:r>
              <a:rPr kumimoji="1" lang="ja-JP" altLang="en-US" sz="1600" dirty="0">
                <a:latin typeface="+mn-ea"/>
              </a:rPr>
              <a:t>総合学科</a:t>
            </a:r>
            <a:endParaRPr kumimoji="1" lang="en-US" altLang="ja-JP" sz="1600" dirty="0">
              <a:latin typeface="+mn-ea"/>
            </a:endParaRPr>
          </a:p>
          <a:p>
            <a:r>
              <a:rPr lang="ja-JP" altLang="en-US" sz="1600" dirty="0">
                <a:latin typeface="+mn-ea"/>
              </a:rPr>
              <a:t>総合学科</a:t>
            </a:r>
            <a:r>
              <a:rPr lang="ja-JP" altLang="en-US" sz="1200" dirty="0">
                <a:latin typeface="+mn-ea"/>
              </a:rPr>
              <a:t>（エンパワメントスクール）</a:t>
            </a:r>
            <a:endParaRPr lang="en-US" altLang="ja-JP" sz="1200" dirty="0">
              <a:latin typeface="+mn-ea"/>
            </a:endParaRPr>
          </a:p>
          <a:p>
            <a:r>
              <a:rPr lang="ja-JP" altLang="en-US" sz="1600" dirty="0">
                <a:latin typeface="+mn-ea"/>
              </a:rPr>
              <a:t>総合学科</a:t>
            </a:r>
            <a:r>
              <a:rPr lang="ja-JP" altLang="en-US" sz="1200" dirty="0">
                <a:latin typeface="+mn-ea"/>
              </a:rPr>
              <a:t>（多様な教育実践校）</a:t>
            </a:r>
            <a:endParaRPr kumimoji="1" lang="en-US" altLang="ja-JP" sz="1600" dirty="0">
              <a:latin typeface="+mn-ea"/>
            </a:endParaRPr>
          </a:p>
        </p:txBody>
      </p:sp>
      <p:sp>
        <p:nvSpPr>
          <p:cNvPr id="70" name="テキスト ボックス 69"/>
          <p:cNvSpPr txBox="1"/>
          <p:nvPr/>
        </p:nvSpPr>
        <p:spPr>
          <a:xfrm>
            <a:off x="2976966" y="1273053"/>
            <a:ext cx="389850" cy="338554"/>
          </a:xfrm>
          <a:prstGeom prst="rect">
            <a:avLst/>
          </a:prstGeom>
          <a:noFill/>
        </p:spPr>
        <p:txBody>
          <a:bodyPr wrap="none" rtlCol="0">
            <a:spAutoFit/>
          </a:bodyPr>
          <a:lstStyle/>
          <a:p>
            <a:r>
              <a:rPr kumimoji="1" lang="ja-JP" altLang="en-US" sz="1600" dirty="0">
                <a:latin typeface="+mn-ea"/>
              </a:rPr>
              <a:t>時</a:t>
            </a:r>
          </a:p>
        </p:txBody>
      </p:sp>
      <p:sp>
        <p:nvSpPr>
          <p:cNvPr id="71" name="テキスト ボックス 70"/>
          <p:cNvSpPr txBox="1"/>
          <p:nvPr/>
        </p:nvSpPr>
        <p:spPr>
          <a:xfrm>
            <a:off x="11477327" y="1273575"/>
            <a:ext cx="389850" cy="338554"/>
          </a:xfrm>
          <a:prstGeom prst="rect">
            <a:avLst/>
          </a:prstGeom>
          <a:noFill/>
        </p:spPr>
        <p:txBody>
          <a:bodyPr wrap="none" rtlCol="0">
            <a:spAutoFit/>
          </a:bodyPr>
          <a:lstStyle/>
          <a:p>
            <a:r>
              <a:rPr kumimoji="1" lang="ja-JP" altLang="en-US" sz="1600" dirty="0">
                <a:latin typeface="+mn-ea"/>
              </a:rPr>
              <a:t>時</a:t>
            </a:r>
          </a:p>
        </p:txBody>
      </p:sp>
      <p:pic>
        <p:nvPicPr>
          <p:cNvPr id="53" name="図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7747" y="218508"/>
            <a:ext cx="698659" cy="546224"/>
          </a:xfrm>
          <a:prstGeom prst="rect">
            <a:avLst/>
          </a:prstGeom>
        </p:spPr>
      </p:pic>
      <p:grpSp>
        <p:nvGrpSpPr>
          <p:cNvPr id="72" name="グループ化 71"/>
          <p:cNvGrpSpPr/>
          <p:nvPr/>
        </p:nvGrpSpPr>
        <p:grpSpPr>
          <a:xfrm>
            <a:off x="201809" y="958476"/>
            <a:ext cx="2209259" cy="2858776"/>
            <a:chOff x="220986" y="1908282"/>
            <a:chExt cx="2209259" cy="2858776"/>
          </a:xfrm>
        </p:grpSpPr>
        <p:grpSp>
          <p:nvGrpSpPr>
            <p:cNvPr id="73" name="グループ化 72"/>
            <p:cNvGrpSpPr/>
            <p:nvPr/>
          </p:nvGrpSpPr>
          <p:grpSpPr>
            <a:xfrm>
              <a:off x="220986" y="1908282"/>
              <a:ext cx="369868" cy="2858776"/>
              <a:chOff x="1714500" y="2233612"/>
              <a:chExt cx="533400" cy="4122738"/>
            </a:xfrm>
            <a:solidFill>
              <a:schemeClr val="bg1">
                <a:lumMod val="85000"/>
              </a:schemeClr>
            </a:solidFill>
          </p:grpSpPr>
          <p:sp>
            <p:nvSpPr>
              <p:cNvPr id="94" name="楕円 93"/>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95" name="楕円 94"/>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96" name="楕円 95"/>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97" name="楕円 96"/>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98" name="楕円 97"/>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99" name="楕円 98"/>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100" name="直線コネクタ 99"/>
              <p:cNvCxnSpPr>
                <a:stCxn id="94" idx="4"/>
                <a:endCxn id="97"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a:stCxn id="97" idx="4"/>
                <a:endCxn id="98"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a:stCxn id="98" idx="4"/>
                <a:endCxn id="99"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a:stCxn id="99" idx="4"/>
                <a:endCxn id="96"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a:stCxn id="96" idx="4"/>
                <a:endCxn id="95"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74" name="テキスト ボックス 73"/>
            <p:cNvSpPr txBox="1"/>
            <p:nvPr/>
          </p:nvSpPr>
          <p:spPr>
            <a:xfrm>
              <a:off x="245031" y="1946382"/>
              <a:ext cx="1415772" cy="276999"/>
            </a:xfrm>
            <a:prstGeom prst="rect">
              <a:avLst/>
            </a:prstGeom>
            <a:noFill/>
          </p:spPr>
          <p:txBody>
            <a:bodyPr wrap="none" rtlCol="0">
              <a:spAutoFit/>
            </a:bodyPr>
            <a:lstStyle/>
            <a:p>
              <a:r>
                <a:rPr kumimoji="1" lang="ja-JP" altLang="en-US" sz="1200" b="1" dirty="0">
                  <a:solidFill>
                    <a:schemeClr val="accent1"/>
                  </a:solidFill>
                  <a:latin typeface="+mn-ea"/>
                </a:rPr>
                <a:t>１　全日制の課程</a:t>
              </a:r>
            </a:p>
          </p:txBody>
        </p:sp>
        <p:sp>
          <p:nvSpPr>
            <p:cNvPr id="80" name="テキスト ボックス 79"/>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多部制単位制</a:t>
              </a:r>
              <a:r>
                <a:rPr kumimoji="1" lang="en-US" altLang="ja-JP" sz="1200" b="1" dirty="0">
                  <a:solidFill>
                    <a:schemeClr val="bg1">
                      <a:lumMod val="50000"/>
                    </a:schemeClr>
                  </a:solidFill>
                  <a:latin typeface="+mn-ea"/>
                </a:rPr>
                <a:t>Ⅰ</a:t>
              </a:r>
              <a:r>
                <a:rPr kumimoji="1" lang="ja-JP" altLang="en-US" sz="1200" b="1" dirty="0">
                  <a:solidFill>
                    <a:schemeClr val="bg1">
                      <a:lumMod val="50000"/>
                    </a:schemeClr>
                  </a:solidFill>
                  <a:latin typeface="+mn-ea"/>
                </a:rPr>
                <a:t>部・</a:t>
              </a:r>
              <a:r>
                <a:rPr kumimoji="1" lang="en-US" altLang="ja-JP" sz="1200" b="1" dirty="0">
                  <a:solidFill>
                    <a:schemeClr val="bg1">
                      <a:lumMod val="50000"/>
                    </a:schemeClr>
                  </a:solidFill>
                  <a:latin typeface="+mn-ea"/>
                </a:rPr>
                <a:t>Ⅱ</a:t>
              </a:r>
              <a:r>
                <a:rPr kumimoji="1" lang="ja-JP" altLang="en-US" sz="1200" b="1" dirty="0">
                  <a:solidFill>
                    <a:schemeClr val="bg1">
                      <a:lumMod val="50000"/>
                    </a:schemeClr>
                  </a:solidFill>
                  <a:latin typeface="+mn-ea"/>
                </a:rPr>
                <a:t>部</a:t>
              </a:r>
            </a:p>
          </p:txBody>
        </p:sp>
        <p:sp>
          <p:nvSpPr>
            <p:cNvPr id="82" name="テキスト ボックス 81"/>
            <p:cNvSpPr txBox="1"/>
            <p:nvPr/>
          </p:nvSpPr>
          <p:spPr>
            <a:xfrm>
              <a:off x="245031" y="2946288"/>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昼夜間単位制</a:t>
              </a:r>
            </a:p>
          </p:txBody>
        </p:sp>
        <p:sp>
          <p:nvSpPr>
            <p:cNvPr id="91" name="テキスト ボックス 90"/>
            <p:cNvSpPr txBox="1"/>
            <p:nvPr/>
          </p:nvSpPr>
          <p:spPr>
            <a:xfrm>
              <a:off x="245031" y="3446241"/>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定時制の課程</a:t>
              </a:r>
            </a:p>
          </p:txBody>
        </p:sp>
        <p:sp>
          <p:nvSpPr>
            <p:cNvPr id="92" name="テキスト ボックス 91"/>
            <p:cNvSpPr txBox="1"/>
            <p:nvPr/>
          </p:nvSpPr>
          <p:spPr>
            <a:xfrm>
              <a:off x="245031" y="3946194"/>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通信制の課程</a:t>
              </a:r>
            </a:p>
          </p:txBody>
        </p:sp>
        <p:sp>
          <p:nvSpPr>
            <p:cNvPr id="93" name="テキスト ボックス 92"/>
            <p:cNvSpPr txBox="1"/>
            <p:nvPr/>
          </p:nvSpPr>
          <p:spPr>
            <a:xfrm>
              <a:off x="245031" y="4446146"/>
              <a:ext cx="1723549"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kumimoji="1" lang="ja-JP" altLang="en-US" sz="1200" b="1" dirty="0" smtClean="0">
                  <a:solidFill>
                    <a:schemeClr val="bg1">
                      <a:lumMod val="50000"/>
                    </a:schemeClr>
                  </a:solidFill>
                  <a:latin typeface="+mn-ea"/>
                </a:rPr>
                <a:t>学科（学ぶ内容）</a:t>
              </a:r>
              <a:endParaRPr kumimoji="1" lang="ja-JP" altLang="en-US" sz="1200" b="1" dirty="0">
                <a:solidFill>
                  <a:schemeClr val="bg1">
                    <a:lumMod val="50000"/>
                  </a:schemeClr>
                </a:solidFill>
                <a:latin typeface="+mn-ea"/>
              </a:endParaRPr>
            </a:p>
          </p:txBody>
        </p:sp>
      </p:grpSp>
    </p:spTree>
    <p:extLst>
      <p:ext uri="{BB962C8B-B14F-4D97-AF65-F5344CB8AC3E}">
        <p14:creationId xmlns:p14="http://schemas.microsoft.com/office/powerpoint/2010/main" val="19724526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7EDEF0A0-06F3-FD1B-7D5D-E73F378BD8C9}"/>
              </a:ext>
            </a:extLst>
          </p:cNvPr>
          <p:cNvSpPr/>
          <p:nvPr/>
        </p:nvSpPr>
        <p:spPr>
          <a:xfrm>
            <a:off x="5495030" y="5670435"/>
            <a:ext cx="1956121"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FBFEB32C-B5F2-78DB-8E7F-7DE78CBE9DCF}"/>
              </a:ext>
            </a:extLst>
          </p:cNvPr>
          <p:cNvSpPr/>
          <p:nvPr/>
        </p:nvSpPr>
        <p:spPr>
          <a:xfrm>
            <a:off x="3235847" y="5673467"/>
            <a:ext cx="1956121"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315D926A-CFCB-F780-D6D8-48DD9A3251D8}"/>
              </a:ext>
            </a:extLst>
          </p:cNvPr>
          <p:cNvSpPr/>
          <p:nvPr/>
        </p:nvSpPr>
        <p:spPr>
          <a:xfrm>
            <a:off x="4537275" y="6495357"/>
            <a:ext cx="2556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多部制単位制</a:t>
            </a:r>
            <a:r>
              <a:rPr kumimoji="1" lang="en-US" altLang="ja-JP" dirty="0"/>
              <a:t>Ⅰ</a:t>
            </a:r>
            <a:r>
              <a:rPr kumimoji="1" lang="ja-JP" altLang="en-US" dirty="0"/>
              <a:t>部・</a:t>
            </a:r>
            <a:r>
              <a:rPr kumimoji="1" lang="en-US" altLang="ja-JP" dirty="0"/>
              <a:t>Ⅱ</a:t>
            </a:r>
            <a:r>
              <a:rPr kumimoji="1" lang="ja-JP" altLang="en-US" dirty="0"/>
              <a:t>部</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5</a:t>
            </a:fld>
            <a:endParaRPr lang="ja-JP" altLang="en-US"/>
          </a:p>
        </p:txBody>
      </p:sp>
      <p:sp>
        <p:nvSpPr>
          <p:cNvPr id="134" name="テキスト ボックス 133"/>
          <p:cNvSpPr txBox="1"/>
          <p:nvPr/>
        </p:nvSpPr>
        <p:spPr>
          <a:xfrm>
            <a:off x="2820026" y="5517672"/>
            <a:ext cx="8991801" cy="1200329"/>
          </a:xfrm>
          <a:prstGeom prst="rect">
            <a:avLst/>
          </a:prstGeom>
          <a:noFill/>
        </p:spPr>
        <p:txBody>
          <a:bodyPr wrap="square" rtlCol="0">
            <a:spAutoFit/>
          </a:bodyPr>
          <a:lstStyle/>
          <a:p>
            <a:pPr marL="285750" indent="-285750">
              <a:buFont typeface="メイリオ" panose="020B0604030504040204" pitchFamily="50" charset="-128"/>
              <a:buChar char="○"/>
            </a:pPr>
            <a:r>
              <a:rPr lang="en-US" altLang="ja-JP" dirty="0">
                <a:latin typeface="+mn-ea"/>
              </a:rPr>
              <a:t>Ⅰ</a:t>
            </a:r>
            <a:r>
              <a:rPr lang="ja-JP" altLang="en-US" dirty="0">
                <a:latin typeface="+mn-ea"/>
              </a:rPr>
              <a:t>部（午前４時間）、</a:t>
            </a:r>
            <a:r>
              <a:rPr lang="en-US" altLang="ja-JP" dirty="0">
                <a:latin typeface="+mn-ea"/>
              </a:rPr>
              <a:t>Ⅱ</a:t>
            </a:r>
            <a:r>
              <a:rPr lang="ja-JP" altLang="en-US" dirty="0">
                <a:latin typeface="+mn-ea"/>
              </a:rPr>
              <a:t>部（午後４時間）の中から入試の時に学ぶ時間帯を選び、４年で卒業します。</a:t>
            </a:r>
            <a:endParaRPr lang="en-US" altLang="ja-JP" dirty="0">
              <a:latin typeface="+mn-ea"/>
            </a:endParaRPr>
          </a:p>
          <a:p>
            <a:pPr marL="285750" indent="-285750">
              <a:buFont typeface="メイリオ" panose="020B0604030504040204" pitchFamily="50" charset="-128"/>
              <a:buChar char="○"/>
            </a:pPr>
            <a:r>
              <a:rPr lang="ja-JP" altLang="en-US" dirty="0">
                <a:latin typeface="+mn-ea"/>
              </a:rPr>
              <a:t>もうひとつの部で２時間学ぶことで３年で卒業することもできます。</a:t>
            </a:r>
            <a:endParaRPr lang="en-US" altLang="ja-JP" dirty="0">
              <a:latin typeface="+mn-ea"/>
            </a:endParaRPr>
          </a:p>
          <a:p>
            <a:pPr marL="285750" indent="-285750">
              <a:buFont typeface="メイリオ" panose="020B0604030504040204" pitchFamily="50" charset="-128"/>
              <a:buChar char="○"/>
            </a:pPr>
            <a:r>
              <a:rPr lang="ja-JP" altLang="en-US" dirty="0">
                <a:latin typeface="+mn-ea"/>
              </a:rPr>
              <a:t>大阪府では、</a:t>
            </a:r>
            <a:r>
              <a:rPr lang="ja-JP" altLang="en-US" b="1" dirty="0">
                <a:solidFill>
                  <a:schemeClr val="accent1"/>
                </a:solidFill>
                <a:latin typeface="+mn-ea"/>
              </a:rPr>
              <a:t>府立大阪わかば高等学校</a:t>
            </a:r>
            <a:r>
              <a:rPr lang="ja-JP" altLang="en-US" dirty="0">
                <a:latin typeface="+mn-ea"/>
              </a:rPr>
              <a:t>に設置しています。</a:t>
            </a:r>
            <a:endParaRPr lang="en-US" altLang="ja-JP" dirty="0">
              <a:latin typeface="+mn-ea"/>
            </a:endParaRPr>
          </a:p>
        </p:txBody>
      </p:sp>
      <p:grpSp>
        <p:nvGrpSpPr>
          <p:cNvPr id="3" name="グループ化 2"/>
          <p:cNvGrpSpPr/>
          <p:nvPr/>
        </p:nvGrpSpPr>
        <p:grpSpPr>
          <a:xfrm>
            <a:off x="2715003" y="1039808"/>
            <a:ext cx="9376211" cy="4140730"/>
            <a:chOff x="2592286" y="2824038"/>
            <a:chExt cx="11149263" cy="4140730"/>
          </a:xfrm>
        </p:grpSpPr>
        <p:grpSp>
          <p:nvGrpSpPr>
            <p:cNvPr id="74" name="グループ化 73"/>
            <p:cNvGrpSpPr/>
            <p:nvPr/>
          </p:nvGrpSpPr>
          <p:grpSpPr>
            <a:xfrm>
              <a:off x="2924917" y="3096974"/>
              <a:ext cx="10090245" cy="432000"/>
              <a:chOff x="1050877" y="1255594"/>
              <a:chExt cx="10090245" cy="432000"/>
            </a:xfrm>
          </p:grpSpPr>
          <p:grpSp>
            <p:nvGrpSpPr>
              <p:cNvPr id="75" name="グループ化 74"/>
              <p:cNvGrpSpPr/>
              <p:nvPr/>
            </p:nvGrpSpPr>
            <p:grpSpPr>
              <a:xfrm>
                <a:off x="1050877" y="1255594"/>
                <a:ext cx="10090245" cy="432000"/>
                <a:chOff x="1050877" y="1255594"/>
                <a:chExt cx="10090245" cy="432000"/>
              </a:xfrm>
            </p:grpSpPr>
            <p:cxnSp>
              <p:nvCxnSpPr>
                <p:cNvPr id="77" name="直線コネクタ 76"/>
                <p:cNvCxnSpPr/>
                <p:nvPr/>
              </p:nvCxnSpPr>
              <p:spPr>
                <a:xfrm>
                  <a:off x="105087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177160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249234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321307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3933805"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465453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537526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609600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681673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7537465"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825819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897892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969966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1042039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11141122" y="1255594"/>
                  <a:ext cx="0" cy="4320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6" name="直線コネクタ 75"/>
              <p:cNvCxnSpPr/>
              <p:nvPr/>
            </p:nvCxnSpPr>
            <p:spPr>
              <a:xfrm>
                <a:off x="1050877" y="1471594"/>
                <a:ext cx="10090245"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2" name="テキスト ボックス 91"/>
            <p:cNvSpPr txBox="1"/>
            <p:nvPr/>
          </p:nvSpPr>
          <p:spPr>
            <a:xfrm>
              <a:off x="2717168" y="2824038"/>
              <a:ext cx="494069" cy="369332"/>
            </a:xfrm>
            <a:prstGeom prst="rect">
              <a:avLst/>
            </a:prstGeom>
            <a:noFill/>
          </p:spPr>
          <p:txBody>
            <a:bodyPr wrap="none" rtlCol="0">
              <a:spAutoFit/>
            </a:bodyPr>
            <a:lstStyle/>
            <a:p>
              <a:r>
                <a:rPr kumimoji="1" lang="ja-JP" altLang="en-US" dirty="0">
                  <a:latin typeface="+mn-ea"/>
                </a:rPr>
                <a:t>８</a:t>
              </a:r>
            </a:p>
          </p:txBody>
        </p:sp>
        <p:sp>
          <p:nvSpPr>
            <p:cNvPr id="93" name="テキスト ボックス 92"/>
            <p:cNvSpPr txBox="1"/>
            <p:nvPr/>
          </p:nvSpPr>
          <p:spPr>
            <a:xfrm>
              <a:off x="12780162" y="2824038"/>
              <a:ext cx="494069" cy="369332"/>
            </a:xfrm>
            <a:prstGeom prst="rect">
              <a:avLst/>
            </a:prstGeom>
            <a:noFill/>
          </p:spPr>
          <p:txBody>
            <a:bodyPr wrap="none" rtlCol="0">
              <a:spAutoFit/>
            </a:bodyPr>
            <a:lstStyle/>
            <a:p>
              <a:r>
                <a:rPr lang="en-US" altLang="ja-JP" dirty="0">
                  <a:latin typeface="+mn-ea"/>
                </a:rPr>
                <a:t>22</a:t>
              </a:r>
              <a:endParaRPr kumimoji="1" lang="ja-JP" altLang="en-US" dirty="0">
                <a:latin typeface="+mn-ea"/>
              </a:endParaRPr>
            </a:p>
          </p:txBody>
        </p:sp>
        <p:sp>
          <p:nvSpPr>
            <p:cNvPr id="94" name="テキスト ボックス 93"/>
            <p:cNvSpPr txBox="1"/>
            <p:nvPr/>
          </p:nvSpPr>
          <p:spPr>
            <a:xfrm>
              <a:off x="3437896" y="2824038"/>
              <a:ext cx="494069" cy="369332"/>
            </a:xfrm>
            <a:prstGeom prst="rect">
              <a:avLst/>
            </a:prstGeom>
            <a:noFill/>
          </p:spPr>
          <p:txBody>
            <a:bodyPr wrap="none" rtlCol="0">
              <a:spAutoFit/>
            </a:bodyPr>
            <a:lstStyle/>
            <a:p>
              <a:r>
                <a:rPr kumimoji="1" lang="ja-JP" altLang="en-US" dirty="0">
                  <a:latin typeface="+mn-ea"/>
                </a:rPr>
                <a:t>９</a:t>
              </a:r>
            </a:p>
          </p:txBody>
        </p:sp>
        <p:sp>
          <p:nvSpPr>
            <p:cNvPr id="95" name="テキスト ボックス 94"/>
            <p:cNvSpPr txBox="1"/>
            <p:nvPr/>
          </p:nvSpPr>
          <p:spPr>
            <a:xfrm>
              <a:off x="4125619" y="2824038"/>
              <a:ext cx="494069" cy="369332"/>
            </a:xfrm>
            <a:prstGeom prst="rect">
              <a:avLst/>
            </a:prstGeom>
            <a:noFill/>
          </p:spPr>
          <p:txBody>
            <a:bodyPr wrap="none" rtlCol="0">
              <a:spAutoFit/>
            </a:bodyPr>
            <a:lstStyle/>
            <a:p>
              <a:r>
                <a:rPr kumimoji="1" lang="en-US" altLang="ja-JP" dirty="0">
                  <a:latin typeface="+mn-ea"/>
                </a:rPr>
                <a:t>10</a:t>
              </a:r>
              <a:endParaRPr kumimoji="1" lang="ja-JP" altLang="en-US" dirty="0">
                <a:latin typeface="+mn-ea"/>
              </a:endParaRPr>
            </a:p>
          </p:txBody>
        </p:sp>
        <p:sp>
          <p:nvSpPr>
            <p:cNvPr id="96" name="テキスト ボックス 95"/>
            <p:cNvSpPr txBox="1"/>
            <p:nvPr/>
          </p:nvSpPr>
          <p:spPr>
            <a:xfrm>
              <a:off x="4855796" y="2824038"/>
              <a:ext cx="494069" cy="369332"/>
            </a:xfrm>
            <a:prstGeom prst="rect">
              <a:avLst/>
            </a:prstGeom>
            <a:noFill/>
          </p:spPr>
          <p:txBody>
            <a:bodyPr wrap="none" rtlCol="0">
              <a:spAutoFit/>
            </a:bodyPr>
            <a:lstStyle/>
            <a:p>
              <a:r>
                <a:rPr kumimoji="1" lang="en-US" altLang="ja-JP" dirty="0">
                  <a:latin typeface="+mn-ea"/>
                </a:rPr>
                <a:t>11</a:t>
              </a:r>
              <a:endParaRPr kumimoji="1" lang="ja-JP" altLang="en-US" dirty="0">
                <a:latin typeface="+mn-ea"/>
              </a:endParaRPr>
            </a:p>
          </p:txBody>
        </p:sp>
        <p:sp>
          <p:nvSpPr>
            <p:cNvPr id="97" name="テキスト ボックス 96"/>
            <p:cNvSpPr txBox="1"/>
            <p:nvPr/>
          </p:nvSpPr>
          <p:spPr>
            <a:xfrm>
              <a:off x="5598063" y="2824038"/>
              <a:ext cx="494069" cy="369332"/>
            </a:xfrm>
            <a:prstGeom prst="rect">
              <a:avLst/>
            </a:prstGeom>
            <a:noFill/>
          </p:spPr>
          <p:txBody>
            <a:bodyPr wrap="none" rtlCol="0">
              <a:spAutoFit/>
            </a:bodyPr>
            <a:lstStyle/>
            <a:p>
              <a:r>
                <a:rPr kumimoji="1" lang="en-US" altLang="ja-JP" dirty="0">
                  <a:latin typeface="+mn-ea"/>
                </a:rPr>
                <a:t>12</a:t>
              </a:r>
              <a:endParaRPr kumimoji="1" lang="ja-JP" altLang="en-US" dirty="0">
                <a:latin typeface="+mn-ea"/>
              </a:endParaRPr>
            </a:p>
          </p:txBody>
        </p:sp>
        <p:sp>
          <p:nvSpPr>
            <p:cNvPr id="98" name="テキスト ボックス 97"/>
            <p:cNvSpPr txBox="1"/>
            <p:nvPr/>
          </p:nvSpPr>
          <p:spPr>
            <a:xfrm>
              <a:off x="6297256" y="2824038"/>
              <a:ext cx="494069" cy="369332"/>
            </a:xfrm>
            <a:prstGeom prst="rect">
              <a:avLst/>
            </a:prstGeom>
            <a:noFill/>
          </p:spPr>
          <p:txBody>
            <a:bodyPr wrap="none" rtlCol="0">
              <a:spAutoFit/>
            </a:bodyPr>
            <a:lstStyle/>
            <a:p>
              <a:r>
                <a:rPr kumimoji="1" lang="en-US" altLang="ja-JP" dirty="0">
                  <a:latin typeface="+mn-ea"/>
                </a:rPr>
                <a:t>13</a:t>
              </a:r>
              <a:endParaRPr kumimoji="1" lang="ja-JP" altLang="en-US" dirty="0">
                <a:latin typeface="+mn-ea"/>
              </a:endParaRPr>
            </a:p>
          </p:txBody>
        </p:sp>
        <p:sp>
          <p:nvSpPr>
            <p:cNvPr id="99" name="テキスト ボックス 98"/>
            <p:cNvSpPr txBox="1"/>
            <p:nvPr/>
          </p:nvSpPr>
          <p:spPr>
            <a:xfrm>
              <a:off x="7017579" y="2824038"/>
              <a:ext cx="494069" cy="369332"/>
            </a:xfrm>
            <a:prstGeom prst="rect">
              <a:avLst/>
            </a:prstGeom>
            <a:noFill/>
          </p:spPr>
          <p:txBody>
            <a:bodyPr wrap="none" rtlCol="0">
              <a:spAutoFit/>
            </a:bodyPr>
            <a:lstStyle/>
            <a:p>
              <a:r>
                <a:rPr kumimoji="1" lang="en-US" altLang="ja-JP" dirty="0">
                  <a:latin typeface="+mn-ea"/>
                </a:rPr>
                <a:t>14</a:t>
              </a:r>
              <a:endParaRPr kumimoji="1" lang="ja-JP" altLang="en-US" dirty="0">
                <a:latin typeface="+mn-ea"/>
              </a:endParaRPr>
            </a:p>
          </p:txBody>
        </p:sp>
        <p:sp>
          <p:nvSpPr>
            <p:cNvPr id="100" name="テキスト ボックス 99"/>
            <p:cNvSpPr txBox="1"/>
            <p:nvPr/>
          </p:nvSpPr>
          <p:spPr>
            <a:xfrm>
              <a:off x="7737902" y="2824038"/>
              <a:ext cx="494069" cy="369332"/>
            </a:xfrm>
            <a:prstGeom prst="rect">
              <a:avLst/>
            </a:prstGeom>
            <a:noFill/>
          </p:spPr>
          <p:txBody>
            <a:bodyPr wrap="none" rtlCol="0">
              <a:spAutoFit/>
            </a:bodyPr>
            <a:lstStyle/>
            <a:p>
              <a:r>
                <a:rPr kumimoji="1" lang="en-US" altLang="ja-JP" dirty="0">
                  <a:latin typeface="+mn-ea"/>
                </a:rPr>
                <a:t>15</a:t>
              </a:r>
              <a:endParaRPr kumimoji="1" lang="ja-JP" altLang="en-US" dirty="0">
                <a:latin typeface="+mn-ea"/>
              </a:endParaRPr>
            </a:p>
          </p:txBody>
        </p:sp>
        <p:sp>
          <p:nvSpPr>
            <p:cNvPr id="101" name="テキスト ボックス 100"/>
            <p:cNvSpPr txBox="1"/>
            <p:nvPr/>
          </p:nvSpPr>
          <p:spPr>
            <a:xfrm>
              <a:off x="8458225" y="2824038"/>
              <a:ext cx="494069" cy="369332"/>
            </a:xfrm>
            <a:prstGeom prst="rect">
              <a:avLst/>
            </a:prstGeom>
            <a:noFill/>
          </p:spPr>
          <p:txBody>
            <a:bodyPr wrap="none" rtlCol="0">
              <a:spAutoFit/>
            </a:bodyPr>
            <a:lstStyle/>
            <a:p>
              <a:r>
                <a:rPr kumimoji="1" lang="en-US" altLang="ja-JP" dirty="0">
                  <a:latin typeface="+mn-ea"/>
                </a:rPr>
                <a:t>16</a:t>
              </a:r>
              <a:endParaRPr kumimoji="1" lang="ja-JP" altLang="en-US" dirty="0">
                <a:latin typeface="+mn-ea"/>
              </a:endParaRPr>
            </a:p>
          </p:txBody>
        </p:sp>
        <p:sp>
          <p:nvSpPr>
            <p:cNvPr id="102" name="テキスト ボックス 101"/>
            <p:cNvSpPr txBox="1"/>
            <p:nvPr/>
          </p:nvSpPr>
          <p:spPr>
            <a:xfrm>
              <a:off x="9178548" y="2824038"/>
              <a:ext cx="494069" cy="369332"/>
            </a:xfrm>
            <a:prstGeom prst="rect">
              <a:avLst/>
            </a:prstGeom>
            <a:noFill/>
          </p:spPr>
          <p:txBody>
            <a:bodyPr wrap="none" rtlCol="0">
              <a:spAutoFit/>
            </a:bodyPr>
            <a:lstStyle/>
            <a:p>
              <a:r>
                <a:rPr kumimoji="1" lang="en-US" altLang="ja-JP" dirty="0">
                  <a:latin typeface="+mn-ea"/>
                </a:rPr>
                <a:t>17</a:t>
              </a:r>
              <a:endParaRPr kumimoji="1" lang="ja-JP" altLang="en-US" dirty="0">
                <a:latin typeface="+mn-ea"/>
              </a:endParaRPr>
            </a:p>
          </p:txBody>
        </p:sp>
        <p:sp>
          <p:nvSpPr>
            <p:cNvPr id="103" name="テキスト ボックス 102"/>
            <p:cNvSpPr txBox="1"/>
            <p:nvPr/>
          </p:nvSpPr>
          <p:spPr>
            <a:xfrm>
              <a:off x="9898871" y="2824038"/>
              <a:ext cx="494069" cy="369332"/>
            </a:xfrm>
            <a:prstGeom prst="rect">
              <a:avLst/>
            </a:prstGeom>
            <a:noFill/>
          </p:spPr>
          <p:txBody>
            <a:bodyPr wrap="none" rtlCol="0">
              <a:spAutoFit/>
            </a:bodyPr>
            <a:lstStyle/>
            <a:p>
              <a:r>
                <a:rPr kumimoji="1" lang="en-US" altLang="ja-JP" dirty="0">
                  <a:latin typeface="+mn-ea"/>
                </a:rPr>
                <a:t>18</a:t>
              </a:r>
              <a:endParaRPr kumimoji="1" lang="ja-JP" altLang="en-US" dirty="0">
                <a:latin typeface="+mn-ea"/>
              </a:endParaRPr>
            </a:p>
          </p:txBody>
        </p:sp>
        <p:sp>
          <p:nvSpPr>
            <p:cNvPr id="104" name="テキスト ボックス 103"/>
            <p:cNvSpPr txBox="1"/>
            <p:nvPr/>
          </p:nvSpPr>
          <p:spPr>
            <a:xfrm>
              <a:off x="10619194" y="2824038"/>
              <a:ext cx="494069" cy="369332"/>
            </a:xfrm>
            <a:prstGeom prst="rect">
              <a:avLst/>
            </a:prstGeom>
            <a:noFill/>
          </p:spPr>
          <p:txBody>
            <a:bodyPr wrap="none" rtlCol="0">
              <a:spAutoFit/>
            </a:bodyPr>
            <a:lstStyle/>
            <a:p>
              <a:r>
                <a:rPr kumimoji="1" lang="en-US" altLang="ja-JP" dirty="0">
                  <a:latin typeface="+mn-ea"/>
                </a:rPr>
                <a:t>19</a:t>
              </a:r>
              <a:endParaRPr kumimoji="1" lang="ja-JP" altLang="en-US" dirty="0">
                <a:latin typeface="+mn-ea"/>
              </a:endParaRPr>
            </a:p>
          </p:txBody>
        </p:sp>
        <p:sp>
          <p:nvSpPr>
            <p:cNvPr id="105" name="テキスト ボックス 104"/>
            <p:cNvSpPr txBox="1"/>
            <p:nvPr/>
          </p:nvSpPr>
          <p:spPr>
            <a:xfrm>
              <a:off x="11339517" y="2824038"/>
              <a:ext cx="494069" cy="369332"/>
            </a:xfrm>
            <a:prstGeom prst="rect">
              <a:avLst/>
            </a:prstGeom>
            <a:noFill/>
          </p:spPr>
          <p:txBody>
            <a:bodyPr wrap="none" rtlCol="0">
              <a:spAutoFit/>
            </a:bodyPr>
            <a:lstStyle/>
            <a:p>
              <a:r>
                <a:rPr lang="en-US" altLang="ja-JP" dirty="0">
                  <a:latin typeface="+mn-ea"/>
                </a:rPr>
                <a:t>20</a:t>
              </a:r>
              <a:endParaRPr kumimoji="1" lang="ja-JP" altLang="en-US" dirty="0">
                <a:latin typeface="+mn-ea"/>
              </a:endParaRPr>
            </a:p>
          </p:txBody>
        </p:sp>
        <p:sp>
          <p:nvSpPr>
            <p:cNvPr id="106" name="テキスト ボックス 105"/>
            <p:cNvSpPr txBox="1"/>
            <p:nvPr/>
          </p:nvSpPr>
          <p:spPr>
            <a:xfrm>
              <a:off x="12059840" y="2824038"/>
              <a:ext cx="494069" cy="369332"/>
            </a:xfrm>
            <a:prstGeom prst="rect">
              <a:avLst/>
            </a:prstGeom>
            <a:noFill/>
          </p:spPr>
          <p:txBody>
            <a:bodyPr wrap="none" rtlCol="0">
              <a:spAutoFit/>
            </a:bodyPr>
            <a:lstStyle/>
            <a:p>
              <a:r>
                <a:rPr lang="en-US" altLang="ja-JP" dirty="0">
                  <a:latin typeface="+mn-ea"/>
                </a:rPr>
                <a:t>21</a:t>
              </a:r>
              <a:endParaRPr kumimoji="1" lang="ja-JP" altLang="en-US" dirty="0">
                <a:latin typeface="+mn-ea"/>
              </a:endParaRPr>
            </a:p>
          </p:txBody>
        </p:sp>
        <p:grpSp>
          <p:nvGrpSpPr>
            <p:cNvPr id="107" name="グループ化 106"/>
            <p:cNvGrpSpPr/>
            <p:nvPr/>
          </p:nvGrpSpPr>
          <p:grpSpPr>
            <a:xfrm>
              <a:off x="3703654" y="5515895"/>
              <a:ext cx="4495319" cy="540002"/>
              <a:chOff x="1829614" y="3674515"/>
              <a:chExt cx="4495319" cy="540002"/>
            </a:xfrm>
          </p:grpSpPr>
          <p:grpSp>
            <p:nvGrpSpPr>
              <p:cNvPr id="108" name="グループ化 107"/>
              <p:cNvGrpSpPr/>
              <p:nvPr/>
            </p:nvGrpSpPr>
            <p:grpSpPr>
              <a:xfrm>
                <a:off x="1829614" y="3674517"/>
                <a:ext cx="2445994" cy="540000"/>
                <a:chOff x="1128130" y="4208279"/>
                <a:chExt cx="2877522" cy="709684"/>
              </a:xfrm>
            </p:grpSpPr>
            <p:sp>
              <p:nvSpPr>
                <p:cNvPr id="114" name="正方形/長方形 113"/>
                <p:cNvSpPr/>
                <p:nvPr/>
              </p:nvSpPr>
              <p:spPr>
                <a:xfrm>
                  <a:off x="3284920" y="4208279"/>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115" name="正方形/長方形 114"/>
                <p:cNvSpPr/>
                <p:nvPr/>
              </p:nvSpPr>
              <p:spPr>
                <a:xfrm>
                  <a:off x="2565989" y="4208279"/>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116" name="正方形/長方形 115"/>
                <p:cNvSpPr/>
                <p:nvPr/>
              </p:nvSpPr>
              <p:spPr>
                <a:xfrm>
                  <a:off x="1847060" y="4208279"/>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117" name="正方形/長方形 116"/>
                <p:cNvSpPr/>
                <p:nvPr/>
              </p:nvSpPr>
              <p:spPr>
                <a:xfrm>
                  <a:off x="1128130" y="4208279"/>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grpSp>
          <p:grpSp>
            <p:nvGrpSpPr>
              <p:cNvPr id="109" name="グループ化 108"/>
              <p:cNvGrpSpPr/>
              <p:nvPr/>
            </p:nvGrpSpPr>
            <p:grpSpPr>
              <a:xfrm>
                <a:off x="5101174" y="3674517"/>
                <a:ext cx="1223759" cy="540000"/>
                <a:chOff x="4003852" y="4208279"/>
                <a:chExt cx="1439658" cy="709684"/>
              </a:xfrm>
            </p:grpSpPr>
            <p:sp>
              <p:nvSpPr>
                <p:cNvPr id="112" name="正方形/長方形 111"/>
                <p:cNvSpPr/>
                <p:nvPr/>
              </p:nvSpPr>
              <p:spPr>
                <a:xfrm>
                  <a:off x="4003852" y="4208279"/>
                  <a:ext cx="720731"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113" name="正方形/長方形 112"/>
                <p:cNvSpPr/>
                <p:nvPr/>
              </p:nvSpPr>
              <p:spPr>
                <a:xfrm>
                  <a:off x="4722777" y="4208279"/>
                  <a:ext cx="720733"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grpSp>
          <p:cxnSp>
            <p:nvCxnSpPr>
              <p:cNvPr id="110" name="直線コネクタ 109"/>
              <p:cNvCxnSpPr/>
              <p:nvPr/>
            </p:nvCxnSpPr>
            <p:spPr>
              <a:xfrm>
                <a:off x="4280656" y="3674515"/>
                <a:ext cx="827742" cy="0"/>
              </a:xfrm>
              <a:prstGeom prst="lin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cxnSp>
          <p:cxnSp>
            <p:nvCxnSpPr>
              <p:cNvPr id="111" name="直線コネクタ 110"/>
              <p:cNvCxnSpPr/>
              <p:nvPr/>
            </p:nvCxnSpPr>
            <p:spPr>
              <a:xfrm>
                <a:off x="4275608" y="4214515"/>
                <a:ext cx="832789" cy="0"/>
              </a:xfrm>
              <a:prstGeom prst="lin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cxnSp>
        </p:grpSp>
        <p:grpSp>
          <p:nvGrpSpPr>
            <p:cNvPr id="118" name="グループ化 117"/>
            <p:cNvGrpSpPr/>
            <p:nvPr/>
          </p:nvGrpSpPr>
          <p:grpSpPr>
            <a:xfrm>
              <a:off x="3645645" y="3732454"/>
              <a:ext cx="2493015" cy="540000"/>
              <a:chOff x="1059889" y="774140"/>
              <a:chExt cx="2877522" cy="709684"/>
            </a:xfrm>
          </p:grpSpPr>
          <p:sp>
            <p:nvSpPr>
              <p:cNvPr id="119" name="正方形/長方形 118"/>
              <p:cNvSpPr/>
              <p:nvPr/>
            </p:nvSpPr>
            <p:spPr>
              <a:xfrm>
                <a:off x="3216679" y="774140"/>
                <a:ext cx="720732" cy="7096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latin typeface="+mn-ea"/>
                </a:endParaRPr>
              </a:p>
            </p:txBody>
          </p:sp>
          <p:sp>
            <p:nvSpPr>
              <p:cNvPr id="120" name="正方形/長方形 119"/>
              <p:cNvSpPr/>
              <p:nvPr/>
            </p:nvSpPr>
            <p:spPr>
              <a:xfrm>
                <a:off x="2497750" y="774140"/>
                <a:ext cx="720732" cy="7096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latin typeface="+mn-ea"/>
                </a:endParaRPr>
              </a:p>
            </p:txBody>
          </p:sp>
          <p:sp>
            <p:nvSpPr>
              <p:cNvPr id="121" name="正方形/長方形 120"/>
              <p:cNvSpPr/>
              <p:nvPr/>
            </p:nvSpPr>
            <p:spPr>
              <a:xfrm>
                <a:off x="1778819" y="774140"/>
                <a:ext cx="720732" cy="7096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latin typeface="+mn-ea"/>
                </a:endParaRPr>
              </a:p>
            </p:txBody>
          </p:sp>
          <p:sp>
            <p:nvSpPr>
              <p:cNvPr id="122" name="正方形/長方形 121"/>
              <p:cNvSpPr/>
              <p:nvPr/>
            </p:nvSpPr>
            <p:spPr>
              <a:xfrm>
                <a:off x="1059889" y="774140"/>
                <a:ext cx="720732" cy="7096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latin typeface="+mn-ea"/>
                </a:endParaRPr>
              </a:p>
            </p:txBody>
          </p:sp>
        </p:grpSp>
        <p:grpSp>
          <p:nvGrpSpPr>
            <p:cNvPr id="123" name="グループ化 122"/>
            <p:cNvGrpSpPr/>
            <p:nvPr/>
          </p:nvGrpSpPr>
          <p:grpSpPr>
            <a:xfrm>
              <a:off x="6924429" y="4419904"/>
              <a:ext cx="2487076" cy="540000"/>
              <a:chOff x="1059889" y="587326"/>
              <a:chExt cx="2877522" cy="709684"/>
            </a:xfrm>
          </p:grpSpPr>
          <p:sp>
            <p:nvSpPr>
              <p:cNvPr id="124" name="正方形/長方形 123"/>
              <p:cNvSpPr/>
              <p:nvPr/>
            </p:nvSpPr>
            <p:spPr>
              <a:xfrm>
                <a:off x="3216679" y="587326"/>
                <a:ext cx="720732" cy="7096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latin typeface="+mn-ea"/>
                </a:endParaRPr>
              </a:p>
            </p:txBody>
          </p:sp>
          <p:sp>
            <p:nvSpPr>
              <p:cNvPr id="125" name="正方形/長方形 124"/>
              <p:cNvSpPr/>
              <p:nvPr/>
            </p:nvSpPr>
            <p:spPr>
              <a:xfrm>
                <a:off x="2497749" y="587326"/>
                <a:ext cx="720732" cy="7096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latin typeface="+mn-ea"/>
                </a:endParaRPr>
              </a:p>
            </p:txBody>
          </p:sp>
          <p:sp>
            <p:nvSpPr>
              <p:cNvPr id="126" name="正方形/長方形 125"/>
              <p:cNvSpPr/>
              <p:nvPr/>
            </p:nvSpPr>
            <p:spPr>
              <a:xfrm>
                <a:off x="1778820" y="587326"/>
                <a:ext cx="720732" cy="7096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latin typeface="+mn-ea"/>
                </a:endParaRPr>
              </a:p>
            </p:txBody>
          </p:sp>
          <p:sp>
            <p:nvSpPr>
              <p:cNvPr id="127" name="正方形/長方形 126"/>
              <p:cNvSpPr/>
              <p:nvPr/>
            </p:nvSpPr>
            <p:spPr>
              <a:xfrm>
                <a:off x="1059889" y="587326"/>
                <a:ext cx="720732" cy="7096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latin typeface="+mn-ea"/>
                </a:endParaRPr>
              </a:p>
            </p:txBody>
          </p:sp>
        </p:grpSp>
        <p:sp>
          <p:nvSpPr>
            <p:cNvPr id="128" name="テキスト ボックス 127"/>
            <p:cNvSpPr txBox="1"/>
            <p:nvPr/>
          </p:nvSpPr>
          <p:spPr>
            <a:xfrm>
              <a:off x="2970287" y="3854700"/>
              <a:ext cx="768553" cy="369332"/>
            </a:xfrm>
            <a:prstGeom prst="rect">
              <a:avLst/>
            </a:prstGeom>
            <a:noFill/>
          </p:spPr>
          <p:txBody>
            <a:bodyPr wrap="none" rtlCol="0">
              <a:spAutoFit/>
            </a:bodyPr>
            <a:lstStyle/>
            <a:p>
              <a:r>
                <a:rPr lang="en-US" altLang="ja-JP" b="1" dirty="0">
                  <a:solidFill>
                    <a:schemeClr val="accent1"/>
                  </a:solidFill>
                  <a:latin typeface="+mn-ea"/>
                </a:rPr>
                <a:t>Ⅰ</a:t>
              </a:r>
              <a:r>
                <a:rPr lang="ja-JP" altLang="en-US" b="1" dirty="0">
                  <a:solidFill>
                    <a:schemeClr val="accent1"/>
                  </a:solidFill>
                  <a:latin typeface="+mn-ea"/>
                </a:rPr>
                <a:t>部</a:t>
              </a:r>
              <a:endParaRPr kumimoji="1" lang="ja-JP" altLang="en-US" b="1" dirty="0">
                <a:solidFill>
                  <a:schemeClr val="accent1"/>
                </a:solidFill>
                <a:latin typeface="+mn-ea"/>
              </a:endParaRPr>
            </a:p>
          </p:txBody>
        </p:sp>
        <p:sp>
          <p:nvSpPr>
            <p:cNvPr id="129" name="テキスト ボックス 128"/>
            <p:cNvSpPr txBox="1"/>
            <p:nvPr/>
          </p:nvSpPr>
          <p:spPr>
            <a:xfrm>
              <a:off x="6231735" y="4534984"/>
              <a:ext cx="768553" cy="369332"/>
            </a:xfrm>
            <a:prstGeom prst="rect">
              <a:avLst/>
            </a:prstGeom>
            <a:noFill/>
          </p:spPr>
          <p:txBody>
            <a:bodyPr wrap="none" rtlCol="0">
              <a:spAutoFit/>
            </a:bodyPr>
            <a:lstStyle/>
            <a:p>
              <a:r>
                <a:rPr lang="en-US" altLang="ja-JP" b="1" dirty="0">
                  <a:solidFill>
                    <a:schemeClr val="accent1"/>
                  </a:solidFill>
                  <a:latin typeface="+mn-ea"/>
                </a:rPr>
                <a:t>Ⅱ</a:t>
              </a:r>
              <a:r>
                <a:rPr lang="ja-JP" altLang="en-US" b="1" dirty="0">
                  <a:solidFill>
                    <a:schemeClr val="accent1"/>
                  </a:solidFill>
                  <a:latin typeface="+mn-ea"/>
                </a:rPr>
                <a:t>部</a:t>
              </a:r>
              <a:endParaRPr kumimoji="1" lang="ja-JP" altLang="en-US" b="1" dirty="0">
                <a:solidFill>
                  <a:schemeClr val="accent1"/>
                </a:solidFill>
                <a:latin typeface="+mn-ea"/>
              </a:endParaRPr>
            </a:p>
          </p:txBody>
        </p:sp>
        <p:sp>
          <p:nvSpPr>
            <p:cNvPr id="130" name="右中かっこ 129"/>
            <p:cNvSpPr/>
            <p:nvPr/>
          </p:nvSpPr>
          <p:spPr>
            <a:xfrm>
              <a:off x="9536841" y="3710243"/>
              <a:ext cx="218284" cy="1249662"/>
            </a:xfrm>
            <a:prstGeom prst="rightBrace">
              <a:avLst>
                <a:gd name="adj1" fmla="val 4732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n-ea"/>
              </a:endParaRPr>
            </a:p>
          </p:txBody>
        </p:sp>
        <p:sp>
          <p:nvSpPr>
            <p:cNvPr id="131" name="テキスト ボックス 130"/>
            <p:cNvSpPr txBox="1"/>
            <p:nvPr/>
          </p:nvSpPr>
          <p:spPr>
            <a:xfrm>
              <a:off x="9790700" y="4126106"/>
              <a:ext cx="3238900" cy="646331"/>
            </a:xfrm>
            <a:prstGeom prst="rect">
              <a:avLst/>
            </a:prstGeom>
            <a:noFill/>
          </p:spPr>
          <p:txBody>
            <a:bodyPr wrap="none" rtlCol="0">
              <a:spAutoFit/>
            </a:bodyPr>
            <a:lstStyle/>
            <a:p>
              <a:r>
                <a:rPr kumimoji="1" lang="ja-JP" altLang="en-US" dirty="0">
                  <a:latin typeface="+mn-ea"/>
                </a:rPr>
                <a:t>基本は１日４時間の授業</a:t>
              </a:r>
              <a:endParaRPr kumimoji="1" lang="en-US" altLang="ja-JP" dirty="0">
                <a:latin typeface="+mn-ea"/>
              </a:endParaRPr>
            </a:p>
            <a:p>
              <a:r>
                <a:rPr lang="ja-JP" altLang="en-US" dirty="0">
                  <a:latin typeface="+mn-ea"/>
                </a:rPr>
                <a:t>４年で卒業</a:t>
              </a:r>
              <a:endParaRPr kumimoji="1" lang="ja-JP" altLang="en-US" dirty="0">
                <a:latin typeface="+mn-ea"/>
              </a:endParaRPr>
            </a:p>
          </p:txBody>
        </p:sp>
        <p:sp>
          <p:nvSpPr>
            <p:cNvPr id="132" name="テキスト ボックス 131"/>
            <p:cNvSpPr txBox="1"/>
            <p:nvPr/>
          </p:nvSpPr>
          <p:spPr>
            <a:xfrm>
              <a:off x="9679200" y="5500553"/>
              <a:ext cx="4062349" cy="646331"/>
            </a:xfrm>
            <a:prstGeom prst="rect">
              <a:avLst/>
            </a:prstGeom>
            <a:noFill/>
          </p:spPr>
          <p:txBody>
            <a:bodyPr wrap="none" rtlCol="0">
              <a:spAutoFit/>
            </a:bodyPr>
            <a:lstStyle/>
            <a:p>
              <a:r>
                <a:rPr kumimoji="1" lang="en-US" altLang="ja-JP" dirty="0">
                  <a:latin typeface="+mn-ea"/>
                </a:rPr>
                <a:t>Ⅰ</a:t>
              </a:r>
              <a:r>
                <a:rPr kumimoji="1" lang="ja-JP" altLang="en-US" dirty="0">
                  <a:latin typeface="+mn-ea"/>
                </a:rPr>
                <a:t>部＋</a:t>
              </a:r>
              <a:r>
                <a:rPr kumimoji="1" lang="en-US" altLang="ja-JP" dirty="0">
                  <a:latin typeface="+mn-ea"/>
                </a:rPr>
                <a:t>Ⅱ</a:t>
              </a:r>
              <a:r>
                <a:rPr kumimoji="1" lang="ja-JP" altLang="en-US" dirty="0">
                  <a:latin typeface="+mn-ea"/>
                </a:rPr>
                <a:t>部の一部を併修</a:t>
              </a:r>
              <a:endParaRPr kumimoji="1" lang="en-US" altLang="ja-JP" dirty="0">
                <a:latin typeface="+mn-ea"/>
              </a:endParaRPr>
            </a:p>
            <a:p>
              <a:r>
                <a:rPr lang="ja-JP" altLang="en-US" dirty="0">
                  <a:latin typeface="+mn-ea"/>
                </a:rPr>
                <a:t>→１日６時間授業で３年で卒業</a:t>
              </a:r>
              <a:endParaRPr kumimoji="1" lang="ja-JP" altLang="en-US" dirty="0">
                <a:latin typeface="+mn-ea"/>
              </a:endParaRPr>
            </a:p>
          </p:txBody>
        </p:sp>
        <p:sp>
          <p:nvSpPr>
            <p:cNvPr id="133" name="テキスト ボックス 132"/>
            <p:cNvSpPr txBox="1"/>
            <p:nvPr/>
          </p:nvSpPr>
          <p:spPr>
            <a:xfrm>
              <a:off x="9679199" y="6318437"/>
              <a:ext cx="4062350" cy="646331"/>
            </a:xfrm>
            <a:prstGeom prst="rect">
              <a:avLst/>
            </a:prstGeom>
            <a:noFill/>
          </p:spPr>
          <p:txBody>
            <a:bodyPr wrap="none" rtlCol="0">
              <a:spAutoFit/>
            </a:bodyPr>
            <a:lstStyle/>
            <a:p>
              <a:r>
                <a:rPr kumimoji="1" lang="en-US" altLang="ja-JP" dirty="0">
                  <a:latin typeface="+mn-ea"/>
                </a:rPr>
                <a:t>Ⅱ</a:t>
              </a:r>
              <a:r>
                <a:rPr kumimoji="1" lang="ja-JP" altLang="en-US" dirty="0">
                  <a:latin typeface="+mn-ea"/>
                </a:rPr>
                <a:t>部＋</a:t>
              </a:r>
              <a:r>
                <a:rPr lang="en-US" altLang="ja-JP" dirty="0">
                  <a:latin typeface="+mn-ea"/>
                </a:rPr>
                <a:t>Ⅰ</a:t>
              </a:r>
              <a:r>
                <a:rPr kumimoji="1" lang="ja-JP" altLang="en-US" dirty="0">
                  <a:latin typeface="+mn-ea"/>
                </a:rPr>
                <a:t>部の一部を併修</a:t>
              </a:r>
              <a:endParaRPr kumimoji="1" lang="en-US" altLang="ja-JP" dirty="0">
                <a:latin typeface="+mn-ea"/>
              </a:endParaRPr>
            </a:p>
            <a:p>
              <a:r>
                <a:rPr lang="ja-JP" altLang="en-US" dirty="0">
                  <a:latin typeface="+mn-ea"/>
                </a:rPr>
                <a:t>→１日６時間授業で３年で卒業</a:t>
              </a:r>
              <a:endParaRPr kumimoji="1" lang="ja-JP" altLang="en-US" dirty="0">
                <a:latin typeface="+mn-ea"/>
              </a:endParaRPr>
            </a:p>
          </p:txBody>
        </p:sp>
        <p:grpSp>
          <p:nvGrpSpPr>
            <p:cNvPr id="135" name="グループ化 134"/>
            <p:cNvGrpSpPr/>
            <p:nvPr/>
          </p:nvGrpSpPr>
          <p:grpSpPr>
            <a:xfrm flipH="1">
              <a:off x="4916185" y="6306044"/>
              <a:ext cx="4495320" cy="540000"/>
              <a:chOff x="1771606" y="1975872"/>
              <a:chExt cx="4495320" cy="540000"/>
            </a:xfrm>
          </p:grpSpPr>
          <p:grpSp>
            <p:nvGrpSpPr>
              <p:cNvPr id="136" name="グループ化 135"/>
              <p:cNvGrpSpPr/>
              <p:nvPr/>
            </p:nvGrpSpPr>
            <p:grpSpPr>
              <a:xfrm>
                <a:off x="1771606" y="1975872"/>
                <a:ext cx="2445994" cy="540000"/>
                <a:chOff x="1059889" y="1975872"/>
                <a:chExt cx="2877522" cy="709684"/>
              </a:xfrm>
            </p:grpSpPr>
            <p:sp>
              <p:nvSpPr>
                <p:cNvPr id="142" name="正方形/長方形 141"/>
                <p:cNvSpPr/>
                <p:nvPr/>
              </p:nvSpPr>
              <p:spPr>
                <a:xfrm>
                  <a:off x="321667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143" name="正方形/長方形 142"/>
                <p:cNvSpPr/>
                <p:nvPr/>
              </p:nvSpPr>
              <p:spPr>
                <a:xfrm>
                  <a:off x="249774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144" name="正方形/長方形 143"/>
                <p:cNvSpPr/>
                <p:nvPr/>
              </p:nvSpPr>
              <p:spPr>
                <a:xfrm>
                  <a:off x="177881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145" name="正方形/長方形 144"/>
                <p:cNvSpPr/>
                <p:nvPr/>
              </p:nvSpPr>
              <p:spPr>
                <a:xfrm>
                  <a:off x="105988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grpSp>
          <p:grpSp>
            <p:nvGrpSpPr>
              <p:cNvPr id="137" name="グループ化 136"/>
              <p:cNvGrpSpPr/>
              <p:nvPr/>
            </p:nvGrpSpPr>
            <p:grpSpPr>
              <a:xfrm>
                <a:off x="5043165" y="1975872"/>
                <a:ext cx="1223761" cy="540000"/>
                <a:chOff x="3935609" y="1975872"/>
                <a:chExt cx="1439660" cy="709684"/>
              </a:xfrm>
            </p:grpSpPr>
            <p:sp>
              <p:nvSpPr>
                <p:cNvPr id="140" name="正方形/長方形 139"/>
                <p:cNvSpPr/>
                <p:nvPr/>
              </p:nvSpPr>
              <p:spPr>
                <a:xfrm>
                  <a:off x="393560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141" name="正方形/長方形 140"/>
                <p:cNvSpPr/>
                <p:nvPr/>
              </p:nvSpPr>
              <p:spPr>
                <a:xfrm>
                  <a:off x="4654537"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grpSp>
          <p:cxnSp>
            <p:nvCxnSpPr>
              <p:cNvPr id="138" name="直線コネクタ 137"/>
              <p:cNvCxnSpPr/>
              <p:nvPr/>
            </p:nvCxnSpPr>
            <p:spPr>
              <a:xfrm>
                <a:off x="4222648" y="1975872"/>
                <a:ext cx="827741" cy="0"/>
              </a:xfrm>
              <a:prstGeom prst="lin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cxnSp>
          <p:cxnSp>
            <p:nvCxnSpPr>
              <p:cNvPr id="139" name="直線コネクタ 138"/>
              <p:cNvCxnSpPr/>
              <p:nvPr/>
            </p:nvCxnSpPr>
            <p:spPr>
              <a:xfrm>
                <a:off x="4217600" y="2515872"/>
                <a:ext cx="832789" cy="0"/>
              </a:xfrm>
              <a:prstGeom prst="lin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cxnSp>
        </p:grpSp>
        <p:sp>
          <p:nvSpPr>
            <p:cNvPr id="146" name="テキスト ボックス 145"/>
            <p:cNvSpPr txBox="1"/>
            <p:nvPr/>
          </p:nvSpPr>
          <p:spPr>
            <a:xfrm>
              <a:off x="2592286" y="3808723"/>
              <a:ext cx="585565" cy="461665"/>
            </a:xfrm>
            <a:prstGeom prst="rect">
              <a:avLst/>
            </a:prstGeom>
            <a:noFill/>
          </p:spPr>
          <p:txBody>
            <a:bodyPr wrap="none" rtlCol="0">
              <a:spAutoFit/>
            </a:bodyPr>
            <a:lstStyle/>
            <a:p>
              <a:r>
                <a:rPr kumimoji="1" lang="ja-JP" altLang="en-US" sz="2400" b="1" dirty="0">
                  <a:solidFill>
                    <a:schemeClr val="accent1"/>
                  </a:solidFill>
                  <a:latin typeface="+mn-ea"/>
                </a:rPr>
                <a:t>①</a:t>
              </a:r>
            </a:p>
          </p:txBody>
        </p:sp>
        <p:sp>
          <p:nvSpPr>
            <p:cNvPr id="147" name="テキスト ボックス 146"/>
            <p:cNvSpPr txBox="1"/>
            <p:nvPr/>
          </p:nvSpPr>
          <p:spPr>
            <a:xfrm>
              <a:off x="2592286" y="4447041"/>
              <a:ext cx="384281" cy="461665"/>
            </a:xfrm>
            <a:prstGeom prst="rect">
              <a:avLst/>
            </a:prstGeom>
            <a:noFill/>
          </p:spPr>
          <p:txBody>
            <a:bodyPr wrap="square" rtlCol="0">
              <a:spAutoFit/>
            </a:bodyPr>
            <a:lstStyle/>
            <a:p>
              <a:r>
                <a:rPr kumimoji="1" lang="ja-JP" altLang="en-US" sz="2400" b="1" dirty="0">
                  <a:solidFill>
                    <a:schemeClr val="accent1"/>
                  </a:solidFill>
                  <a:latin typeface="+mn-ea"/>
                </a:rPr>
                <a:t>②</a:t>
              </a:r>
            </a:p>
          </p:txBody>
        </p:sp>
        <p:sp>
          <p:nvSpPr>
            <p:cNvPr id="148" name="テキスト ボックス 147"/>
            <p:cNvSpPr txBox="1"/>
            <p:nvPr/>
          </p:nvSpPr>
          <p:spPr>
            <a:xfrm>
              <a:off x="2592286" y="5550468"/>
              <a:ext cx="384281" cy="461665"/>
            </a:xfrm>
            <a:prstGeom prst="rect">
              <a:avLst/>
            </a:prstGeom>
            <a:noFill/>
          </p:spPr>
          <p:txBody>
            <a:bodyPr wrap="square" rtlCol="0">
              <a:spAutoFit/>
            </a:bodyPr>
            <a:lstStyle/>
            <a:p>
              <a:r>
                <a:rPr kumimoji="1" lang="ja-JP" altLang="en-US" sz="2400" b="1" dirty="0">
                  <a:solidFill>
                    <a:schemeClr val="accent1"/>
                  </a:solidFill>
                  <a:latin typeface="+mn-ea"/>
                </a:rPr>
                <a:t>③</a:t>
              </a:r>
            </a:p>
          </p:txBody>
        </p:sp>
        <p:sp>
          <p:nvSpPr>
            <p:cNvPr id="149" name="テキスト ボックス 148"/>
            <p:cNvSpPr txBox="1"/>
            <p:nvPr/>
          </p:nvSpPr>
          <p:spPr>
            <a:xfrm>
              <a:off x="2592286" y="6340622"/>
              <a:ext cx="585565" cy="461665"/>
            </a:xfrm>
            <a:prstGeom prst="rect">
              <a:avLst/>
            </a:prstGeom>
            <a:noFill/>
          </p:spPr>
          <p:txBody>
            <a:bodyPr wrap="none" rtlCol="0">
              <a:spAutoFit/>
            </a:bodyPr>
            <a:lstStyle/>
            <a:p>
              <a:r>
                <a:rPr kumimoji="1" lang="ja-JP" altLang="en-US" sz="2400" b="1" dirty="0">
                  <a:solidFill>
                    <a:schemeClr val="accent1"/>
                  </a:solidFill>
                  <a:latin typeface="+mn-ea"/>
                </a:rPr>
                <a:t>④</a:t>
              </a:r>
            </a:p>
          </p:txBody>
        </p:sp>
        <p:sp>
          <p:nvSpPr>
            <p:cNvPr id="153" name="テキスト ボックス 152"/>
            <p:cNvSpPr txBox="1"/>
            <p:nvPr/>
          </p:nvSpPr>
          <p:spPr>
            <a:xfrm>
              <a:off x="6880337" y="5166035"/>
              <a:ext cx="768553" cy="369332"/>
            </a:xfrm>
            <a:prstGeom prst="rect">
              <a:avLst/>
            </a:prstGeom>
            <a:noFill/>
          </p:spPr>
          <p:txBody>
            <a:bodyPr wrap="none" rtlCol="0">
              <a:spAutoFit/>
            </a:bodyPr>
            <a:lstStyle/>
            <a:p>
              <a:r>
                <a:rPr lang="en-US" altLang="ja-JP" b="1" dirty="0">
                  <a:solidFill>
                    <a:schemeClr val="accent1"/>
                  </a:solidFill>
                  <a:latin typeface="+mn-ea"/>
                </a:rPr>
                <a:t>Ⅱ</a:t>
              </a:r>
              <a:r>
                <a:rPr lang="ja-JP" altLang="en-US" b="1" dirty="0">
                  <a:solidFill>
                    <a:schemeClr val="accent1"/>
                  </a:solidFill>
                  <a:latin typeface="+mn-ea"/>
                </a:rPr>
                <a:t>部</a:t>
              </a:r>
              <a:endParaRPr kumimoji="1" lang="ja-JP" altLang="en-US" b="1" dirty="0">
                <a:solidFill>
                  <a:schemeClr val="accent1"/>
                </a:solidFill>
                <a:latin typeface="+mn-ea"/>
              </a:endParaRPr>
            </a:p>
          </p:txBody>
        </p:sp>
      </p:grpSp>
      <p:sp>
        <p:nvSpPr>
          <p:cNvPr id="150" name="テキスト ボックス 149"/>
          <p:cNvSpPr txBox="1"/>
          <p:nvPr/>
        </p:nvSpPr>
        <p:spPr>
          <a:xfrm>
            <a:off x="2976966" y="1273053"/>
            <a:ext cx="389850" cy="338554"/>
          </a:xfrm>
          <a:prstGeom prst="rect">
            <a:avLst/>
          </a:prstGeom>
          <a:noFill/>
        </p:spPr>
        <p:txBody>
          <a:bodyPr wrap="none" rtlCol="0">
            <a:spAutoFit/>
          </a:bodyPr>
          <a:lstStyle/>
          <a:p>
            <a:r>
              <a:rPr kumimoji="1" lang="ja-JP" altLang="en-US" sz="1600" dirty="0">
                <a:latin typeface="メイリオ" panose="020B0604030504040204" pitchFamily="50" charset="-128"/>
                <a:ea typeface="メイリオ" panose="020B0604030504040204" pitchFamily="50" charset="-128"/>
              </a:rPr>
              <a:t>時</a:t>
            </a:r>
          </a:p>
        </p:txBody>
      </p:sp>
      <p:sp>
        <p:nvSpPr>
          <p:cNvPr id="151" name="テキスト ボックス 150"/>
          <p:cNvSpPr txBox="1"/>
          <p:nvPr/>
        </p:nvSpPr>
        <p:spPr>
          <a:xfrm>
            <a:off x="11477327" y="1273575"/>
            <a:ext cx="389850" cy="338554"/>
          </a:xfrm>
          <a:prstGeom prst="rect">
            <a:avLst/>
          </a:prstGeom>
          <a:noFill/>
        </p:spPr>
        <p:txBody>
          <a:bodyPr wrap="none" rtlCol="0">
            <a:spAutoFit/>
          </a:bodyPr>
          <a:lstStyle/>
          <a:p>
            <a:r>
              <a:rPr kumimoji="1" lang="ja-JP" altLang="en-US" sz="1600" dirty="0">
                <a:latin typeface="メイリオ" panose="020B0604030504040204" pitchFamily="50" charset="-128"/>
                <a:ea typeface="メイリオ" panose="020B0604030504040204" pitchFamily="50" charset="-128"/>
              </a:rPr>
              <a:t>時</a:t>
            </a:r>
          </a:p>
        </p:txBody>
      </p:sp>
      <p:sp>
        <p:nvSpPr>
          <p:cNvPr id="152" name="テキスト ボックス 151"/>
          <p:cNvSpPr txBox="1"/>
          <p:nvPr/>
        </p:nvSpPr>
        <p:spPr>
          <a:xfrm>
            <a:off x="3550682" y="3367162"/>
            <a:ext cx="646331" cy="369332"/>
          </a:xfrm>
          <a:prstGeom prst="rect">
            <a:avLst/>
          </a:prstGeom>
          <a:noFill/>
        </p:spPr>
        <p:txBody>
          <a:bodyPr wrap="none" rtlCol="0">
            <a:spAutoFit/>
          </a:bodyPr>
          <a:lstStyle/>
          <a:p>
            <a:r>
              <a:rPr lang="en-US" altLang="ja-JP" b="1" dirty="0">
                <a:solidFill>
                  <a:schemeClr val="accent1"/>
                </a:solidFill>
                <a:latin typeface="+mn-ea"/>
              </a:rPr>
              <a:t>Ⅰ</a:t>
            </a:r>
            <a:r>
              <a:rPr lang="ja-JP" altLang="en-US" b="1" dirty="0">
                <a:solidFill>
                  <a:schemeClr val="accent1"/>
                </a:solidFill>
                <a:latin typeface="+mn-ea"/>
              </a:rPr>
              <a:t>部</a:t>
            </a:r>
            <a:endParaRPr kumimoji="1" lang="ja-JP" altLang="en-US" b="1" dirty="0">
              <a:solidFill>
                <a:schemeClr val="accent1"/>
              </a:solidFill>
              <a:latin typeface="+mn-ea"/>
            </a:endParaRPr>
          </a:p>
        </p:txBody>
      </p:sp>
      <p:pic>
        <p:nvPicPr>
          <p:cNvPr id="154" name="図 1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7747" y="218508"/>
            <a:ext cx="698659" cy="546224"/>
          </a:xfrm>
          <a:prstGeom prst="rect">
            <a:avLst/>
          </a:prstGeom>
        </p:spPr>
      </p:pic>
      <p:grpSp>
        <p:nvGrpSpPr>
          <p:cNvPr id="155" name="グループ化 154"/>
          <p:cNvGrpSpPr/>
          <p:nvPr/>
        </p:nvGrpSpPr>
        <p:grpSpPr>
          <a:xfrm>
            <a:off x="201809" y="958476"/>
            <a:ext cx="2209259" cy="2858776"/>
            <a:chOff x="220986" y="1908282"/>
            <a:chExt cx="2209259" cy="2858776"/>
          </a:xfrm>
        </p:grpSpPr>
        <p:grpSp>
          <p:nvGrpSpPr>
            <p:cNvPr id="156" name="グループ化 155"/>
            <p:cNvGrpSpPr/>
            <p:nvPr/>
          </p:nvGrpSpPr>
          <p:grpSpPr>
            <a:xfrm>
              <a:off x="220986" y="1908282"/>
              <a:ext cx="369868" cy="2858776"/>
              <a:chOff x="1714500" y="2233612"/>
              <a:chExt cx="533400" cy="4122738"/>
            </a:xfrm>
            <a:solidFill>
              <a:schemeClr val="bg1">
                <a:lumMod val="85000"/>
              </a:schemeClr>
            </a:solidFill>
          </p:grpSpPr>
          <p:sp>
            <p:nvSpPr>
              <p:cNvPr id="163" name="楕円 162"/>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64" name="楕円 163"/>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65" name="楕円 164"/>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66" name="楕円 165"/>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67" name="楕円 166"/>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68" name="楕円 167"/>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169" name="直線コネクタ 168"/>
              <p:cNvCxnSpPr>
                <a:stCxn id="163" idx="4"/>
                <a:endCxn id="166"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0" name="直線コネクタ 169"/>
              <p:cNvCxnSpPr>
                <a:stCxn id="166" idx="4"/>
                <a:endCxn id="167"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a:stCxn id="167" idx="4"/>
                <a:endCxn id="168"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p:cNvCxnSpPr>
                <a:stCxn id="168" idx="4"/>
                <a:endCxn id="165"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3" name="直線コネクタ 172"/>
              <p:cNvCxnSpPr>
                <a:stCxn id="165" idx="4"/>
                <a:endCxn id="164"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57" name="テキスト ボックス 156"/>
            <p:cNvSpPr txBox="1"/>
            <p:nvPr/>
          </p:nvSpPr>
          <p:spPr>
            <a:xfrm>
              <a:off x="245031" y="1946382"/>
              <a:ext cx="1415772"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全日制の課程</a:t>
              </a:r>
            </a:p>
          </p:txBody>
        </p:sp>
        <p:sp>
          <p:nvSpPr>
            <p:cNvPr id="158" name="テキスト ボックス 157"/>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accent1"/>
                  </a:solidFill>
                  <a:latin typeface="+mn-ea"/>
                </a:rPr>
                <a:t>２</a:t>
              </a:r>
              <a:r>
                <a:rPr kumimoji="1" lang="ja-JP" altLang="en-US" sz="1200" b="1" dirty="0">
                  <a:solidFill>
                    <a:schemeClr val="accent1"/>
                  </a:solidFill>
                  <a:latin typeface="+mn-ea"/>
                </a:rPr>
                <a:t>　多部制単位制</a:t>
              </a:r>
              <a:r>
                <a:rPr kumimoji="1" lang="en-US" altLang="ja-JP" sz="1200" b="1" dirty="0">
                  <a:solidFill>
                    <a:schemeClr val="accent1"/>
                  </a:solidFill>
                  <a:latin typeface="+mn-ea"/>
                </a:rPr>
                <a:t>Ⅰ</a:t>
              </a:r>
              <a:r>
                <a:rPr kumimoji="1" lang="ja-JP" altLang="en-US" sz="1200" b="1" dirty="0">
                  <a:solidFill>
                    <a:schemeClr val="accent1"/>
                  </a:solidFill>
                  <a:latin typeface="+mn-ea"/>
                </a:rPr>
                <a:t>部・</a:t>
              </a:r>
              <a:r>
                <a:rPr kumimoji="1" lang="en-US" altLang="ja-JP" sz="1200" b="1" dirty="0">
                  <a:solidFill>
                    <a:schemeClr val="accent1"/>
                  </a:solidFill>
                  <a:latin typeface="+mn-ea"/>
                </a:rPr>
                <a:t>Ⅱ</a:t>
              </a:r>
              <a:r>
                <a:rPr kumimoji="1" lang="ja-JP" altLang="en-US" sz="1200" b="1" dirty="0">
                  <a:solidFill>
                    <a:schemeClr val="accent1"/>
                  </a:solidFill>
                  <a:latin typeface="+mn-ea"/>
                </a:rPr>
                <a:t>部</a:t>
              </a:r>
            </a:p>
          </p:txBody>
        </p:sp>
        <p:sp>
          <p:nvSpPr>
            <p:cNvPr id="159" name="テキスト ボックス 158"/>
            <p:cNvSpPr txBox="1"/>
            <p:nvPr/>
          </p:nvSpPr>
          <p:spPr>
            <a:xfrm>
              <a:off x="245031" y="2946288"/>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昼夜間単位制</a:t>
              </a:r>
            </a:p>
          </p:txBody>
        </p:sp>
        <p:sp>
          <p:nvSpPr>
            <p:cNvPr id="160" name="テキスト ボックス 159"/>
            <p:cNvSpPr txBox="1"/>
            <p:nvPr/>
          </p:nvSpPr>
          <p:spPr>
            <a:xfrm>
              <a:off x="245031" y="3446241"/>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定時制の課程</a:t>
              </a:r>
            </a:p>
          </p:txBody>
        </p:sp>
        <p:sp>
          <p:nvSpPr>
            <p:cNvPr id="161" name="テキスト ボックス 160"/>
            <p:cNvSpPr txBox="1"/>
            <p:nvPr/>
          </p:nvSpPr>
          <p:spPr>
            <a:xfrm>
              <a:off x="245031" y="3946194"/>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通信制の課程</a:t>
              </a:r>
            </a:p>
          </p:txBody>
        </p:sp>
        <p:sp>
          <p:nvSpPr>
            <p:cNvPr id="162" name="テキスト ボックス 161"/>
            <p:cNvSpPr txBox="1"/>
            <p:nvPr/>
          </p:nvSpPr>
          <p:spPr>
            <a:xfrm>
              <a:off x="245031" y="4446146"/>
              <a:ext cx="1723549"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学科（学ぶ内容）</a:t>
              </a:r>
            </a:p>
          </p:txBody>
        </p:sp>
      </p:grpSp>
    </p:spTree>
    <p:extLst>
      <p:ext uri="{BB962C8B-B14F-4D97-AF65-F5344CB8AC3E}">
        <p14:creationId xmlns:p14="http://schemas.microsoft.com/office/powerpoint/2010/main" val="10113736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D74C4221-6A9D-C028-85A2-EA51A3D94C87}"/>
              </a:ext>
            </a:extLst>
          </p:cNvPr>
          <p:cNvSpPr/>
          <p:nvPr/>
        </p:nvSpPr>
        <p:spPr>
          <a:xfrm>
            <a:off x="3171891" y="4681517"/>
            <a:ext cx="504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976DDF79-8589-1CE8-BD43-71741DC81F4F}"/>
              </a:ext>
            </a:extLst>
          </p:cNvPr>
          <p:cNvSpPr/>
          <p:nvPr/>
        </p:nvSpPr>
        <p:spPr>
          <a:xfrm>
            <a:off x="4510034" y="5107220"/>
            <a:ext cx="1956121"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E1E61FE8-7910-657A-76CC-862A5D2E963F}"/>
              </a:ext>
            </a:extLst>
          </p:cNvPr>
          <p:cNvSpPr/>
          <p:nvPr/>
        </p:nvSpPr>
        <p:spPr>
          <a:xfrm>
            <a:off x="8412923" y="4390265"/>
            <a:ext cx="2592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昼夜間単位制</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6</a:t>
            </a:fld>
            <a:endParaRPr lang="ja-JP" altLang="en-US"/>
          </a:p>
        </p:txBody>
      </p:sp>
      <p:sp>
        <p:nvSpPr>
          <p:cNvPr id="125" name="テキスト ボックス 124"/>
          <p:cNvSpPr txBox="1"/>
          <p:nvPr/>
        </p:nvSpPr>
        <p:spPr>
          <a:xfrm>
            <a:off x="2822078" y="3817252"/>
            <a:ext cx="9369922" cy="1938992"/>
          </a:xfrm>
          <a:prstGeom prst="rect">
            <a:avLst/>
          </a:prstGeom>
          <a:noFill/>
        </p:spPr>
        <p:txBody>
          <a:bodyPr wrap="square" rtlCol="0">
            <a:spAutoFit/>
          </a:bodyPr>
          <a:lstStyle/>
          <a:p>
            <a:pPr marL="285750" indent="-285750">
              <a:spcBef>
                <a:spcPts val="600"/>
              </a:spcBef>
              <a:spcAft>
                <a:spcPts val="600"/>
              </a:spcAft>
              <a:buFont typeface="メイリオ" panose="020B0604030504040204" pitchFamily="50" charset="-128"/>
              <a:buChar char="○"/>
            </a:pPr>
            <a:r>
              <a:rPr lang="ja-JP" altLang="en-US" dirty="0">
                <a:latin typeface="+mn-ea"/>
              </a:rPr>
              <a:t>昼間と夜間のどちらを中心として学ぶかを合格後に選びます。</a:t>
            </a:r>
            <a:endParaRPr lang="en-US" altLang="ja-JP" dirty="0">
              <a:latin typeface="+mn-ea"/>
            </a:endParaRPr>
          </a:p>
          <a:p>
            <a:pPr marL="285750" indent="-285750">
              <a:spcBef>
                <a:spcPts val="600"/>
              </a:spcBef>
              <a:spcAft>
                <a:spcPts val="600"/>
              </a:spcAft>
              <a:buFont typeface="メイリオ" panose="020B0604030504040204" pitchFamily="50" charset="-128"/>
              <a:buChar char="○"/>
            </a:pPr>
            <a:r>
              <a:rPr lang="ja-JP" altLang="en-US" dirty="0">
                <a:latin typeface="+mn-ea"/>
              </a:rPr>
              <a:t>１限（</a:t>
            </a:r>
            <a:r>
              <a:rPr lang="en-US" altLang="ja-JP" dirty="0">
                <a:latin typeface="+mn-ea"/>
              </a:rPr>
              <a:t>10:50</a:t>
            </a:r>
            <a:r>
              <a:rPr lang="ja-JP" altLang="en-US" dirty="0">
                <a:latin typeface="+mn-ea"/>
              </a:rPr>
              <a:t>開始）～</a:t>
            </a:r>
            <a:r>
              <a:rPr lang="en-US" altLang="ja-JP" dirty="0">
                <a:latin typeface="+mn-ea"/>
              </a:rPr>
              <a:t>10</a:t>
            </a:r>
            <a:r>
              <a:rPr lang="ja-JP" altLang="en-US" dirty="0">
                <a:latin typeface="+mn-ea"/>
              </a:rPr>
              <a:t>限（</a:t>
            </a:r>
            <a:r>
              <a:rPr lang="en-US" altLang="ja-JP" dirty="0">
                <a:latin typeface="+mn-ea"/>
              </a:rPr>
              <a:t>21:05</a:t>
            </a:r>
            <a:r>
              <a:rPr lang="ja-JP" altLang="en-US" dirty="0">
                <a:latin typeface="+mn-ea"/>
              </a:rPr>
              <a:t>終了）の中から、自分の希望する時間帯で　　　　学習できます。</a:t>
            </a:r>
            <a:endParaRPr lang="en-US" altLang="ja-JP" dirty="0">
              <a:latin typeface="+mn-ea"/>
            </a:endParaRPr>
          </a:p>
          <a:p>
            <a:pPr marL="285750" indent="-285750">
              <a:spcBef>
                <a:spcPts val="600"/>
              </a:spcBef>
              <a:spcAft>
                <a:spcPts val="600"/>
              </a:spcAft>
              <a:buFont typeface="メイリオ" panose="020B0604030504040204" pitchFamily="50" charset="-128"/>
              <a:buChar char="○"/>
            </a:pPr>
            <a:r>
              <a:rPr lang="ja-JP" altLang="en-US" dirty="0">
                <a:latin typeface="+mn-ea"/>
              </a:rPr>
              <a:t>大阪府では、</a:t>
            </a:r>
            <a:r>
              <a:rPr lang="ja-JP" altLang="en-US" b="1" dirty="0">
                <a:solidFill>
                  <a:schemeClr val="accent1"/>
                </a:solidFill>
                <a:latin typeface="+mn-ea"/>
              </a:rPr>
              <a:t>府立中央高等学校</a:t>
            </a:r>
            <a:r>
              <a:rPr lang="ja-JP" altLang="en-US" dirty="0">
                <a:latin typeface="+mn-ea"/>
              </a:rPr>
              <a:t>に設置しています。</a:t>
            </a:r>
            <a:endParaRPr lang="en-US" altLang="ja-JP" dirty="0">
              <a:latin typeface="+mn-ea"/>
            </a:endParaRPr>
          </a:p>
          <a:p>
            <a:pPr marL="285750" indent="-285750">
              <a:spcBef>
                <a:spcPts val="600"/>
              </a:spcBef>
              <a:spcAft>
                <a:spcPts val="600"/>
              </a:spcAft>
              <a:buFont typeface="メイリオ" panose="020B0604030504040204" pitchFamily="50" charset="-128"/>
              <a:buChar char="○"/>
            </a:pPr>
            <a:r>
              <a:rPr lang="ja-JP" altLang="en-US" dirty="0">
                <a:latin typeface="+mn-ea"/>
              </a:rPr>
              <a:t>普通科とビジネス科を設置しています。</a:t>
            </a:r>
            <a:endParaRPr lang="en-US" altLang="ja-JP" dirty="0">
              <a:latin typeface="+mn-ea"/>
            </a:endParaRPr>
          </a:p>
        </p:txBody>
      </p:sp>
      <p:pic>
        <p:nvPicPr>
          <p:cNvPr id="128" name="図 1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7747" y="218508"/>
            <a:ext cx="698659" cy="546224"/>
          </a:xfrm>
          <a:prstGeom prst="rect">
            <a:avLst/>
          </a:prstGeom>
        </p:spPr>
      </p:pic>
      <p:grpSp>
        <p:nvGrpSpPr>
          <p:cNvPr id="129" name="グループ化 128"/>
          <p:cNvGrpSpPr/>
          <p:nvPr/>
        </p:nvGrpSpPr>
        <p:grpSpPr>
          <a:xfrm>
            <a:off x="201809" y="958476"/>
            <a:ext cx="2209259" cy="2858776"/>
            <a:chOff x="220986" y="1908282"/>
            <a:chExt cx="2209259" cy="2858776"/>
          </a:xfrm>
        </p:grpSpPr>
        <p:grpSp>
          <p:nvGrpSpPr>
            <p:cNvPr id="130" name="グループ化 129"/>
            <p:cNvGrpSpPr/>
            <p:nvPr/>
          </p:nvGrpSpPr>
          <p:grpSpPr>
            <a:xfrm>
              <a:off x="220986" y="1908282"/>
              <a:ext cx="369868" cy="2858776"/>
              <a:chOff x="1714500" y="2233612"/>
              <a:chExt cx="533400" cy="4122738"/>
            </a:xfrm>
            <a:solidFill>
              <a:schemeClr val="bg1">
                <a:lumMod val="85000"/>
              </a:schemeClr>
            </a:solidFill>
          </p:grpSpPr>
          <p:sp>
            <p:nvSpPr>
              <p:cNvPr id="137" name="楕円 136"/>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38" name="楕円 137"/>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39" name="楕円 138"/>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40" name="楕円 139"/>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41" name="楕円 140"/>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42" name="楕円 141"/>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143" name="直線コネクタ 142"/>
              <p:cNvCxnSpPr>
                <a:stCxn id="137" idx="4"/>
                <a:endCxn id="140"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a:stCxn id="140" idx="4"/>
                <a:endCxn id="141"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a:stCxn id="141" idx="4"/>
                <a:endCxn id="142"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a:stCxn id="142" idx="4"/>
                <a:endCxn id="139"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a:stCxn id="139" idx="4"/>
                <a:endCxn id="138"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31" name="テキスト ボックス 130"/>
            <p:cNvSpPr txBox="1"/>
            <p:nvPr/>
          </p:nvSpPr>
          <p:spPr>
            <a:xfrm>
              <a:off x="245031" y="1946382"/>
              <a:ext cx="1415772"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全日制の課程</a:t>
              </a:r>
            </a:p>
          </p:txBody>
        </p:sp>
        <p:sp>
          <p:nvSpPr>
            <p:cNvPr id="132" name="テキスト ボックス 131"/>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多部制単位制</a:t>
              </a:r>
              <a:r>
                <a:rPr kumimoji="1" lang="en-US" altLang="ja-JP" sz="1200" b="1" dirty="0">
                  <a:solidFill>
                    <a:schemeClr val="bg1">
                      <a:lumMod val="50000"/>
                    </a:schemeClr>
                  </a:solidFill>
                  <a:latin typeface="+mn-ea"/>
                </a:rPr>
                <a:t>Ⅰ</a:t>
              </a:r>
              <a:r>
                <a:rPr kumimoji="1" lang="ja-JP" altLang="en-US" sz="1200" b="1" dirty="0">
                  <a:solidFill>
                    <a:schemeClr val="bg1">
                      <a:lumMod val="50000"/>
                    </a:schemeClr>
                  </a:solidFill>
                  <a:latin typeface="+mn-ea"/>
                </a:rPr>
                <a:t>部・</a:t>
              </a:r>
              <a:r>
                <a:rPr kumimoji="1" lang="en-US" altLang="ja-JP" sz="1200" b="1" dirty="0">
                  <a:solidFill>
                    <a:schemeClr val="bg1">
                      <a:lumMod val="50000"/>
                    </a:schemeClr>
                  </a:solidFill>
                  <a:latin typeface="+mn-ea"/>
                </a:rPr>
                <a:t>Ⅱ</a:t>
              </a:r>
              <a:r>
                <a:rPr kumimoji="1" lang="ja-JP" altLang="en-US" sz="1200" b="1" dirty="0">
                  <a:solidFill>
                    <a:schemeClr val="bg1">
                      <a:lumMod val="50000"/>
                    </a:schemeClr>
                  </a:solidFill>
                  <a:latin typeface="+mn-ea"/>
                </a:rPr>
                <a:t>部</a:t>
              </a:r>
            </a:p>
          </p:txBody>
        </p:sp>
        <p:sp>
          <p:nvSpPr>
            <p:cNvPr id="133" name="テキスト ボックス 132"/>
            <p:cNvSpPr txBox="1"/>
            <p:nvPr/>
          </p:nvSpPr>
          <p:spPr>
            <a:xfrm>
              <a:off x="245031" y="2946288"/>
              <a:ext cx="1415772" cy="276999"/>
            </a:xfrm>
            <a:prstGeom prst="rect">
              <a:avLst/>
            </a:prstGeom>
            <a:noFill/>
          </p:spPr>
          <p:txBody>
            <a:bodyPr wrap="none" rtlCol="0">
              <a:spAutoFit/>
            </a:bodyPr>
            <a:lstStyle/>
            <a:p>
              <a:r>
                <a:rPr lang="ja-JP" altLang="en-US" sz="1200" b="1" dirty="0">
                  <a:solidFill>
                    <a:schemeClr val="accent1"/>
                  </a:solidFill>
                  <a:latin typeface="+mn-ea"/>
                </a:rPr>
                <a:t>３</a:t>
              </a:r>
              <a:r>
                <a:rPr kumimoji="1" lang="ja-JP" altLang="en-US" sz="1200" b="1" dirty="0">
                  <a:solidFill>
                    <a:schemeClr val="accent1"/>
                  </a:solidFill>
                  <a:latin typeface="+mn-ea"/>
                </a:rPr>
                <a:t>　昼夜間単位制</a:t>
              </a:r>
            </a:p>
          </p:txBody>
        </p:sp>
        <p:sp>
          <p:nvSpPr>
            <p:cNvPr id="134" name="テキスト ボックス 133"/>
            <p:cNvSpPr txBox="1"/>
            <p:nvPr/>
          </p:nvSpPr>
          <p:spPr>
            <a:xfrm>
              <a:off x="245031" y="3446241"/>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定時制の課程</a:t>
              </a:r>
            </a:p>
          </p:txBody>
        </p:sp>
        <p:sp>
          <p:nvSpPr>
            <p:cNvPr id="135" name="テキスト ボックス 134"/>
            <p:cNvSpPr txBox="1"/>
            <p:nvPr/>
          </p:nvSpPr>
          <p:spPr>
            <a:xfrm>
              <a:off x="245031" y="3946194"/>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通信制の課程</a:t>
              </a:r>
            </a:p>
          </p:txBody>
        </p:sp>
        <p:sp>
          <p:nvSpPr>
            <p:cNvPr id="136" name="テキスト ボックス 135"/>
            <p:cNvSpPr txBox="1"/>
            <p:nvPr/>
          </p:nvSpPr>
          <p:spPr>
            <a:xfrm>
              <a:off x="245031" y="4446146"/>
              <a:ext cx="1723549"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学科（学ぶ内容）</a:t>
              </a:r>
            </a:p>
          </p:txBody>
        </p:sp>
      </p:grpSp>
      <p:grpSp>
        <p:nvGrpSpPr>
          <p:cNvPr id="7" name="グループ化 6"/>
          <p:cNvGrpSpPr/>
          <p:nvPr/>
        </p:nvGrpSpPr>
        <p:grpSpPr>
          <a:xfrm>
            <a:off x="2822078" y="1039808"/>
            <a:ext cx="9045099" cy="2276085"/>
            <a:chOff x="2822078" y="1039808"/>
            <a:chExt cx="9045099" cy="2276085"/>
          </a:xfrm>
        </p:grpSpPr>
        <p:grpSp>
          <p:nvGrpSpPr>
            <p:cNvPr id="73" name="グループ化 72"/>
            <p:cNvGrpSpPr/>
            <p:nvPr/>
          </p:nvGrpSpPr>
          <p:grpSpPr>
            <a:xfrm>
              <a:off x="2999062" y="1312744"/>
              <a:ext cx="8486687" cy="432000"/>
              <a:chOff x="1050877" y="1255594"/>
              <a:chExt cx="10090245" cy="432000"/>
            </a:xfrm>
          </p:grpSpPr>
          <p:grpSp>
            <p:nvGrpSpPr>
              <p:cNvPr id="74" name="グループ化 73"/>
              <p:cNvGrpSpPr/>
              <p:nvPr/>
            </p:nvGrpSpPr>
            <p:grpSpPr>
              <a:xfrm>
                <a:off x="1050877" y="1255594"/>
                <a:ext cx="10090245" cy="432000"/>
                <a:chOff x="1050877" y="1255594"/>
                <a:chExt cx="10090245" cy="432000"/>
              </a:xfrm>
            </p:grpSpPr>
            <p:cxnSp>
              <p:nvCxnSpPr>
                <p:cNvPr id="76" name="直線コネクタ 75"/>
                <p:cNvCxnSpPr/>
                <p:nvPr/>
              </p:nvCxnSpPr>
              <p:spPr>
                <a:xfrm>
                  <a:off x="105087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177160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249234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321307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3933805"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465453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537526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609600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681673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7537465"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825819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897892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969966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1042039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11141122" y="1255594"/>
                  <a:ext cx="0" cy="4320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5" name="直線コネクタ 74"/>
              <p:cNvCxnSpPr/>
              <p:nvPr/>
            </p:nvCxnSpPr>
            <p:spPr>
              <a:xfrm>
                <a:off x="1050877" y="1471594"/>
                <a:ext cx="10090245"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1" name="テキスト ボックス 90"/>
            <p:cNvSpPr txBox="1"/>
            <p:nvPr/>
          </p:nvSpPr>
          <p:spPr>
            <a:xfrm>
              <a:off x="2822078" y="1039808"/>
              <a:ext cx="415498" cy="369332"/>
            </a:xfrm>
            <a:prstGeom prst="rect">
              <a:avLst/>
            </a:prstGeom>
            <a:noFill/>
          </p:spPr>
          <p:txBody>
            <a:bodyPr wrap="none" rtlCol="0">
              <a:spAutoFit/>
            </a:bodyPr>
            <a:lstStyle/>
            <a:p>
              <a:r>
                <a:rPr kumimoji="1" lang="ja-JP" altLang="en-US" dirty="0">
                  <a:latin typeface="+mn-ea"/>
                </a:rPr>
                <a:t>８</a:t>
              </a:r>
            </a:p>
          </p:txBody>
        </p:sp>
        <p:sp>
          <p:nvSpPr>
            <p:cNvPr id="92" name="テキスト ボックス 91"/>
            <p:cNvSpPr txBox="1"/>
            <p:nvPr/>
          </p:nvSpPr>
          <p:spPr>
            <a:xfrm>
              <a:off x="11288096" y="1039808"/>
              <a:ext cx="415498" cy="369332"/>
            </a:xfrm>
            <a:prstGeom prst="rect">
              <a:avLst/>
            </a:prstGeom>
            <a:noFill/>
          </p:spPr>
          <p:txBody>
            <a:bodyPr wrap="none" rtlCol="0">
              <a:spAutoFit/>
            </a:bodyPr>
            <a:lstStyle/>
            <a:p>
              <a:r>
                <a:rPr lang="en-US" altLang="ja-JP" dirty="0">
                  <a:latin typeface="+mn-ea"/>
                </a:rPr>
                <a:t>22</a:t>
              </a:r>
              <a:endParaRPr kumimoji="1" lang="ja-JP" altLang="en-US" dirty="0">
                <a:latin typeface="+mn-ea"/>
              </a:endParaRPr>
            </a:p>
          </p:txBody>
        </p:sp>
        <p:sp>
          <p:nvSpPr>
            <p:cNvPr id="93" name="テキスト ボックス 92"/>
            <p:cNvSpPr txBox="1"/>
            <p:nvPr/>
          </p:nvSpPr>
          <p:spPr>
            <a:xfrm>
              <a:off x="3428267" y="1039808"/>
              <a:ext cx="415498" cy="369332"/>
            </a:xfrm>
            <a:prstGeom prst="rect">
              <a:avLst/>
            </a:prstGeom>
            <a:noFill/>
          </p:spPr>
          <p:txBody>
            <a:bodyPr wrap="none" rtlCol="0">
              <a:spAutoFit/>
            </a:bodyPr>
            <a:lstStyle/>
            <a:p>
              <a:r>
                <a:rPr kumimoji="1" lang="ja-JP" altLang="en-US" dirty="0">
                  <a:latin typeface="+mn-ea"/>
                </a:rPr>
                <a:t>９</a:t>
              </a:r>
            </a:p>
          </p:txBody>
        </p:sp>
        <p:sp>
          <p:nvSpPr>
            <p:cNvPr id="94" name="テキスト ボックス 93"/>
            <p:cNvSpPr txBox="1"/>
            <p:nvPr/>
          </p:nvSpPr>
          <p:spPr>
            <a:xfrm>
              <a:off x="4006696" y="1039808"/>
              <a:ext cx="415498" cy="369332"/>
            </a:xfrm>
            <a:prstGeom prst="rect">
              <a:avLst/>
            </a:prstGeom>
            <a:noFill/>
          </p:spPr>
          <p:txBody>
            <a:bodyPr wrap="none" rtlCol="0">
              <a:spAutoFit/>
            </a:bodyPr>
            <a:lstStyle/>
            <a:p>
              <a:r>
                <a:rPr kumimoji="1" lang="en-US" altLang="ja-JP" dirty="0">
                  <a:latin typeface="+mn-ea"/>
                </a:rPr>
                <a:t>10</a:t>
              </a:r>
              <a:endParaRPr kumimoji="1" lang="ja-JP" altLang="en-US" dirty="0">
                <a:latin typeface="+mn-ea"/>
              </a:endParaRPr>
            </a:p>
          </p:txBody>
        </p:sp>
        <p:sp>
          <p:nvSpPr>
            <p:cNvPr id="95" name="テキスト ボックス 94"/>
            <p:cNvSpPr txBox="1"/>
            <p:nvPr/>
          </p:nvSpPr>
          <p:spPr>
            <a:xfrm>
              <a:off x="4623083" y="1039808"/>
              <a:ext cx="415498" cy="369332"/>
            </a:xfrm>
            <a:prstGeom prst="rect">
              <a:avLst/>
            </a:prstGeom>
            <a:noFill/>
          </p:spPr>
          <p:txBody>
            <a:bodyPr wrap="none" rtlCol="0">
              <a:spAutoFit/>
            </a:bodyPr>
            <a:lstStyle/>
            <a:p>
              <a:r>
                <a:rPr kumimoji="1" lang="en-US" altLang="ja-JP" dirty="0">
                  <a:latin typeface="+mn-ea"/>
                </a:rPr>
                <a:t>11</a:t>
              </a:r>
              <a:endParaRPr kumimoji="1" lang="ja-JP" altLang="en-US" dirty="0">
                <a:latin typeface="+mn-ea"/>
              </a:endParaRPr>
            </a:p>
          </p:txBody>
        </p:sp>
        <p:sp>
          <p:nvSpPr>
            <p:cNvPr id="96" name="テキスト ボックス 95"/>
            <p:cNvSpPr txBox="1"/>
            <p:nvPr/>
          </p:nvSpPr>
          <p:spPr>
            <a:xfrm>
              <a:off x="5247387" y="1039808"/>
              <a:ext cx="415498" cy="369332"/>
            </a:xfrm>
            <a:prstGeom prst="rect">
              <a:avLst/>
            </a:prstGeom>
            <a:noFill/>
          </p:spPr>
          <p:txBody>
            <a:bodyPr wrap="none" rtlCol="0">
              <a:spAutoFit/>
            </a:bodyPr>
            <a:lstStyle/>
            <a:p>
              <a:r>
                <a:rPr kumimoji="1" lang="en-US" altLang="ja-JP" dirty="0">
                  <a:latin typeface="+mn-ea"/>
                </a:rPr>
                <a:t>12</a:t>
              </a:r>
              <a:endParaRPr kumimoji="1" lang="ja-JP" altLang="en-US" dirty="0">
                <a:latin typeface="+mn-ea"/>
              </a:endParaRPr>
            </a:p>
          </p:txBody>
        </p:sp>
        <p:sp>
          <p:nvSpPr>
            <p:cNvPr id="97" name="テキスト ボックス 96"/>
            <p:cNvSpPr txBox="1"/>
            <p:nvPr/>
          </p:nvSpPr>
          <p:spPr>
            <a:xfrm>
              <a:off x="5835464" y="1039808"/>
              <a:ext cx="415498" cy="369332"/>
            </a:xfrm>
            <a:prstGeom prst="rect">
              <a:avLst/>
            </a:prstGeom>
            <a:noFill/>
          </p:spPr>
          <p:txBody>
            <a:bodyPr wrap="none" rtlCol="0">
              <a:spAutoFit/>
            </a:bodyPr>
            <a:lstStyle/>
            <a:p>
              <a:r>
                <a:rPr kumimoji="1" lang="en-US" altLang="ja-JP" dirty="0">
                  <a:latin typeface="+mn-ea"/>
                </a:rPr>
                <a:t>13</a:t>
              </a:r>
              <a:endParaRPr kumimoji="1" lang="ja-JP" altLang="en-US" dirty="0">
                <a:latin typeface="+mn-ea"/>
              </a:endParaRPr>
            </a:p>
          </p:txBody>
        </p:sp>
        <p:sp>
          <p:nvSpPr>
            <p:cNvPr id="98" name="テキスト ボックス 97"/>
            <p:cNvSpPr txBox="1"/>
            <p:nvPr/>
          </p:nvSpPr>
          <p:spPr>
            <a:xfrm>
              <a:off x="6441312" y="1039808"/>
              <a:ext cx="415498" cy="369332"/>
            </a:xfrm>
            <a:prstGeom prst="rect">
              <a:avLst/>
            </a:prstGeom>
            <a:noFill/>
          </p:spPr>
          <p:txBody>
            <a:bodyPr wrap="none" rtlCol="0">
              <a:spAutoFit/>
            </a:bodyPr>
            <a:lstStyle/>
            <a:p>
              <a:r>
                <a:rPr kumimoji="1" lang="en-US" altLang="ja-JP" dirty="0">
                  <a:latin typeface="+mn-ea"/>
                </a:rPr>
                <a:t>14</a:t>
              </a:r>
              <a:endParaRPr kumimoji="1" lang="ja-JP" altLang="en-US" dirty="0">
                <a:latin typeface="+mn-ea"/>
              </a:endParaRPr>
            </a:p>
          </p:txBody>
        </p:sp>
        <p:sp>
          <p:nvSpPr>
            <p:cNvPr id="99" name="テキスト ボックス 98"/>
            <p:cNvSpPr txBox="1"/>
            <p:nvPr/>
          </p:nvSpPr>
          <p:spPr>
            <a:xfrm>
              <a:off x="7047160" y="1039808"/>
              <a:ext cx="415498" cy="369332"/>
            </a:xfrm>
            <a:prstGeom prst="rect">
              <a:avLst/>
            </a:prstGeom>
            <a:noFill/>
          </p:spPr>
          <p:txBody>
            <a:bodyPr wrap="none" rtlCol="0">
              <a:spAutoFit/>
            </a:bodyPr>
            <a:lstStyle/>
            <a:p>
              <a:r>
                <a:rPr kumimoji="1" lang="en-US" altLang="ja-JP" dirty="0">
                  <a:latin typeface="+mn-ea"/>
                </a:rPr>
                <a:t>15</a:t>
              </a:r>
              <a:endParaRPr kumimoji="1" lang="ja-JP" altLang="en-US" dirty="0">
                <a:latin typeface="+mn-ea"/>
              </a:endParaRPr>
            </a:p>
          </p:txBody>
        </p:sp>
        <p:sp>
          <p:nvSpPr>
            <p:cNvPr id="100" name="テキスト ボックス 99"/>
            <p:cNvSpPr txBox="1"/>
            <p:nvPr/>
          </p:nvSpPr>
          <p:spPr>
            <a:xfrm>
              <a:off x="7653008" y="1039808"/>
              <a:ext cx="415498" cy="369332"/>
            </a:xfrm>
            <a:prstGeom prst="rect">
              <a:avLst/>
            </a:prstGeom>
            <a:noFill/>
          </p:spPr>
          <p:txBody>
            <a:bodyPr wrap="none" rtlCol="0">
              <a:spAutoFit/>
            </a:bodyPr>
            <a:lstStyle/>
            <a:p>
              <a:r>
                <a:rPr kumimoji="1" lang="en-US" altLang="ja-JP" dirty="0">
                  <a:latin typeface="+mn-ea"/>
                </a:rPr>
                <a:t>16</a:t>
              </a:r>
              <a:endParaRPr kumimoji="1" lang="ja-JP" altLang="en-US" dirty="0">
                <a:latin typeface="+mn-ea"/>
              </a:endParaRPr>
            </a:p>
          </p:txBody>
        </p:sp>
        <p:sp>
          <p:nvSpPr>
            <p:cNvPr id="101" name="テキスト ボックス 100"/>
            <p:cNvSpPr txBox="1"/>
            <p:nvPr/>
          </p:nvSpPr>
          <p:spPr>
            <a:xfrm>
              <a:off x="8258856" y="1039808"/>
              <a:ext cx="415498" cy="369332"/>
            </a:xfrm>
            <a:prstGeom prst="rect">
              <a:avLst/>
            </a:prstGeom>
            <a:noFill/>
          </p:spPr>
          <p:txBody>
            <a:bodyPr wrap="none" rtlCol="0">
              <a:spAutoFit/>
            </a:bodyPr>
            <a:lstStyle/>
            <a:p>
              <a:r>
                <a:rPr kumimoji="1" lang="en-US" altLang="ja-JP" dirty="0">
                  <a:latin typeface="+mn-ea"/>
                </a:rPr>
                <a:t>17</a:t>
              </a:r>
              <a:endParaRPr kumimoji="1" lang="ja-JP" altLang="en-US" dirty="0">
                <a:latin typeface="+mn-ea"/>
              </a:endParaRPr>
            </a:p>
          </p:txBody>
        </p:sp>
        <p:sp>
          <p:nvSpPr>
            <p:cNvPr id="102" name="テキスト ボックス 101"/>
            <p:cNvSpPr txBox="1"/>
            <p:nvPr/>
          </p:nvSpPr>
          <p:spPr>
            <a:xfrm>
              <a:off x="8864704" y="1039808"/>
              <a:ext cx="415498" cy="369332"/>
            </a:xfrm>
            <a:prstGeom prst="rect">
              <a:avLst/>
            </a:prstGeom>
            <a:noFill/>
          </p:spPr>
          <p:txBody>
            <a:bodyPr wrap="none" rtlCol="0">
              <a:spAutoFit/>
            </a:bodyPr>
            <a:lstStyle/>
            <a:p>
              <a:r>
                <a:rPr kumimoji="1" lang="en-US" altLang="ja-JP" dirty="0">
                  <a:latin typeface="+mn-ea"/>
                </a:rPr>
                <a:t>18</a:t>
              </a:r>
              <a:endParaRPr kumimoji="1" lang="ja-JP" altLang="en-US" dirty="0">
                <a:latin typeface="+mn-ea"/>
              </a:endParaRPr>
            </a:p>
          </p:txBody>
        </p:sp>
        <p:sp>
          <p:nvSpPr>
            <p:cNvPr id="103" name="テキスト ボックス 102"/>
            <p:cNvSpPr txBox="1"/>
            <p:nvPr/>
          </p:nvSpPr>
          <p:spPr>
            <a:xfrm>
              <a:off x="9470553" y="1039808"/>
              <a:ext cx="415498" cy="369332"/>
            </a:xfrm>
            <a:prstGeom prst="rect">
              <a:avLst/>
            </a:prstGeom>
            <a:noFill/>
          </p:spPr>
          <p:txBody>
            <a:bodyPr wrap="none" rtlCol="0">
              <a:spAutoFit/>
            </a:bodyPr>
            <a:lstStyle/>
            <a:p>
              <a:r>
                <a:rPr kumimoji="1" lang="en-US" altLang="ja-JP" dirty="0">
                  <a:latin typeface="+mn-ea"/>
                </a:rPr>
                <a:t>19</a:t>
              </a:r>
              <a:endParaRPr kumimoji="1" lang="ja-JP" altLang="en-US" dirty="0">
                <a:latin typeface="+mn-ea"/>
              </a:endParaRPr>
            </a:p>
          </p:txBody>
        </p:sp>
        <p:sp>
          <p:nvSpPr>
            <p:cNvPr id="104" name="テキスト ボックス 103"/>
            <p:cNvSpPr txBox="1"/>
            <p:nvPr/>
          </p:nvSpPr>
          <p:spPr>
            <a:xfrm>
              <a:off x="10076401" y="1039808"/>
              <a:ext cx="415498" cy="369332"/>
            </a:xfrm>
            <a:prstGeom prst="rect">
              <a:avLst/>
            </a:prstGeom>
            <a:noFill/>
          </p:spPr>
          <p:txBody>
            <a:bodyPr wrap="none" rtlCol="0">
              <a:spAutoFit/>
            </a:bodyPr>
            <a:lstStyle/>
            <a:p>
              <a:r>
                <a:rPr lang="en-US" altLang="ja-JP" dirty="0">
                  <a:latin typeface="+mn-ea"/>
                </a:rPr>
                <a:t>20</a:t>
              </a:r>
              <a:endParaRPr kumimoji="1" lang="ja-JP" altLang="en-US" dirty="0">
                <a:latin typeface="+mn-ea"/>
              </a:endParaRPr>
            </a:p>
          </p:txBody>
        </p:sp>
        <p:sp>
          <p:nvSpPr>
            <p:cNvPr id="105" name="テキスト ボックス 104"/>
            <p:cNvSpPr txBox="1"/>
            <p:nvPr/>
          </p:nvSpPr>
          <p:spPr>
            <a:xfrm>
              <a:off x="10682249" y="1039808"/>
              <a:ext cx="415498" cy="369332"/>
            </a:xfrm>
            <a:prstGeom prst="rect">
              <a:avLst/>
            </a:prstGeom>
            <a:noFill/>
          </p:spPr>
          <p:txBody>
            <a:bodyPr wrap="none" rtlCol="0">
              <a:spAutoFit/>
            </a:bodyPr>
            <a:lstStyle/>
            <a:p>
              <a:r>
                <a:rPr lang="en-US" altLang="ja-JP" dirty="0">
                  <a:latin typeface="+mn-ea"/>
                </a:rPr>
                <a:t>21</a:t>
              </a:r>
              <a:endParaRPr kumimoji="1" lang="ja-JP" altLang="en-US" dirty="0">
                <a:latin typeface="+mn-ea"/>
              </a:endParaRPr>
            </a:p>
          </p:txBody>
        </p:sp>
        <p:grpSp>
          <p:nvGrpSpPr>
            <p:cNvPr id="106" name="グループ化 105"/>
            <p:cNvGrpSpPr/>
            <p:nvPr/>
          </p:nvGrpSpPr>
          <p:grpSpPr>
            <a:xfrm>
              <a:off x="4708229" y="2033195"/>
              <a:ext cx="6191927" cy="710208"/>
              <a:chOff x="3082990" y="1976045"/>
              <a:chExt cx="7361890" cy="710208"/>
            </a:xfrm>
          </p:grpSpPr>
          <p:grpSp>
            <p:nvGrpSpPr>
              <p:cNvPr id="107" name="グループ化 106"/>
              <p:cNvGrpSpPr/>
              <p:nvPr/>
            </p:nvGrpSpPr>
            <p:grpSpPr>
              <a:xfrm>
                <a:off x="3082990" y="1976045"/>
                <a:ext cx="1261349" cy="709684"/>
                <a:chOff x="2497749" y="1975872"/>
                <a:chExt cx="1439662" cy="709684"/>
              </a:xfrm>
            </p:grpSpPr>
            <p:sp>
              <p:nvSpPr>
                <p:cNvPr id="123" name="正方形/長方形 122"/>
                <p:cNvSpPr/>
                <p:nvPr/>
              </p:nvSpPr>
              <p:spPr>
                <a:xfrm>
                  <a:off x="321667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24" name="正方形/長方形 123"/>
                <p:cNvSpPr/>
                <p:nvPr/>
              </p:nvSpPr>
              <p:spPr>
                <a:xfrm>
                  <a:off x="249774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grpSp>
            <p:nvGrpSpPr>
              <p:cNvPr id="108" name="グループ化 107"/>
              <p:cNvGrpSpPr/>
              <p:nvPr/>
            </p:nvGrpSpPr>
            <p:grpSpPr>
              <a:xfrm>
                <a:off x="4857344" y="1976045"/>
                <a:ext cx="1261347" cy="709684"/>
                <a:chOff x="3935609" y="1975872"/>
                <a:chExt cx="1439660" cy="709684"/>
              </a:xfrm>
            </p:grpSpPr>
            <p:sp>
              <p:nvSpPr>
                <p:cNvPr id="121" name="正方形/長方形 120"/>
                <p:cNvSpPr/>
                <p:nvPr/>
              </p:nvSpPr>
              <p:spPr>
                <a:xfrm>
                  <a:off x="393560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22" name="正方形/長方形 121"/>
                <p:cNvSpPr/>
                <p:nvPr/>
              </p:nvSpPr>
              <p:spPr>
                <a:xfrm>
                  <a:off x="4654537"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cxnSp>
            <p:nvCxnSpPr>
              <p:cNvPr id="109" name="直線コネクタ 108"/>
              <p:cNvCxnSpPr/>
              <p:nvPr/>
            </p:nvCxnSpPr>
            <p:spPr>
              <a:xfrm>
                <a:off x="4349542" y="1976569"/>
                <a:ext cx="554043" cy="0"/>
              </a:xfrm>
              <a:prstGeom prst="lin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cxnSp>
          <p:cxnSp>
            <p:nvCxnSpPr>
              <p:cNvPr id="110" name="直線コネクタ 109"/>
              <p:cNvCxnSpPr/>
              <p:nvPr/>
            </p:nvCxnSpPr>
            <p:spPr>
              <a:xfrm>
                <a:off x="4344339" y="2686253"/>
                <a:ext cx="554043" cy="0"/>
              </a:xfrm>
              <a:prstGeom prst="lin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cxnSp>
          <p:grpSp>
            <p:nvGrpSpPr>
              <p:cNvPr id="111" name="グループ化 110"/>
              <p:cNvGrpSpPr/>
              <p:nvPr/>
            </p:nvGrpSpPr>
            <p:grpSpPr>
              <a:xfrm>
                <a:off x="6119131" y="1976045"/>
                <a:ext cx="1261349" cy="709684"/>
                <a:chOff x="2497749" y="1975872"/>
                <a:chExt cx="1439662" cy="709684"/>
              </a:xfrm>
            </p:grpSpPr>
            <p:sp>
              <p:nvSpPr>
                <p:cNvPr id="119" name="正方形/長方形 118"/>
                <p:cNvSpPr/>
                <p:nvPr/>
              </p:nvSpPr>
              <p:spPr>
                <a:xfrm>
                  <a:off x="321667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20" name="正方形/長方形 119"/>
                <p:cNvSpPr/>
                <p:nvPr/>
              </p:nvSpPr>
              <p:spPr>
                <a:xfrm>
                  <a:off x="249774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grpSp>
            <p:nvGrpSpPr>
              <p:cNvPr id="112" name="グループ化 111"/>
              <p:cNvGrpSpPr/>
              <p:nvPr/>
            </p:nvGrpSpPr>
            <p:grpSpPr>
              <a:xfrm>
                <a:off x="7923761" y="1976045"/>
                <a:ext cx="2521119" cy="709684"/>
                <a:chOff x="1059889" y="1975872"/>
                <a:chExt cx="2877522" cy="709684"/>
              </a:xfrm>
            </p:grpSpPr>
            <p:sp>
              <p:nvSpPr>
                <p:cNvPr id="115" name="正方形/長方形 114"/>
                <p:cNvSpPr/>
                <p:nvPr/>
              </p:nvSpPr>
              <p:spPr>
                <a:xfrm>
                  <a:off x="321667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16" name="正方形/長方形 115"/>
                <p:cNvSpPr/>
                <p:nvPr/>
              </p:nvSpPr>
              <p:spPr>
                <a:xfrm>
                  <a:off x="249774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17" name="正方形/長方形 116"/>
                <p:cNvSpPr/>
                <p:nvPr/>
              </p:nvSpPr>
              <p:spPr>
                <a:xfrm>
                  <a:off x="177881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18" name="正方形/長方形 117"/>
                <p:cNvSpPr/>
                <p:nvPr/>
              </p:nvSpPr>
              <p:spPr>
                <a:xfrm>
                  <a:off x="105988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cxnSp>
            <p:nvCxnSpPr>
              <p:cNvPr id="113" name="直線コネクタ 112"/>
              <p:cNvCxnSpPr/>
              <p:nvPr/>
            </p:nvCxnSpPr>
            <p:spPr>
              <a:xfrm>
                <a:off x="7385683" y="1976045"/>
                <a:ext cx="554043" cy="0"/>
              </a:xfrm>
              <a:prstGeom prst="lin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cxnSp>
          <p:cxnSp>
            <p:nvCxnSpPr>
              <p:cNvPr id="114" name="直線コネクタ 113"/>
              <p:cNvCxnSpPr/>
              <p:nvPr/>
            </p:nvCxnSpPr>
            <p:spPr>
              <a:xfrm>
                <a:off x="7380480" y="2685729"/>
                <a:ext cx="554043" cy="0"/>
              </a:xfrm>
              <a:prstGeom prst="lin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cxnSp>
        </p:grpSp>
        <p:sp>
          <p:nvSpPr>
            <p:cNvPr id="156" name="フリーフォーム 155"/>
            <p:cNvSpPr/>
            <p:nvPr/>
          </p:nvSpPr>
          <p:spPr>
            <a:xfrm flipH="1">
              <a:off x="7293242" y="2896793"/>
              <a:ext cx="3600000" cy="419100"/>
            </a:xfrm>
            <a:custGeom>
              <a:avLst/>
              <a:gdLst>
                <a:gd name="connsiteX0" fmla="*/ 3645013 w 3645013"/>
                <a:gd name="connsiteY0" fmla="*/ 0 h 419100"/>
                <a:gd name="connsiteX1" fmla="*/ 2120459 w 3645013"/>
                <a:gd name="connsiteY1" fmla="*/ 0 h 419100"/>
                <a:gd name="connsiteX2" fmla="*/ 2117756 w 3645013"/>
                <a:gd name="connsiteY2" fmla="*/ 0 h 419100"/>
                <a:gd name="connsiteX3" fmla="*/ 0 w 3645013"/>
                <a:gd name="connsiteY3" fmla="*/ 0 h 419100"/>
                <a:gd name="connsiteX4" fmla="*/ 0 w 3645013"/>
                <a:gd name="connsiteY4" fmla="*/ 419100 h 419100"/>
                <a:gd name="connsiteX5" fmla="*/ 2117756 w 3645013"/>
                <a:gd name="connsiteY5" fmla="*/ 419100 h 419100"/>
                <a:gd name="connsiteX6" fmla="*/ 2120459 w 3645013"/>
                <a:gd name="connsiteY6" fmla="*/ 419100 h 419100"/>
                <a:gd name="connsiteX7" fmla="*/ 2120459 w 3645013"/>
                <a:gd name="connsiteY7" fmla="*/ 418358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5013" h="419100">
                  <a:moveTo>
                    <a:pt x="3645013" y="0"/>
                  </a:moveTo>
                  <a:lnTo>
                    <a:pt x="2120459" y="0"/>
                  </a:lnTo>
                  <a:lnTo>
                    <a:pt x="2117756" y="0"/>
                  </a:lnTo>
                  <a:lnTo>
                    <a:pt x="0" y="0"/>
                  </a:lnTo>
                  <a:lnTo>
                    <a:pt x="0" y="419100"/>
                  </a:lnTo>
                  <a:lnTo>
                    <a:pt x="2117756" y="419100"/>
                  </a:lnTo>
                  <a:lnTo>
                    <a:pt x="2120459" y="419100"/>
                  </a:lnTo>
                  <a:lnTo>
                    <a:pt x="2120459" y="418358"/>
                  </a:lnTo>
                  <a:close/>
                </a:path>
              </a:pathLst>
            </a:cu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oAutofit/>
            </a:bodyP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47" name="テキスト ボックス 146"/>
            <p:cNvSpPr txBox="1"/>
            <p:nvPr/>
          </p:nvSpPr>
          <p:spPr>
            <a:xfrm>
              <a:off x="2976966" y="1273053"/>
              <a:ext cx="389850" cy="338554"/>
            </a:xfrm>
            <a:prstGeom prst="rect">
              <a:avLst/>
            </a:prstGeom>
            <a:noFill/>
          </p:spPr>
          <p:txBody>
            <a:bodyPr wrap="none" rtlCol="0">
              <a:spAutoFit/>
            </a:bodyPr>
            <a:lstStyle/>
            <a:p>
              <a:r>
                <a:rPr kumimoji="1" lang="ja-JP" altLang="en-US" sz="1600" dirty="0">
                  <a:latin typeface="+mn-ea"/>
                </a:rPr>
                <a:t>時</a:t>
              </a:r>
            </a:p>
          </p:txBody>
        </p:sp>
        <p:sp>
          <p:nvSpPr>
            <p:cNvPr id="148" name="テキスト ボックス 147"/>
            <p:cNvSpPr txBox="1"/>
            <p:nvPr/>
          </p:nvSpPr>
          <p:spPr>
            <a:xfrm>
              <a:off x="11477327" y="1273575"/>
              <a:ext cx="389850" cy="338554"/>
            </a:xfrm>
            <a:prstGeom prst="rect">
              <a:avLst/>
            </a:prstGeom>
            <a:noFill/>
          </p:spPr>
          <p:txBody>
            <a:bodyPr wrap="none" rtlCol="0">
              <a:spAutoFit/>
            </a:bodyPr>
            <a:lstStyle/>
            <a:p>
              <a:r>
                <a:rPr kumimoji="1" lang="ja-JP" altLang="en-US" sz="1600" dirty="0">
                  <a:latin typeface="+mn-ea"/>
                </a:rPr>
                <a:t>時</a:t>
              </a:r>
            </a:p>
          </p:txBody>
        </p:sp>
        <p:sp>
          <p:nvSpPr>
            <p:cNvPr id="5" name="正方形/長方形 4"/>
            <p:cNvSpPr/>
            <p:nvPr/>
          </p:nvSpPr>
          <p:spPr>
            <a:xfrm>
              <a:off x="4928176" y="2952455"/>
              <a:ext cx="902811" cy="307777"/>
            </a:xfrm>
            <a:prstGeom prst="rect">
              <a:avLst/>
            </a:prstGeom>
          </p:spPr>
          <p:txBody>
            <a:bodyPr wrap="none">
              <a:spAutoFit/>
            </a:bodyPr>
            <a:lstStyle/>
            <a:p>
              <a:pPr algn="ctr"/>
              <a:r>
                <a:rPr lang="ja-JP" altLang="en-US" sz="1400" dirty="0">
                  <a:solidFill>
                    <a:schemeClr val="accent1"/>
                  </a:solidFill>
                  <a:latin typeface="+mj-ea"/>
                  <a:ea typeface="+mj-ea"/>
                </a:rPr>
                <a:t>昼間中心</a:t>
              </a:r>
            </a:p>
          </p:txBody>
        </p:sp>
        <p:sp>
          <p:nvSpPr>
            <p:cNvPr id="6" name="正方形/長方形 5"/>
            <p:cNvSpPr/>
            <p:nvPr/>
          </p:nvSpPr>
          <p:spPr>
            <a:xfrm>
              <a:off x="9782986" y="2936461"/>
              <a:ext cx="902811" cy="307777"/>
            </a:xfrm>
            <a:prstGeom prst="rect">
              <a:avLst/>
            </a:prstGeom>
          </p:spPr>
          <p:txBody>
            <a:bodyPr wrap="none">
              <a:spAutoFit/>
            </a:bodyPr>
            <a:lstStyle/>
            <a:p>
              <a:pPr algn="ctr"/>
              <a:r>
                <a:rPr lang="ja-JP" altLang="en-US" sz="1400" dirty="0">
                  <a:solidFill>
                    <a:schemeClr val="accent1"/>
                  </a:solidFill>
                  <a:latin typeface="+mj-ea"/>
                  <a:ea typeface="+mj-ea"/>
                </a:rPr>
                <a:t>夜間中心</a:t>
              </a:r>
            </a:p>
          </p:txBody>
        </p:sp>
        <p:sp>
          <p:nvSpPr>
            <p:cNvPr id="155" name="フリーフォーム 154"/>
            <p:cNvSpPr/>
            <p:nvPr/>
          </p:nvSpPr>
          <p:spPr>
            <a:xfrm flipH="1">
              <a:off x="4713280" y="2896793"/>
              <a:ext cx="3960000" cy="419100"/>
            </a:xfrm>
            <a:custGeom>
              <a:avLst/>
              <a:gdLst>
                <a:gd name="connsiteX0" fmla="*/ 4014022 w 4014022"/>
                <a:gd name="connsiteY0" fmla="*/ 0 h 419100"/>
                <a:gd name="connsiteX1" fmla="*/ 1518204 w 4014022"/>
                <a:gd name="connsiteY1" fmla="*/ 0 h 419100"/>
                <a:gd name="connsiteX2" fmla="*/ 1515031 w 4014022"/>
                <a:gd name="connsiteY2" fmla="*/ 0 h 419100"/>
                <a:gd name="connsiteX3" fmla="*/ 1515031 w 4014022"/>
                <a:gd name="connsiteY3" fmla="*/ 876 h 419100"/>
                <a:gd name="connsiteX4" fmla="*/ 0 w 4014022"/>
                <a:gd name="connsiteY4" fmla="*/ 419100 h 419100"/>
                <a:gd name="connsiteX5" fmla="*/ 1515031 w 4014022"/>
                <a:gd name="connsiteY5" fmla="*/ 419100 h 419100"/>
                <a:gd name="connsiteX6" fmla="*/ 1518204 w 4014022"/>
                <a:gd name="connsiteY6" fmla="*/ 419100 h 419100"/>
                <a:gd name="connsiteX7" fmla="*/ 4014022 w 4014022"/>
                <a:gd name="connsiteY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4022" h="419100">
                  <a:moveTo>
                    <a:pt x="4014022" y="0"/>
                  </a:moveTo>
                  <a:lnTo>
                    <a:pt x="1518204" y="0"/>
                  </a:lnTo>
                  <a:lnTo>
                    <a:pt x="1515031" y="0"/>
                  </a:lnTo>
                  <a:lnTo>
                    <a:pt x="1515031" y="876"/>
                  </a:lnTo>
                  <a:lnTo>
                    <a:pt x="0" y="419100"/>
                  </a:lnTo>
                  <a:lnTo>
                    <a:pt x="1515031" y="419100"/>
                  </a:lnTo>
                  <a:lnTo>
                    <a:pt x="1518204" y="419100"/>
                  </a:lnTo>
                  <a:lnTo>
                    <a:pt x="4014022" y="419100"/>
                  </a:lnTo>
                  <a:close/>
                </a:path>
              </a:pathLst>
            </a:cu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oAutofit/>
            </a:bodyPr>
            <a:lstStyle/>
            <a:p>
              <a:pPr algn="ctr"/>
              <a:endParaRPr kumimoji="1" lang="ja-JP" altLang="en-US"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40841795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37501FB8-F532-41A3-A909-ABA9CAA60FD3}"/>
              </a:ext>
            </a:extLst>
          </p:cNvPr>
          <p:cNvSpPr/>
          <p:nvPr/>
        </p:nvSpPr>
        <p:spPr>
          <a:xfrm>
            <a:off x="3171890" y="3109038"/>
            <a:ext cx="2088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定時制の課程</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7</a:t>
            </a:fld>
            <a:endParaRPr lang="ja-JP" altLang="en-US"/>
          </a:p>
        </p:txBody>
      </p:sp>
      <p:grpSp>
        <p:nvGrpSpPr>
          <p:cNvPr id="3" name="グループ化 2"/>
          <p:cNvGrpSpPr/>
          <p:nvPr/>
        </p:nvGrpSpPr>
        <p:grpSpPr>
          <a:xfrm>
            <a:off x="2999062" y="1300994"/>
            <a:ext cx="8486688" cy="1441712"/>
            <a:chOff x="2803476" y="3627361"/>
            <a:chExt cx="10090245" cy="1441712"/>
          </a:xfrm>
        </p:grpSpPr>
        <p:grpSp>
          <p:nvGrpSpPr>
            <p:cNvPr id="113" name="グループ化 112"/>
            <p:cNvGrpSpPr/>
            <p:nvPr/>
          </p:nvGrpSpPr>
          <p:grpSpPr>
            <a:xfrm>
              <a:off x="2803476" y="3627361"/>
              <a:ext cx="10090245" cy="432000"/>
              <a:chOff x="1050877" y="1255594"/>
              <a:chExt cx="10090245" cy="432000"/>
            </a:xfrm>
          </p:grpSpPr>
          <p:grpSp>
            <p:nvGrpSpPr>
              <p:cNvPr id="114" name="グループ化 113"/>
              <p:cNvGrpSpPr/>
              <p:nvPr/>
            </p:nvGrpSpPr>
            <p:grpSpPr>
              <a:xfrm>
                <a:off x="1050877" y="1255594"/>
                <a:ext cx="10090245" cy="432000"/>
                <a:chOff x="1050877" y="1255594"/>
                <a:chExt cx="10090245" cy="432000"/>
              </a:xfrm>
            </p:grpSpPr>
            <p:cxnSp>
              <p:nvCxnSpPr>
                <p:cNvPr id="116" name="直線コネクタ 115"/>
                <p:cNvCxnSpPr/>
                <p:nvPr/>
              </p:nvCxnSpPr>
              <p:spPr>
                <a:xfrm>
                  <a:off x="105087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177160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249234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321307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3933805"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465453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537526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609600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681673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7537465"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825819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897892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9966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1042039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11141122" y="1255594"/>
                  <a:ext cx="0" cy="4320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5" name="直線コネクタ 114"/>
              <p:cNvCxnSpPr/>
              <p:nvPr/>
            </p:nvCxnSpPr>
            <p:spPr>
              <a:xfrm>
                <a:off x="1050877" y="1471594"/>
                <a:ext cx="1009024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6" name="グループ化 145"/>
            <p:cNvGrpSpPr/>
            <p:nvPr/>
          </p:nvGrpSpPr>
          <p:grpSpPr>
            <a:xfrm>
              <a:off x="10010796" y="4359389"/>
              <a:ext cx="2447644" cy="709684"/>
              <a:chOff x="1059889" y="1975872"/>
              <a:chExt cx="2877522" cy="709684"/>
            </a:xfrm>
          </p:grpSpPr>
          <p:sp>
            <p:nvSpPr>
              <p:cNvPr id="147" name="正方形/長方形 146"/>
              <p:cNvSpPr/>
              <p:nvPr/>
            </p:nvSpPr>
            <p:spPr>
              <a:xfrm>
                <a:off x="321667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48" name="正方形/長方形 147"/>
              <p:cNvSpPr/>
              <p:nvPr/>
            </p:nvSpPr>
            <p:spPr>
              <a:xfrm>
                <a:off x="249774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49" name="正方形/長方形 148"/>
              <p:cNvSpPr/>
              <p:nvPr/>
            </p:nvSpPr>
            <p:spPr>
              <a:xfrm>
                <a:off x="177881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50" name="正方形/長方形 149"/>
              <p:cNvSpPr/>
              <p:nvPr/>
            </p:nvSpPr>
            <p:spPr>
              <a:xfrm>
                <a:off x="105988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grpSp>
      <p:sp>
        <p:nvSpPr>
          <p:cNvPr id="151" name="テキスト ボックス 150"/>
          <p:cNvSpPr txBox="1"/>
          <p:nvPr/>
        </p:nvSpPr>
        <p:spPr>
          <a:xfrm>
            <a:off x="2824330" y="2773434"/>
            <a:ext cx="8859074" cy="1685077"/>
          </a:xfrm>
          <a:prstGeom prst="rect">
            <a:avLst/>
          </a:prstGeom>
          <a:noFill/>
        </p:spPr>
        <p:txBody>
          <a:bodyPr wrap="square" rtlCol="0">
            <a:spAutoFit/>
          </a:bodyPr>
          <a:lstStyle/>
          <a:p>
            <a:pPr marL="285750" indent="-285750">
              <a:lnSpc>
                <a:spcPct val="200000"/>
              </a:lnSpc>
              <a:buFont typeface="メイリオ" panose="020B0604030504040204" pitchFamily="50" charset="-128"/>
              <a:buChar char="○"/>
            </a:pPr>
            <a:r>
              <a:rPr lang="ja-JP" altLang="en-US" dirty="0">
                <a:latin typeface="+mn-ea"/>
              </a:rPr>
              <a:t>夜間に４時間の授業を行い、４年で卒業します。</a:t>
            </a:r>
            <a:endParaRPr lang="en-US" altLang="ja-JP" dirty="0">
              <a:latin typeface="+mn-ea"/>
            </a:endParaRPr>
          </a:p>
          <a:p>
            <a:pPr marL="285750" indent="-285750">
              <a:lnSpc>
                <a:spcPct val="200000"/>
              </a:lnSpc>
              <a:buFont typeface="メイリオ" panose="020B0604030504040204" pitchFamily="50" charset="-128"/>
              <a:buChar char="○"/>
            </a:pPr>
            <a:r>
              <a:rPr lang="ja-JP" altLang="en-US" dirty="0">
                <a:latin typeface="+mn-ea"/>
              </a:rPr>
              <a:t>普通科、工業に関する学科、商業に関する学科、総合学科を設置しています。</a:t>
            </a:r>
            <a:endParaRPr lang="en-US" altLang="ja-JP" dirty="0">
              <a:latin typeface="+mn-ea"/>
            </a:endParaRPr>
          </a:p>
          <a:p>
            <a:pPr marL="285750" indent="-285750">
              <a:lnSpc>
                <a:spcPct val="200000"/>
              </a:lnSpc>
              <a:buFont typeface="メイリオ" panose="020B0604030504040204" pitchFamily="50" charset="-128"/>
              <a:buChar char="○"/>
            </a:pPr>
            <a:r>
              <a:rPr lang="ja-JP" altLang="en-US" dirty="0">
                <a:latin typeface="+mn-ea"/>
              </a:rPr>
              <a:t>大阪府では、次の</a:t>
            </a:r>
            <a:r>
              <a:rPr lang="en-US" altLang="ja-JP" dirty="0">
                <a:latin typeface="+mn-ea"/>
              </a:rPr>
              <a:t>19</a:t>
            </a:r>
            <a:r>
              <a:rPr lang="ja-JP" altLang="en-US" dirty="0">
                <a:latin typeface="+mn-ea"/>
              </a:rPr>
              <a:t>校に定時制の課程を設置しています。</a:t>
            </a:r>
            <a:endParaRPr lang="en-US" altLang="ja-JP" dirty="0">
              <a:latin typeface="+mn-ea"/>
            </a:endParaRPr>
          </a:p>
        </p:txBody>
      </p:sp>
      <p:sp>
        <p:nvSpPr>
          <p:cNvPr id="152" name="テキスト ボックス 151"/>
          <p:cNvSpPr txBox="1"/>
          <p:nvPr/>
        </p:nvSpPr>
        <p:spPr>
          <a:xfrm>
            <a:off x="3173711" y="4527760"/>
            <a:ext cx="8922955" cy="1788534"/>
          </a:xfrm>
          <a:prstGeom prst="rect">
            <a:avLst/>
          </a:prstGeom>
          <a:noFill/>
        </p:spPr>
        <p:txBody>
          <a:bodyPr wrap="square" numCol="3" rtlCol="0">
            <a:noAutofit/>
          </a:bodyPr>
          <a:lstStyle/>
          <a:p>
            <a:r>
              <a:rPr kumimoji="1" lang="ja-JP" altLang="en-US" sz="1600" b="1" dirty="0">
                <a:solidFill>
                  <a:schemeClr val="accent1"/>
                </a:solidFill>
                <a:latin typeface="+mn-ea"/>
              </a:rPr>
              <a:t>府立大手前高等学校</a:t>
            </a:r>
            <a:endParaRPr kumimoji="1" lang="en-US" altLang="ja-JP" sz="1600" b="1" dirty="0">
              <a:solidFill>
                <a:schemeClr val="accent1"/>
              </a:solidFill>
              <a:latin typeface="+mn-ea"/>
            </a:endParaRPr>
          </a:p>
          <a:p>
            <a:r>
              <a:rPr lang="ja-JP" altLang="en-US" sz="1600" b="1" dirty="0">
                <a:solidFill>
                  <a:schemeClr val="accent1"/>
                </a:solidFill>
                <a:latin typeface="+mn-ea"/>
              </a:rPr>
              <a:t>府立桃谷高等学校</a:t>
            </a:r>
            <a:endParaRPr lang="en-US" altLang="ja-JP" sz="1600" b="1" dirty="0">
              <a:solidFill>
                <a:schemeClr val="accent1"/>
              </a:solidFill>
              <a:latin typeface="+mn-ea"/>
            </a:endParaRPr>
          </a:p>
          <a:p>
            <a:r>
              <a:rPr kumimoji="1" lang="ja-JP" altLang="en-US" sz="1600" b="1" dirty="0">
                <a:solidFill>
                  <a:schemeClr val="accent1"/>
                </a:solidFill>
                <a:latin typeface="+mn-ea"/>
              </a:rPr>
              <a:t>府立桜塚高等学校</a:t>
            </a:r>
            <a:endParaRPr kumimoji="1" lang="en-US" altLang="ja-JP" sz="1600" b="1" dirty="0">
              <a:solidFill>
                <a:schemeClr val="accent1"/>
              </a:solidFill>
              <a:latin typeface="+mn-ea"/>
            </a:endParaRPr>
          </a:p>
          <a:p>
            <a:r>
              <a:rPr lang="ja-JP" altLang="en-US" sz="1600" b="1" dirty="0">
                <a:solidFill>
                  <a:schemeClr val="accent1"/>
                </a:solidFill>
                <a:latin typeface="+mn-ea"/>
              </a:rPr>
              <a:t>府立春日丘高等学校</a:t>
            </a:r>
            <a:endParaRPr lang="en-US" altLang="ja-JP" sz="1600" b="1" dirty="0">
              <a:solidFill>
                <a:schemeClr val="accent1"/>
              </a:solidFill>
              <a:latin typeface="+mn-ea"/>
            </a:endParaRPr>
          </a:p>
          <a:p>
            <a:r>
              <a:rPr kumimoji="1" lang="ja-JP" altLang="en-US" sz="1600" b="1" dirty="0">
                <a:solidFill>
                  <a:schemeClr val="accent1"/>
                </a:solidFill>
                <a:latin typeface="+mn-ea"/>
              </a:rPr>
              <a:t>府立寝屋川高等学校</a:t>
            </a:r>
            <a:endParaRPr kumimoji="1" lang="en-US" altLang="ja-JP" sz="1600" b="1" dirty="0">
              <a:solidFill>
                <a:schemeClr val="accent1"/>
              </a:solidFill>
              <a:latin typeface="+mn-ea"/>
            </a:endParaRPr>
          </a:p>
          <a:p>
            <a:r>
              <a:rPr lang="ja-JP" altLang="en-US" sz="1600" b="1" dirty="0">
                <a:solidFill>
                  <a:schemeClr val="accent1"/>
                </a:solidFill>
                <a:latin typeface="+mn-ea"/>
              </a:rPr>
              <a:t>府立布施高等学校</a:t>
            </a:r>
            <a:endParaRPr lang="en-US" altLang="ja-JP" sz="1600" b="1" dirty="0">
              <a:solidFill>
                <a:schemeClr val="accent1"/>
              </a:solidFill>
              <a:latin typeface="+mn-ea"/>
            </a:endParaRPr>
          </a:p>
          <a:p>
            <a:r>
              <a:rPr kumimoji="1" lang="ja-JP" altLang="en-US" sz="1600" b="1" dirty="0">
                <a:solidFill>
                  <a:schemeClr val="accent1"/>
                </a:solidFill>
                <a:latin typeface="+mn-ea"/>
              </a:rPr>
              <a:t>府立三国丘高等学校</a:t>
            </a:r>
            <a:endParaRPr kumimoji="1" lang="en-US" altLang="ja-JP" sz="1600" b="1" dirty="0">
              <a:solidFill>
                <a:schemeClr val="accent1"/>
              </a:solidFill>
              <a:latin typeface="+mn-ea"/>
            </a:endParaRPr>
          </a:p>
          <a:p>
            <a:r>
              <a:rPr lang="ja-JP" altLang="en-US" sz="1600" b="1" dirty="0">
                <a:solidFill>
                  <a:schemeClr val="accent1"/>
                </a:solidFill>
                <a:latin typeface="+mn-ea"/>
              </a:rPr>
              <a:t>府立都島工業高等学校</a:t>
            </a:r>
            <a:endParaRPr lang="en-US" altLang="ja-JP" sz="1600" b="1" dirty="0">
              <a:solidFill>
                <a:schemeClr val="accent1"/>
              </a:solidFill>
              <a:latin typeface="+mn-ea"/>
            </a:endParaRPr>
          </a:p>
          <a:p>
            <a:r>
              <a:rPr kumimoji="1" lang="ja-JP" altLang="en-US" sz="1600" b="1" dirty="0">
                <a:solidFill>
                  <a:schemeClr val="accent1"/>
                </a:solidFill>
                <a:latin typeface="+mn-ea"/>
              </a:rPr>
              <a:t>府立西野田工科高等学校</a:t>
            </a:r>
            <a:endParaRPr kumimoji="1" lang="en-US" altLang="ja-JP" sz="1600" b="1" dirty="0">
              <a:solidFill>
                <a:schemeClr val="accent1"/>
              </a:solidFill>
              <a:latin typeface="+mn-ea"/>
            </a:endParaRPr>
          </a:p>
          <a:p>
            <a:r>
              <a:rPr lang="ja-JP" altLang="en-US" sz="1600" b="1" dirty="0">
                <a:solidFill>
                  <a:schemeClr val="accent1"/>
                </a:solidFill>
                <a:latin typeface="+mn-ea"/>
              </a:rPr>
              <a:t>府立今宮工科高等学校</a:t>
            </a:r>
            <a:endParaRPr lang="en-US" altLang="ja-JP" sz="1600" b="1" dirty="0">
              <a:solidFill>
                <a:schemeClr val="accent1"/>
              </a:solidFill>
              <a:latin typeface="+mn-ea"/>
            </a:endParaRPr>
          </a:p>
          <a:p>
            <a:r>
              <a:rPr kumimoji="1" lang="ja-JP" altLang="en-US" sz="1600" b="1" dirty="0">
                <a:solidFill>
                  <a:schemeClr val="accent1"/>
                </a:solidFill>
                <a:latin typeface="+mn-ea"/>
              </a:rPr>
              <a:t>府立工芸高等学校</a:t>
            </a:r>
            <a:endParaRPr kumimoji="1" lang="en-US" altLang="ja-JP" sz="1600" b="1" dirty="0">
              <a:solidFill>
                <a:schemeClr val="accent1"/>
              </a:solidFill>
              <a:latin typeface="+mn-ea"/>
            </a:endParaRPr>
          </a:p>
          <a:p>
            <a:r>
              <a:rPr lang="ja-JP" altLang="en-US" sz="1600" b="1" dirty="0">
                <a:solidFill>
                  <a:schemeClr val="accent1"/>
                </a:solidFill>
                <a:latin typeface="+mn-ea"/>
              </a:rPr>
              <a:t>府立茨木工科高等学校</a:t>
            </a:r>
            <a:endParaRPr lang="en-US" altLang="ja-JP" sz="1600" b="1" dirty="0">
              <a:solidFill>
                <a:schemeClr val="accent1"/>
              </a:solidFill>
              <a:latin typeface="+mn-ea"/>
            </a:endParaRPr>
          </a:p>
          <a:p>
            <a:r>
              <a:rPr kumimoji="1" lang="ja-JP" altLang="en-US" sz="1600" b="1" dirty="0">
                <a:solidFill>
                  <a:schemeClr val="accent1"/>
                </a:solidFill>
                <a:latin typeface="+mn-ea"/>
              </a:rPr>
              <a:t>府立藤井寺工科高等学校</a:t>
            </a:r>
            <a:endParaRPr kumimoji="1" lang="en-US" altLang="ja-JP" sz="1600" b="1" dirty="0">
              <a:solidFill>
                <a:schemeClr val="accent1"/>
              </a:solidFill>
              <a:latin typeface="+mn-ea"/>
            </a:endParaRPr>
          </a:p>
          <a:p>
            <a:r>
              <a:rPr lang="ja-JP" altLang="en-US" sz="1600" b="1" dirty="0">
                <a:solidFill>
                  <a:schemeClr val="accent1"/>
                </a:solidFill>
                <a:latin typeface="+mn-ea"/>
              </a:rPr>
              <a:t>府立堺工科高等学校</a:t>
            </a:r>
            <a:endParaRPr lang="en-US" altLang="ja-JP" sz="1600" b="1" dirty="0">
              <a:solidFill>
                <a:schemeClr val="accent1"/>
              </a:solidFill>
              <a:latin typeface="+mn-ea"/>
            </a:endParaRPr>
          </a:p>
          <a:p>
            <a:r>
              <a:rPr kumimoji="1" lang="ja-JP" altLang="en-US" sz="1600" b="1" dirty="0">
                <a:solidFill>
                  <a:schemeClr val="accent1"/>
                </a:solidFill>
                <a:latin typeface="+mn-ea"/>
              </a:rPr>
              <a:t>府立佐野工科高等学校</a:t>
            </a:r>
            <a:endParaRPr kumimoji="1" lang="en-US" altLang="ja-JP" sz="1600" b="1" dirty="0">
              <a:solidFill>
                <a:schemeClr val="accent1"/>
              </a:solidFill>
              <a:latin typeface="+mn-ea"/>
            </a:endParaRPr>
          </a:p>
          <a:p>
            <a:r>
              <a:rPr lang="ja-JP" altLang="en-US" sz="1600" b="1" dirty="0">
                <a:solidFill>
                  <a:schemeClr val="accent1"/>
                </a:solidFill>
                <a:latin typeface="+mn-ea"/>
              </a:rPr>
              <a:t>府立成城高等学校</a:t>
            </a:r>
            <a:endParaRPr lang="en-US" altLang="ja-JP" sz="1600" b="1" dirty="0">
              <a:solidFill>
                <a:schemeClr val="accent1"/>
              </a:solidFill>
              <a:latin typeface="+mn-ea"/>
            </a:endParaRPr>
          </a:p>
          <a:p>
            <a:r>
              <a:rPr kumimoji="1" lang="ja-JP" altLang="en-US" sz="1600" b="1" dirty="0">
                <a:solidFill>
                  <a:schemeClr val="accent1"/>
                </a:solidFill>
                <a:latin typeface="+mn-ea"/>
              </a:rPr>
              <a:t>府立和泉総合高等学校</a:t>
            </a:r>
            <a:endParaRPr kumimoji="1" lang="en-US" altLang="ja-JP" sz="1600" b="1" dirty="0">
              <a:solidFill>
                <a:schemeClr val="accent1"/>
              </a:solidFill>
              <a:latin typeface="+mn-ea"/>
            </a:endParaRPr>
          </a:p>
          <a:p>
            <a:r>
              <a:rPr kumimoji="1" lang="ja-JP" altLang="en-US" sz="1600" b="1" dirty="0">
                <a:solidFill>
                  <a:schemeClr val="accent1"/>
                </a:solidFill>
                <a:latin typeface="+mn-ea"/>
              </a:rPr>
              <a:t>堺市立堺高等学校</a:t>
            </a:r>
            <a:endParaRPr kumimoji="1" lang="en-US" altLang="ja-JP" sz="1600" b="1" dirty="0">
              <a:solidFill>
                <a:schemeClr val="accent1"/>
              </a:solidFill>
              <a:latin typeface="+mn-ea"/>
            </a:endParaRPr>
          </a:p>
          <a:p>
            <a:r>
              <a:rPr lang="ja-JP" altLang="en-US" sz="1600" b="1" dirty="0">
                <a:solidFill>
                  <a:schemeClr val="accent1"/>
                </a:solidFill>
                <a:latin typeface="+mn-ea"/>
              </a:rPr>
              <a:t>岸和田市立産業高等学校</a:t>
            </a:r>
            <a:endParaRPr kumimoji="1" lang="en-US" altLang="ja-JP" sz="1600" b="1" dirty="0">
              <a:solidFill>
                <a:schemeClr val="accent1"/>
              </a:solidFill>
              <a:latin typeface="+mn-ea"/>
            </a:endParaRPr>
          </a:p>
        </p:txBody>
      </p:sp>
      <p:pic>
        <p:nvPicPr>
          <p:cNvPr id="67" name="図 6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7747" y="218508"/>
            <a:ext cx="698659" cy="546224"/>
          </a:xfrm>
          <a:prstGeom prst="rect">
            <a:avLst/>
          </a:prstGeom>
        </p:spPr>
      </p:pic>
      <p:grpSp>
        <p:nvGrpSpPr>
          <p:cNvPr id="63" name="グループ化 62"/>
          <p:cNvGrpSpPr/>
          <p:nvPr/>
        </p:nvGrpSpPr>
        <p:grpSpPr>
          <a:xfrm>
            <a:off x="201809" y="958476"/>
            <a:ext cx="2209259" cy="2858776"/>
            <a:chOff x="220986" y="1908282"/>
            <a:chExt cx="2209259" cy="2858776"/>
          </a:xfrm>
        </p:grpSpPr>
        <p:grpSp>
          <p:nvGrpSpPr>
            <p:cNvPr id="66" name="グループ化 65"/>
            <p:cNvGrpSpPr/>
            <p:nvPr/>
          </p:nvGrpSpPr>
          <p:grpSpPr>
            <a:xfrm>
              <a:off x="220986" y="1908282"/>
              <a:ext cx="369868" cy="2858776"/>
              <a:chOff x="1714500" y="2233612"/>
              <a:chExt cx="533400" cy="4122738"/>
            </a:xfrm>
            <a:solidFill>
              <a:schemeClr val="bg1">
                <a:lumMod val="85000"/>
              </a:schemeClr>
            </a:solidFill>
          </p:grpSpPr>
          <p:sp>
            <p:nvSpPr>
              <p:cNvPr id="74" name="楕円 73"/>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75" name="楕円 74"/>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76" name="楕円 75"/>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77" name="楕円 76"/>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78" name="楕円 77"/>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79" name="楕円 78"/>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80" name="直線コネクタ 79"/>
              <p:cNvCxnSpPr>
                <a:stCxn id="74" idx="4"/>
                <a:endCxn id="77"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a:stCxn id="77" idx="4"/>
                <a:endCxn id="78"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a:stCxn id="78" idx="4"/>
                <a:endCxn id="79"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a:stCxn id="79" idx="4"/>
                <a:endCxn id="76"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a:stCxn id="76" idx="4"/>
                <a:endCxn id="75"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68" name="テキスト ボックス 67"/>
            <p:cNvSpPr txBox="1"/>
            <p:nvPr/>
          </p:nvSpPr>
          <p:spPr>
            <a:xfrm>
              <a:off x="245031" y="1946382"/>
              <a:ext cx="1415772"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全日制の課程</a:t>
              </a:r>
            </a:p>
          </p:txBody>
        </p:sp>
        <p:sp>
          <p:nvSpPr>
            <p:cNvPr id="69" name="テキスト ボックス 68"/>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多部制単位制</a:t>
              </a:r>
              <a:r>
                <a:rPr kumimoji="1" lang="en-US" altLang="ja-JP" sz="1200" b="1" dirty="0">
                  <a:solidFill>
                    <a:schemeClr val="bg1">
                      <a:lumMod val="50000"/>
                    </a:schemeClr>
                  </a:solidFill>
                  <a:latin typeface="+mn-ea"/>
                </a:rPr>
                <a:t>Ⅰ</a:t>
              </a:r>
              <a:r>
                <a:rPr kumimoji="1" lang="ja-JP" altLang="en-US" sz="1200" b="1" dirty="0">
                  <a:solidFill>
                    <a:schemeClr val="bg1">
                      <a:lumMod val="50000"/>
                    </a:schemeClr>
                  </a:solidFill>
                  <a:latin typeface="+mn-ea"/>
                </a:rPr>
                <a:t>部・</a:t>
              </a:r>
              <a:r>
                <a:rPr kumimoji="1" lang="en-US" altLang="ja-JP" sz="1200" b="1" dirty="0">
                  <a:solidFill>
                    <a:schemeClr val="bg1">
                      <a:lumMod val="50000"/>
                    </a:schemeClr>
                  </a:solidFill>
                  <a:latin typeface="+mn-ea"/>
                </a:rPr>
                <a:t>Ⅱ</a:t>
              </a:r>
              <a:r>
                <a:rPr kumimoji="1" lang="ja-JP" altLang="en-US" sz="1200" b="1" dirty="0">
                  <a:solidFill>
                    <a:schemeClr val="bg1">
                      <a:lumMod val="50000"/>
                    </a:schemeClr>
                  </a:solidFill>
                  <a:latin typeface="+mn-ea"/>
                </a:rPr>
                <a:t>部</a:t>
              </a:r>
            </a:p>
          </p:txBody>
        </p:sp>
        <p:sp>
          <p:nvSpPr>
            <p:cNvPr id="70" name="テキスト ボックス 69"/>
            <p:cNvSpPr txBox="1"/>
            <p:nvPr/>
          </p:nvSpPr>
          <p:spPr>
            <a:xfrm>
              <a:off x="245031" y="2946288"/>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昼夜間単位制</a:t>
              </a:r>
            </a:p>
          </p:txBody>
        </p:sp>
        <p:sp>
          <p:nvSpPr>
            <p:cNvPr id="71" name="テキスト ボックス 70"/>
            <p:cNvSpPr txBox="1"/>
            <p:nvPr/>
          </p:nvSpPr>
          <p:spPr>
            <a:xfrm>
              <a:off x="245031" y="3446241"/>
              <a:ext cx="1415772" cy="276999"/>
            </a:xfrm>
            <a:prstGeom prst="rect">
              <a:avLst/>
            </a:prstGeom>
            <a:noFill/>
          </p:spPr>
          <p:txBody>
            <a:bodyPr wrap="none" rtlCol="0">
              <a:spAutoFit/>
            </a:bodyPr>
            <a:lstStyle/>
            <a:p>
              <a:r>
                <a:rPr lang="ja-JP" altLang="en-US" sz="1200" b="1" dirty="0">
                  <a:solidFill>
                    <a:schemeClr val="accent1"/>
                  </a:solidFill>
                  <a:latin typeface="+mn-ea"/>
                </a:rPr>
                <a:t>４</a:t>
              </a:r>
              <a:r>
                <a:rPr kumimoji="1" lang="ja-JP" altLang="en-US" sz="1200" b="1" dirty="0">
                  <a:solidFill>
                    <a:schemeClr val="accent1"/>
                  </a:solidFill>
                  <a:latin typeface="+mn-ea"/>
                </a:rPr>
                <a:t>　定時制の課程</a:t>
              </a:r>
            </a:p>
          </p:txBody>
        </p:sp>
        <p:sp>
          <p:nvSpPr>
            <p:cNvPr id="72" name="テキスト ボックス 71"/>
            <p:cNvSpPr txBox="1"/>
            <p:nvPr/>
          </p:nvSpPr>
          <p:spPr>
            <a:xfrm>
              <a:off x="245031" y="3946194"/>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通信制の課程</a:t>
              </a:r>
            </a:p>
          </p:txBody>
        </p:sp>
        <p:sp>
          <p:nvSpPr>
            <p:cNvPr id="73" name="テキスト ボックス 72"/>
            <p:cNvSpPr txBox="1"/>
            <p:nvPr/>
          </p:nvSpPr>
          <p:spPr>
            <a:xfrm>
              <a:off x="245031" y="4446146"/>
              <a:ext cx="1723549"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学科（学ぶ内容</a:t>
              </a:r>
              <a:r>
                <a:rPr lang="ja-JP" altLang="en-US" sz="1200" b="1" dirty="0" smtClean="0">
                  <a:solidFill>
                    <a:schemeClr val="bg1">
                      <a:lumMod val="50000"/>
                    </a:schemeClr>
                  </a:solidFill>
                  <a:latin typeface="+mn-ea"/>
                </a:rPr>
                <a:t>）</a:t>
              </a:r>
              <a:endParaRPr lang="ja-JP" altLang="en-US" sz="1200" b="1" dirty="0">
                <a:solidFill>
                  <a:schemeClr val="bg1">
                    <a:lumMod val="50000"/>
                  </a:schemeClr>
                </a:solidFill>
                <a:latin typeface="+mn-ea"/>
              </a:endParaRPr>
            </a:p>
          </p:txBody>
        </p:sp>
      </p:grpSp>
      <p:sp>
        <p:nvSpPr>
          <p:cNvPr id="85" name="テキスト ボックス 84"/>
          <p:cNvSpPr txBox="1"/>
          <p:nvPr/>
        </p:nvSpPr>
        <p:spPr>
          <a:xfrm>
            <a:off x="2822078" y="1039808"/>
            <a:ext cx="415498" cy="369332"/>
          </a:xfrm>
          <a:prstGeom prst="rect">
            <a:avLst/>
          </a:prstGeom>
          <a:noFill/>
        </p:spPr>
        <p:txBody>
          <a:bodyPr wrap="none" rtlCol="0">
            <a:spAutoFit/>
          </a:bodyPr>
          <a:lstStyle/>
          <a:p>
            <a:r>
              <a:rPr kumimoji="1" lang="ja-JP" altLang="en-US" dirty="0">
                <a:latin typeface="+mn-ea"/>
              </a:rPr>
              <a:t>８</a:t>
            </a:r>
          </a:p>
        </p:txBody>
      </p:sp>
      <p:sp>
        <p:nvSpPr>
          <p:cNvPr id="86" name="テキスト ボックス 85"/>
          <p:cNvSpPr txBox="1"/>
          <p:nvPr/>
        </p:nvSpPr>
        <p:spPr>
          <a:xfrm>
            <a:off x="11288096" y="1039808"/>
            <a:ext cx="415498" cy="369332"/>
          </a:xfrm>
          <a:prstGeom prst="rect">
            <a:avLst/>
          </a:prstGeom>
          <a:noFill/>
        </p:spPr>
        <p:txBody>
          <a:bodyPr wrap="none" rtlCol="0">
            <a:spAutoFit/>
          </a:bodyPr>
          <a:lstStyle/>
          <a:p>
            <a:r>
              <a:rPr lang="en-US" altLang="ja-JP" dirty="0">
                <a:latin typeface="+mn-ea"/>
              </a:rPr>
              <a:t>22</a:t>
            </a:r>
            <a:endParaRPr kumimoji="1" lang="ja-JP" altLang="en-US" dirty="0">
              <a:latin typeface="+mn-ea"/>
            </a:endParaRPr>
          </a:p>
        </p:txBody>
      </p:sp>
      <p:sp>
        <p:nvSpPr>
          <p:cNvPr id="87" name="テキスト ボックス 86"/>
          <p:cNvSpPr txBox="1"/>
          <p:nvPr/>
        </p:nvSpPr>
        <p:spPr>
          <a:xfrm>
            <a:off x="3428267" y="1039808"/>
            <a:ext cx="415498" cy="369332"/>
          </a:xfrm>
          <a:prstGeom prst="rect">
            <a:avLst/>
          </a:prstGeom>
          <a:noFill/>
        </p:spPr>
        <p:txBody>
          <a:bodyPr wrap="none" rtlCol="0">
            <a:spAutoFit/>
          </a:bodyPr>
          <a:lstStyle/>
          <a:p>
            <a:r>
              <a:rPr kumimoji="1" lang="ja-JP" altLang="en-US" dirty="0">
                <a:latin typeface="+mn-ea"/>
              </a:rPr>
              <a:t>９</a:t>
            </a:r>
          </a:p>
        </p:txBody>
      </p:sp>
      <p:sp>
        <p:nvSpPr>
          <p:cNvPr id="88" name="テキスト ボックス 87"/>
          <p:cNvSpPr txBox="1"/>
          <p:nvPr/>
        </p:nvSpPr>
        <p:spPr>
          <a:xfrm>
            <a:off x="4006696" y="1039808"/>
            <a:ext cx="415498" cy="369332"/>
          </a:xfrm>
          <a:prstGeom prst="rect">
            <a:avLst/>
          </a:prstGeom>
          <a:noFill/>
        </p:spPr>
        <p:txBody>
          <a:bodyPr wrap="none" rtlCol="0">
            <a:spAutoFit/>
          </a:bodyPr>
          <a:lstStyle/>
          <a:p>
            <a:r>
              <a:rPr kumimoji="1" lang="en-US" altLang="ja-JP" dirty="0">
                <a:latin typeface="+mn-ea"/>
              </a:rPr>
              <a:t>10</a:t>
            </a:r>
            <a:endParaRPr kumimoji="1" lang="ja-JP" altLang="en-US" dirty="0">
              <a:latin typeface="+mn-ea"/>
            </a:endParaRPr>
          </a:p>
        </p:txBody>
      </p:sp>
      <p:sp>
        <p:nvSpPr>
          <p:cNvPr id="89" name="テキスト ボックス 88"/>
          <p:cNvSpPr txBox="1"/>
          <p:nvPr/>
        </p:nvSpPr>
        <p:spPr>
          <a:xfrm>
            <a:off x="4623083" y="1039808"/>
            <a:ext cx="415498" cy="369332"/>
          </a:xfrm>
          <a:prstGeom prst="rect">
            <a:avLst/>
          </a:prstGeom>
          <a:noFill/>
        </p:spPr>
        <p:txBody>
          <a:bodyPr wrap="none" rtlCol="0">
            <a:spAutoFit/>
          </a:bodyPr>
          <a:lstStyle/>
          <a:p>
            <a:r>
              <a:rPr kumimoji="1" lang="en-US" altLang="ja-JP" dirty="0">
                <a:latin typeface="+mn-ea"/>
              </a:rPr>
              <a:t>11</a:t>
            </a:r>
            <a:endParaRPr kumimoji="1" lang="ja-JP" altLang="en-US" dirty="0">
              <a:latin typeface="+mn-ea"/>
            </a:endParaRPr>
          </a:p>
        </p:txBody>
      </p:sp>
      <p:sp>
        <p:nvSpPr>
          <p:cNvPr id="90" name="テキスト ボックス 89"/>
          <p:cNvSpPr txBox="1"/>
          <p:nvPr/>
        </p:nvSpPr>
        <p:spPr>
          <a:xfrm>
            <a:off x="5247387" y="1039808"/>
            <a:ext cx="415498" cy="369332"/>
          </a:xfrm>
          <a:prstGeom prst="rect">
            <a:avLst/>
          </a:prstGeom>
          <a:noFill/>
        </p:spPr>
        <p:txBody>
          <a:bodyPr wrap="none" rtlCol="0">
            <a:spAutoFit/>
          </a:bodyPr>
          <a:lstStyle/>
          <a:p>
            <a:r>
              <a:rPr kumimoji="1" lang="en-US" altLang="ja-JP" dirty="0">
                <a:latin typeface="+mn-ea"/>
              </a:rPr>
              <a:t>12</a:t>
            </a:r>
            <a:endParaRPr kumimoji="1" lang="ja-JP" altLang="en-US" dirty="0">
              <a:latin typeface="+mn-ea"/>
            </a:endParaRPr>
          </a:p>
        </p:txBody>
      </p:sp>
      <p:sp>
        <p:nvSpPr>
          <p:cNvPr id="91" name="テキスト ボックス 90"/>
          <p:cNvSpPr txBox="1"/>
          <p:nvPr/>
        </p:nvSpPr>
        <p:spPr>
          <a:xfrm>
            <a:off x="5835464" y="1039808"/>
            <a:ext cx="415498" cy="369332"/>
          </a:xfrm>
          <a:prstGeom prst="rect">
            <a:avLst/>
          </a:prstGeom>
          <a:noFill/>
        </p:spPr>
        <p:txBody>
          <a:bodyPr wrap="none" rtlCol="0">
            <a:spAutoFit/>
          </a:bodyPr>
          <a:lstStyle/>
          <a:p>
            <a:r>
              <a:rPr kumimoji="1" lang="en-US" altLang="ja-JP" dirty="0">
                <a:latin typeface="+mn-ea"/>
              </a:rPr>
              <a:t>13</a:t>
            </a:r>
            <a:endParaRPr kumimoji="1" lang="ja-JP" altLang="en-US" dirty="0">
              <a:latin typeface="+mn-ea"/>
            </a:endParaRPr>
          </a:p>
        </p:txBody>
      </p:sp>
      <p:sp>
        <p:nvSpPr>
          <p:cNvPr id="92" name="テキスト ボックス 91"/>
          <p:cNvSpPr txBox="1"/>
          <p:nvPr/>
        </p:nvSpPr>
        <p:spPr>
          <a:xfrm>
            <a:off x="6441312" y="1039808"/>
            <a:ext cx="415498" cy="369332"/>
          </a:xfrm>
          <a:prstGeom prst="rect">
            <a:avLst/>
          </a:prstGeom>
          <a:noFill/>
        </p:spPr>
        <p:txBody>
          <a:bodyPr wrap="none" rtlCol="0">
            <a:spAutoFit/>
          </a:bodyPr>
          <a:lstStyle/>
          <a:p>
            <a:r>
              <a:rPr kumimoji="1" lang="en-US" altLang="ja-JP" dirty="0">
                <a:latin typeface="+mn-ea"/>
              </a:rPr>
              <a:t>14</a:t>
            </a:r>
            <a:endParaRPr kumimoji="1" lang="ja-JP" altLang="en-US" dirty="0">
              <a:latin typeface="+mn-ea"/>
            </a:endParaRPr>
          </a:p>
        </p:txBody>
      </p:sp>
      <p:sp>
        <p:nvSpPr>
          <p:cNvPr id="93" name="テキスト ボックス 92"/>
          <p:cNvSpPr txBox="1"/>
          <p:nvPr/>
        </p:nvSpPr>
        <p:spPr>
          <a:xfrm>
            <a:off x="7047160" y="1039808"/>
            <a:ext cx="415498" cy="369332"/>
          </a:xfrm>
          <a:prstGeom prst="rect">
            <a:avLst/>
          </a:prstGeom>
          <a:noFill/>
        </p:spPr>
        <p:txBody>
          <a:bodyPr wrap="none" rtlCol="0">
            <a:spAutoFit/>
          </a:bodyPr>
          <a:lstStyle/>
          <a:p>
            <a:r>
              <a:rPr kumimoji="1" lang="en-US" altLang="ja-JP" dirty="0">
                <a:latin typeface="+mn-ea"/>
              </a:rPr>
              <a:t>15</a:t>
            </a:r>
            <a:endParaRPr kumimoji="1" lang="ja-JP" altLang="en-US" dirty="0">
              <a:latin typeface="+mn-ea"/>
            </a:endParaRPr>
          </a:p>
        </p:txBody>
      </p:sp>
      <p:sp>
        <p:nvSpPr>
          <p:cNvPr id="94" name="テキスト ボックス 93"/>
          <p:cNvSpPr txBox="1"/>
          <p:nvPr/>
        </p:nvSpPr>
        <p:spPr>
          <a:xfrm>
            <a:off x="7653008" y="1039808"/>
            <a:ext cx="415498" cy="369332"/>
          </a:xfrm>
          <a:prstGeom prst="rect">
            <a:avLst/>
          </a:prstGeom>
          <a:noFill/>
        </p:spPr>
        <p:txBody>
          <a:bodyPr wrap="none" rtlCol="0">
            <a:spAutoFit/>
          </a:bodyPr>
          <a:lstStyle/>
          <a:p>
            <a:r>
              <a:rPr kumimoji="1" lang="en-US" altLang="ja-JP" dirty="0">
                <a:latin typeface="+mn-ea"/>
              </a:rPr>
              <a:t>16</a:t>
            </a:r>
            <a:endParaRPr kumimoji="1" lang="ja-JP" altLang="en-US" dirty="0">
              <a:latin typeface="+mn-ea"/>
            </a:endParaRPr>
          </a:p>
        </p:txBody>
      </p:sp>
      <p:sp>
        <p:nvSpPr>
          <p:cNvPr id="95" name="テキスト ボックス 94"/>
          <p:cNvSpPr txBox="1"/>
          <p:nvPr/>
        </p:nvSpPr>
        <p:spPr>
          <a:xfrm>
            <a:off x="8258856" y="1039808"/>
            <a:ext cx="415498" cy="369332"/>
          </a:xfrm>
          <a:prstGeom prst="rect">
            <a:avLst/>
          </a:prstGeom>
          <a:noFill/>
        </p:spPr>
        <p:txBody>
          <a:bodyPr wrap="none" rtlCol="0">
            <a:spAutoFit/>
          </a:bodyPr>
          <a:lstStyle/>
          <a:p>
            <a:r>
              <a:rPr kumimoji="1" lang="en-US" altLang="ja-JP" dirty="0">
                <a:latin typeface="+mn-ea"/>
              </a:rPr>
              <a:t>17</a:t>
            </a:r>
            <a:endParaRPr kumimoji="1" lang="ja-JP" altLang="en-US" dirty="0">
              <a:latin typeface="+mn-ea"/>
            </a:endParaRPr>
          </a:p>
        </p:txBody>
      </p:sp>
      <p:sp>
        <p:nvSpPr>
          <p:cNvPr id="96" name="テキスト ボックス 95"/>
          <p:cNvSpPr txBox="1"/>
          <p:nvPr/>
        </p:nvSpPr>
        <p:spPr>
          <a:xfrm>
            <a:off x="8864704" y="1039808"/>
            <a:ext cx="415498" cy="369332"/>
          </a:xfrm>
          <a:prstGeom prst="rect">
            <a:avLst/>
          </a:prstGeom>
          <a:noFill/>
        </p:spPr>
        <p:txBody>
          <a:bodyPr wrap="none" rtlCol="0">
            <a:spAutoFit/>
          </a:bodyPr>
          <a:lstStyle/>
          <a:p>
            <a:r>
              <a:rPr kumimoji="1" lang="en-US" altLang="ja-JP" dirty="0">
                <a:latin typeface="+mn-ea"/>
              </a:rPr>
              <a:t>18</a:t>
            </a:r>
            <a:endParaRPr kumimoji="1" lang="ja-JP" altLang="en-US" dirty="0">
              <a:latin typeface="+mn-ea"/>
            </a:endParaRPr>
          </a:p>
        </p:txBody>
      </p:sp>
      <p:sp>
        <p:nvSpPr>
          <p:cNvPr id="97" name="テキスト ボックス 96"/>
          <p:cNvSpPr txBox="1"/>
          <p:nvPr/>
        </p:nvSpPr>
        <p:spPr>
          <a:xfrm>
            <a:off x="9470553" y="1039808"/>
            <a:ext cx="415498" cy="369332"/>
          </a:xfrm>
          <a:prstGeom prst="rect">
            <a:avLst/>
          </a:prstGeom>
          <a:noFill/>
        </p:spPr>
        <p:txBody>
          <a:bodyPr wrap="none" rtlCol="0">
            <a:spAutoFit/>
          </a:bodyPr>
          <a:lstStyle/>
          <a:p>
            <a:r>
              <a:rPr kumimoji="1" lang="en-US" altLang="ja-JP" dirty="0">
                <a:latin typeface="+mn-ea"/>
              </a:rPr>
              <a:t>19</a:t>
            </a:r>
            <a:endParaRPr kumimoji="1" lang="ja-JP" altLang="en-US" dirty="0">
              <a:latin typeface="+mn-ea"/>
            </a:endParaRPr>
          </a:p>
        </p:txBody>
      </p:sp>
      <p:sp>
        <p:nvSpPr>
          <p:cNvPr id="98" name="テキスト ボックス 97"/>
          <p:cNvSpPr txBox="1"/>
          <p:nvPr/>
        </p:nvSpPr>
        <p:spPr>
          <a:xfrm>
            <a:off x="10076401" y="1039808"/>
            <a:ext cx="415498" cy="369332"/>
          </a:xfrm>
          <a:prstGeom prst="rect">
            <a:avLst/>
          </a:prstGeom>
          <a:noFill/>
        </p:spPr>
        <p:txBody>
          <a:bodyPr wrap="none" rtlCol="0">
            <a:spAutoFit/>
          </a:bodyPr>
          <a:lstStyle/>
          <a:p>
            <a:r>
              <a:rPr lang="en-US" altLang="ja-JP" dirty="0">
                <a:latin typeface="+mn-ea"/>
              </a:rPr>
              <a:t>20</a:t>
            </a:r>
            <a:endParaRPr kumimoji="1" lang="ja-JP" altLang="en-US" dirty="0">
              <a:latin typeface="+mn-ea"/>
            </a:endParaRPr>
          </a:p>
        </p:txBody>
      </p:sp>
      <p:sp>
        <p:nvSpPr>
          <p:cNvPr id="99" name="テキスト ボックス 98"/>
          <p:cNvSpPr txBox="1"/>
          <p:nvPr/>
        </p:nvSpPr>
        <p:spPr>
          <a:xfrm>
            <a:off x="10682249" y="1039808"/>
            <a:ext cx="415498" cy="369332"/>
          </a:xfrm>
          <a:prstGeom prst="rect">
            <a:avLst/>
          </a:prstGeom>
          <a:noFill/>
        </p:spPr>
        <p:txBody>
          <a:bodyPr wrap="none" rtlCol="0">
            <a:spAutoFit/>
          </a:bodyPr>
          <a:lstStyle/>
          <a:p>
            <a:r>
              <a:rPr lang="en-US" altLang="ja-JP" dirty="0">
                <a:latin typeface="+mn-ea"/>
              </a:rPr>
              <a:t>21</a:t>
            </a:r>
            <a:endParaRPr kumimoji="1" lang="ja-JP" altLang="en-US" dirty="0">
              <a:latin typeface="+mn-ea"/>
            </a:endParaRPr>
          </a:p>
        </p:txBody>
      </p:sp>
      <p:sp>
        <p:nvSpPr>
          <p:cNvPr id="100" name="テキスト ボックス 99"/>
          <p:cNvSpPr txBox="1"/>
          <p:nvPr/>
        </p:nvSpPr>
        <p:spPr>
          <a:xfrm>
            <a:off x="2976966" y="1273053"/>
            <a:ext cx="389850" cy="338554"/>
          </a:xfrm>
          <a:prstGeom prst="rect">
            <a:avLst/>
          </a:prstGeom>
          <a:noFill/>
        </p:spPr>
        <p:txBody>
          <a:bodyPr wrap="none" rtlCol="0">
            <a:spAutoFit/>
          </a:bodyPr>
          <a:lstStyle/>
          <a:p>
            <a:r>
              <a:rPr kumimoji="1" lang="ja-JP" altLang="en-US" sz="1600" dirty="0">
                <a:latin typeface="+mn-ea"/>
              </a:rPr>
              <a:t>時</a:t>
            </a:r>
          </a:p>
        </p:txBody>
      </p:sp>
      <p:sp>
        <p:nvSpPr>
          <p:cNvPr id="101" name="テキスト ボックス 100"/>
          <p:cNvSpPr txBox="1"/>
          <p:nvPr/>
        </p:nvSpPr>
        <p:spPr>
          <a:xfrm>
            <a:off x="11477327" y="1273575"/>
            <a:ext cx="389850" cy="338554"/>
          </a:xfrm>
          <a:prstGeom prst="rect">
            <a:avLst/>
          </a:prstGeom>
          <a:noFill/>
        </p:spPr>
        <p:txBody>
          <a:bodyPr wrap="none" rtlCol="0">
            <a:spAutoFit/>
          </a:bodyPr>
          <a:lstStyle/>
          <a:p>
            <a:r>
              <a:rPr kumimoji="1" lang="ja-JP" altLang="en-US" sz="1600" dirty="0">
                <a:latin typeface="+mn-ea"/>
              </a:rPr>
              <a:t>時</a:t>
            </a:r>
          </a:p>
        </p:txBody>
      </p:sp>
    </p:spTree>
    <p:extLst>
      <p:ext uri="{BB962C8B-B14F-4D97-AF65-F5344CB8AC3E}">
        <p14:creationId xmlns:p14="http://schemas.microsoft.com/office/powerpoint/2010/main" val="31958840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69932128-E626-E44A-9D18-A41C5DD8BFF7}"/>
              </a:ext>
            </a:extLst>
          </p:cNvPr>
          <p:cNvSpPr/>
          <p:nvPr/>
        </p:nvSpPr>
        <p:spPr>
          <a:xfrm>
            <a:off x="8521183" y="2508479"/>
            <a:ext cx="2808000" cy="233435"/>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1292D780-3C85-DDA1-05C0-ABF74D64BEDE}"/>
              </a:ext>
            </a:extLst>
          </p:cNvPr>
          <p:cNvSpPr/>
          <p:nvPr/>
        </p:nvSpPr>
        <p:spPr>
          <a:xfrm>
            <a:off x="4537276" y="2097969"/>
            <a:ext cx="1872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通信制の課程</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8</a:t>
            </a:fld>
            <a:endParaRPr lang="ja-JP" altLang="en-US"/>
          </a:p>
        </p:txBody>
      </p:sp>
      <p:graphicFrame>
        <p:nvGraphicFramePr>
          <p:cNvPr id="73" name="表 72"/>
          <p:cNvGraphicFramePr>
            <a:graphicFrameLocks noGrp="1"/>
          </p:cNvGraphicFramePr>
          <p:nvPr>
            <p:extLst>
              <p:ext uri="{D42A27DB-BD31-4B8C-83A1-F6EECF244321}">
                <p14:modId xmlns:p14="http://schemas.microsoft.com/office/powerpoint/2010/main" val="2458173595"/>
              </p:ext>
            </p:extLst>
          </p:nvPr>
        </p:nvGraphicFramePr>
        <p:xfrm>
          <a:off x="3145821" y="4037329"/>
          <a:ext cx="4195657" cy="2226840"/>
        </p:xfrm>
        <a:graphic>
          <a:graphicData uri="http://schemas.openxmlformats.org/drawingml/2006/table">
            <a:tbl>
              <a:tblPr firstRow="1" bandRow="1" bandCol="1">
                <a:tableStyleId>{69012ECD-51FC-41F1-AA8D-1B2483CD663E}</a:tableStyleId>
              </a:tblPr>
              <a:tblGrid>
                <a:gridCol w="667657">
                  <a:extLst>
                    <a:ext uri="{9D8B030D-6E8A-4147-A177-3AD203B41FA5}">
                      <a16:colId xmlns:a16="http://schemas.microsoft.com/office/drawing/2014/main" val="4095422614"/>
                    </a:ext>
                  </a:extLst>
                </a:gridCol>
                <a:gridCol w="504000">
                  <a:extLst>
                    <a:ext uri="{9D8B030D-6E8A-4147-A177-3AD203B41FA5}">
                      <a16:colId xmlns:a16="http://schemas.microsoft.com/office/drawing/2014/main" val="1547135528"/>
                    </a:ext>
                  </a:extLst>
                </a:gridCol>
                <a:gridCol w="504000">
                  <a:extLst>
                    <a:ext uri="{9D8B030D-6E8A-4147-A177-3AD203B41FA5}">
                      <a16:colId xmlns:a16="http://schemas.microsoft.com/office/drawing/2014/main" val="708170689"/>
                    </a:ext>
                  </a:extLst>
                </a:gridCol>
                <a:gridCol w="504000">
                  <a:extLst>
                    <a:ext uri="{9D8B030D-6E8A-4147-A177-3AD203B41FA5}">
                      <a16:colId xmlns:a16="http://schemas.microsoft.com/office/drawing/2014/main" val="543272304"/>
                    </a:ext>
                  </a:extLst>
                </a:gridCol>
                <a:gridCol w="504000">
                  <a:extLst>
                    <a:ext uri="{9D8B030D-6E8A-4147-A177-3AD203B41FA5}">
                      <a16:colId xmlns:a16="http://schemas.microsoft.com/office/drawing/2014/main" val="3789676828"/>
                    </a:ext>
                  </a:extLst>
                </a:gridCol>
                <a:gridCol w="504000">
                  <a:extLst>
                    <a:ext uri="{9D8B030D-6E8A-4147-A177-3AD203B41FA5}">
                      <a16:colId xmlns:a16="http://schemas.microsoft.com/office/drawing/2014/main" val="2484641642"/>
                    </a:ext>
                  </a:extLst>
                </a:gridCol>
                <a:gridCol w="504000">
                  <a:extLst>
                    <a:ext uri="{9D8B030D-6E8A-4147-A177-3AD203B41FA5}">
                      <a16:colId xmlns:a16="http://schemas.microsoft.com/office/drawing/2014/main" val="2609426461"/>
                    </a:ext>
                  </a:extLst>
                </a:gridCol>
                <a:gridCol w="504000">
                  <a:extLst>
                    <a:ext uri="{9D8B030D-6E8A-4147-A177-3AD203B41FA5}">
                      <a16:colId xmlns:a16="http://schemas.microsoft.com/office/drawing/2014/main" val="1524419506"/>
                    </a:ext>
                  </a:extLst>
                </a:gridCol>
              </a:tblGrid>
              <a:tr h="351141">
                <a:tc>
                  <a:txBody>
                    <a:bodyPr/>
                    <a:lstStyle/>
                    <a:p>
                      <a:pPr algn="ctr"/>
                      <a:r>
                        <a:rPr kumimoji="1" lang="ja-JP" altLang="en-US" dirty="0">
                          <a:latin typeface="+mn-ea"/>
                          <a:ea typeface="+mn-ea"/>
                        </a:rPr>
                        <a:t>曜日</a:t>
                      </a:r>
                    </a:p>
                  </a:txBody>
                  <a:tcPr anchor="ctr"/>
                </a:tc>
                <a:tc>
                  <a:txBody>
                    <a:bodyPr/>
                    <a:lstStyle/>
                    <a:p>
                      <a:pPr algn="ctr"/>
                      <a:r>
                        <a:rPr kumimoji="1" lang="ja-JP" altLang="en-US" dirty="0">
                          <a:latin typeface="+mn-ea"/>
                          <a:ea typeface="+mn-ea"/>
                        </a:rPr>
                        <a:t>日</a:t>
                      </a:r>
                    </a:p>
                  </a:txBody>
                  <a:tcPr anchor="ctr"/>
                </a:tc>
                <a:tc>
                  <a:txBody>
                    <a:bodyPr/>
                    <a:lstStyle/>
                    <a:p>
                      <a:pPr algn="ctr"/>
                      <a:r>
                        <a:rPr kumimoji="1" lang="ja-JP" altLang="en-US" dirty="0">
                          <a:latin typeface="+mn-ea"/>
                          <a:ea typeface="+mn-ea"/>
                        </a:rPr>
                        <a:t>月</a:t>
                      </a:r>
                    </a:p>
                  </a:txBody>
                  <a:tcPr anchor="ctr"/>
                </a:tc>
                <a:tc>
                  <a:txBody>
                    <a:bodyPr/>
                    <a:lstStyle/>
                    <a:p>
                      <a:pPr algn="ctr"/>
                      <a:r>
                        <a:rPr kumimoji="1" lang="ja-JP" altLang="en-US" dirty="0">
                          <a:latin typeface="+mn-ea"/>
                          <a:ea typeface="+mn-ea"/>
                        </a:rPr>
                        <a:t>火</a:t>
                      </a:r>
                    </a:p>
                  </a:txBody>
                  <a:tcPr anchor="ctr"/>
                </a:tc>
                <a:tc>
                  <a:txBody>
                    <a:bodyPr/>
                    <a:lstStyle/>
                    <a:p>
                      <a:pPr algn="ctr"/>
                      <a:r>
                        <a:rPr kumimoji="1" lang="ja-JP" altLang="en-US" dirty="0">
                          <a:latin typeface="+mn-ea"/>
                          <a:ea typeface="+mn-ea"/>
                        </a:rPr>
                        <a:t>水</a:t>
                      </a:r>
                    </a:p>
                  </a:txBody>
                  <a:tcPr anchor="ctr"/>
                </a:tc>
                <a:tc>
                  <a:txBody>
                    <a:bodyPr/>
                    <a:lstStyle/>
                    <a:p>
                      <a:pPr algn="ctr"/>
                      <a:r>
                        <a:rPr kumimoji="1" lang="ja-JP" altLang="en-US" dirty="0">
                          <a:latin typeface="+mn-ea"/>
                          <a:ea typeface="+mn-ea"/>
                        </a:rPr>
                        <a:t>木</a:t>
                      </a:r>
                    </a:p>
                  </a:txBody>
                  <a:tcPr anchor="ctr"/>
                </a:tc>
                <a:tc>
                  <a:txBody>
                    <a:bodyPr/>
                    <a:lstStyle/>
                    <a:p>
                      <a:pPr algn="ctr"/>
                      <a:r>
                        <a:rPr kumimoji="1" lang="ja-JP" altLang="en-US" dirty="0">
                          <a:latin typeface="+mn-ea"/>
                          <a:ea typeface="+mn-ea"/>
                        </a:rPr>
                        <a:t>金</a:t>
                      </a:r>
                    </a:p>
                  </a:txBody>
                  <a:tcPr anchor="ctr"/>
                </a:tc>
                <a:tc>
                  <a:txBody>
                    <a:bodyPr/>
                    <a:lstStyle/>
                    <a:p>
                      <a:pPr algn="ctr"/>
                      <a:r>
                        <a:rPr kumimoji="1" lang="ja-JP" altLang="en-US" dirty="0">
                          <a:latin typeface="+mn-ea"/>
                          <a:ea typeface="+mn-ea"/>
                        </a:rPr>
                        <a:t>土</a:t>
                      </a:r>
                    </a:p>
                  </a:txBody>
                  <a:tcPr anchor="ctr"/>
                </a:tc>
                <a:extLst>
                  <a:ext uri="{0D108BD9-81ED-4DB2-BD59-A6C34878D82A}">
                    <a16:rowId xmlns:a16="http://schemas.microsoft.com/office/drawing/2014/main" val="3270929123"/>
                  </a:ext>
                </a:extLst>
              </a:tr>
              <a:tr h="620360">
                <a:tc>
                  <a:txBody>
                    <a:bodyPr/>
                    <a:lstStyle/>
                    <a:p>
                      <a:pPr algn="ctr"/>
                      <a:r>
                        <a:rPr kumimoji="1" lang="ja-JP" altLang="en-US" dirty="0">
                          <a:latin typeface="+mn-ea"/>
                          <a:ea typeface="+mn-ea"/>
                        </a:rPr>
                        <a:t>午前</a:t>
                      </a: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a:latin typeface="+mn-ea"/>
                        <a:ea typeface="+mn-ea"/>
                      </a:endParaRPr>
                    </a:p>
                  </a:txBody>
                  <a:tcPr anchor="ctr"/>
                </a:tc>
                <a:tc>
                  <a:txBody>
                    <a:bodyPr/>
                    <a:lstStyle/>
                    <a:p>
                      <a:pPr algn="ctr"/>
                      <a:endParaRPr kumimoji="1" lang="ja-JP" altLang="en-US">
                        <a:latin typeface="+mn-ea"/>
                        <a:ea typeface="+mn-ea"/>
                      </a:endParaRPr>
                    </a:p>
                  </a:txBody>
                  <a:tcPr anchor="ctr"/>
                </a:tc>
                <a:tc>
                  <a:txBody>
                    <a:bodyPr/>
                    <a:lstStyle/>
                    <a:p>
                      <a:pPr algn="ctr"/>
                      <a:endParaRPr kumimoji="1" lang="ja-JP" altLang="en-US">
                        <a:latin typeface="+mn-ea"/>
                        <a:ea typeface="+mn-ea"/>
                      </a:endParaRPr>
                    </a:p>
                  </a:txBody>
                  <a:tcPr anchor="ctr"/>
                </a:tc>
                <a:tc>
                  <a:txBody>
                    <a:bodyPr/>
                    <a:lstStyle/>
                    <a:p>
                      <a:pPr algn="ctr"/>
                      <a:endParaRPr kumimoji="1" lang="ja-JP" altLang="en-US">
                        <a:latin typeface="+mn-ea"/>
                        <a:ea typeface="+mn-ea"/>
                      </a:endParaRPr>
                    </a:p>
                  </a:txBody>
                  <a:tcPr anchor="ctr"/>
                </a:tc>
                <a:extLst>
                  <a:ext uri="{0D108BD9-81ED-4DB2-BD59-A6C34878D82A}">
                    <a16:rowId xmlns:a16="http://schemas.microsoft.com/office/drawing/2014/main" val="1538604270"/>
                  </a:ext>
                </a:extLst>
              </a:tr>
              <a:tr h="620360">
                <a:tc>
                  <a:txBody>
                    <a:bodyPr/>
                    <a:lstStyle/>
                    <a:p>
                      <a:pPr algn="ctr"/>
                      <a:r>
                        <a:rPr kumimoji="1" lang="ja-JP" altLang="en-US" dirty="0">
                          <a:latin typeface="+mn-ea"/>
                          <a:ea typeface="+mn-ea"/>
                        </a:rPr>
                        <a:t>午後</a:t>
                      </a:r>
                    </a:p>
                  </a:txBody>
                  <a:tcPr anchor="ctr"/>
                </a:tc>
                <a:tc>
                  <a:txBody>
                    <a:bodyPr/>
                    <a:lstStyle/>
                    <a:p>
                      <a:pPr algn="ctr"/>
                      <a:endParaRPr kumimoji="1" lang="ja-JP" altLang="en-US" dirty="0">
                        <a:latin typeface="+mn-ea"/>
                        <a:ea typeface="+mn-ea"/>
                      </a:endParaRPr>
                    </a:p>
                  </a:txBody>
                  <a:tcPr anchor="ctr"/>
                </a:tc>
                <a:tc>
                  <a:txBody>
                    <a:bodyPr/>
                    <a:lstStyle/>
                    <a:p>
                      <a:pPr algn="ctr"/>
                      <a:r>
                        <a:rPr kumimoji="1" lang="ja-JP" altLang="en-US" dirty="0">
                          <a:latin typeface="+mn-ea"/>
                          <a:ea typeface="+mn-ea"/>
                        </a:rPr>
                        <a:t>○</a:t>
                      </a:r>
                    </a:p>
                  </a:txBody>
                  <a:tcPr anchor="ctr"/>
                </a:tc>
                <a:tc>
                  <a:txBody>
                    <a:bodyPr/>
                    <a:lstStyle/>
                    <a:p>
                      <a:pPr algn="ctr"/>
                      <a:endParaRPr kumimoji="1" lang="ja-JP" altLang="en-US" dirty="0">
                        <a:latin typeface="+mn-ea"/>
                        <a:ea typeface="+mn-ea"/>
                      </a:endParaRPr>
                    </a:p>
                  </a:txBody>
                  <a:tcPr anchor="ctr"/>
                </a:tc>
                <a:tc>
                  <a:txBody>
                    <a:bodyPr/>
                    <a:lstStyle/>
                    <a:p>
                      <a:pPr algn="ctr"/>
                      <a:r>
                        <a:rPr kumimoji="1" lang="ja-JP" altLang="en-US" dirty="0">
                          <a:latin typeface="+mn-ea"/>
                          <a:ea typeface="+mn-ea"/>
                        </a:rPr>
                        <a:t>○</a:t>
                      </a:r>
                    </a:p>
                  </a:txBody>
                  <a:tcPr anchor="ctr"/>
                </a:tc>
                <a:tc>
                  <a:txBody>
                    <a:bodyPr/>
                    <a:lstStyle/>
                    <a:p>
                      <a:pPr algn="ctr"/>
                      <a:endParaRPr kumimoji="1" lang="ja-JP" altLang="en-US" dirty="0">
                        <a:latin typeface="+mn-ea"/>
                        <a:ea typeface="+mn-ea"/>
                      </a:endParaRPr>
                    </a:p>
                  </a:txBody>
                  <a:tcPr anchor="ctr"/>
                </a:tc>
                <a:tc>
                  <a:txBody>
                    <a:bodyPr/>
                    <a:lstStyle/>
                    <a:p>
                      <a:pPr algn="ctr"/>
                      <a:r>
                        <a:rPr kumimoji="1" lang="ja-JP" altLang="en-US" dirty="0">
                          <a:latin typeface="+mn-ea"/>
                          <a:ea typeface="+mn-ea"/>
                        </a:rPr>
                        <a:t>○</a:t>
                      </a:r>
                    </a:p>
                  </a:txBody>
                  <a:tcPr anchor="ctr"/>
                </a:tc>
                <a:tc>
                  <a:txBody>
                    <a:bodyPr/>
                    <a:lstStyle/>
                    <a:p>
                      <a:pPr algn="ctr"/>
                      <a:endParaRPr kumimoji="1" lang="ja-JP" altLang="en-US" dirty="0">
                        <a:latin typeface="+mn-ea"/>
                        <a:ea typeface="+mn-ea"/>
                      </a:endParaRPr>
                    </a:p>
                  </a:txBody>
                  <a:tcPr anchor="ctr"/>
                </a:tc>
                <a:extLst>
                  <a:ext uri="{0D108BD9-81ED-4DB2-BD59-A6C34878D82A}">
                    <a16:rowId xmlns:a16="http://schemas.microsoft.com/office/drawing/2014/main" val="868974456"/>
                  </a:ext>
                </a:extLst>
              </a:tr>
              <a:tr h="620360">
                <a:tc>
                  <a:txBody>
                    <a:bodyPr/>
                    <a:lstStyle/>
                    <a:p>
                      <a:pPr algn="ctr"/>
                      <a:r>
                        <a:rPr kumimoji="1" lang="ja-JP" altLang="en-US" dirty="0">
                          <a:latin typeface="+mn-ea"/>
                          <a:ea typeface="+mn-ea"/>
                        </a:rPr>
                        <a:t>夜間</a:t>
                      </a: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a:latin typeface="+mn-ea"/>
                        <a:ea typeface="+mn-ea"/>
                      </a:endParaRPr>
                    </a:p>
                  </a:txBody>
                  <a:tcPr anchor="ctr"/>
                </a:tc>
                <a:tc>
                  <a:txBody>
                    <a:bodyPr/>
                    <a:lstStyle/>
                    <a:p>
                      <a:pPr algn="ctr"/>
                      <a:endParaRPr kumimoji="1" lang="ja-JP" altLang="en-US">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extLst>
                  <a:ext uri="{0D108BD9-81ED-4DB2-BD59-A6C34878D82A}">
                    <a16:rowId xmlns:a16="http://schemas.microsoft.com/office/drawing/2014/main" val="3407704920"/>
                  </a:ext>
                </a:extLst>
              </a:tr>
            </a:tbl>
          </a:graphicData>
        </a:graphic>
      </p:graphicFrame>
      <p:graphicFrame>
        <p:nvGraphicFramePr>
          <p:cNvPr id="74" name="表 73"/>
          <p:cNvGraphicFramePr>
            <a:graphicFrameLocks noGrp="1"/>
          </p:cNvGraphicFramePr>
          <p:nvPr>
            <p:extLst>
              <p:ext uri="{D42A27DB-BD31-4B8C-83A1-F6EECF244321}">
                <p14:modId xmlns:p14="http://schemas.microsoft.com/office/powerpoint/2010/main" val="4222669632"/>
              </p:ext>
            </p:extLst>
          </p:nvPr>
        </p:nvGraphicFramePr>
        <p:xfrm>
          <a:off x="7652542" y="4033202"/>
          <a:ext cx="4195657" cy="2226840"/>
        </p:xfrm>
        <a:graphic>
          <a:graphicData uri="http://schemas.openxmlformats.org/drawingml/2006/table">
            <a:tbl>
              <a:tblPr firstRow="1" bandRow="1" bandCol="1">
                <a:tableStyleId>{69012ECD-51FC-41F1-AA8D-1B2483CD663E}</a:tableStyleId>
              </a:tblPr>
              <a:tblGrid>
                <a:gridCol w="667657">
                  <a:extLst>
                    <a:ext uri="{9D8B030D-6E8A-4147-A177-3AD203B41FA5}">
                      <a16:colId xmlns:a16="http://schemas.microsoft.com/office/drawing/2014/main" val="4095422614"/>
                    </a:ext>
                  </a:extLst>
                </a:gridCol>
                <a:gridCol w="504000">
                  <a:extLst>
                    <a:ext uri="{9D8B030D-6E8A-4147-A177-3AD203B41FA5}">
                      <a16:colId xmlns:a16="http://schemas.microsoft.com/office/drawing/2014/main" val="1547135528"/>
                    </a:ext>
                  </a:extLst>
                </a:gridCol>
                <a:gridCol w="504000">
                  <a:extLst>
                    <a:ext uri="{9D8B030D-6E8A-4147-A177-3AD203B41FA5}">
                      <a16:colId xmlns:a16="http://schemas.microsoft.com/office/drawing/2014/main" val="708170689"/>
                    </a:ext>
                  </a:extLst>
                </a:gridCol>
                <a:gridCol w="504000">
                  <a:extLst>
                    <a:ext uri="{9D8B030D-6E8A-4147-A177-3AD203B41FA5}">
                      <a16:colId xmlns:a16="http://schemas.microsoft.com/office/drawing/2014/main" val="543272304"/>
                    </a:ext>
                  </a:extLst>
                </a:gridCol>
                <a:gridCol w="504000">
                  <a:extLst>
                    <a:ext uri="{9D8B030D-6E8A-4147-A177-3AD203B41FA5}">
                      <a16:colId xmlns:a16="http://schemas.microsoft.com/office/drawing/2014/main" val="3789676828"/>
                    </a:ext>
                  </a:extLst>
                </a:gridCol>
                <a:gridCol w="504000">
                  <a:extLst>
                    <a:ext uri="{9D8B030D-6E8A-4147-A177-3AD203B41FA5}">
                      <a16:colId xmlns:a16="http://schemas.microsoft.com/office/drawing/2014/main" val="2484641642"/>
                    </a:ext>
                  </a:extLst>
                </a:gridCol>
                <a:gridCol w="504000">
                  <a:extLst>
                    <a:ext uri="{9D8B030D-6E8A-4147-A177-3AD203B41FA5}">
                      <a16:colId xmlns:a16="http://schemas.microsoft.com/office/drawing/2014/main" val="2609426461"/>
                    </a:ext>
                  </a:extLst>
                </a:gridCol>
                <a:gridCol w="504000">
                  <a:extLst>
                    <a:ext uri="{9D8B030D-6E8A-4147-A177-3AD203B41FA5}">
                      <a16:colId xmlns:a16="http://schemas.microsoft.com/office/drawing/2014/main" val="1524419506"/>
                    </a:ext>
                  </a:extLst>
                </a:gridCol>
              </a:tblGrid>
              <a:tr h="351141">
                <a:tc>
                  <a:txBody>
                    <a:bodyPr/>
                    <a:lstStyle/>
                    <a:p>
                      <a:pPr algn="ctr"/>
                      <a:r>
                        <a:rPr kumimoji="1" lang="ja-JP" altLang="en-US" dirty="0">
                          <a:latin typeface="+mn-ea"/>
                          <a:ea typeface="+mn-ea"/>
                        </a:rPr>
                        <a:t>曜日</a:t>
                      </a:r>
                    </a:p>
                  </a:txBody>
                  <a:tcPr anchor="ctr"/>
                </a:tc>
                <a:tc>
                  <a:txBody>
                    <a:bodyPr/>
                    <a:lstStyle/>
                    <a:p>
                      <a:pPr algn="ctr"/>
                      <a:r>
                        <a:rPr kumimoji="1" lang="ja-JP" altLang="en-US" dirty="0">
                          <a:latin typeface="+mn-ea"/>
                          <a:ea typeface="+mn-ea"/>
                        </a:rPr>
                        <a:t>日</a:t>
                      </a:r>
                    </a:p>
                  </a:txBody>
                  <a:tcPr anchor="ctr"/>
                </a:tc>
                <a:tc>
                  <a:txBody>
                    <a:bodyPr/>
                    <a:lstStyle/>
                    <a:p>
                      <a:pPr algn="ctr"/>
                      <a:r>
                        <a:rPr kumimoji="1" lang="ja-JP" altLang="en-US" dirty="0">
                          <a:latin typeface="+mn-ea"/>
                          <a:ea typeface="+mn-ea"/>
                        </a:rPr>
                        <a:t>月</a:t>
                      </a:r>
                    </a:p>
                  </a:txBody>
                  <a:tcPr anchor="ctr"/>
                </a:tc>
                <a:tc>
                  <a:txBody>
                    <a:bodyPr/>
                    <a:lstStyle/>
                    <a:p>
                      <a:pPr algn="ctr"/>
                      <a:r>
                        <a:rPr kumimoji="1" lang="ja-JP" altLang="en-US" dirty="0">
                          <a:latin typeface="+mn-ea"/>
                          <a:ea typeface="+mn-ea"/>
                        </a:rPr>
                        <a:t>火</a:t>
                      </a:r>
                    </a:p>
                  </a:txBody>
                  <a:tcPr anchor="ctr"/>
                </a:tc>
                <a:tc>
                  <a:txBody>
                    <a:bodyPr/>
                    <a:lstStyle/>
                    <a:p>
                      <a:pPr algn="ctr"/>
                      <a:r>
                        <a:rPr kumimoji="1" lang="ja-JP" altLang="en-US" dirty="0">
                          <a:latin typeface="+mn-ea"/>
                          <a:ea typeface="+mn-ea"/>
                        </a:rPr>
                        <a:t>水</a:t>
                      </a:r>
                    </a:p>
                  </a:txBody>
                  <a:tcPr anchor="ctr"/>
                </a:tc>
                <a:tc>
                  <a:txBody>
                    <a:bodyPr/>
                    <a:lstStyle/>
                    <a:p>
                      <a:pPr algn="ctr"/>
                      <a:r>
                        <a:rPr kumimoji="1" lang="ja-JP" altLang="en-US" dirty="0">
                          <a:latin typeface="+mn-ea"/>
                          <a:ea typeface="+mn-ea"/>
                        </a:rPr>
                        <a:t>木</a:t>
                      </a:r>
                    </a:p>
                  </a:txBody>
                  <a:tcPr anchor="ctr"/>
                </a:tc>
                <a:tc>
                  <a:txBody>
                    <a:bodyPr/>
                    <a:lstStyle/>
                    <a:p>
                      <a:pPr algn="ctr"/>
                      <a:r>
                        <a:rPr kumimoji="1" lang="ja-JP" altLang="en-US" dirty="0">
                          <a:latin typeface="+mn-ea"/>
                          <a:ea typeface="+mn-ea"/>
                        </a:rPr>
                        <a:t>金</a:t>
                      </a:r>
                    </a:p>
                  </a:txBody>
                  <a:tcPr anchor="ctr"/>
                </a:tc>
                <a:tc>
                  <a:txBody>
                    <a:bodyPr/>
                    <a:lstStyle/>
                    <a:p>
                      <a:pPr algn="ctr"/>
                      <a:r>
                        <a:rPr kumimoji="1" lang="ja-JP" altLang="en-US" dirty="0">
                          <a:latin typeface="+mn-ea"/>
                          <a:ea typeface="+mn-ea"/>
                        </a:rPr>
                        <a:t>土</a:t>
                      </a:r>
                    </a:p>
                  </a:txBody>
                  <a:tcPr anchor="ctr"/>
                </a:tc>
                <a:extLst>
                  <a:ext uri="{0D108BD9-81ED-4DB2-BD59-A6C34878D82A}">
                    <a16:rowId xmlns:a16="http://schemas.microsoft.com/office/drawing/2014/main" val="3270929123"/>
                  </a:ext>
                </a:extLst>
              </a:tr>
              <a:tr h="620360">
                <a:tc>
                  <a:txBody>
                    <a:bodyPr/>
                    <a:lstStyle/>
                    <a:p>
                      <a:pPr algn="ctr"/>
                      <a:r>
                        <a:rPr kumimoji="1" lang="ja-JP" altLang="en-US" dirty="0">
                          <a:latin typeface="+mn-ea"/>
                          <a:ea typeface="+mn-ea"/>
                        </a:rPr>
                        <a:t>午前</a:t>
                      </a:r>
                    </a:p>
                  </a:txBody>
                  <a:tcPr anchor="ctr"/>
                </a:tc>
                <a:tc>
                  <a:txBody>
                    <a:bodyPr/>
                    <a:lstStyle/>
                    <a:p>
                      <a:pPr algn="ctr"/>
                      <a:r>
                        <a:rPr kumimoji="1" lang="ja-JP" altLang="en-US" dirty="0">
                          <a:latin typeface="+mn-ea"/>
                          <a:ea typeface="+mn-ea"/>
                        </a:rPr>
                        <a:t>○</a:t>
                      </a: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a:latin typeface="+mn-ea"/>
                        <a:ea typeface="+mn-ea"/>
                      </a:endParaRPr>
                    </a:p>
                  </a:txBody>
                  <a:tcPr anchor="ctr"/>
                </a:tc>
                <a:tc>
                  <a:txBody>
                    <a:bodyPr/>
                    <a:lstStyle/>
                    <a:p>
                      <a:pPr algn="ctr"/>
                      <a:endParaRPr kumimoji="1" lang="ja-JP" altLang="en-US">
                        <a:latin typeface="+mn-ea"/>
                        <a:ea typeface="+mn-ea"/>
                      </a:endParaRPr>
                    </a:p>
                  </a:txBody>
                  <a:tcPr anchor="ctr"/>
                </a:tc>
                <a:tc>
                  <a:txBody>
                    <a:bodyPr/>
                    <a:lstStyle/>
                    <a:p>
                      <a:pPr algn="ctr"/>
                      <a:endParaRPr kumimoji="1" lang="ja-JP" altLang="en-US">
                        <a:latin typeface="+mn-ea"/>
                        <a:ea typeface="+mn-ea"/>
                      </a:endParaRPr>
                    </a:p>
                  </a:txBody>
                  <a:tcPr anchor="ctr"/>
                </a:tc>
                <a:tc>
                  <a:txBody>
                    <a:bodyPr/>
                    <a:lstStyle/>
                    <a:p>
                      <a:pPr algn="ctr"/>
                      <a:endParaRPr kumimoji="1" lang="ja-JP" altLang="en-US">
                        <a:latin typeface="+mn-ea"/>
                        <a:ea typeface="+mn-ea"/>
                      </a:endParaRPr>
                    </a:p>
                  </a:txBody>
                  <a:tcPr anchor="ctr"/>
                </a:tc>
                <a:extLst>
                  <a:ext uri="{0D108BD9-81ED-4DB2-BD59-A6C34878D82A}">
                    <a16:rowId xmlns:a16="http://schemas.microsoft.com/office/drawing/2014/main" val="1538604270"/>
                  </a:ext>
                </a:extLst>
              </a:tr>
              <a:tr h="620360">
                <a:tc>
                  <a:txBody>
                    <a:bodyPr/>
                    <a:lstStyle/>
                    <a:p>
                      <a:pPr algn="ctr"/>
                      <a:r>
                        <a:rPr kumimoji="1" lang="ja-JP" altLang="en-US" dirty="0">
                          <a:latin typeface="+mn-ea"/>
                          <a:ea typeface="+mn-ea"/>
                        </a:rPr>
                        <a:t>午後</a:t>
                      </a:r>
                    </a:p>
                  </a:txBody>
                  <a:tcPr anchor="ctr"/>
                </a:tc>
                <a:tc>
                  <a:txBody>
                    <a:bodyPr/>
                    <a:lstStyle/>
                    <a:p>
                      <a:pPr algn="ctr"/>
                      <a:r>
                        <a:rPr kumimoji="1" lang="ja-JP" altLang="en-US" dirty="0">
                          <a:latin typeface="+mn-ea"/>
                          <a:ea typeface="+mn-ea"/>
                        </a:rPr>
                        <a:t>○</a:t>
                      </a: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a:latin typeface="+mn-ea"/>
                        <a:ea typeface="+mn-ea"/>
                      </a:endParaRPr>
                    </a:p>
                  </a:txBody>
                  <a:tcPr anchor="ctr"/>
                </a:tc>
                <a:extLst>
                  <a:ext uri="{0D108BD9-81ED-4DB2-BD59-A6C34878D82A}">
                    <a16:rowId xmlns:a16="http://schemas.microsoft.com/office/drawing/2014/main" val="868974456"/>
                  </a:ext>
                </a:extLst>
              </a:tr>
              <a:tr h="620360">
                <a:tc>
                  <a:txBody>
                    <a:bodyPr/>
                    <a:lstStyle/>
                    <a:p>
                      <a:pPr algn="ctr"/>
                      <a:r>
                        <a:rPr kumimoji="1" lang="ja-JP" altLang="en-US" dirty="0">
                          <a:latin typeface="+mn-ea"/>
                          <a:ea typeface="+mn-ea"/>
                        </a:rPr>
                        <a:t>夜間</a:t>
                      </a:r>
                    </a:p>
                  </a:txBody>
                  <a:tcPr anchor="ctr"/>
                </a:tc>
                <a:tc>
                  <a:txBody>
                    <a:bodyPr/>
                    <a:lstStyle/>
                    <a:p>
                      <a:pPr algn="ctr"/>
                      <a:endParaRPr kumimoji="1" lang="ja-JP" altLang="en-US" dirty="0">
                        <a:latin typeface="+mn-ea"/>
                        <a:ea typeface="+mn-ea"/>
                      </a:endParaRPr>
                    </a:p>
                  </a:txBody>
                  <a:tcPr anchor="ctr"/>
                </a:tc>
                <a:tc>
                  <a:txBody>
                    <a:bodyPr/>
                    <a:lstStyle/>
                    <a:p>
                      <a:pPr algn="ctr"/>
                      <a:r>
                        <a:rPr kumimoji="1" lang="ja-JP" altLang="en-US" dirty="0">
                          <a:latin typeface="+mn-ea"/>
                          <a:ea typeface="+mn-ea"/>
                        </a:rPr>
                        <a:t>○</a:t>
                      </a: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r>
                        <a:rPr kumimoji="1" lang="ja-JP" altLang="en-US" dirty="0">
                          <a:latin typeface="+mn-ea"/>
                          <a:ea typeface="+mn-ea"/>
                        </a:rPr>
                        <a:t>○</a:t>
                      </a:r>
                    </a:p>
                  </a:txBody>
                  <a:tcPr anchor="ctr"/>
                </a:tc>
                <a:tc>
                  <a:txBody>
                    <a:bodyPr/>
                    <a:lstStyle/>
                    <a:p>
                      <a:pPr algn="ctr"/>
                      <a:endParaRPr kumimoji="1" lang="ja-JP" altLang="en-US" dirty="0">
                        <a:latin typeface="+mn-ea"/>
                        <a:ea typeface="+mn-ea"/>
                      </a:endParaRPr>
                    </a:p>
                  </a:txBody>
                  <a:tcPr anchor="ctr"/>
                </a:tc>
                <a:extLst>
                  <a:ext uri="{0D108BD9-81ED-4DB2-BD59-A6C34878D82A}">
                    <a16:rowId xmlns:a16="http://schemas.microsoft.com/office/drawing/2014/main" val="3407704920"/>
                  </a:ext>
                </a:extLst>
              </a:tr>
            </a:tbl>
          </a:graphicData>
        </a:graphic>
      </p:graphicFrame>
      <p:sp>
        <p:nvSpPr>
          <p:cNvPr id="75" name="テキスト ボックス 74"/>
          <p:cNvSpPr txBox="1"/>
          <p:nvPr/>
        </p:nvSpPr>
        <p:spPr>
          <a:xfrm>
            <a:off x="3166993" y="3663870"/>
            <a:ext cx="877163" cy="369332"/>
          </a:xfrm>
          <a:prstGeom prst="rect">
            <a:avLst/>
          </a:prstGeom>
          <a:noFill/>
        </p:spPr>
        <p:txBody>
          <a:bodyPr wrap="none" rtlCol="0">
            <a:spAutoFit/>
          </a:bodyPr>
          <a:lstStyle/>
          <a:p>
            <a:r>
              <a:rPr lang="ja-JP" altLang="en-US" b="1" dirty="0">
                <a:solidFill>
                  <a:schemeClr val="accent1"/>
                </a:solidFill>
                <a:latin typeface="+mn-ea"/>
              </a:rPr>
              <a:t>昼間部</a:t>
            </a:r>
            <a:endParaRPr kumimoji="1" lang="ja-JP" altLang="en-US" b="1" dirty="0">
              <a:solidFill>
                <a:schemeClr val="accent1"/>
              </a:solidFill>
              <a:latin typeface="+mn-ea"/>
            </a:endParaRPr>
          </a:p>
        </p:txBody>
      </p:sp>
      <p:sp>
        <p:nvSpPr>
          <p:cNvPr id="76" name="テキスト ボックス 75"/>
          <p:cNvSpPr txBox="1"/>
          <p:nvPr/>
        </p:nvSpPr>
        <p:spPr>
          <a:xfrm>
            <a:off x="7652542" y="3671818"/>
            <a:ext cx="1338828" cy="369332"/>
          </a:xfrm>
          <a:prstGeom prst="rect">
            <a:avLst/>
          </a:prstGeom>
          <a:noFill/>
        </p:spPr>
        <p:txBody>
          <a:bodyPr wrap="none" rtlCol="0">
            <a:spAutoFit/>
          </a:bodyPr>
          <a:lstStyle/>
          <a:p>
            <a:r>
              <a:rPr lang="ja-JP" altLang="en-US" b="1" dirty="0">
                <a:solidFill>
                  <a:schemeClr val="accent1"/>
                </a:solidFill>
                <a:latin typeface="+mn-ea"/>
              </a:rPr>
              <a:t>日・夜間部</a:t>
            </a:r>
            <a:endParaRPr kumimoji="1" lang="ja-JP" altLang="en-US" b="1" dirty="0">
              <a:solidFill>
                <a:schemeClr val="accent1"/>
              </a:solidFill>
              <a:latin typeface="+mn-ea"/>
            </a:endParaRPr>
          </a:p>
        </p:txBody>
      </p:sp>
      <p:sp>
        <p:nvSpPr>
          <p:cNvPr id="77" name="テキスト ボックス 76"/>
          <p:cNvSpPr txBox="1"/>
          <p:nvPr/>
        </p:nvSpPr>
        <p:spPr>
          <a:xfrm>
            <a:off x="2824331" y="1056580"/>
            <a:ext cx="9034294" cy="2169825"/>
          </a:xfrm>
          <a:prstGeom prst="rect">
            <a:avLst/>
          </a:prstGeom>
          <a:noFill/>
        </p:spPr>
        <p:txBody>
          <a:bodyPr wrap="square" rtlCol="0">
            <a:spAutoFit/>
          </a:bodyPr>
          <a:lstStyle/>
          <a:p>
            <a:pPr marL="285750" indent="-285750">
              <a:lnSpc>
                <a:spcPct val="150000"/>
              </a:lnSpc>
              <a:buFont typeface="メイリオ" panose="020B0604030504040204" pitchFamily="50" charset="-128"/>
              <a:buChar char="○"/>
            </a:pPr>
            <a:r>
              <a:rPr kumimoji="1" lang="ja-JP" altLang="en-US" dirty="0" smtClean="0">
                <a:latin typeface="+mn-ea"/>
              </a:rPr>
              <a:t>教科書</a:t>
            </a:r>
            <a:r>
              <a:rPr kumimoji="1" lang="ja-JP" altLang="en-US" dirty="0">
                <a:latin typeface="+mn-ea"/>
              </a:rPr>
              <a:t>や学習書をもとに自分で勉強してレポートを作成し、郵送などで提出します。</a:t>
            </a:r>
            <a:endParaRPr kumimoji="1" lang="en-US" altLang="ja-JP" dirty="0">
              <a:latin typeface="+mn-ea"/>
            </a:endParaRPr>
          </a:p>
          <a:p>
            <a:pPr marL="285750" indent="-285750">
              <a:lnSpc>
                <a:spcPct val="150000"/>
              </a:lnSpc>
              <a:buFont typeface="メイリオ" panose="020B0604030504040204" pitchFamily="50" charset="-128"/>
              <a:buChar char="○"/>
            </a:pPr>
            <a:r>
              <a:rPr lang="ja-JP" altLang="en-US" dirty="0">
                <a:latin typeface="+mn-ea"/>
              </a:rPr>
              <a:t>週に２～３回登校してスクーリング（面接指導）を受けて学習します。</a:t>
            </a:r>
            <a:endParaRPr lang="en-US" altLang="ja-JP" dirty="0">
              <a:latin typeface="+mn-ea"/>
            </a:endParaRPr>
          </a:p>
          <a:p>
            <a:pPr marL="285750" indent="-285750">
              <a:lnSpc>
                <a:spcPct val="150000"/>
              </a:lnSpc>
              <a:buFont typeface="メイリオ" panose="020B0604030504040204" pitchFamily="50" charset="-128"/>
              <a:buChar char="○"/>
            </a:pPr>
            <a:r>
              <a:rPr kumimoji="1" lang="ja-JP" altLang="en-US" dirty="0">
                <a:latin typeface="+mn-ea"/>
              </a:rPr>
              <a:t>大阪府では、</a:t>
            </a:r>
            <a:r>
              <a:rPr kumimoji="1" lang="ja-JP" altLang="en-US" b="1" dirty="0">
                <a:solidFill>
                  <a:schemeClr val="accent1"/>
                </a:solidFill>
                <a:latin typeface="+mn-ea"/>
              </a:rPr>
              <a:t>府立桃谷高等学校</a:t>
            </a:r>
            <a:r>
              <a:rPr kumimoji="1" lang="ja-JP" altLang="en-US" dirty="0">
                <a:latin typeface="+mn-ea"/>
              </a:rPr>
              <a:t>に設置されています。</a:t>
            </a:r>
            <a:endParaRPr kumimoji="1" lang="en-US" altLang="ja-JP" dirty="0">
              <a:latin typeface="+mn-ea"/>
            </a:endParaRPr>
          </a:p>
          <a:p>
            <a:pPr marL="285750" indent="-285750">
              <a:lnSpc>
                <a:spcPct val="150000"/>
              </a:lnSpc>
              <a:buFont typeface="メイリオ" panose="020B0604030504040204" pitchFamily="50" charset="-128"/>
              <a:buChar char="○"/>
            </a:pPr>
            <a:r>
              <a:rPr lang="ja-JP" altLang="en-US" dirty="0">
                <a:latin typeface="+mn-ea"/>
              </a:rPr>
              <a:t>生徒が自分</a:t>
            </a:r>
            <a:r>
              <a:rPr lang="ja-JP" altLang="en-US" dirty="0" smtClean="0">
                <a:latin typeface="+mn-ea"/>
              </a:rPr>
              <a:t>の生活</a:t>
            </a:r>
            <a:r>
              <a:rPr lang="ja-JP" altLang="en-US" dirty="0">
                <a:latin typeface="+mn-ea"/>
              </a:rPr>
              <a:t>スタイル</a:t>
            </a:r>
            <a:r>
              <a:rPr lang="ja-JP" altLang="en-US" dirty="0" smtClean="0">
                <a:latin typeface="+mn-ea"/>
              </a:rPr>
              <a:t>に</a:t>
            </a:r>
            <a:r>
              <a:rPr lang="ja-JP" altLang="en-US" dirty="0">
                <a:latin typeface="+mn-ea"/>
              </a:rPr>
              <a:t>合わせて学べるよう、「</a:t>
            </a:r>
            <a:r>
              <a:rPr lang="ja-JP" altLang="en-US" b="1" dirty="0">
                <a:solidFill>
                  <a:schemeClr val="accent1"/>
                </a:solidFill>
                <a:latin typeface="+mn-ea"/>
              </a:rPr>
              <a:t>昼間部</a:t>
            </a:r>
            <a:r>
              <a:rPr lang="ja-JP" altLang="en-US" dirty="0">
                <a:latin typeface="+mn-ea"/>
              </a:rPr>
              <a:t>」と「</a:t>
            </a:r>
            <a:r>
              <a:rPr lang="ja-JP" altLang="en-US" b="1" dirty="0">
                <a:solidFill>
                  <a:schemeClr val="accent1"/>
                </a:solidFill>
                <a:latin typeface="+mn-ea"/>
              </a:rPr>
              <a:t>日・夜間部</a:t>
            </a:r>
            <a:r>
              <a:rPr lang="ja-JP" altLang="en-US" dirty="0">
                <a:latin typeface="+mn-ea"/>
              </a:rPr>
              <a:t>」の二部を設けています。</a:t>
            </a:r>
            <a:endParaRPr kumimoji="1" lang="ja-JP" altLang="en-US" dirty="0">
              <a:latin typeface="+mn-ea"/>
            </a:endParaRPr>
          </a:p>
        </p:txBody>
      </p:sp>
      <p:pic>
        <p:nvPicPr>
          <p:cNvPr id="30" name="図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7747" y="218508"/>
            <a:ext cx="698659" cy="546224"/>
          </a:xfrm>
          <a:prstGeom prst="rect">
            <a:avLst/>
          </a:prstGeom>
        </p:spPr>
      </p:pic>
      <p:grpSp>
        <p:nvGrpSpPr>
          <p:cNvPr id="26" name="グループ化 25"/>
          <p:cNvGrpSpPr/>
          <p:nvPr/>
        </p:nvGrpSpPr>
        <p:grpSpPr>
          <a:xfrm>
            <a:off x="201809" y="958476"/>
            <a:ext cx="2209259" cy="2858776"/>
            <a:chOff x="220986" y="1908282"/>
            <a:chExt cx="2209259" cy="2858776"/>
          </a:xfrm>
        </p:grpSpPr>
        <p:grpSp>
          <p:nvGrpSpPr>
            <p:cNvPr id="27" name="グループ化 26"/>
            <p:cNvGrpSpPr/>
            <p:nvPr/>
          </p:nvGrpSpPr>
          <p:grpSpPr>
            <a:xfrm>
              <a:off x="220986" y="1908282"/>
              <a:ext cx="369868" cy="2858776"/>
              <a:chOff x="1714500" y="2233612"/>
              <a:chExt cx="533400" cy="4122738"/>
            </a:xfrm>
            <a:solidFill>
              <a:schemeClr val="bg1">
                <a:lumMod val="85000"/>
              </a:schemeClr>
            </a:solidFill>
          </p:grpSpPr>
          <p:sp>
            <p:nvSpPr>
              <p:cNvPr id="35" name="楕円 34"/>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6" name="楕円 35"/>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7" name="楕円 36"/>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8" name="楕円 37"/>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9" name="楕円 38"/>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0" name="楕円 39"/>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41" name="直線コネクタ 40"/>
              <p:cNvCxnSpPr>
                <a:stCxn id="35" idx="4"/>
                <a:endCxn id="38"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a:stCxn id="38" idx="4"/>
                <a:endCxn id="39"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a:stCxn id="39" idx="4"/>
                <a:endCxn id="40"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40" idx="4"/>
                <a:endCxn id="37"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a:stCxn id="37" idx="4"/>
                <a:endCxn id="36"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8" name="テキスト ボックス 27"/>
            <p:cNvSpPr txBox="1"/>
            <p:nvPr/>
          </p:nvSpPr>
          <p:spPr>
            <a:xfrm>
              <a:off x="245031" y="1946382"/>
              <a:ext cx="1415772"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全日制の課程</a:t>
              </a:r>
            </a:p>
          </p:txBody>
        </p:sp>
        <p:sp>
          <p:nvSpPr>
            <p:cNvPr id="29" name="テキスト ボックス 28"/>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多部制単位制</a:t>
              </a:r>
              <a:r>
                <a:rPr kumimoji="1" lang="en-US" altLang="ja-JP" sz="1200" b="1" dirty="0">
                  <a:solidFill>
                    <a:schemeClr val="bg1">
                      <a:lumMod val="50000"/>
                    </a:schemeClr>
                  </a:solidFill>
                  <a:latin typeface="+mn-ea"/>
                </a:rPr>
                <a:t>Ⅰ</a:t>
              </a:r>
              <a:r>
                <a:rPr kumimoji="1" lang="ja-JP" altLang="en-US" sz="1200" b="1" dirty="0">
                  <a:solidFill>
                    <a:schemeClr val="bg1">
                      <a:lumMod val="50000"/>
                    </a:schemeClr>
                  </a:solidFill>
                  <a:latin typeface="+mn-ea"/>
                </a:rPr>
                <a:t>部・</a:t>
              </a:r>
              <a:r>
                <a:rPr kumimoji="1" lang="en-US" altLang="ja-JP" sz="1200" b="1" dirty="0">
                  <a:solidFill>
                    <a:schemeClr val="bg1">
                      <a:lumMod val="50000"/>
                    </a:schemeClr>
                  </a:solidFill>
                  <a:latin typeface="+mn-ea"/>
                </a:rPr>
                <a:t>Ⅱ</a:t>
              </a:r>
              <a:r>
                <a:rPr kumimoji="1" lang="ja-JP" altLang="en-US" sz="1200" b="1" dirty="0">
                  <a:solidFill>
                    <a:schemeClr val="bg1">
                      <a:lumMod val="50000"/>
                    </a:schemeClr>
                  </a:solidFill>
                  <a:latin typeface="+mn-ea"/>
                </a:rPr>
                <a:t>部</a:t>
              </a:r>
            </a:p>
          </p:txBody>
        </p:sp>
        <p:sp>
          <p:nvSpPr>
            <p:cNvPr id="31" name="テキスト ボックス 30"/>
            <p:cNvSpPr txBox="1"/>
            <p:nvPr/>
          </p:nvSpPr>
          <p:spPr>
            <a:xfrm>
              <a:off x="245031" y="2946288"/>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昼夜間単位制</a:t>
              </a:r>
            </a:p>
          </p:txBody>
        </p:sp>
        <p:sp>
          <p:nvSpPr>
            <p:cNvPr id="32" name="テキスト ボックス 31"/>
            <p:cNvSpPr txBox="1"/>
            <p:nvPr/>
          </p:nvSpPr>
          <p:spPr>
            <a:xfrm>
              <a:off x="245031" y="3446241"/>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定時制の課程</a:t>
              </a:r>
            </a:p>
          </p:txBody>
        </p:sp>
        <p:sp>
          <p:nvSpPr>
            <p:cNvPr id="33" name="テキスト ボックス 32"/>
            <p:cNvSpPr txBox="1"/>
            <p:nvPr/>
          </p:nvSpPr>
          <p:spPr>
            <a:xfrm>
              <a:off x="245031" y="3946194"/>
              <a:ext cx="1415772" cy="276999"/>
            </a:xfrm>
            <a:prstGeom prst="rect">
              <a:avLst/>
            </a:prstGeom>
            <a:noFill/>
          </p:spPr>
          <p:txBody>
            <a:bodyPr wrap="none" rtlCol="0">
              <a:spAutoFit/>
            </a:bodyPr>
            <a:lstStyle/>
            <a:p>
              <a:r>
                <a:rPr lang="ja-JP" altLang="en-US" sz="1200" b="1" dirty="0">
                  <a:solidFill>
                    <a:schemeClr val="accent1"/>
                  </a:solidFill>
                  <a:latin typeface="+mn-ea"/>
                </a:rPr>
                <a:t>５</a:t>
              </a:r>
              <a:r>
                <a:rPr kumimoji="1" lang="ja-JP" altLang="en-US" sz="1200" b="1" dirty="0">
                  <a:solidFill>
                    <a:schemeClr val="accent1"/>
                  </a:solidFill>
                  <a:latin typeface="+mn-ea"/>
                </a:rPr>
                <a:t>　通信制の課程</a:t>
              </a:r>
            </a:p>
          </p:txBody>
        </p:sp>
        <p:sp>
          <p:nvSpPr>
            <p:cNvPr id="34" name="テキスト ボックス 33"/>
            <p:cNvSpPr txBox="1"/>
            <p:nvPr/>
          </p:nvSpPr>
          <p:spPr>
            <a:xfrm>
              <a:off x="245031" y="4446146"/>
              <a:ext cx="1723549"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学科（学ぶ内容）</a:t>
              </a:r>
            </a:p>
          </p:txBody>
        </p:sp>
      </p:grpSp>
    </p:spTree>
    <p:extLst>
      <p:ext uri="{BB962C8B-B14F-4D97-AF65-F5344CB8AC3E}">
        <p14:creationId xmlns:p14="http://schemas.microsoft.com/office/powerpoint/2010/main" val="41698848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2686050" y="3981635"/>
            <a:ext cx="8964083" cy="134672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学科（学ぶ内容）</a:t>
            </a:r>
            <a:endParaRPr kumimoji="1" lang="ja-JP" altLang="en-US" dirty="0"/>
          </a:p>
        </p:txBody>
      </p:sp>
      <p:sp>
        <p:nvSpPr>
          <p:cNvPr id="3" name="コンテンツ プレースホルダー 2"/>
          <p:cNvSpPr>
            <a:spLocks noGrp="1"/>
          </p:cNvSpPr>
          <p:nvPr>
            <p:ph idx="1"/>
          </p:nvPr>
        </p:nvSpPr>
        <p:spPr/>
        <p:txBody>
          <a:bodyPr>
            <a:normAutofit/>
          </a:bodyPr>
          <a:lstStyle/>
          <a:p>
            <a:pPr>
              <a:lnSpc>
                <a:spcPct val="100000"/>
              </a:lnSpc>
              <a:spcBef>
                <a:spcPts val="600"/>
              </a:spcBef>
              <a:spcAft>
                <a:spcPts val="600"/>
              </a:spcAft>
            </a:pPr>
            <a:r>
              <a:rPr kumimoji="1" lang="ja-JP" altLang="en-US" sz="2000" b="1" dirty="0" smtClean="0">
                <a:solidFill>
                  <a:schemeClr val="accent1"/>
                </a:solidFill>
              </a:rPr>
              <a:t>普通科</a:t>
            </a:r>
            <a:endParaRPr kumimoji="1" lang="en-US" altLang="ja-JP" sz="2000" b="1" dirty="0" smtClean="0">
              <a:solidFill>
                <a:schemeClr val="accent1"/>
              </a:solidFill>
            </a:endParaRPr>
          </a:p>
          <a:p>
            <a:pPr marL="457200" lvl="1" indent="0">
              <a:lnSpc>
                <a:spcPct val="100000"/>
              </a:lnSpc>
              <a:spcBef>
                <a:spcPts val="600"/>
              </a:spcBef>
              <a:spcAft>
                <a:spcPts val="600"/>
              </a:spcAft>
              <a:buNone/>
            </a:pPr>
            <a:r>
              <a:rPr lang="ja-JP" altLang="en-US" sz="1800" dirty="0" smtClean="0"/>
              <a:t>共通</a:t>
            </a:r>
            <a:r>
              <a:rPr lang="ja-JP" altLang="en-US" sz="1800" dirty="0"/>
              <a:t>科目</a:t>
            </a:r>
            <a:r>
              <a:rPr lang="ja-JP" altLang="en-US" sz="1800" dirty="0" smtClean="0"/>
              <a:t>を</a:t>
            </a:r>
            <a:r>
              <a:rPr lang="ja-JP" altLang="en-US" sz="1800" dirty="0"/>
              <a:t>中心</a:t>
            </a:r>
            <a:r>
              <a:rPr lang="ja-JP" altLang="en-US" sz="1800" dirty="0" smtClean="0"/>
              <a:t>に幅広く学ぶことができる学科</a:t>
            </a:r>
            <a:endParaRPr lang="en-US" altLang="ja-JP" sz="1800" dirty="0" smtClean="0"/>
          </a:p>
          <a:p>
            <a:pPr>
              <a:lnSpc>
                <a:spcPct val="100000"/>
              </a:lnSpc>
              <a:spcBef>
                <a:spcPts val="600"/>
              </a:spcBef>
              <a:spcAft>
                <a:spcPts val="600"/>
              </a:spcAft>
            </a:pPr>
            <a:r>
              <a:rPr kumimoji="1" lang="ja-JP" altLang="en-US" sz="2000" b="1" dirty="0" smtClean="0">
                <a:solidFill>
                  <a:schemeClr val="accent1"/>
                </a:solidFill>
              </a:rPr>
              <a:t>専門学科</a:t>
            </a:r>
            <a:endParaRPr kumimoji="1" lang="en-US" altLang="ja-JP" sz="2000" b="1" dirty="0" smtClean="0">
              <a:solidFill>
                <a:schemeClr val="accent1"/>
              </a:solidFill>
            </a:endParaRPr>
          </a:p>
          <a:p>
            <a:pPr marL="457200" lvl="1" indent="0">
              <a:lnSpc>
                <a:spcPct val="100000"/>
              </a:lnSpc>
              <a:spcBef>
                <a:spcPts val="600"/>
              </a:spcBef>
              <a:spcAft>
                <a:spcPts val="600"/>
              </a:spcAft>
              <a:buNone/>
            </a:pPr>
            <a:r>
              <a:rPr lang="ja-JP" altLang="en-US" sz="1800" dirty="0" smtClean="0"/>
              <a:t>専門的な教科・科目を学ぶことができる学科</a:t>
            </a:r>
            <a:endParaRPr lang="en-US" altLang="ja-JP" sz="1800" dirty="0" smtClean="0"/>
          </a:p>
          <a:p>
            <a:pPr>
              <a:lnSpc>
                <a:spcPct val="100000"/>
              </a:lnSpc>
              <a:spcBef>
                <a:spcPts val="600"/>
              </a:spcBef>
              <a:spcAft>
                <a:spcPts val="600"/>
              </a:spcAft>
            </a:pPr>
            <a:r>
              <a:rPr kumimoji="1" lang="ja-JP" altLang="en-US" sz="2000" b="1" dirty="0" smtClean="0">
                <a:solidFill>
                  <a:schemeClr val="accent1"/>
                </a:solidFill>
              </a:rPr>
              <a:t>総合学科</a:t>
            </a:r>
            <a:endParaRPr kumimoji="1" lang="en-US" altLang="ja-JP" sz="2000" b="1" dirty="0" smtClean="0">
              <a:solidFill>
                <a:schemeClr val="accent1"/>
              </a:solidFill>
            </a:endParaRPr>
          </a:p>
          <a:p>
            <a:pPr marL="457200" lvl="1" indent="0">
              <a:lnSpc>
                <a:spcPct val="100000"/>
              </a:lnSpc>
              <a:spcBef>
                <a:spcPts val="600"/>
              </a:spcBef>
              <a:spcAft>
                <a:spcPts val="600"/>
              </a:spcAft>
              <a:buNone/>
            </a:pPr>
            <a:r>
              <a:rPr lang="ja-JP" altLang="en-US" sz="1800" dirty="0" smtClean="0"/>
              <a:t>幅広い選択科目から自分の興味・関心や進路希望に応じて学ぶことができる学科</a:t>
            </a:r>
            <a:endParaRPr lang="en-US" altLang="ja-JP" sz="1800" dirty="0" smtClean="0"/>
          </a:p>
          <a:p>
            <a:pPr marL="457200" lvl="1" indent="0">
              <a:lnSpc>
                <a:spcPct val="100000"/>
              </a:lnSpc>
              <a:spcBef>
                <a:spcPts val="600"/>
              </a:spcBef>
              <a:spcAft>
                <a:spcPts val="600"/>
              </a:spcAft>
              <a:buNone/>
            </a:pPr>
            <a:endParaRPr lang="en-US" altLang="ja-JP" sz="1800" dirty="0" smtClean="0"/>
          </a:p>
          <a:p>
            <a:pPr marL="0" indent="0">
              <a:lnSpc>
                <a:spcPct val="100000"/>
              </a:lnSpc>
              <a:spcBef>
                <a:spcPts val="600"/>
              </a:spcBef>
              <a:spcAft>
                <a:spcPts val="600"/>
              </a:spcAft>
              <a:buNone/>
            </a:pPr>
            <a:r>
              <a:rPr kumimoji="1" lang="ja-JP" altLang="en-US" sz="2000" b="1" dirty="0" smtClean="0">
                <a:solidFill>
                  <a:schemeClr val="accent1"/>
                </a:solidFill>
              </a:rPr>
              <a:t>　　単位制</a:t>
            </a:r>
            <a:r>
              <a:rPr kumimoji="1" lang="ja-JP" altLang="en-US" sz="1600" b="1" dirty="0" smtClean="0">
                <a:solidFill>
                  <a:schemeClr val="accent1"/>
                </a:solidFill>
              </a:rPr>
              <a:t>とは</a:t>
            </a:r>
            <a:endParaRPr kumimoji="1" lang="en-US" altLang="ja-JP" sz="2000" b="1" dirty="0" smtClean="0">
              <a:solidFill>
                <a:schemeClr val="accent1"/>
              </a:solidFill>
            </a:endParaRPr>
          </a:p>
          <a:p>
            <a:pPr marL="457200" lvl="1" indent="0">
              <a:lnSpc>
                <a:spcPct val="100000"/>
              </a:lnSpc>
              <a:spcBef>
                <a:spcPts val="600"/>
              </a:spcBef>
              <a:spcAft>
                <a:spcPts val="600"/>
              </a:spcAft>
              <a:buNone/>
            </a:pPr>
            <a:r>
              <a:rPr lang="ja-JP" altLang="en-US" sz="1800" dirty="0"/>
              <a:t>自分</a:t>
            </a:r>
            <a:r>
              <a:rPr lang="ja-JP" altLang="en-US" sz="1800" dirty="0" smtClean="0"/>
              <a:t>の興味・関心に応じた科目を選択し、自分のペースで学ぶことができる制度。</a:t>
            </a:r>
            <a:r>
              <a:rPr lang="en-US" altLang="ja-JP" sz="1800" dirty="0"/>
              <a:t/>
            </a:r>
            <a:br>
              <a:rPr lang="en-US" altLang="ja-JP" sz="1800" dirty="0"/>
            </a:br>
            <a:r>
              <a:rPr kumimoji="1" lang="ja-JP" altLang="en-US" sz="1800" dirty="0" smtClean="0"/>
              <a:t>学校によっては学ぶ時間帯も選択可能。</a:t>
            </a:r>
            <a:endParaRPr kumimoji="1" lang="ja-JP" altLang="en-US" sz="1800" dirty="0"/>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9</a:t>
            </a:fld>
            <a:endParaRPr lang="ja-JP" altLang="en-US" dirty="0"/>
          </a:p>
        </p:txBody>
      </p:sp>
      <p:grpSp>
        <p:nvGrpSpPr>
          <p:cNvPr id="5" name="グループ化 4"/>
          <p:cNvGrpSpPr/>
          <p:nvPr/>
        </p:nvGrpSpPr>
        <p:grpSpPr>
          <a:xfrm>
            <a:off x="201809" y="958476"/>
            <a:ext cx="2209259" cy="2858776"/>
            <a:chOff x="220986" y="1908282"/>
            <a:chExt cx="2209259" cy="2858776"/>
          </a:xfrm>
        </p:grpSpPr>
        <p:grpSp>
          <p:nvGrpSpPr>
            <p:cNvPr id="6" name="グループ化 5"/>
            <p:cNvGrpSpPr/>
            <p:nvPr/>
          </p:nvGrpSpPr>
          <p:grpSpPr>
            <a:xfrm>
              <a:off x="220986" y="1908282"/>
              <a:ext cx="369868" cy="2858776"/>
              <a:chOff x="1714500" y="2233612"/>
              <a:chExt cx="533400" cy="4122738"/>
            </a:xfrm>
            <a:solidFill>
              <a:schemeClr val="bg1">
                <a:lumMod val="85000"/>
              </a:schemeClr>
            </a:solidFill>
          </p:grpSpPr>
          <p:sp>
            <p:nvSpPr>
              <p:cNvPr id="13" name="楕円 12"/>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4" name="楕円 13"/>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5" name="楕円 14"/>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6" name="楕円 15"/>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7" name="楕円 16"/>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8" name="楕円 17"/>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19" name="直線コネクタ 18"/>
              <p:cNvCxnSpPr>
                <a:stCxn id="13" idx="4"/>
                <a:endCxn id="16"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a:stCxn id="16" idx="4"/>
                <a:endCxn id="17"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17" idx="4"/>
                <a:endCxn id="18"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18" idx="4"/>
                <a:endCxn id="15"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5" idx="4"/>
                <a:endCxn id="14"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7" name="テキスト ボックス 6"/>
            <p:cNvSpPr txBox="1"/>
            <p:nvPr/>
          </p:nvSpPr>
          <p:spPr>
            <a:xfrm>
              <a:off x="245031" y="1946382"/>
              <a:ext cx="1415772"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全日制の課程</a:t>
              </a:r>
            </a:p>
          </p:txBody>
        </p:sp>
        <p:sp>
          <p:nvSpPr>
            <p:cNvPr id="8" name="テキスト ボックス 7"/>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多部制単位制</a:t>
              </a:r>
              <a:r>
                <a:rPr kumimoji="1" lang="en-US" altLang="ja-JP" sz="1200" b="1" dirty="0">
                  <a:solidFill>
                    <a:schemeClr val="bg1">
                      <a:lumMod val="50000"/>
                    </a:schemeClr>
                  </a:solidFill>
                  <a:latin typeface="+mn-ea"/>
                </a:rPr>
                <a:t>Ⅰ</a:t>
              </a:r>
              <a:r>
                <a:rPr kumimoji="1" lang="ja-JP" altLang="en-US" sz="1200" b="1" dirty="0">
                  <a:solidFill>
                    <a:schemeClr val="bg1">
                      <a:lumMod val="50000"/>
                    </a:schemeClr>
                  </a:solidFill>
                  <a:latin typeface="+mn-ea"/>
                </a:rPr>
                <a:t>部・</a:t>
              </a:r>
              <a:r>
                <a:rPr kumimoji="1" lang="en-US" altLang="ja-JP" sz="1200" b="1" dirty="0">
                  <a:solidFill>
                    <a:schemeClr val="bg1">
                      <a:lumMod val="50000"/>
                    </a:schemeClr>
                  </a:solidFill>
                  <a:latin typeface="+mn-ea"/>
                </a:rPr>
                <a:t>Ⅱ</a:t>
              </a:r>
              <a:r>
                <a:rPr kumimoji="1" lang="ja-JP" altLang="en-US" sz="1200" b="1" dirty="0">
                  <a:solidFill>
                    <a:schemeClr val="bg1">
                      <a:lumMod val="50000"/>
                    </a:schemeClr>
                  </a:solidFill>
                  <a:latin typeface="+mn-ea"/>
                </a:rPr>
                <a:t>部</a:t>
              </a:r>
            </a:p>
          </p:txBody>
        </p:sp>
        <p:sp>
          <p:nvSpPr>
            <p:cNvPr id="9" name="テキスト ボックス 8"/>
            <p:cNvSpPr txBox="1"/>
            <p:nvPr/>
          </p:nvSpPr>
          <p:spPr>
            <a:xfrm>
              <a:off x="245031" y="2946288"/>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昼夜間単位制</a:t>
              </a:r>
            </a:p>
          </p:txBody>
        </p:sp>
        <p:sp>
          <p:nvSpPr>
            <p:cNvPr id="10" name="テキスト ボックス 9"/>
            <p:cNvSpPr txBox="1"/>
            <p:nvPr/>
          </p:nvSpPr>
          <p:spPr>
            <a:xfrm>
              <a:off x="245031" y="3446241"/>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定時制の課程</a:t>
              </a:r>
            </a:p>
          </p:txBody>
        </p:sp>
        <p:sp>
          <p:nvSpPr>
            <p:cNvPr id="11" name="テキスト ボックス 10"/>
            <p:cNvSpPr txBox="1"/>
            <p:nvPr/>
          </p:nvSpPr>
          <p:spPr>
            <a:xfrm>
              <a:off x="245031" y="3946194"/>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通信制の課程</a:t>
              </a:r>
            </a:p>
          </p:txBody>
        </p:sp>
        <p:sp>
          <p:nvSpPr>
            <p:cNvPr id="12" name="テキスト ボックス 11"/>
            <p:cNvSpPr txBox="1"/>
            <p:nvPr/>
          </p:nvSpPr>
          <p:spPr>
            <a:xfrm>
              <a:off x="245031" y="4446146"/>
              <a:ext cx="1723549" cy="276999"/>
            </a:xfrm>
            <a:prstGeom prst="rect">
              <a:avLst/>
            </a:prstGeom>
            <a:noFill/>
          </p:spPr>
          <p:txBody>
            <a:bodyPr wrap="none" rtlCol="0">
              <a:spAutoFit/>
            </a:bodyPr>
            <a:lstStyle/>
            <a:p>
              <a:r>
                <a:rPr lang="ja-JP" altLang="en-US" sz="1200" b="1" dirty="0">
                  <a:solidFill>
                    <a:schemeClr val="accent1"/>
                  </a:solidFill>
                  <a:latin typeface="+mn-ea"/>
                </a:rPr>
                <a:t>６</a:t>
              </a:r>
              <a:r>
                <a:rPr kumimoji="1" lang="ja-JP" altLang="en-US" sz="1200" b="1" dirty="0">
                  <a:solidFill>
                    <a:schemeClr val="accent1"/>
                  </a:solidFill>
                  <a:latin typeface="+mn-ea"/>
                </a:rPr>
                <a:t>　</a:t>
              </a:r>
              <a:r>
                <a:rPr lang="ja-JP" altLang="en-US" sz="1200" b="1" dirty="0">
                  <a:solidFill>
                    <a:schemeClr val="accent1"/>
                  </a:solidFill>
                  <a:latin typeface="+mn-ea"/>
                </a:rPr>
                <a:t>学科（学ぶ内容）</a:t>
              </a:r>
            </a:p>
          </p:txBody>
        </p:sp>
      </p:grpSp>
      <p:pic>
        <p:nvPicPr>
          <p:cNvPr id="24" name="図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7747" y="218508"/>
            <a:ext cx="698659" cy="546224"/>
          </a:xfrm>
          <a:prstGeom prst="rect">
            <a:avLst/>
          </a:prstGeom>
        </p:spPr>
      </p:pic>
      <p:pic>
        <p:nvPicPr>
          <p:cNvPr id="25" name="グラフィックス 8" descr="ライト: オン 単色塗りつぶし">
            <a:extLst>
              <a:ext uri="{FF2B5EF4-FFF2-40B4-BE49-F238E27FC236}">
                <a16:creationId xmlns:a16="http://schemas.microsoft.com/office/drawing/2014/main" id="{81BA0536-20A9-A87F-1193-B9943678B19E}"/>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855383" y="4060657"/>
            <a:ext cx="373239" cy="373239"/>
          </a:xfrm>
          <a:prstGeom prst="rect">
            <a:avLst/>
          </a:prstGeom>
        </p:spPr>
      </p:pic>
    </p:spTree>
    <p:extLst>
      <p:ext uri="{BB962C8B-B14F-4D97-AF65-F5344CB8AC3E}">
        <p14:creationId xmlns:p14="http://schemas.microsoft.com/office/powerpoint/2010/main" val="12889595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ユーザー定義 1">
      <a:majorFont>
        <a:latin typeface="BIZ UDPゴシック"/>
        <a:ea typeface="BIZ UDゴシック"/>
        <a:cs typeface=""/>
      </a:majorFont>
      <a:minorFont>
        <a:latin typeface="BIZ UDPゴシック"/>
        <a:ea typeface="BIZ UD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3422</TotalTime>
  <Words>5824</Words>
  <Application>Microsoft Office PowerPoint</Application>
  <PresentationFormat>ワイド画面</PresentationFormat>
  <Paragraphs>1073</Paragraphs>
  <Slides>39</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39</vt:i4>
      </vt:variant>
    </vt:vector>
  </HeadingPairs>
  <TitlesOfParts>
    <vt:vector size="47" baseType="lpstr">
      <vt:lpstr>BIZ UDPゴシック</vt:lpstr>
      <vt:lpstr>BIZ UDゴシック</vt:lpstr>
      <vt:lpstr>Meiryo</vt:lpstr>
      <vt:lpstr>Meiryo</vt:lpstr>
      <vt:lpstr>游ゴシック</vt:lpstr>
      <vt:lpstr>Arial</vt:lpstr>
      <vt:lpstr>Times New Roman</vt:lpstr>
      <vt:lpstr>Office テーマ</vt:lpstr>
      <vt:lpstr>大阪府公立高等学校 入学者選抜制度について</vt:lpstr>
      <vt:lpstr>大阪府の公立高校</vt:lpstr>
      <vt:lpstr>公立高校の種類（学びのスタイル）</vt:lpstr>
      <vt:lpstr>全日制の課程</vt:lpstr>
      <vt:lpstr>多部制単位制Ⅰ部・Ⅱ部</vt:lpstr>
      <vt:lpstr>昼夜間単位制</vt:lpstr>
      <vt:lpstr>定時制の課程</vt:lpstr>
      <vt:lpstr>通信制の課程</vt:lpstr>
      <vt:lpstr>学科（学ぶ内容）</vt:lpstr>
      <vt:lpstr>エンパワメントスクール</vt:lpstr>
      <vt:lpstr>多様な教育実践校（愛称：ステップスクール）</vt:lpstr>
      <vt:lpstr>入試制度</vt:lpstr>
      <vt:lpstr>入学者選抜の種類</vt:lpstr>
      <vt:lpstr>入学者選抜の種類</vt:lpstr>
      <vt:lpstr>公立高校入試の日程</vt:lpstr>
      <vt:lpstr>特別選抜実施校</vt:lpstr>
      <vt:lpstr>帰国生選抜・日本語指導が必要な生徒選抜実施校</vt:lpstr>
      <vt:lpstr>一般選抜実施校</vt:lpstr>
      <vt:lpstr>入試の資料と選抜方法</vt:lpstr>
      <vt:lpstr>入試の資料</vt:lpstr>
      <vt:lpstr>学力検査（教科）</vt:lpstr>
      <vt:lpstr>英語資格（外部検定）の活用</vt:lpstr>
      <vt:lpstr>学力検査（検査時間と配点）</vt:lpstr>
      <vt:lpstr>調査書</vt:lpstr>
      <vt:lpstr>自己申告書</vt:lpstr>
      <vt:lpstr>アドミッションポリシー</vt:lpstr>
      <vt:lpstr>選抜方法（入試の資料）</vt:lpstr>
      <vt:lpstr>選抜方法（合格者の決定方法：総合点の算出）</vt:lpstr>
      <vt:lpstr>選抜方法（合格者の決定方法：総合点の算出）</vt:lpstr>
      <vt:lpstr>選抜方法（合格者の決定方法：面接を実施しない選抜）</vt:lpstr>
      <vt:lpstr>選抜方法（合格者の決定方法：面接を実施する特別選抜）</vt:lpstr>
      <vt:lpstr>選抜方法（合格者の決定方法：多様な教育実践校）</vt:lpstr>
      <vt:lpstr>公立高校入試の情報を調べるには</vt:lpstr>
      <vt:lpstr>公立高等学校入学者選抜</vt:lpstr>
      <vt:lpstr>令和６年度公立高等学校入学者選抜</vt:lpstr>
      <vt:lpstr>中学生のみなさんへ</vt:lpstr>
      <vt:lpstr>さくっと検索！サクセスナビ！（咲くなび）</vt:lpstr>
      <vt:lpstr>大阪府公立高等学校等ガイド　可能性と挑戦</vt:lpstr>
      <vt:lpstr>大阪府立の産業系高等学校総合リーフレット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鈴木　雅也</dc:creator>
  <cp:lastModifiedBy>鈴木　雅也</cp:lastModifiedBy>
  <cp:revision>182</cp:revision>
  <cp:lastPrinted>2023-07-18T10:55:52Z</cp:lastPrinted>
  <dcterms:created xsi:type="dcterms:W3CDTF">2022-09-19T04:24:02Z</dcterms:created>
  <dcterms:modified xsi:type="dcterms:W3CDTF">2023-07-20T00:51:04Z</dcterms:modified>
</cp:coreProperties>
</file>